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6405"/>
  </p:normalViewPr>
  <p:slideViewPr>
    <p:cSldViewPr snapToGrid="0">
      <p:cViewPr varScale="1">
        <p:scale>
          <a:sx n="62" d="100"/>
          <a:sy n="62" d="100"/>
        </p:scale>
        <p:origin x="90" y="3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Sheet1!$A$2:$A$31</c:f>
              <c:numCache>
                <c:formatCode>m/d/yyyy</c:formatCode>
                <c:ptCount val="30"/>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pt idx="26">
                  <c:v>42852</c:v>
                </c:pt>
                <c:pt idx="27">
                  <c:v>42853</c:v>
                </c:pt>
                <c:pt idx="28">
                  <c:v>42854</c:v>
                </c:pt>
                <c:pt idx="29">
                  <c:v>42855</c:v>
                </c:pt>
              </c:numCache>
            </c:numRef>
          </c:cat>
          <c:val>
            <c:numRef>
              <c:f>Sheet1!$B$2:$B$31</c:f>
              <c:numCache>
                <c:formatCode>General</c:formatCode>
                <c:ptCount val="30"/>
                <c:pt idx="0">
                  <c:v>60127</c:v>
                </c:pt>
                <c:pt idx="1">
                  <c:v>60126</c:v>
                </c:pt>
                <c:pt idx="2">
                  <c:v>60131</c:v>
                </c:pt>
                <c:pt idx="3">
                  <c:v>60126</c:v>
                </c:pt>
                <c:pt idx="4">
                  <c:v>60124</c:v>
                </c:pt>
                <c:pt idx="5">
                  <c:v>60122</c:v>
                </c:pt>
                <c:pt idx="6">
                  <c:v>60122</c:v>
                </c:pt>
                <c:pt idx="7">
                  <c:v>60119</c:v>
                </c:pt>
                <c:pt idx="8">
                  <c:v>60118</c:v>
                </c:pt>
                <c:pt idx="9">
                  <c:v>60121</c:v>
                </c:pt>
                <c:pt idx="10">
                  <c:v>60117</c:v>
                </c:pt>
                <c:pt idx="11">
                  <c:v>60111</c:v>
                </c:pt>
                <c:pt idx="12">
                  <c:v>60110</c:v>
                </c:pt>
                <c:pt idx="13">
                  <c:v>60037</c:v>
                </c:pt>
                <c:pt idx="14">
                  <c:v>58795</c:v>
                </c:pt>
                <c:pt idx="15">
                  <c:v>58969</c:v>
                </c:pt>
                <c:pt idx="16">
                  <c:v>58999</c:v>
                </c:pt>
                <c:pt idx="17">
                  <c:v>59015</c:v>
                </c:pt>
                <c:pt idx="18">
                  <c:v>59021</c:v>
                </c:pt>
                <c:pt idx="19">
                  <c:v>59030</c:v>
                </c:pt>
                <c:pt idx="20">
                  <c:v>59036</c:v>
                </c:pt>
                <c:pt idx="21">
                  <c:v>59040</c:v>
                </c:pt>
                <c:pt idx="22">
                  <c:v>59039</c:v>
                </c:pt>
                <c:pt idx="23">
                  <c:v>59036</c:v>
                </c:pt>
                <c:pt idx="24">
                  <c:v>59037</c:v>
                </c:pt>
                <c:pt idx="25">
                  <c:v>59040</c:v>
                </c:pt>
                <c:pt idx="26">
                  <c:v>59112</c:v>
                </c:pt>
                <c:pt idx="27">
                  <c:v>59118</c:v>
                </c:pt>
                <c:pt idx="28">
                  <c:v>59119</c:v>
                </c:pt>
                <c:pt idx="29">
                  <c:v>59124</c:v>
                </c:pt>
              </c:numCache>
            </c:numRef>
          </c:val>
          <c:smooth val="0"/>
          <c:extLst>
            <c:ext xmlns:c16="http://schemas.microsoft.com/office/drawing/2014/chart" uri="{C3380CC4-5D6E-409C-BE32-E72D297353CC}">
              <c16:uniqueId val="{00000000-A450-4DED-9FCC-644457E46468}"/>
            </c:ext>
          </c:extLst>
        </c:ser>
        <c:dLbls>
          <c:showLegendKey val="0"/>
          <c:showVal val="0"/>
          <c:showCatName val="0"/>
          <c:showSerName val="0"/>
          <c:showPercent val="0"/>
          <c:showBubbleSize val="0"/>
        </c:dLbls>
        <c:smooth val="0"/>
        <c:axId val="251967336"/>
        <c:axId val="251970288"/>
      </c:lineChart>
      <c:dateAx>
        <c:axId val="251967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970288"/>
        <c:crosses val="autoZero"/>
        <c:auto val="1"/>
        <c:lblOffset val="100"/>
        <c:baseTimeUnit val="days"/>
      </c:dateAx>
      <c:valAx>
        <c:axId val="251970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967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Sheet1!$A$2:$A$31</c:f>
              <c:numCache>
                <c:formatCode>m/d/yyyy</c:formatCode>
                <c:ptCount val="30"/>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pt idx="26">
                  <c:v>42852</c:v>
                </c:pt>
                <c:pt idx="27">
                  <c:v>42853</c:v>
                </c:pt>
                <c:pt idx="28">
                  <c:v>42854</c:v>
                </c:pt>
                <c:pt idx="29">
                  <c:v>42855</c:v>
                </c:pt>
              </c:numCache>
            </c:numRef>
          </c:cat>
          <c:val>
            <c:numRef>
              <c:f>Sheet1!$B$2:$B$31</c:f>
              <c:numCache>
                <c:formatCode>General</c:formatCode>
                <c:ptCount val="30"/>
                <c:pt idx="0">
                  <c:v>0</c:v>
                </c:pt>
                <c:pt idx="1">
                  <c:v>-1.6631463402464999E-3</c:v>
                </c:pt>
                <c:pt idx="2">
                  <c:v>8.3158700063201002E-3</c:v>
                </c:pt>
                <c:pt idx="3">
                  <c:v>-8.3151785268830002E-3</c:v>
                </c:pt>
                <c:pt idx="4">
                  <c:v>-3.3263480025280002E-3</c:v>
                </c:pt>
                <c:pt idx="5">
                  <c:v>-3.3264586521189999E-3</c:v>
                </c:pt>
                <c:pt idx="6">
                  <c:v>0</c:v>
                </c:pt>
                <c:pt idx="7">
                  <c:v>-4.9898539636072997E-3</c:v>
                </c:pt>
                <c:pt idx="8">
                  <c:v>-1.6633676541525999E-3</c:v>
                </c:pt>
                <c:pt idx="9">
                  <c:v>4.9901859675970999E-3</c:v>
                </c:pt>
                <c:pt idx="10">
                  <c:v>-6.6532492806173999E-3</c:v>
                </c:pt>
                <c:pt idx="11">
                  <c:v>-9.9805379509955994E-3</c:v>
                </c:pt>
                <c:pt idx="12">
                  <c:v>-1.6635890269667999E-3</c:v>
                </c:pt>
                <c:pt idx="13">
                  <c:v>-0.12144401929795</c:v>
                </c:pt>
                <c:pt idx="14">
                  <c:v>-2.0687242866898998</c:v>
                </c:pt>
                <c:pt idx="15">
                  <c:v>0.29594353261332002</c:v>
                </c:pt>
                <c:pt idx="16">
                  <c:v>5.0874188132748001E-2</c:v>
                </c:pt>
                <c:pt idx="17">
                  <c:v>2.7119103713622E-2</c:v>
                </c:pt>
                <c:pt idx="18">
                  <c:v>1.0166906718631E-2</c:v>
                </c:pt>
                <c:pt idx="19">
                  <c:v>1.5248809745683999E-2</c:v>
                </c:pt>
                <c:pt idx="20">
                  <c:v>1.0164323225478999E-2</c:v>
                </c:pt>
                <c:pt idx="21">
                  <c:v>6.7755267972085002E-3</c:v>
                </c:pt>
                <c:pt idx="22">
                  <c:v>-1.6937669376694E-3</c:v>
                </c:pt>
                <c:pt idx="23">
                  <c:v>-5.0813868798590999E-3</c:v>
                </c:pt>
                <c:pt idx="24">
                  <c:v>1.6938816993020999E-3</c:v>
                </c:pt>
                <c:pt idx="25">
                  <c:v>5.0815590223080003E-3</c:v>
                </c:pt>
                <c:pt idx="26">
                  <c:v>0.1219512195122</c:v>
                </c:pt>
                <c:pt idx="27">
                  <c:v>1.0150223304912999E-2</c:v>
                </c:pt>
                <c:pt idx="28">
                  <c:v>1.6915321898576001E-3</c:v>
                </c:pt>
                <c:pt idx="29">
                  <c:v>8.4575178876503E-3</c:v>
                </c:pt>
              </c:numCache>
            </c:numRef>
          </c:val>
          <c:smooth val="0"/>
          <c:extLst>
            <c:ext xmlns:c16="http://schemas.microsoft.com/office/drawing/2014/chart" uri="{C3380CC4-5D6E-409C-BE32-E72D297353CC}">
              <c16:uniqueId val="{00000000-94C0-4C50-B667-D38F7DC89821}"/>
            </c:ext>
          </c:extLst>
        </c:ser>
        <c:dLbls>
          <c:showLegendKey val="0"/>
          <c:showVal val="0"/>
          <c:showCatName val="0"/>
          <c:showSerName val="0"/>
          <c:showPercent val="0"/>
          <c:showBubbleSize val="0"/>
        </c:dLbls>
        <c:smooth val="0"/>
        <c:axId val="293813584"/>
        <c:axId val="293811944"/>
      </c:lineChart>
      <c:dateAx>
        <c:axId val="293813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811944"/>
        <c:crosses val="autoZero"/>
        <c:auto val="1"/>
        <c:lblOffset val="100"/>
        <c:baseTimeUnit val="days"/>
      </c:dateAx>
      <c:valAx>
        <c:axId val="293811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813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Sheet1!$A$2:$A$31</c:f>
              <c:numCache>
                <c:formatCode>m/d/yyyy</c:formatCode>
                <c:ptCount val="30"/>
                <c:pt idx="0">
                  <c:v>42826</c:v>
                </c:pt>
                <c:pt idx="1">
                  <c:v>42827</c:v>
                </c:pt>
                <c:pt idx="2">
                  <c:v>42828</c:v>
                </c:pt>
                <c:pt idx="3">
                  <c:v>42829</c:v>
                </c:pt>
                <c:pt idx="4">
                  <c:v>42830</c:v>
                </c:pt>
                <c:pt idx="5">
                  <c:v>42831</c:v>
                </c:pt>
                <c:pt idx="6">
                  <c:v>42832</c:v>
                </c:pt>
                <c:pt idx="7">
                  <c:v>42833</c:v>
                </c:pt>
                <c:pt idx="8">
                  <c:v>42834</c:v>
                </c:pt>
                <c:pt idx="9">
                  <c:v>42835</c:v>
                </c:pt>
                <c:pt idx="10">
                  <c:v>42836</c:v>
                </c:pt>
                <c:pt idx="11">
                  <c:v>42837</c:v>
                </c:pt>
                <c:pt idx="12">
                  <c:v>42838</c:v>
                </c:pt>
                <c:pt idx="13">
                  <c:v>42839</c:v>
                </c:pt>
                <c:pt idx="14">
                  <c:v>42840</c:v>
                </c:pt>
                <c:pt idx="15">
                  <c:v>42841</c:v>
                </c:pt>
                <c:pt idx="16">
                  <c:v>42842</c:v>
                </c:pt>
                <c:pt idx="17">
                  <c:v>42843</c:v>
                </c:pt>
                <c:pt idx="18">
                  <c:v>42844</c:v>
                </c:pt>
                <c:pt idx="19">
                  <c:v>42845</c:v>
                </c:pt>
                <c:pt idx="20">
                  <c:v>42846</c:v>
                </c:pt>
                <c:pt idx="21">
                  <c:v>42847</c:v>
                </c:pt>
                <c:pt idx="22">
                  <c:v>42848</c:v>
                </c:pt>
                <c:pt idx="23">
                  <c:v>42849</c:v>
                </c:pt>
                <c:pt idx="24">
                  <c:v>42850</c:v>
                </c:pt>
                <c:pt idx="25">
                  <c:v>42851</c:v>
                </c:pt>
                <c:pt idx="26">
                  <c:v>42852</c:v>
                </c:pt>
                <c:pt idx="27">
                  <c:v>42853</c:v>
                </c:pt>
                <c:pt idx="28">
                  <c:v>42854</c:v>
                </c:pt>
                <c:pt idx="29">
                  <c:v>42855</c:v>
                </c:pt>
              </c:numCache>
            </c:numRef>
          </c:cat>
          <c:val>
            <c:numRef>
              <c:f>Sheet1!$B$2:$B$31</c:f>
              <c:numCache>
                <c:formatCode>General</c:formatCode>
                <c:ptCount val="30"/>
                <c:pt idx="0">
                  <c:v>0</c:v>
                </c:pt>
                <c:pt idx="1">
                  <c:v>1.9958088015168001E-2</c:v>
                </c:pt>
                <c:pt idx="2">
                  <c:v>7.2068476139790999E-3</c:v>
                </c:pt>
                <c:pt idx="3">
                  <c:v>1.8294305481639E-2</c:v>
                </c:pt>
                <c:pt idx="4">
                  <c:v>6.6528066528067E-3</c:v>
                </c:pt>
                <c:pt idx="5">
                  <c:v>1.33060559187E-2</c:v>
                </c:pt>
                <c:pt idx="6">
                  <c:v>0</c:v>
                </c:pt>
                <c:pt idx="7">
                  <c:v>0</c:v>
                </c:pt>
                <c:pt idx="8">
                  <c:v>1.081206959646E-2</c:v>
                </c:pt>
                <c:pt idx="9">
                  <c:v>1.0811889751992E-2</c:v>
                </c:pt>
                <c:pt idx="10">
                  <c:v>1.9960411849831002E-2</c:v>
                </c:pt>
                <c:pt idx="11">
                  <c:v>6.6540240210267E-3</c:v>
                </c:pt>
                <c:pt idx="12">
                  <c:v>2.0517939333444001E-2</c:v>
                </c:pt>
                <c:pt idx="13">
                  <c:v>0</c:v>
                </c:pt>
                <c:pt idx="14">
                  <c:v>0</c:v>
                </c:pt>
                <c:pt idx="15">
                  <c:v>1.1039027206956001E-2</c:v>
                </c:pt>
                <c:pt idx="16">
                  <c:v>6.7815000678150003E-3</c:v>
                </c:pt>
                <c:pt idx="17">
                  <c:v>2.2031284423882001E-2</c:v>
                </c:pt>
                <c:pt idx="18">
                  <c:v>1.3555186553254999E-2</c:v>
                </c:pt>
                <c:pt idx="19">
                  <c:v>1.5247776365946999E-2</c:v>
                </c:pt>
                <c:pt idx="20">
                  <c:v>0</c:v>
                </c:pt>
                <c:pt idx="21">
                  <c:v>0</c:v>
                </c:pt>
                <c:pt idx="22">
                  <c:v>1.4397262826267E-2</c:v>
                </c:pt>
                <c:pt idx="23">
                  <c:v>1.7785456578078E-2</c:v>
                </c:pt>
                <c:pt idx="24">
                  <c:v>7.1989972220340001E-3</c:v>
                </c:pt>
                <c:pt idx="25">
                  <c:v>8.4691215827093994E-3</c:v>
                </c:pt>
                <c:pt idx="26">
                  <c:v>1.0156408693885999E-2</c:v>
                </c:pt>
                <c:pt idx="27">
                  <c:v>0</c:v>
                </c:pt>
                <c:pt idx="28">
                  <c:v>0</c:v>
                </c:pt>
                <c:pt idx="29">
                  <c:v>2.4525972158793E-2</c:v>
                </c:pt>
              </c:numCache>
            </c:numRef>
          </c:val>
          <c:smooth val="0"/>
          <c:extLst>
            <c:ext xmlns:c16="http://schemas.microsoft.com/office/drawing/2014/chart" uri="{C3380CC4-5D6E-409C-BE32-E72D297353CC}">
              <c16:uniqueId val="{00000000-861D-4FFB-9740-779772398AEA}"/>
            </c:ext>
          </c:extLst>
        </c:ser>
        <c:dLbls>
          <c:showLegendKey val="0"/>
          <c:showVal val="0"/>
          <c:showCatName val="0"/>
          <c:showSerName val="0"/>
          <c:showPercent val="0"/>
          <c:showBubbleSize val="0"/>
        </c:dLbls>
        <c:smooth val="0"/>
        <c:axId val="295374112"/>
        <c:axId val="295374768"/>
      </c:lineChart>
      <c:dateAx>
        <c:axId val="295374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374768"/>
        <c:crosses val="autoZero"/>
        <c:auto val="1"/>
        <c:lblOffset val="100"/>
        <c:baseTimeUnit val="days"/>
      </c:dateAx>
      <c:valAx>
        <c:axId val="295374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374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Renault - Gulf Advantage Automobiles</c:v>
                </c:pt>
              </c:strCache>
            </c:strRef>
          </c:cat>
          <c:val>
            <c:numRef>
              <c:f>Sheet1!$B$2</c:f>
              <c:numCache>
                <c:formatCode>General</c:formatCode>
                <c:ptCount val="1"/>
                <c:pt idx="0">
                  <c:v>237</c:v>
                </c:pt>
              </c:numCache>
            </c:numRef>
          </c:val>
          <c:extLst>
            <c:ext xmlns:c16="http://schemas.microsoft.com/office/drawing/2014/chart" uri="{C3380CC4-5D6E-409C-BE32-E72D297353CC}">
              <c16:uniqueId val="{00000000-B615-4F59-9F7E-4A7579AE0174}"/>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Renault - Gulf Advantage Automobiles</c:v>
                </c:pt>
              </c:strCache>
            </c:strRef>
          </c:cat>
          <c:val>
            <c:numRef>
              <c:f>Sheet1!$C$2</c:f>
              <c:numCache>
                <c:formatCode>General</c:formatCode>
                <c:ptCount val="1"/>
                <c:pt idx="0">
                  <c:v>1</c:v>
                </c:pt>
              </c:numCache>
            </c:numRef>
          </c:val>
          <c:extLst>
            <c:ext xmlns:c16="http://schemas.microsoft.com/office/drawing/2014/chart" uri="{C3380CC4-5D6E-409C-BE32-E72D297353CC}">
              <c16:uniqueId val="{00000001-B615-4F59-9F7E-4A7579AE0174}"/>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Renault - Gulf Advantage Automobiles</c:v>
                </c:pt>
              </c:strCache>
            </c:strRef>
          </c:cat>
          <c:val>
            <c:numRef>
              <c:f>Sheet1!$D$2</c:f>
              <c:numCache>
                <c:formatCode>General</c:formatCode>
                <c:ptCount val="1"/>
                <c:pt idx="0">
                  <c:v>0</c:v>
                </c:pt>
              </c:numCache>
            </c:numRef>
          </c:val>
          <c:extLst>
            <c:ext xmlns:c16="http://schemas.microsoft.com/office/drawing/2014/chart" uri="{C3380CC4-5D6E-409C-BE32-E72D297353CC}">
              <c16:uniqueId val="{00000002-B615-4F59-9F7E-4A7579AE0174}"/>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Renault - Gulf Advantage Automobiles</c:v>
                </c:pt>
              </c:strCache>
            </c:strRef>
          </c:cat>
          <c:val>
            <c:numRef>
              <c:f>Sheet1!$E$2</c:f>
              <c:numCache>
                <c:formatCode>General</c:formatCode>
                <c:ptCount val="1"/>
                <c:pt idx="0">
                  <c:v>0</c:v>
                </c:pt>
              </c:numCache>
            </c:numRef>
          </c:val>
          <c:extLst>
            <c:ext xmlns:c16="http://schemas.microsoft.com/office/drawing/2014/chart" uri="{C3380CC4-5D6E-409C-BE32-E72D297353CC}">
              <c16:uniqueId val="{00000003-B615-4F59-9F7E-4A7579AE0174}"/>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Renault - Gulf Advantage Automobiles</c:v>
                </c:pt>
              </c:strCache>
            </c:strRef>
          </c:cat>
          <c:val>
            <c:numRef>
              <c:f>Sheet1!$F$2</c:f>
              <c:numCache>
                <c:formatCode>General</c:formatCode>
                <c:ptCount val="1"/>
                <c:pt idx="0">
                  <c:v>0</c:v>
                </c:pt>
              </c:numCache>
            </c:numRef>
          </c:val>
          <c:extLst>
            <c:ext xmlns:c16="http://schemas.microsoft.com/office/drawing/2014/chart" uri="{C3380CC4-5D6E-409C-BE32-E72D297353CC}">
              <c16:uniqueId val="{00000004-B615-4F59-9F7E-4A7579AE0174}"/>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Renault - Gulf Advantage Automobiles</c:v>
                </c:pt>
              </c:strCache>
            </c:strRef>
          </c:cat>
          <c:val>
            <c:numRef>
              <c:f>Sheet1!$G$2</c:f>
              <c:numCache>
                <c:formatCode>General</c:formatCode>
                <c:ptCount val="1"/>
                <c:pt idx="0">
                  <c:v>0</c:v>
                </c:pt>
              </c:numCache>
            </c:numRef>
          </c:val>
          <c:extLst>
            <c:ext xmlns:c16="http://schemas.microsoft.com/office/drawing/2014/chart" uri="{C3380CC4-5D6E-409C-BE32-E72D297353CC}">
              <c16:uniqueId val="{00000005-B615-4F59-9F7E-4A7579AE017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Renault - Gulf Advantage Automobiles</c:v>
                </c:pt>
              </c:strCache>
            </c:strRef>
          </c:cat>
          <c:val>
            <c:numRef>
              <c:f>Sheet1!$H$2</c:f>
              <c:numCache>
                <c:formatCode>General</c:formatCode>
                <c:ptCount val="1"/>
                <c:pt idx="0">
                  <c:v>40</c:v>
                </c:pt>
              </c:numCache>
            </c:numRef>
          </c:val>
          <c:extLst>
            <c:ext xmlns:c16="http://schemas.microsoft.com/office/drawing/2014/chart" uri="{C3380CC4-5D6E-409C-BE32-E72D297353CC}">
              <c16:uniqueId val="{00000006-B615-4F59-9F7E-4A7579AE017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Renault - Gulf Advantage Automobiles</c:v>
                </c:pt>
              </c:strCache>
            </c:strRef>
          </c:cat>
          <c:val>
            <c:numRef>
              <c:f>Sheet1!$I$2</c:f>
              <c:numCache>
                <c:formatCode>General</c:formatCode>
                <c:ptCount val="1"/>
                <c:pt idx="0">
                  <c:v>11</c:v>
                </c:pt>
              </c:numCache>
            </c:numRef>
          </c:val>
          <c:extLst>
            <c:ext xmlns:c16="http://schemas.microsoft.com/office/drawing/2014/chart" uri="{C3380CC4-5D6E-409C-BE32-E72D297353CC}">
              <c16:uniqueId val="{00000007-B615-4F59-9F7E-4A7579AE0174}"/>
            </c:ext>
          </c:extLst>
        </c:ser>
        <c:dLbls>
          <c:showLegendKey val="0"/>
          <c:showVal val="0"/>
          <c:showCatName val="0"/>
          <c:showSerName val="0"/>
          <c:showPercent val="0"/>
          <c:showBubbleSize val="0"/>
        </c:dLbls>
        <c:gapWidth val="150"/>
        <c:overlap val="100"/>
        <c:axId val="295369520"/>
        <c:axId val="295375096"/>
      </c:barChart>
      <c:catAx>
        <c:axId val="295369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375096"/>
        <c:crosses val="autoZero"/>
        <c:auto val="1"/>
        <c:lblAlgn val="ctr"/>
        <c:lblOffset val="100"/>
        <c:noMultiLvlLbl val="0"/>
      </c:catAx>
      <c:valAx>
        <c:axId val="2953750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369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 - Gulf Advantage Automobiles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5.0314465408805003E-3</c:v>
                </c:pt>
                <c:pt idx="6">
                  <c:v>0</c:v>
                </c:pt>
                <c:pt idx="7">
                  <c:v>5.8700209643606002E-3</c:v>
                </c:pt>
                <c:pt idx="8">
                  <c:v>3.3542976939203001E-3</c:v>
                </c:pt>
                <c:pt idx="9">
                  <c:v>0</c:v>
                </c:pt>
                <c:pt idx="10">
                  <c:v>1.6771488469601999E-3</c:v>
                </c:pt>
                <c:pt idx="11">
                  <c:v>0</c:v>
                </c:pt>
                <c:pt idx="12">
                  <c:v>1.4484467314656E-2</c:v>
                </c:pt>
                <c:pt idx="13">
                  <c:v>1.5094339622642E-2</c:v>
                </c:pt>
                <c:pt idx="14">
                  <c:v>0</c:v>
                </c:pt>
                <c:pt idx="15">
                  <c:v>1.8728162124388999E-2</c:v>
                </c:pt>
                <c:pt idx="16">
                  <c:v>0</c:v>
                </c:pt>
                <c:pt idx="17">
                  <c:v>3.3542976939203001E-3</c:v>
                </c:pt>
                <c:pt idx="18">
                  <c:v>1.6771488469601999E-3</c:v>
                </c:pt>
                <c:pt idx="19">
                  <c:v>0</c:v>
                </c:pt>
                <c:pt idx="20">
                  <c:v>0</c:v>
                </c:pt>
                <c:pt idx="21">
                  <c:v>0</c:v>
                </c:pt>
                <c:pt idx="22">
                  <c:v>0</c:v>
                </c:pt>
                <c:pt idx="23">
                  <c:v>0</c:v>
                </c:pt>
              </c:numCache>
            </c:numRef>
          </c:val>
          <c:smooth val="0"/>
          <c:extLst>
            <c:ext xmlns:c16="http://schemas.microsoft.com/office/drawing/2014/chart" uri="{C3380CC4-5D6E-409C-BE32-E72D297353CC}">
              <c16:uniqueId val="{00000000-2441-4491-BFC8-46F9E2AFB1EE}"/>
            </c:ext>
          </c:extLst>
        </c:ser>
        <c:dLbls>
          <c:showLegendKey val="0"/>
          <c:showVal val="0"/>
          <c:showCatName val="0"/>
          <c:showSerName val="0"/>
          <c:showPercent val="0"/>
          <c:showBubbleSize val="0"/>
        </c:dLbls>
        <c:smooth val="0"/>
        <c:axId val="295380344"/>
        <c:axId val="295384608"/>
      </c:lineChart>
      <c:catAx>
        <c:axId val="295380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384608"/>
        <c:crosses val="autoZero"/>
        <c:auto val="1"/>
        <c:lblAlgn val="ctr"/>
        <c:lblOffset val="100"/>
        <c:noMultiLvlLbl val="0"/>
      </c:catAx>
      <c:valAx>
        <c:axId val="295384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380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11/28/2017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11/28/2017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11/28/2017</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11/28/2017</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11/28/2017</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11/28/2017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11/28/2017</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11/28/2017</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11/28/2017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11/28/2017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D3469-4B71-4E74-A221-2A51064440BC}"/>
              </a:ext>
            </a:extLst>
          </p:cNvPr>
          <p:cNvSpPr>
            <a:spLocks noGrp="1"/>
          </p:cNvSpPr>
          <p:nvPr>
            <p:ph type="ctrTitle"/>
          </p:nvPr>
        </p:nvSpPr>
        <p:spPr/>
        <p:txBody>
          <a:bodyPr/>
          <a:lstStyle/>
          <a:p>
            <a:r>
              <a:rPr lang="en-US"/>
              <a:t>Facebook</a:t>
            </a:r>
          </a:p>
        </p:txBody>
      </p:sp>
      <p:sp>
        <p:nvSpPr>
          <p:cNvPr id="3" name="Subtitle 2">
            <a:extLst>
              <a:ext uri="{FF2B5EF4-FFF2-40B4-BE49-F238E27FC236}">
                <a16:creationId xmlns:a16="http://schemas.microsoft.com/office/drawing/2014/main" id="{6075B2F7-084D-411C-B697-0FAFF64E4025}"/>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7A149FA5-2977-4DE8-B09F-5D426BBDBB7B}"/>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2253426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80951602-4CFF-45B6-81DD-7E5E262F3B45}"/>
              </a:ext>
            </a:extLst>
          </p:cNvPr>
          <p:cNvGraphicFramePr>
            <a:graphicFrameLocks noGrp="1"/>
          </p:cNvGraphicFramePr>
          <p:nvPr>
            <p:ph type="tbl" sz="quarter" idx="13"/>
            <p:extLst>
              <p:ext uri="{D42A27DB-BD31-4B8C-83A1-F6EECF244321}">
                <p14:modId xmlns:p14="http://schemas.microsoft.com/office/powerpoint/2010/main" val="2126002573"/>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26199085"/>
                    </a:ext>
                  </a:extLst>
                </a:gridCol>
                <a:gridCol w="740664">
                  <a:extLst>
                    <a:ext uri="{9D8B030D-6E8A-4147-A177-3AD203B41FA5}">
                      <a16:colId xmlns:a16="http://schemas.microsoft.com/office/drawing/2014/main" val="782964405"/>
                    </a:ext>
                  </a:extLst>
                </a:gridCol>
                <a:gridCol w="740664">
                  <a:extLst>
                    <a:ext uri="{9D8B030D-6E8A-4147-A177-3AD203B41FA5}">
                      <a16:colId xmlns:a16="http://schemas.microsoft.com/office/drawing/2014/main" val="2779633403"/>
                    </a:ext>
                  </a:extLst>
                </a:gridCol>
                <a:gridCol w="740664">
                  <a:extLst>
                    <a:ext uri="{9D8B030D-6E8A-4147-A177-3AD203B41FA5}">
                      <a16:colId xmlns:a16="http://schemas.microsoft.com/office/drawing/2014/main" val="4258991780"/>
                    </a:ext>
                  </a:extLst>
                </a:gridCol>
                <a:gridCol w="740664">
                  <a:extLst>
                    <a:ext uri="{9D8B030D-6E8A-4147-A177-3AD203B41FA5}">
                      <a16:colId xmlns:a16="http://schemas.microsoft.com/office/drawing/2014/main" val="3274351968"/>
                    </a:ext>
                  </a:extLst>
                </a:gridCol>
                <a:gridCol w="740664">
                  <a:extLst>
                    <a:ext uri="{9D8B030D-6E8A-4147-A177-3AD203B41FA5}">
                      <a16:colId xmlns:a16="http://schemas.microsoft.com/office/drawing/2014/main" val="2885627940"/>
                    </a:ext>
                  </a:extLst>
                </a:gridCol>
                <a:gridCol w="740664">
                  <a:extLst>
                    <a:ext uri="{9D8B030D-6E8A-4147-A177-3AD203B41FA5}">
                      <a16:colId xmlns:a16="http://schemas.microsoft.com/office/drawing/2014/main" val="2460803293"/>
                    </a:ext>
                  </a:extLst>
                </a:gridCol>
                <a:gridCol w="740664">
                  <a:extLst>
                    <a:ext uri="{9D8B030D-6E8A-4147-A177-3AD203B41FA5}">
                      <a16:colId xmlns:a16="http://schemas.microsoft.com/office/drawing/2014/main" val="3830372590"/>
                    </a:ext>
                  </a:extLst>
                </a:gridCol>
                <a:gridCol w="740664">
                  <a:extLst>
                    <a:ext uri="{9D8B030D-6E8A-4147-A177-3AD203B41FA5}">
                      <a16:colId xmlns:a16="http://schemas.microsoft.com/office/drawing/2014/main" val="3931479103"/>
                    </a:ext>
                  </a:extLst>
                </a:gridCol>
                <a:gridCol w="740664">
                  <a:extLst>
                    <a:ext uri="{9D8B030D-6E8A-4147-A177-3AD203B41FA5}">
                      <a16:colId xmlns:a16="http://schemas.microsoft.com/office/drawing/2014/main" val="214711380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92954693"/>
                  </a:ext>
                </a:extLst>
              </a:tr>
              <a:tr h="370840">
                <a:tc>
                  <a:txBody>
                    <a:bodyPr/>
                    <a:lstStyle/>
                    <a:p>
                      <a:r>
                        <a:rPr lang="en-US" sz="1000"/>
                        <a:t>Renault - Gulf Advantage Automobiles</a:t>
                      </a:r>
                    </a:p>
                  </a:txBody>
                  <a:tcPr/>
                </a:tc>
                <a:tc>
                  <a:txBody>
                    <a:bodyPr/>
                    <a:lstStyle/>
                    <a:p>
                      <a:r>
                        <a:rPr lang="en-US" sz="1000"/>
                        <a:t>59124</a:t>
                      </a:r>
                    </a:p>
                  </a:txBody>
                  <a:tcPr/>
                </a:tc>
                <a:tc>
                  <a:txBody>
                    <a:bodyPr/>
                    <a:lstStyle/>
                    <a:p>
                      <a:r>
                        <a:rPr lang="en-US" sz="1000"/>
                        <a:t>-1003</a:t>
                      </a:r>
                    </a:p>
                  </a:txBody>
                  <a:tcPr/>
                </a:tc>
                <a:tc>
                  <a:txBody>
                    <a:bodyPr/>
                    <a:lstStyle/>
                    <a:p>
                      <a:r>
                        <a:rPr lang="en-US" sz="1000"/>
                        <a:t>39</a:t>
                      </a:r>
                    </a:p>
                  </a:txBody>
                  <a:tcPr/>
                </a:tc>
                <a:tc>
                  <a:txBody>
                    <a:bodyPr/>
                    <a:lstStyle/>
                    <a:p>
                      <a:r>
                        <a:rPr lang="en-US" sz="1000"/>
                        <a:t>238</a:t>
                      </a:r>
                    </a:p>
                  </a:txBody>
                  <a:tcPr/>
                </a:tc>
                <a:tc>
                  <a:txBody>
                    <a:bodyPr/>
                    <a:lstStyle/>
                    <a:p>
                      <a:r>
                        <a:rPr lang="en-US" sz="1000"/>
                        <a:t>40</a:t>
                      </a:r>
                    </a:p>
                  </a:txBody>
                  <a:tcPr/>
                </a:tc>
                <a:tc>
                  <a:txBody>
                    <a:bodyPr/>
                    <a:lstStyle/>
                    <a:p>
                      <a:r>
                        <a:rPr lang="en-US" sz="1000"/>
                        <a:t>11</a:t>
                      </a:r>
                    </a:p>
                  </a:txBody>
                  <a:tcPr/>
                </a:tc>
                <a:tc>
                  <a:txBody>
                    <a:bodyPr/>
                    <a:lstStyle/>
                    <a:p>
                      <a:r>
                        <a:rPr lang="en-US" sz="1000"/>
                        <a:t>0</a:t>
                      </a:r>
                    </a:p>
                  </a:txBody>
                  <a:tcPr/>
                </a:tc>
                <a:tc>
                  <a:txBody>
                    <a:bodyPr/>
                    <a:lstStyle/>
                    <a:p>
                      <a:r>
                        <a:rPr lang="en-US" sz="1000"/>
                        <a:t>0.0124%</a:t>
                      </a:r>
                    </a:p>
                  </a:txBody>
                  <a:tcPr/>
                </a:tc>
                <a:tc>
                  <a:txBody>
                    <a:bodyPr/>
                    <a:lstStyle/>
                    <a:p>
                      <a:r>
                        <a:rPr lang="en-US" sz="1000"/>
                        <a:t>0.0%</a:t>
                      </a:r>
                    </a:p>
                  </a:txBody>
                  <a:tcPr/>
                </a:tc>
                <a:extLst>
                  <a:ext uri="{0D108BD9-81ED-4DB2-BD59-A6C34878D82A}">
                    <a16:rowId xmlns:a16="http://schemas.microsoft.com/office/drawing/2014/main" val="2482562472"/>
                  </a:ext>
                </a:extLst>
              </a:tr>
            </a:tbl>
          </a:graphicData>
        </a:graphic>
      </p:graphicFrame>
      <p:sp>
        <p:nvSpPr>
          <p:cNvPr id="3" name="Title 2">
            <a:extLst>
              <a:ext uri="{FF2B5EF4-FFF2-40B4-BE49-F238E27FC236}">
                <a16:creationId xmlns:a16="http://schemas.microsoft.com/office/drawing/2014/main" id="{6EEDF11A-6A48-4EAE-8532-6F43ACF69B52}"/>
              </a:ext>
            </a:extLst>
          </p:cNvPr>
          <p:cNvSpPr>
            <a:spLocks noGrp="1"/>
          </p:cNvSpPr>
          <p:nvPr>
            <p:ph type="title"/>
          </p:nvPr>
        </p:nvSpPr>
        <p:spPr/>
        <p:txBody>
          <a:bodyPr/>
          <a:lstStyle/>
          <a:p>
            <a:r>
              <a:rPr lang="en-US"/>
              <a:t>Facebook Key Metrics Table</a:t>
            </a:r>
          </a:p>
        </p:txBody>
      </p:sp>
      <p:sp>
        <p:nvSpPr>
          <p:cNvPr id="4" name="Text Placeholder 3">
            <a:extLst>
              <a:ext uri="{FF2B5EF4-FFF2-40B4-BE49-F238E27FC236}">
                <a16:creationId xmlns:a16="http://schemas.microsoft.com/office/drawing/2014/main" id="{35866CA3-E011-49E2-9989-60231388BC1C}"/>
              </a:ext>
            </a:extLst>
          </p:cNvPr>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558391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044AC-7E0D-46D1-AA5A-AAA43C8B70ED}"/>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E53582CE-63C1-4D0E-9033-DC89973CF48E}"/>
              </a:ext>
            </a:extLst>
          </p:cNvPr>
          <p:cNvGraphicFramePr>
            <a:graphicFrameLocks noGrp="1"/>
          </p:cNvGraphicFramePr>
          <p:nvPr>
            <p:ph type="chart" sz="quarter" idx="13"/>
            <p:extLst>
              <p:ext uri="{D42A27DB-BD31-4B8C-83A1-F6EECF244321}">
                <p14:modId xmlns:p14="http://schemas.microsoft.com/office/powerpoint/2010/main" val="3902018619"/>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CF7913-03F7-4D92-81FE-6548D70D79E4}"/>
              </a:ext>
            </a:extLst>
          </p:cNvPr>
          <p:cNvSpPr>
            <a:spLocks noGrp="1"/>
          </p:cNvSpPr>
          <p:nvPr>
            <p:ph type="body" sz="quarter" idx="14"/>
          </p:nvPr>
        </p:nvSpPr>
        <p:spPr/>
        <p:txBody>
          <a:bodyPr/>
          <a:lstStyle/>
          <a:p>
            <a:r>
              <a:rPr lang="en-US"/>
              <a:t>04/01/2017 - 04/30/2017</a:t>
            </a:r>
          </a:p>
        </p:txBody>
      </p:sp>
      <p:sp>
        <p:nvSpPr>
          <p:cNvPr id="5" name="Footer Placeholder 4">
            <a:extLst>
              <a:ext uri="{FF2B5EF4-FFF2-40B4-BE49-F238E27FC236}">
                <a16:creationId xmlns:a16="http://schemas.microsoft.com/office/drawing/2014/main" id="{4C90725C-D950-4693-A1E2-6213DF87389E}"/>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627447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84AD3-7944-4AA7-B847-82F3ACD124C3}"/>
              </a:ext>
            </a:extLst>
          </p:cNvPr>
          <p:cNvSpPr>
            <a:spLocks noGrp="1"/>
          </p:cNvSpPr>
          <p:nvPr>
            <p:ph type="title"/>
          </p:nvPr>
        </p:nvSpPr>
        <p:spPr/>
        <p:txBody>
          <a:bodyPr/>
          <a:lstStyle/>
          <a:p>
            <a:r>
              <a:rPr lang="en-US"/>
              <a:t>Facebook Fans Change Rate</a:t>
            </a:r>
          </a:p>
        </p:txBody>
      </p:sp>
      <p:graphicFrame>
        <p:nvGraphicFramePr>
          <p:cNvPr id="6" name="Chart Placeholder 5">
            <a:extLst>
              <a:ext uri="{FF2B5EF4-FFF2-40B4-BE49-F238E27FC236}">
                <a16:creationId xmlns:a16="http://schemas.microsoft.com/office/drawing/2014/main" id="{3CEDB7CC-C1EB-4006-8C69-28981FDB5FE5}"/>
              </a:ext>
            </a:extLst>
          </p:cNvPr>
          <p:cNvGraphicFramePr>
            <a:graphicFrameLocks noGrp="1"/>
          </p:cNvGraphicFramePr>
          <p:nvPr>
            <p:ph type="chart" sz="quarter" idx="13"/>
            <p:extLst>
              <p:ext uri="{D42A27DB-BD31-4B8C-83A1-F6EECF244321}">
                <p14:modId xmlns:p14="http://schemas.microsoft.com/office/powerpoint/2010/main" val="1252996426"/>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6FC13C-97FF-4C98-BF9E-1F96CB17807F}"/>
              </a:ext>
            </a:extLst>
          </p:cNvPr>
          <p:cNvSpPr>
            <a:spLocks noGrp="1"/>
          </p:cNvSpPr>
          <p:nvPr>
            <p:ph type="body" sz="quarter" idx="14"/>
          </p:nvPr>
        </p:nvSpPr>
        <p:spPr/>
        <p:txBody>
          <a:bodyPr/>
          <a:lstStyle/>
          <a:p>
            <a:r>
              <a:rPr lang="en-US"/>
              <a:t>04/01/2017 - 04/30/2017</a:t>
            </a:r>
          </a:p>
        </p:txBody>
      </p:sp>
      <p:sp>
        <p:nvSpPr>
          <p:cNvPr id="5" name="Footer Placeholder 4">
            <a:extLst>
              <a:ext uri="{FF2B5EF4-FFF2-40B4-BE49-F238E27FC236}">
                <a16:creationId xmlns:a16="http://schemas.microsoft.com/office/drawing/2014/main" id="{23A470D9-1AAA-4428-97DD-AC26D827B752}"/>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8648041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6BAB9-5944-4FCD-A675-608AD32D5B99}"/>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49DCC68A-B41B-4DDC-94DF-93644A8C626B}"/>
              </a:ext>
            </a:extLst>
          </p:cNvPr>
          <p:cNvGraphicFramePr>
            <a:graphicFrameLocks noGrp="1"/>
          </p:cNvGraphicFramePr>
          <p:nvPr>
            <p:ph type="chart" sz="quarter" idx="13"/>
            <p:extLst>
              <p:ext uri="{D42A27DB-BD31-4B8C-83A1-F6EECF244321}">
                <p14:modId xmlns:p14="http://schemas.microsoft.com/office/powerpoint/2010/main" val="1099121157"/>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50DB5A-8052-43AC-A2D8-67EB06B8ABFD}"/>
              </a:ext>
            </a:extLst>
          </p:cNvPr>
          <p:cNvSpPr>
            <a:spLocks noGrp="1"/>
          </p:cNvSpPr>
          <p:nvPr>
            <p:ph type="body" sz="quarter" idx="14"/>
          </p:nvPr>
        </p:nvSpPr>
        <p:spPr/>
        <p:txBody>
          <a:bodyPr/>
          <a:lstStyle/>
          <a:p>
            <a:r>
              <a:rPr lang="en-US"/>
              <a:t>04/01/2017 - 04/30/2017</a:t>
            </a:r>
          </a:p>
        </p:txBody>
      </p:sp>
      <p:sp>
        <p:nvSpPr>
          <p:cNvPr id="5" name="Footer Placeholder 4">
            <a:extLst>
              <a:ext uri="{FF2B5EF4-FFF2-40B4-BE49-F238E27FC236}">
                <a16:creationId xmlns:a16="http://schemas.microsoft.com/office/drawing/2014/main" id="{71672A97-0263-4918-9D74-57060CEBB2CB}"/>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197207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BC7FD-D9A5-4EE7-AB30-86615C27BDCE}"/>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34B19314-0164-4760-97B5-D012B8A4CC63}"/>
              </a:ext>
            </a:extLst>
          </p:cNvPr>
          <p:cNvGraphicFramePr>
            <a:graphicFrameLocks noGrp="1"/>
          </p:cNvGraphicFramePr>
          <p:nvPr>
            <p:ph type="chart" sz="quarter" idx="13"/>
            <p:extLst>
              <p:ext uri="{D42A27DB-BD31-4B8C-83A1-F6EECF244321}">
                <p14:modId xmlns:p14="http://schemas.microsoft.com/office/powerpoint/2010/main" val="2038388698"/>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FDA7AC-1930-47DC-A9BB-659960C6BC3B}"/>
              </a:ext>
            </a:extLst>
          </p:cNvPr>
          <p:cNvSpPr>
            <a:spLocks noGrp="1"/>
          </p:cNvSpPr>
          <p:nvPr>
            <p:ph type="body" sz="quarter" idx="14"/>
          </p:nvPr>
        </p:nvSpPr>
        <p:spPr/>
        <p:txBody>
          <a:bodyPr/>
          <a:lstStyle/>
          <a:p>
            <a:r>
              <a:rPr lang="en-US"/>
              <a:t>04/01/2017 - 04/30/2017</a:t>
            </a:r>
          </a:p>
        </p:txBody>
      </p:sp>
      <p:sp>
        <p:nvSpPr>
          <p:cNvPr id="5" name="Footer Placeholder 4">
            <a:extLst>
              <a:ext uri="{FF2B5EF4-FFF2-40B4-BE49-F238E27FC236}">
                <a16:creationId xmlns:a16="http://schemas.microsoft.com/office/drawing/2014/main" id="{D612587B-DBC3-443B-9668-D362ED053AC6}"/>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4236416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68255-4DC3-4143-BFA9-4F55DFAF0CE5}"/>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450590D5-83D9-4F17-B53C-E33ABAECAD4A}"/>
              </a:ext>
            </a:extLst>
          </p:cNvPr>
          <p:cNvGraphicFramePr>
            <a:graphicFrameLocks noGrp="1"/>
          </p:cNvGraphicFramePr>
          <p:nvPr>
            <p:ph type="chart" sz="quarter" idx="13"/>
            <p:extLst>
              <p:ext uri="{D42A27DB-BD31-4B8C-83A1-F6EECF244321}">
                <p14:modId xmlns:p14="http://schemas.microsoft.com/office/powerpoint/2010/main" val="89701227"/>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C9839D-71FD-4D05-A606-617931A774CF}"/>
              </a:ext>
            </a:extLst>
          </p:cNvPr>
          <p:cNvSpPr>
            <a:spLocks noGrp="1"/>
          </p:cNvSpPr>
          <p:nvPr>
            <p:ph type="body" sz="quarter" idx="14"/>
          </p:nvPr>
        </p:nvSpPr>
        <p:spPr/>
        <p:txBody>
          <a:bodyPr/>
          <a:lstStyle/>
          <a:p>
            <a:r>
              <a:rPr lang="en-US"/>
              <a:t>04/01/2017 - 04/30/2017</a:t>
            </a:r>
          </a:p>
        </p:txBody>
      </p:sp>
      <p:sp>
        <p:nvSpPr>
          <p:cNvPr id="5" name="Footer Placeholder 4">
            <a:extLst>
              <a:ext uri="{FF2B5EF4-FFF2-40B4-BE49-F238E27FC236}">
                <a16:creationId xmlns:a16="http://schemas.microsoft.com/office/drawing/2014/main" id="{D1EBAA55-C90F-4FC8-A498-CC5C62B6DF14}"/>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25252367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2AD7BD87-F88F-4780-8BED-D8294D057E4E}"/>
              </a:ext>
            </a:extLst>
          </p:cNvPr>
          <p:cNvGraphicFramePr>
            <a:graphicFrameLocks noGrp="1"/>
          </p:cNvGraphicFramePr>
          <p:nvPr>
            <p:ph type="tbl" sz="quarter" idx="13"/>
            <p:extLst>
              <p:ext uri="{D42A27DB-BD31-4B8C-83A1-F6EECF244321}">
                <p14:modId xmlns:p14="http://schemas.microsoft.com/office/powerpoint/2010/main" val="1104465492"/>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72675635"/>
                    </a:ext>
                  </a:extLst>
                </a:gridCol>
                <a:gridCol w="658368">
                  <a:extLst>
                    <a:ext uri="{9D8B030D-6E8A-4147-A177-3AD203B41FA5}">
                      <a16:colId xmlns:a16="http://schemas.microsoft.com/office/drawing/2014/main" val="1898579250"/>
                    </a:ext>
                  </a:extLst>
                </a:gridCol>
                <a:gridCol w="658368">
                  <a:extLst>
                    <a:ext uri="{9D8B030D-6E8A-4147-A177-3AD203B41FA5}">
                      <a16:colId xmlns:a16="http://schemas.microsoft.com/office/drawing/2014/main" val="1816424031"/>
                    </a:ext>
                  </a:extLst>
                </a:gridCol>
                <a:gridCol w="658368">
                  <a:extLst>
                    <a:ext uri="{9D8B030D-6E8A-4147-A177-3AD203B41FA5}">
                      <a16:colId xmlns:a16="http://schemas.microsoft.com/office/drawing/2014/main" val="2027736256"/>
                    </a:ext>
                  </a:extLst>
                </a:gridCol>
                <a:gridCol w="658368">
                  <a:extLst>
                    <a:ext uri="{9D8B030D-6E8A-4147-A177-3AD203B41FA5}">
                      <a16:colId xmlns:a16="http://schemas.microsoft.com/office/drawing/2014/main" val="3802989472"/>
                    </a:ext>
                  </a:extLst>
                </a:gridCol>
                <a:gridCol w="658368">
                  <a:extLst>
                    <a:ext uri="{9D8B030D-6E8A-4147-A177-3AD203B41FA5}">
                      <a16:colId xmlns:a16="http://schemas.microsoft.com/office/drawing/2014/main" val="1315472420"/>
                    </a:ext>
                  </a:extLst>
                </a:gridCol>
                <a:gridCol w="658368">
                  <a:extLst>
                    <a:ext uri="{9D8B030D-6E8A-4147-A177-3AD203B41FA5}">
                      <a16:colId xmlns:a16="http://schemas.microsoft.com/office/drawing/2014/main" val="2779082123"/>
                    </a:ext>
                  </a:extLst>
                </a:gridCol>
                <a:gridCol w="658368">
                  <a:extLst>
                    <a:ext uri="{9D8B030D-6E8A-4147-A177-3AD203B41FA5}">
                      <a16:colId xmlns:a16="http://schemas.microsoft.com/office/drawing/2014/main" val="751201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70289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- 2017-04-30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شاركنا معلوماتك عن #رينو
</a:t>
                      </a:r>
                      <a:r>
                        <a:rPr kumimoji="0" lang="en-US" sz="1000" b="0" i="0" u="none" strike="noStrike" kern="1200" cap="none" spc="0" normalizeH="0" baseline="0" noProof="0">
                          <a:ln>
                            <a:noFill/>
                          </a:ln>
                          <a:solidFill>
                            <a:prstClr val="black"/>
                          </a:solidFill>
                          <a:effectLst/>
                          <a:uLnTx/>
                          <a:uFillTx/>
                          <a:latin typeface="+mn-lt"/>
                          <a:ea typeface="+mn-ea"/>
                          <a:cs typeface="+mn-cs"/>
                        </a:rPr>
                        <a:t>What is Renault's latest concept car?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70820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- 2017-04-30 08:45:00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تبـدأ مـن راحــة البــال أحـلـى الأوقــات
25% خصم على مجموعة حزام التوقيت وعلى الأجــــور
</a:t>
                      </a:r>
                      <a:r>
                        <a:rPr kumimoji="0" lang="en-US" sz="1000" b="0" i="0" u="none" strike="noStrike" kern="1200" cap="none" spc="0" normalizeH="0" baseline="0" noProof="0">
                          <a:ln>
                            <a:noFill/>
                          </a:ln>
                          <a:solidFill>
                            <a:prstClr val="black"/>
                          </a:solidFill>
                          <a:effectLst/>
                          <a:uLnTx/>
                          <a:uFillTx/>
                          <a:latin typeface="+mn-lt"/>
                          <a:ea typeface="+mn-ea"/>
                          <a:cs typeface="+mn-cs"/>
                        </a:rPr>
                        <a:t>www.myrenault-me.com/ar/
Let nothing come in between you and a great time out.
25% off on timing belt kit &amp; labour
www.myrenault-me.com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2360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- 2017-04-27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تمتع بنظام الوسائط المتعددة </a:t>
                      </a:r>
                      <a:r>
                        <a:rPr kumimoji="0" lang="en-US" sz="1000" b="0" i="0" u="none" strike="noStrike" kern="1200" cap="none" spc="0" normalizeH="0" baseline="0" noProof="0">
                          <a:ln>
                            <a:noFill/>
                          </a:ln>
                          <a:solidFill>
                            <a:prstClr val="black"/>
                          </a:solidFill>
                          <a:effectLst/>
                          <a:uLnTx/>
                          <a:uFillTx/>
                          <a:latin typeface="+mn-lt"/>
                          <a:ea typeface="+mn-ea"/>
                          <a:cs typeface="+mn-cs"/>
                        </a:rPr>
                        <a:t>R-LINK Evolution </a:t>
                      </a:r>
                      <a:r>
                        <a:rPr kumimoji="0" lang="ar-AE" sz="1000" b="0" i="0" u="none" strike="noStrike" kern="1200" cap="none" spc="0" normalizeH="0" baseline="0" noProof="0">
                          <a:ln>
                            <a:noFill/>
                          </a:ln>
                          <a:solidFill>
                            <a:prstClr val="black"/>
                          </a:solidFill>
                          <a:effectLst/>
                          <a:uLnTx/>
                          <a:uFillTx/>
                          <a:latin typeface="+mn-lt"/>
                          <a:ea typeface="+mn-ea"/>
                          <a:cs typeface="+mn-cs"/>
                        </a:rPr>
                        <a:t>في #رينو #كابتشر مع الملاحة، الهاتف والوسائط المتعددة وخدمات </a:t>
                      </a:r>
                      <a:r>
                        <a:rPr kumimoji="0" lang="en-US" sz="1000" b="0" i="0" u="none" strike="noStrike" kern="1200" cap="none" spc="0" normalizeH="0" baseline="0" noProof="0">
                          <a:ln>
                            <a:noFill/>
                          </a:ln>
                          <a:solidFill>
                            <a:prstClr val="black"/>
                          </a:solidFill>
                          <a:effectLst/>
                          <a:uLnTx/>
                          <a:uFillTx/>
                          <a:latin typeface="+mn-lt"/>
                          <a:ea typeface="+mn-ea"/>
                          <a:cs typeface="+mn-cs"/>
                        </a:rPr>
                        <a:t>connected
Experience #Renault #Captur with its R-LINK Evolution multimedia system with navigation, telephone and multimedia and connected 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69279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- 2017-04-26 12:00:04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يمكنك إيجاد جميع موديلات سيارات #رينو؟
</a:t>
                      </a:r>
                      <a:r>
                        <a:rPr kumimoji="0" lang="en-US" sz="1000" b="0" i="0" u="none" strike="noStrike" kern="1200" cap="none" spc="0" normalizeH="0" baseline="0" noProof="0">
                          <a:ln>
                            <a:noFill/>
                          </a:ln>
                          <a:solidFill>
                            <a:prstClr val="black"/>
                          </a:solidFill>
                          <a:effectLst/>
                          <a:uLnTx/>
                          <a:uFillTx/>
                          <a:latin typeface="+mn-lt"/>
                          <a:ea typeface="+mn-ea"/>
                          <a:cs typeface="+mn-cs"/>
                        </a:rPr>
                        <a:t>Can you find all of Renault's models?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93347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- 2017-04-25 17:05:40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53518819"/>
                  </a:ext>
                </a:extLst>
              </a:tr>
            </a:tbl>
          </a:graphicData>
        </a:graphic>
      </p:graphicFrame>
      <p:sp>
        <p:nvSpPr>
          <p:cNvPr id="3" name="Title 2">
            <a:extLst>
              <a:ext uri="{FF2B5EF4-FFF2-40B4-BE49-F238E27FC236}">
                <a16:creationId xmlns:a16="http://schemas.microsoft.com/office/drawing/2014/main" id="{C4BA23FD-BCF4-4A76-B3E9-B001F936B026}"/>
              </a:ext>
            </a:extLst>
          </p:cNvPr>
          <p:cNvSpPr>
            <a:spLocks noGrp="1"/>
          </p:cNvSpPr>
          <p:nvPr>
            <p:ph type="title"/>
          </p:nvPr>
        </p:nvSpPr>
        <p:spPr/>
        <p:txBody>
          <a:bodyPr/>
          <a:lstStyle/>
          <a:p>
            <a:r>
              <a:rPr lang="en-US"/>
              <a:t>Facebook Own Posts Table - 1 of 5</a:t>
            </a:r>
          </a:p>
        </p:txBody>
      </p:sp>
      <p:sp>
        <p:nvSpPr>
          <p:cNvPr id="4" name="Text Placeholder 3">
            <a:extLst>
              <a:ext uri="{FF2B5EF4-FFF2-40B4-BE49-F238E27FC236}">
                <a16:creationId xmlns:a16="http://schemas.microsoft.com/office/drawing/2014/main" id="{FD8E773F-BCBD-4208-B1EC-A3BCBA87A381}"/>
              </a:ext>
            </a:extLst>
          </p:cNvPr>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19214586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66ACBC5A-1BF3-4626-A2F7-324A4F5BD39D}"/>
              </a:ext>
            </a:extLst>
          </p:cNvPr>
          <p:cNvGraphicFramePr>
            <a:graphicFrameLocks noGrp="1"/>
          </p:cNvGraphicFramePr>
          <p:nvPr>
            <p:ph type="tbl" sz="quarter" idx="13"/>
            <p:extLst>
              <p:ext uri="{D42A27DB-BD31-4B8C-83A1-F6EECF244321}">
                <p14:modId xmlns:p14="http://schemas.microsoft.com/office/powerpoint/2010/main" val="1715516303"/>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73387910"/>
                    </a:ext>
                  </a:extLst>
                </a:gridCol>
                <a:gridCol w="658368">
                  <a:extLst>
                    <a:ext uri="{9D8B030D-6E8A-4147-A177-3AD203B41FA5}">
                      <a16:colId xmlns:a16="http://schemas.microsoft.com/office/drawing/2014/main" val="714411216"/>
                    </a:ext>
                  </a:extLst>
                </a:gridCol>
                <a:gridCol w="658368">
                  <a:extLst>
                    <a:ext uri="{9D8B030D-6E8A-4147-A177-3AD203B41FA5}">
                      <a16:colId xmlns:a16="http://schemas.microsoft.com/office/drawing/2014/main" val="148504006"/>
                    </a:ext>
                  </a:extLst>
                </a:gridCol>
                <a:gridCol w="658368">
                  <a:extLst>
                    <a:ext uri="{9D8B030D-6E8A-4147-A177-3AD203B41FA5}">
                      <a16:colId xmlns:a16="http://schemas.microsoft.com/office/drawing/2014/main" val="1146418286"/>
                    </a:ext>
                  </a:extLst>
                </a:gridCol>
                <a:gridCol w="658368">
                  <a:extLst>
                    <a:ext uri="{9D8B030D-6E8A-4147-A177-3AD203B41FA5}">
                      <a16:colId xmlns:a16="http://schemas.microsoft.com/office/drawing/2014/main" val="4237246117"/>
                    </a:ext>
                  </a:extLst>
                </a:gridCol>
                <a:gridCol w="658368">
                  <a:extLst>
                    <a:ext uri="{9D8B030D-6E8A-4147-A177-3AD203B41FA5}">
                      <a16:colId xmlns:a16="http://schemas.microsoft.com/office/drawing/2014/main" val="2487471640"/>
                    </a:ext>
                  </a:extLst>
                </a:gridCol>
                <a:gridCol w="658368">
                  <a:extLst>
                    <a:ext uri="{9D8B030D-6E8A-4147-A177-3AD203B41FA5}">
                      <a16:colId xmlns:a16="http://schemas.microsoft.com/office/drawing/2014/main" val="1331548500"/>
                    </a:ext>
                  </a:extLst>
                </a:gridCol>
                <a:gridCol w="658368">
                  <a:extLst>
                    <a:ext uri="{9D8B030D-6E8A-4147-A177-3AD203B41FA5}">
                      <a16:colId xmlns:a16="http://schemas.microsoft.com/office/drawing/2014/main" val="12692224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18888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- 2017-04-25 15:00:00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تمتع بالحماية في جميع المواقف مع سيارتك #رينو #داستر. لقد قمنا بتقوية بنية الهيكل وأضفنا خصائص للسلامة الفعالة والكامنة.
</a:t>
                      </a:r>
                      <a:r>
                        <a:rPr kumimoji="0" lang="en-US" sz="1000" b="0" i="0" u="none" strike="noStrike" kern="1200" cap="none" spc="0" normalizeH="0" baseline="0" noProof="0">
                          <a:ln>
                            <a:noFill/>
                          </a:ln>
                          <a:solidFill>
                            <a:prstClr val="black"/>
                          </a:solidFill>
                          <a:effectLst/>
                          <a:uLnTx/>
                          <a:uFillTx/>
                          <a:latin typeface="+mn-lt"/>
                          <a:ea typeface="+mn-ea"/>
                          <a:cs typeface="+mn-cs"/>
                        </a:rPr>
                        <a:t>Stay protected in any situation with your #Renault #Duster. We have strengthened the body structure and fitted active and passive safety features.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60743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- 2017-04-25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هذه العلامة من عام..
</a:t>
                      </a:r>
                      <a:r>
                        <a:rPr kumimoji="0" lang="en-US" sz="1000" b="0" i="0" u="none" strike="noStrike" kern="1200" cap="none" spc="0" normalizeH="0" baseline="0" noProof="0">
                          <a:ln>
                            <a:noFill/>
                          </a:ln>
                          <a:solidFill>
                            <a:prstClr val="black"/>
                          </a:solidFill>
                          <a:effectLst/>
                          <a:uLnTx/>
                          <a:uFillTx/>
                          <a:latin typeface="+mn-lt"/>
                          <a:ea typeface="+mn-ea"/>
                          <a:cs typeface="+mn-cs"/>
                        </a:rPr>
                        <a:t>This logo is from which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48796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- 2017-04-25 08:23:27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56123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- 2017-04-24 12:47:37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سجل واحصل على قيادة تجريبية وادخل السحب الشهري  للفوز بجوائزمميزة
</a:t>
                      </a:r>
                      <a:r>
                        <a:rPr kumimoji="0" lang="en-US" sz="1000" b="0" i="0" u="none" strike="noStrike" kern="1200" cap="none" spc="0" normalizeH="0" baseline="0" noProof="0">
                          <a:ln>
                            <a:noFill/>
                          </a:ln>
                          <a:solidFill>
                            <a:prstClr val="black"/>
                          </a:solidFill>
                          <a:effectLst/>
                          <a:uLnTx/>
                          <a:uFillTx/>
                          <a:latin typeface="+mn-lt"/>
                          <a:ea typeface="+mn-ea"/>
                          <a:cs typeface="+mn-cs"/>
                        </a:rPr>
                        <a:t>Register for a testdrive and get a chance to win exciting prizes in the monthly draw!
#RenaultClickWin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56534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- 2017-04-24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عند سماع صوت صفارة عند الضغط على بدال الفرامل، قم بقيادة السيارة على سرعة متوسطة، ثم أجعل صندوق التروس في وضع الحياد، وأرفع فرملة اليد تدريجياً أثناء القيادة، فإذا صدر الصوت فهو من الفرامل الخلفية وإن لم يصدر فهو من الفرامل الأمامية
</a:t>
                      </a:r>
                      <a:r>
                        <a:rPr kumimoji="0" lang="en-US" sz="1000" b="0" i="0" u="none" strike="noStrike" kern="1200" cap="none" spc="0" normalizeH="0" baseline="0" noProof="0">
                          <a:ln>
                            <a:noFill/>
                          </a:ln>
                          <a:solidFill>
                            <a:prstClr val="black"/>
                          </a:solidFill>
                          <a:effectLst/>
                          <a:uLnTx/>
                          <a:uFillTx/>
                          <a:latin typeface="+mn-lt"/>
                          <a:ea typeface="+mn-ea"/>
                          <a:cs typeface="+mn-cs"/>
                        </a:rPr>
                        <a:t>How do you deal with a pair of squeaky car brakes?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83131197"/>
                  </a:ext>
                </a:extLst>
              </a:tr>
            </a:tbl>
          </a:graphicData>
        </a:graphic>
      </p:graphicFrame>
      <p:sp>
        <p:nvSpPr>
          <p:cNvPr id="3" name="Title 2">
            <a:extLst>
              <a:ext uri="{FF2B5EF4-FFF2-40B4-BE49-F238E27FC236}">
                <a16:creationId xmlns:a16="http://schemas.microsoft.com/office/drawing/2014/main" id="{3559A7BB-CCEF-4213-B8A0-380F85A96E9E}"/>
              </a:ext>
            </a:extLst>
          </p:cNvPr>
          <p:cNvSpPr>
            <a:spLocks noGrp="1"/>
          </p:cNvSpPr>
          <p:nvPr>
            <p:ph type="title"/>
          </p:nvPr>
        </p:nvSpPr>
        <p:spPr/>
        <p:txBody>
          <a:bodyPr/>
          <a:lstStyle/>
          <a:p>
            <a:r>
              <a:rPr lang="en-US"/>
              <a:t>Facebook Own Posts Table - 2 of 5</a:t>
            </a:r>
          </a:p>
        </p:txBody>
      </p:sp>
      <p:sp>
        <p:nvSpPr>
          <p:cNvPr id="4" name="Text Placeholder 3">
            <a:extLst>
              <a:ext uri="{FF2B5EF4-FFF2-40B4-BE49-F238E27FC236}">
                <a16:creationId xmlns:a16="http://schemas.microsoft.com/office/drawing/2014/main" id="{4E1F5649-E2D3-4BFE-87C5-55109008A8B7}"/>
              </a:ext>
            </a:extLst>
          </p:cNvPr>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40128213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36143BF3-94EC-4A4C-BCC3-C417E43FB69C}"/>
              </a:ext>
            </a:extLst>
          </p:cNvPr>
          <p:cNvGraphicFramePr>
            <a:graphicFrameLocks noGrp="1"/>
          </p:cNvGraphicFramePr>
          <p:nvPr>
            <p:ph type="tbl" sz="quarter" idx="13"/>
            <p:extLst>
              <p:ext uri="{D42A27DB-BD31-4B8C-83A1-F6EECF244321}">
                <p14:modId xmlns:p14="http://schemas.microsoft.com/office/powerpoint/2010/main" val="554533283"/>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49675136"/>
                    </a:ext>
                  </a:extLst>
                </a:gridCol>
                <a:gridCol w="658368">
                  <a:extLst>
                    <a:ext uri="{9D8B030D-6E8A-4147-A177-3AD203B41FA5}">
                      <a16:colId xmlns:a16="http://schemas.microsoft.com/office/drawing/2014/main" val="1311682539"/>
                    </a:ext>
                  </a:extLst>
                </a:gridCol>
                <a:gridCol w="658368">
                  <a:extLst>
                    <a:ext uri="{9D8B030D-6E8A-4147-A177-3AD203B41FA5}">
                      <a16:colId xmlns:a16="http://schemas.microsoft.com/office/drawing/2014/main" val="330443511"/>
                    </a:ext>
                  </a:extLst>
                </a:gridCol>
                <a:gridCol w="658368">
                  <a:extLst>
                    <a:ext uri="{9D8B030D-6E8A-4147-A177-3AD203B41FA5}">
                      <a16:colId xmlns:a16="http://schemas.microsoft.com/office/drawing/2014/main" val="3677103543"/>
                    </a:ext>
                  </a:extLst>
                </a:gridCol>
                <a:gridCol w="658368">
                  <a:extLst>
                    <a:ext uri="{9D8B030D-6E8A-4147-A177-3AD203B41FA5}">
                      <a16:colId xmlns:a16="http://schemas.microsoft.com/office/drawing/2014/main" val="2736066559"/>
                    </a:ext>
                  </a:extLst>
                </a:gridCol>
                <a:gridCol w="658368">
                  <a:extLst>
                    <a:ext uri="{9D8B030D-6E8A-4147-A177-3AD203B41FA5}">
                      <a16:colId xmlns:a16="http://schemas.microsoft.com/office/drawing/2014/main" val="3640730771"/>
                    </a:ext>
                  </a:extLst>
                </a:gridCol>
                <a:gridCol w="658368">
                  <a:extLst>
                    <a:ext uri="{9D8B030D-6E8A-4147-A177-3AD203B41FA5}">
                      <a16:colId xmlns:a16="http://schemas.microsoft.com/office/drawing/2014/main" val="2019756589"/>
                    </a:ext>
                  </a:extLst>
                </a:gridCol>
                <a:gridCol w="658368">
                  <a:extLst>
                    <a:ext uri="{9D8B030D-6E8A-4147-A177-3AD203B41FA5}">
                      <a16:colId xmlns:a16="http://schemas.microsoft.com/office/drawing/2014/main" val="2402693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5970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- 2017-04-23 15:00:00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معايشة الابتكار مع #رينو #كابتشر
</a:t>
                      </a:r>
                      <a:r>
                        <a:rPr kumimoji="0" lang="en-US" sz="1000" b="0" i="0" u="none" strike="noStrike" kern="1200" cap="none" spc="0" normalizeH="0" baseline="0" noProof="0">
                          <a:ln>
                            <a:noFill/>
                          </a:ln>
                          <a:solidFill>
                            <a:prstClr val="black"/>
                          </a:solidFill>
                          <a:effectLst/>
                          <a:uLnTx/>
                          <a:uFillTx/>
                          <a:latin typeface="+mn-lt"/>
                          <a:ea typeface="+mn-ea"/>
                          <a:cs typeface="+mn-cs"/>
                        </a:rPr>
                        <a:t>Experience innovation with #Renault #Captur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85023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- 2017-04-23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شاركنا معلوماتك عن #رينو
</a:t>
                      </a:r>
                      <a:r>
                        <a:rPr kumimoji="0" lang="en-US" sz="1000" b="0" i="0" u="none" strike="noStrike" kern="1200" cap="none" spc="0" normalizeH="0" baseline="0" noProof="0">
                          <a:ln>
                            <a:noFill/>
                          </a:ln>
                          <a:solidFill>
                            <a:prstClr val="black"/>
                          </a:solidFill>
                          <a:effectLst/>
                          <a:uLnTx/>
                          <a:uFillTx/>
                          <a:latin typeface="+mn-lt"/>
                          <a:ea typeface="+mn-ea"/>
                          <a:cs typeface="+mn-cs"/>
                        </a:rPr>
                        <a:t>How many concept cars does #Renault have?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5265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- 2017-04-20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إنها عملية ومتقنة، فقد صممنا السيارة #رينو #داستر لتجعل رحلتك أكثر يسرًا
</a:t>
                      </a:r>
                      <a:r>
                        <a:rPr kumimoji="0" lang="en-US" sz="1000" b="0" i="0" u="none" strike="noStrike" kern="1200" cap="none" spc="0" normalizeH="0" baseline="0" noProof="0">
                          <a:ln>
                            <a:noFill/>
                          </a:ln>
                          <a:solidFill>
                            <a:prstClr val="black"/>
                          </a:solidFill>
                          <a:effectLst/>
                          <a:uLnTx/>
                          <a:uFillTx/>
                          <a:latin typeface="+mn-lt"/>
                          <a:ea typeface="+mn-ea"/>
                          <a:cs typeface="+mn-cs"/>
                        </a:rPr>
                        <a:t>Functional and modular, we have designed #Renault #Duster to make your journey easier.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52852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- 2017-04-19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عندما تقل نسبة الوقود بخزان السيارة، فيتم سحب الوقود المتبقي من قاع الخزان الذي قد يكون مليء بكثير من الرواسب والمواد التي قد تضر المحرك
</a:t>
                      </a:r>
                      <a:r>
                        <a:rPr kumimoji="0" lang="en-US" sz="1000" b="0" i="0" u="none" strike="noStrike" kern="1200" cap="none" spc="0" normalizeH="0" baseline="0" noProof="0">
                          <a:ln>
                            <a:noFill/>
                          </a:ln>
                          <a:solidFill>
                            <a:prstClr val="black"/>
                          </a:solidFill>
                          <a:effectLst/>
                          <a:uLnTx/>
                          <a:uFillTx/>
                          <a:latin typeface="+mn-lt"/>
                          <a:ea typeface="+mn-ea"/>
                          <a:cs typeface="+mn-cs"/>
                        </a:rPr>
                        <a:t>Make sure to never run out of gas completely, as you may damage your catalytic converter, which may then need to be repaired or replaced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83217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- 2017-04-18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يمكنك إجاد سيارة #رينو؟
</a:t>
                      </a:r>
                      <a:r>
                        <a:rPr kumimoji="0" lang="en-US" sz="1000" b="0" i="0" u="none" strike="noStrike" kern="1200" cap="none" spc="0" normalizeH="0" baseline="0" noProof="0">
                          <a:ln>
                            <a:noFill/>
                          </a:ln>
                          <a:solidFill>
                            <a:prstClr val="black"/>
                          </a:solidFill>
                          <a:effectLst/>
                          <a:uLnTx/>
                          <a:uFillTx/>
                          <a:latin typeface="+mn-lt"/>
                          <a:ea typeface="+mn-ea"/>
                          <a:cs typeface="+mn-cs"/>
                        </a:rPr>
                        <a:t>Can you find a #Renault?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83249814"/>
                  </a:ext>
                </a:extLst>
              </a:tr>
            </a:tbl>
          </a:graphicData>
        </a:graphic>
      </p:graphicFrame>
      <p:sp>
        <p:nvSpPr>
          <p:cNvPr id="3" name="Title 2">
            <a:extLst>
              <a:ext uri="{FF2B5EF4-FFF2-40B4-BE49-F238E27FC236}">
                <a16:creationId xmlns:a16="http://schemas.microsoft.com/office/drawing/2014/main" id="{14FDE999-57F4-4D17-BB99-94D400A2E1DC}"/>
              </a:ext>
            </a:extLst>
          </p:cNvPr>
          <p:cNvSpPr>
            <a:spLocks noGrp="1"/>
          </p:cNvSpPr>
          <p:nvPr>
            <p:ph type="title"/>
          </p:nvPr>
        </p:nvSpPr>
        <p:spPr/>
        <p:txBody>
          <a:bodyPr/>
          <a:lstStyle/>
          <a:p>
            <a:r>
              <a:rPr lang="en-US"/>
              <a:t>Facebook Own Posts Table - 3 of 5</a:t>
            </a:r>
          </a:p>
        </p:txBody>
      </p:sp>
      <p:sp>
        <p:nvSpPr>
          <p:cNvPr id="4" name="Text Placeholder 3">
            <a:extLst>
              <a:ext uri="{FF2B5EF4-FFF2-40B4-BE49-F238E27FC236}">
                <a16:creationId xmlns:a16="http://schemas.microsoft.com/office/drawing/2014/main" id="{36E45C3E-2FA4-4453-9258-452399BC44DB}"/>
              </a:ext>
            </a:extLst>
          </p:cNvPr>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9375711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BCE84403-F1C5-4F42-9D99-19C6E90E7A5D}"/>
              </a:ext>
            </a:extLst>
          </p:cNvPr>
          <p:cNvGraphicFramePr>
            <a:graphicFrameLocks noGrp="1"/>
          </p:cNvGraphicFramePr>
          <p:nvPr>
            <p:ph type="tbl" sz="quarter" idx="13"/>
            <p:extLst>
              <p:ext uri="{D42A27DB-BD31-4B8C-83A1-F6EECF244321}">
                <p14:modId xmlns:p14="http://schemas.microsoft.com/office/powerpoint/2010/main" val="2868138683"/>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19486266"/>
                    </a:ext>
                  </a:extLst>
                </a:gridCol>
                <a:gridCol w="658368">
                  <a:extLst>
                    <a:ext uri="{9D8B030D-6E8A-4147-A177-3AD203B41FA5}">
                      <a16:colId xmlns:a16="http://schemas.microsoft.com/office/drawing/2014/main" val="2020810188"/>
                    </a:ext>
                  </a:extLst>
                </a:gridCol>
                <a:gridCol w="658368">
                  <a:extLst>
                    <a:ext uri="{9D8B030D-6E8A-4147-A177-3AD203B41FA5}">
                      <a16:colId xmlns:a16="http://schemas.microsoft.com/office/drawing/2014/main" val="289157661"/>
                    </a:ext>
                  </a:extLst>
                </a:gridCol>
                <a:gridCol w="658368">
                  <a:extLst>
                    <a:ext uri="{9D8B030D-6E8A-4147-A177-3AD203B41FA5}">
                      <a16:colId xmlns:a16="http://schemas.microsoft.com/office/drawing/2014/main" val="3067890735"/>
                    </a:ext>
                  </a:extLst>
                </a:gridCol>
                <a:gridCol w="658368">
                  <a:extLst>
                    <a:ext uri="{9D8B030D-6E8A-4147-A177-3AD203B41FA5}">
                      <a16:colId xmlns:a16="http://schemas.microsoft.com/office/drawing/2014/main" val="1823822641"/>
                    </a:ext>
                  </a:extLst>
                </a:gridCol>
                <a:gridCol w="658368">
                  <a:extLst>
                    <a:ext uri="{9D8B030D-6E8A-4147-A177-3AD203B41FA5}">
                      <a16:colId xmlns:a16="http://schemas.microsoft.com/office/drawing/2014/main" val="3442668373"/>
                    </a:ext>
                  </a:extLst>
                </a:gridCol>
                <a:gridCol w="658368">
                  <a:extLst>
                    <a:ext uri="{9D8B030D-6E8A-4147-A177-3AD203B41FA5}">
                      <a16:colId xmlns:a16="http://schemas.microsoft.com/office/drawing/2014/main" val="2391585857"/>
                    </a:ext>
                  </a:extLst>
                </a:gridCol>
                <a:gridCol w="658368">
                  <a:extLst>
                    <a:ext uri="{9D8B030D-6E8A-4147-A177-3AD203B41FA5}">
                      <a16:colId xmlns:a16="http://schemas.microsoft.com/office/drawing/2014/main" val="3106341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41287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- 2017-04-17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قد تتعرض أنابيب المحرك إلى التلف كنتيجة ازدياد الضغط ودرجات الحرارة، لذلك، يجب تفحص المحرك من وجود أي تسريبات
</a:t>
                      </a:r>
                      <a:r>
                        <a:rPr kumimoji="0" lang="en-US" sz="1000" b="0" i="0" u="none" strike="noStrike" kern="1200" cap="none" spc="0" normalizeH="0" baseline="0" noProof="0">
                          <a:ln>
                            <a:noFill/>
                          </a:ln>
                          <a:solidFill>
                            <a:prstClr val="black"/>
                          </a:solidFill>
                          <a:effectLst/>
                          <a:uLnTx/>
                          <a:uFillTx/>
                          <a:latin typeface="+mn-lt"/>
                          <a:ea typeface="+mn-ea"/>
                          <a:cs typeface="+mn-cs"/>
                        </a:rPr>
                        <a:t>Some of the engine pipes might get punctured as a result of increased pressure or temperatures; thus it is crucial to check for any leaks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68546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- 2017-04-16 15:00:09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شاهد كل شيء بصورة أوضح مع سيارة #رينو #كابتشر
</a:t>
                      </a:r>
                      <a:r>
                        <a:rPr kumimoji="0" lang="en-US" sz="1000" b="0" i="0" u="none" strike="noStrike" kern="1200" cap="none" spc="0" normalizeH="0" baseline="0" noProof="0">
                          <a:ln>
                            <a:noFill/>
                          </a:ln>
                          <a:solidFill>
                            <a:prstClr val="black"/>
                          </a:solidFill>
                          <a:effectLst/>
                          <a:uLnTx/>
                          <a:uFillTx/>
                          <a:latin typeface="+mn-lt"/>
                          <a:ea typeface="+mn-ea"/>
                          <a:cs typeface="+mn-cs"/>
                        </a:rPr>
                        <a:t>See things more clearly with #Renault #Captur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86251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- 2017-04-16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شاركنا معلوماتك عن #رينو
</a:t>
                      </a:r>
                      <a:r>
                        <a:rPr kumimoji="0" lang="en-US" sz="1000" b="0" i="0" u="none" strike="noStrike" kern="1200" cap="none" spc="0" normalizeH="0" baseline="0" noProof="0">
                          <a:ln>
                            <a:noFill/>
                          </a:ln>
                          <a:solidFill>
                            <a:prstClr val="black"/>
                          </a:solidFill>
                          <a:effectLst/>
                          <a:uLnTx/>
                          <a:uFillTx/>
                          <a:latin typeface="+mn-lt"/>
                          <a:ea typeface="+mn-ea"/>
                          <a:cs typeface="+mn-cs"/>
                        </a:rPr>
                        <a:t>How many commercial vehicles does #Renault have?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99646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- 2017-04-13 15:54:48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تعرف على المزيد من مواصفات رينو كوليوس الجديدة وذلك في بانوراما مول – الرياض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05893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- 2017-04-13 15:00:00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رينو #داستر: اكشف عن روح المحارب التي بداخلك
#</a:t>
                      </a:r>
                      <a:r>
                        <a:rPr kumimoji="0" lang="en-US" sz="1000" b="0" i="0" u="none" strike="noStrike" kern="1200" cap="none" spc="0" normalizeH="0" baseline="0" noProof="0">
                          <a:ln>
                            <a:noFill/>
                          </a:ln>
                          <a:solidFill>
                            <a:prstClr val="black"/>
                          </a:solidFill>
                          <a:effectLst/>
                          <a:uLnTx/>
                          <a:uFillTx/>
                          <a:latin typeface="+mn-lt"/>
                          <a:ea typeface="+mn-ea"/>
                          <a:cs typeface="+mn-cs"/>
                        </a:rPr>
                        <a:t>Renault #Duster: bare your warrior soul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29339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- 2017-04-13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شاركنا معلوماتك عن #رينو
</a:t>
                      </a:r>
                      <a:r>
                        <a:rPr kumimoji="0" lang="en-US" sz="1000" b="0" i="0" u="none" strike="noStrike" kern="1200" cap="none" spc="0" normalizeH="0" baseline="0" noProof="0">
                          <a:ln>
                            <a:noFill/>
                          </a:ln>
                          <a:solidFill>
                            <a:prstClr val="black"/>
                          </a:solidFill>
                          <a:effectLst/>
                          <a:uLnTx/>
                          <a:uFillTx/>
                          <a:latin typeface="+mn-lt"/>
                          <a:ea typeface="+mn-ea"/>
                          <a:cs typeface="+mn-cs"/>
                        </a:rPr>
                        <a:t>True? or False? Electric mobility is one of the solutions promoted by the Renault-Nissan Alliance to fight climate change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19188361"/>
                  </a:ext>
                </a:extLst>
              </a:tr>
            </a:tbl>
          </a:graphicData>
        </a:graphic>
      </p:graphicFrame>
      <p:sp>
        <p:nvSpPr>
          <p:cNvPr id="3" name="Title 2">
            <a:extLst>
              <a:ext uri="{FF2B5EF4-FFF2-40B4-BE49-F238E27FC236}">
                <a16:creationId xmlns:a16="http://schemas.microsoft.com/office/drawing/2014/main" id="{32D05DBD-2F7B-49DB-AE92-BE4E215A862E}"/>
              </a:ext>
            </a:extLst>
          </p:cNvPr>
          <p:cNvSpPr>
            <a:spLocks noGrp="1"/>
          </p:cNvSpPr>
          <p:nvPr>
            <p:ph type="title"/>
          </p:nvPr>
        </p:nvSpPr>
        <p:spPr/>
        <p:txBody>
          <a:bodyPr/>
          <a:lstStyle/>
          <a:p>
            <a:r>
              <a:rPr lang="en-US"/>
              <a:t>Facebook Own Posts Table - 4 of 5</a:t>
            </a:r>
          </a:p>
        </p:txBody>
      </p:sp>
      <p:sp>
        <p:nvSpPr>
          <p:cNvPr id="4" name="Text Placeholder 3">
            <a:extLst>
              <a:ext uri="{FF2B5EF4-FFF2-40B4-BE49-F238E27FC236}">
                <a16:creationId xmlns:a16="http://schemas.microsoft.com/office/drawing/2014/main" id="{FBA73992-9491-41BC-8D50-1631E0A620A3}"/>
              </a:ext>
            </a:extLst>
          </p:cNvPr>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23643816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30BC6741-B6BD-4D56-9F01-C900832893AD}"/>
              </a:ext>
            </a:extLst>
          </p:cNvPr>
          <p:cNvGraphicFramePr>
            <a:graphicFrameLocks noGrp="1"/>
          </p:cNvGraphicFramePr>
          <p:nvPr>
            <p:ph type="tbl" sz="quarter" idx="13"/>
            <p:extLst>
              <p:ext uri="{D42A27DB-BD31-4B8C-83A1-F6EECF244321}">
                <p14:modId xmlns:p14="http://schemas.microsoft.com/office/powerpoint/2010/main" val="1980362095"/>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82141214"/>
                    </a:ext>
                  </a:extLst>
                </a:gridCol>
                <a:gridCol w="658368">
                  <a:extLst>
                    <a:ext uri="{9D8B030D-6E8A-4147-A177-3AD203B41FA5}">
                      <a16:colId xmlns:a16="http://schemas.microsoft.com/office/drawing/2014/main" val="1463076261"/>
                    </a:ext>
                  </a:extLst>
                </a:gridCol>
                <a:gridCol w="658368">
                  <a:extLst>
                    <a:ext uri="{9D8B030D-6E8A-4147-A177-3AD203B41FA5}">
                      <a16:colId xmlns:a16="http://schemas.microsoft.com/office/drawing/2014/main" val="1373300501"/>
                    </a:ext>
                  </a:extLst>
                </a:gridCol>
                <a:gridCol w="658368">
                  <a:extLst>
                    <a:ext uri="{9D8B030D-6E8A-4147-A177-3AD203B41FA5}">
                      <a16:colId xmlns:a16="http://schemas.microsoft.com/office/drawing/2014/main" val="2573380993"/>
                    </a:ext>
                  </a:extLst>
                </a:gridCol>
                <a:gridCol w="658368">
                  <a:extLst>
                    <a:ext uri="{9D8B030D-6E8A-4147-A177-3AD203B41FA5}">
                      <a16:colId xmlns:a16="http://schemas.microsoft.com/office/drawing/2014/main" val="2663324551"/>
                    </a:ext>
                  </a:extLst>
                </a:gridCol>
                <a:gridCol w="658368">
                  <a:extLst>
                    <a:ext uri="{9D8B030D-6E8A-4147-A177-3AD203B41FA5}">
                      <a16:colId xmlns:a16="http://schemas.microsoft.com/office/drawing/2014/main" val="3484597482"/>
                    </a:ext>
                  </a:extLst>
                </a:gridCol>
                <a:gridCol w="658368">
                  <a:extLst>
                    <a:ext uri="{9D8B030D-6E8A-4147-A177-3AD203B41FA5}">
                      <a16:colId xmlns:a16="http://schemas.microsoft.com/office/drawing/2014/main" val="3936181932"/>
                    </a:ext>
                  </a:extLst>
                </a:gridCol>
                <a:gridCol w="658368">
                  <a:extLst>
                    <a:ext uri="{9D8B030D-6E8A-4147-A177-3AD203B41FA5}">
                      <a16:colId xmlns:a16="http://schemas.microsoft.com/office/drawing/2014/main" val="4103817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4477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- 2017-04-12 12:00:00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كابتشر
اغتنم متعة الحياة!
#</a:t>
                      </a:r>
                      <a:r>
                        <a:rPr kumimoji="0" lang="en-US" sz="1000" b="0" i="0" u="none" strike="noStrike" kern="1200" cap="none" spc="0" normalizeH="0" baseline="0" noProof="0">
                          <a:ln>
                            <a:noFill/>
                          </a:ln>
                          <a:solidFill>
                            <a:prstClr val="black"/>
                          </a:solidFill>
                          <a:effectLst/>
                          <a:uLnTx/>
                          <a:uFillTx/>
                          <a:latin typeface="+mn-lt"/>
                          <a:ea typeface="+mn-ea"/>
                          <a:cs typeface="+mn-cs"/>
                        </a:rPr>
                        <a:t>Captur
Follow your instincts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05414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- 2017-04-12 08:02:49</a:t>
                      </a:r>
                      <a:r>
                        <a:rPr kumimoji="0" lang="en-US" sz="1000" b="0" i="0" u="none" strike="noStrike" kern="1200" cap="none" spc="0" normalizeH="0" baseline="0" noProof="0">
                          <a:ln>
                            <a:noFill/>
                          </a:ln>
                          <a:solidFill>
                            <a:prstClr val="black"/>
                          </a:solidFill>
                          <a:effectLst/>
                          <a:uLnTx/>
                          <a:uFillTx/>
                          <a:latin typeface="+mn-lt"/>
                          <a:ea typeface="+mn-ea"/>
                          <a:cs typeface="+mn-cs"/>
                        </a:rPr>
                        <a:t>
Click on the following  link and explore New Captur 2017 with 1.6 Engine .</a:t>
                      </a:r>
                      <a:r>
                        <a:rPr kumimoji="0" lang="ar-AE" sz="1000" b="0" i="0" u="none" strike="noStrike" kern="1200" cap="none" spc="0" normalizeH="0" baseline="0" noProof="0">
                          <a:ln>
                            <a:noFill/>
                          </a:ln>
                          <a:solidFill>
                            <a:prstClr val="black"/>
                          </a:solidFill>
                          <a:effectLst/>
                          <a:uLnTx/>
                          <a:uFillTx/>
                          <a:latin typeface="+mn-lt"/>
                          <a:ea typeface="+mn-ea"/>
                          <a:cs typeface="+mn-cs"/>
                        </a:rPr>
                        <a:t>اضغط على الرابط وسجل الان لاكتشاف كابتشر2017 الجديدة ومحرك 1.6 اكتشف الان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64055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- 2017-04-12 07:59:27</a:t>
                      </a:r>
                      <a:r>
                        <a:rPr kumimoji="0" lang="en-US" sz="1000" b="0" i="0" u="none" strike="noStrike" kern="1200" cap="none" spc="0" normalizeH="0" baseline="0" noProof="0">
                          <a:ln>
                            <a:noFill/>
                          </a:ln>
                          <a:solidFill>
                            <a:prstClr val="black"/>
                          </a:solidFill>
                          <a:effectLst/>
                          <a:uLnTx/>
                          <a:uFillTx/>
                          <a:latin typeface="+mn-lt"/>
                          <a:ea typeface="+mn-ea"/>
                          <a:cs typeface="+mn-cs"/>
                        </a:rPr>
                        <a:t>
Click on the following  link and register for Symbol Test drive 2017 .</a:t>
                      </a:r>
                      <a:r>
                        <a:rPr kumimoji="0" lang="ar-AE" sz="1000" b="0" i="0" u="none" strike="noStrike" kern="1200" cap="none" spc="0" normalizeH="0" baseline="0" noProof="0">
                          <a:ln>
                            <a:noFill/>
                          </a:ln>
                          <a:solidFill>
                            <a:prstClr val="black"/>
                          </a:solidFill>
                          <a:effectLst/>
                          <a:uLnTx/>
                          <a:uFillTx/>
                          <a:latin typeface="+mn-lt"/>
                          <a:ea typeface="+mn-ea"/>
                          <a:cs typeface="+mn-cs"/>
                        </a:rPr>
                        <a:t>اضغط على الرابط وسجل لتجربة القيادة مع رينو سيمبول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67054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 - Gulf Advantage Automobiles - 2017-04-12 07:57:34</a:t>
                      </a:r>
                      <a:r>
                        <a:rPr kumimoji="0" lang="en-US" sz="1000" b="0" i="0" u="none" strike="noStrike" kern="1200" cap="none" spc="0" normalizeH="0" baseline="0" noProof="0">
                          <a:ln>
                            <a:noFill/>
                          </a:ln>
                          <a:solidFill>
                            <a:prstClr val="black"/>
                          </a:solidFill>
                          <a:effectLst/>
                          <a:uLnTx/>
                          <a:uFillTx/>
                          <a:latin typeface="+mn-lt"/>
                          <a:ea typeface="+mn-ea"/>
                          <a:cs typeface="+mn-cs"/>
                        </a:rPr>
                        <a:t>
Click on the following link and register for Duster 4x4 Test Drive 
</a:t>
                      </a:r>
                      <a:r>
                        <a:rPr kumimoji="0" lang="ar-AE" sz="1000" b="0" i="0" u="none" strike="noStrike" kern="1200" cap="none" spc="0" normalizeH="0" baseline="0" noProof="0">
                          <a:ln>
                            <a:noFill/>
                          </a:ln>
                          <a:solidFill>
                            <a:prstClr val="black"/>
                          </a:solidFill>
                          <a:effectLst/>
                          <a:uLnTx/>
                          <a:uFillTx/>
                          <a:latin typeface="+mn-lt"/>
                          <a:ea typeface="+mn-ea"/>
                          <a:cs typeface="+mn-cs"/>
                        </a:rPr>
                        <a:t>اضغط عالى الرابط وسجل لتجربة القيادة مع رينو داسترالدفع الرباعي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03212253"/>
                  </a:ext>
                </a:extLst>
              </a:tr>
            </a:tbl>
          </a:graphicData>
        </a:graphic>
      </p:graphicFrame>
      <p:sp>
        <p:nvSpPr>
          <p:cNvPr id="3" name="Title 2">
            <a:extLst>
              <a:ext uri="{FF2B5EF4-FFF2-40B4-BE49-F238E27FC236}">
                <a16:creationId xmlns:a16="http://schemas.microsoft.com/office/drawing/2014/main" id="{483857CD-D905-4B89-A6B5-B9792244368F}"/>
              </a:ext>
            </a:extLst>
          </p:cNvPr>
          <p:cNvSpPr>
            <a:spLocks noGrp="1"/>
          </p:cNvSpPr>
          <p:nvPr>
            <p:ph type="title"/>
          </p:nvPr>
        </p:nvSpPr>
        <p:spPr/>
        <p:txBody>
          <a:bodyPr/>
          <a:lstStyle/>
          <a:p>
            <a:r>
              <a:rPr lang="en-US"/>
              <a:t>Facebook Own Posts Table - 5 of 5</a:t>
            </a:r>
          </a:p>
        </p:txBody>
      </p:sp>
      <p:sp>
        <p:nvSpPr>
          <p:cNvPr id="4" name="Text Placeholder 3">
            <a:extLst>
              <a:ext uri="{FF2B5EF4-FFF2-40B4-BE49-F238E27FC236}">
                <a16:creationId xmlns:a16="http://schemas.microsoft.com/office/drawing/2014/main" id="{C6142AD5-B5A9-4FCD-992C-DC072DCE7FC9}"/>
              </a:ext>
            </a:extLst>
          </p:cNvPr>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122592589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20171128_144014</Template>
  <TotalTime>0</TotalTime>
  <Words>620</Words>
  <Application>Microsoft Office PowerPoint</Application>
  <PresentationFormat>On-screen Show (4:3)</PresentationFormat>
  <Paragraphs>288</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Lato</vt:lpstr>
      <vt:lpstr>Arial</vt:lpstr>
      <vt:lpstr>Calibri</vt:lpstr>
      <vt:lpstr>quintly_template</vt:lpstr>
      <vt:lpstr>Facebook</vt:lpstr>
      <vt:lpstr>Facebook Key Metrics Table</vt:lpstr>
      <vt:lpstr>Facebook Fans Total</vt:lpstr>
      <vt:lpstr>Facebook Fans Change Rate</vt:lpstr>
      <vt:lpstr>Facebook Interaction Rate</vt:lpstr>
      <vt:lpstr>Facebook Interactions Distribution</vt:lpstr>
      <vt:lpstr>Facebook Interaction Rate By Hour</vt:lpstr>
      <vt:lpstr>Facebook Own Posts Table - 1 of 5</vt:lpstr>
      <vt:lpstr>Facebook Own Posts Table - 2 of 5</vt:lpstr>
      <vt:lpstr>Facebook Own Posts Table - 3 of 5</vt:lpstr>
      <vt:lpstr>Facebook Own Posts Table - 4 of 5</vt:lpstr>
      <vt:lpstr>Facebook Own Posts Table - 5 of 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dc:title>
  <dc:creator>Administrator</dc:creator>
  <cp:lastModifiedBy>Administrator</cp:lastModifiedBy>
  <cp:revision>1</cp:revision>
  <dcterms:created xsi:type="dcterms:W3CDTF">2017-11-28T14:40:15Z</dcterms:created>
  <dcterms:modified xsi:type="dcterms:W3CDTF">2017-11-28T14:40:43Z</dcterms:modified>
</cp:coreProperties>
</file>