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60127</c:v>
                </c:pt>
                <c:pt idx="1">
                  <c:v>60126</c:v>
                </c:pt>
                <c:pt idx="2">
                  <c:v>60131</c:v>
                </c:pt>
                <c:pt idx="3">
                  <c:v>60126</c:v>
                </c:pt>
                <c:pt idx="4">
                  <c:v>60124</c:v>
                </c:pt>
                <c:pt idx="5">
                  <c:v>60122</c:v>
                </c:pt>
                <c:pt idx="6">
                  <c:v>60122</c:v>
                </c:pt>
                <c:pt idx="7">
                  <c:v>60119</c:v>
                </c:pt>
                <c:pt idx="8">
                  <c:v>60118</c:v>
                </c:pt>
                <c:pt idx="9">
                  <c:v>60121</c:v>
                </c:pt>
                <c:pt idx="10">
                  <c:v>60117</c:v>
                </c:pt>
                <c:pt idx="11">
                  <c:v>60111</c:v>
                </c:pt>
                <c:pt idx="12">
                  <c:v>60110</c:v>
                </c:pt>
                <c:pt idx="13">
                  <c:v>60037</c:v>
                </c:pt>
                <c:pt idx="14">
                  <c:v>58795</c:v>
                </c:pt>
                <c:pt idx="15">
                  <c:v>58969</c:v>
                </c:pt>
                <c:pt idx="16">
                  <c:v>58999</c:v>
                </c:pt>
                <c:pt idx="17">
                  <c:v>59015</c:v>
                </c:pt>
                <c:pt idx="18">
                  <c:v>59021</c:v>
                </c:pt>
                <c:pt idx="19">
                  <c:v>59030</c:v>
                </c:pt>
                <c:pt idx="20">
                  <c:v>59036</c:v>
                </c:pt>
                <c:pt idx="21">
                  <c:v>59040</c:v>
                </c:pt>
                <c:pt idx="22">
                  <c:v>59039</c:v>
                </c:pt>
                <c:pt idx="23">
                  <c:v>59036</c:v>
                </c:pt>
                <c:pt idx="24">
                  <c:v>59037</c:v>
                </c:pt>
                <c:pt idx="25">
                  <c:v>59040</c:v>
                </c:pt>
                <c:pt idx="26">
                  <c:v>59112</c:v>
                </c:pt>
                <c:pt idx="27">
                  <c:v>59118</c:v>
                </c:pt>
                <c:pt idx="28">
                  <c:v>59119</c:v>
                </c:pt>
                <c:pt idx="29">
                  <c:v>59124</c:v>
                </c:pt>
              </c:numCache>
            </c:numRef>
          </c:val>
          <c:smooth val="0"/>
          <c:extLst>
            <c:ext xmlns:c16="http://schemas.microsoft.com/office/drawing/2014/chart" uri="{C3380CC4-5D6E-409C-BE32-E72D297353CC}">
              <c16:uniqueId val="{00000000-A410-43BE-930B-DF40F30924EC}"/>
            </c:ext>
          </c:extLst>
        </c:ser>
        <c:dLbls>
          <c:showLegendKey val="0"/>
          <c:showVal val="0"/>
          <c:showCatName val="0"/>
          <c:showSerName val="0"/>
          <c:showPercent val="0"/>
          <c:showBubbleSize val="0"/>
        </c:dLbls>
        <c:smooth val="0"/>
        <c:axId val="251448440"/>
        <c:axId val="251454344"/>
      </c:lineChart>
      <c:dateAx>
        <c:axId val="251448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54344"/>
        <c:crosses val="autoZero"/>
        <c:auto val="1"/>
        <c:lblOffset val="100"/>
        <c:baseTimeUnit val="days"/>
      </c:dateAx>
      <c:valAx>
        <c:axId val="25145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4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c:v>
                </c:pt>
                <c:pt idx="1">
                  <c:v>-1.6631463402464999E-3</c:v>
                </c:pt>
                <c:pt idx="2">
                  <c:v>8.3158700063201002E-3</c:v>
                </c:pt>
                <c:pt idx="3">
                  <c:v>-8.3151785268830002E-3</c:v>
                </c:pt>
                <c:pt idx="4">
                  <c:v>-3.3263480025280002E-3</c:v>
                </c:pt>
                <c:pt idx="5">
                  <c:v>-3.3264586521189999E-3</c:v>
                </c:pt>
                <c:pt idx="6">
                  <c:v>0</c:v>
                </c:pt>
                <c:pt idx="7">
                  <c:v>-4.9898539636072997E-3</c:v>
                </c:pt>
                <c:pt idx="8">
                  <c:v>-1.6633676541525999E-3</c:v>
                </c:pt>
                <c:pt idx="9">
                  <c:v>4.9901859675970999E-3</c:v>
                </c:pt>
                <c:pt idx="10">
                  <c:v>-6.6532492806173999E-3</c:v>
                </c:pt>
                <c:pt idx="11">
                  <c:v>-9.9805379509955994E-3</c:v>
                </c:pt>
                <c:pt idx="12">
                  <c:v>-1.6635890269667999E-3</c:v>
                </c:pt>
                <c:pt idx="13">
                  <c:v>-0.12144401929795</c:v>
                </c:pt>
                <c:pt idx="14">
                  <c:v>-2.0687242866898998</c:v>
                </c:pt>
                <c:pt idx="15">
                  <c:v>0.29594353261332002</c:v>
                </c:pt>
                <c:pt idx="16">
                  <c:v>5.0874188132748001E-2</c:v>
                </c:pt>
                <c:pt idx="17">
                  <c:v>2.7119103713622E-2</c:v>
                </c:pt>
                <c:pt idx="18">
                  <c:v>1.0166906718631E-2</c:v>
                </c:pt>
                <c:pt idx="19">
                  <c:v>1.5248809745683999E-2</c:v>
                </c:pt>
                <c:pt idx="20">
                  <c:v>1.0164323225478999E-2</c:v>
                </c:pt>
                <c:pt idx="21">
                  <c:v>6.7755267972085002E-3</c:v>
                </c:pt>
                <c:pt idx="22">
                  <c:v>-1.6937669376694E-3</c:v>
                </c:pt>
                <c:pt idx="23">
                  <c:v>-5.0813868798590999E-3</c:v>
                </c:pt>
                <c:pt idx="24">
                  <c:v>1.6938816993020999E-3</c:v>
                </c:pt>
                <c:pt idx="25">
                  <c:v>5.0815590223080003E-3</c:v>
                </c:pt>
                <c:pt idx="26">
                  <c:v>0.1219512195122</c:v>
                </c:pt>
                <c:pt idx="27">
                  <c:v>1.0150223304912999E-2</c:v>
                </c:pt>
                <c:pt idx="28">
                  <c:v>1.6915321898576001E-3</c:v>
                </c:pt>
                <c:pt idx="29">
                  <c:v>8.4575178876503E-3</c:v>
                </c:pt>
              </c:numCache>
            </c:numRef>
          </c:val>
          <c:smooth val="0"/>
          <c:extLst>
            <c:ext xmlns:c16="http://schemas.microsoft.com/office/drawing/2014/chart" uri="{C3380CC4-5D6E-409C-BE32-E72D297353CC}">
              <c16:uniqueId val="{00000000-8221-4CD3-B2AA-E04EA3C3CB6B}"/>
            </c:ext>
          </c:extLst>
        </c:ser>
        <c:dLbls>
          <c:showLegendKey val="0"/>
          <c:showVal val="0"/>
          <c:showCatName val="0"/>
          <c:showSerName val="0"/>
          <c:showPercent val="0"/>
          <c:showBubbleSize val="0"/>
        </c:dLbls>
        <c:smooth val="0"/>
        <c:axId val="294733792"/>
        <c:axId val="294732480"/>
      </c:lineChart>
      <c:dateAx>
        <c:axId val="294733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32480"/>
        <c:crosses val="autoZero"/>
        <c:auto val="1"/>
        <c:lblOffset val="100"/>
        <c:baseTimeUnit val="days"/>
      </c:dateAx>
      <c:valAx>
        <c:axId val="29473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73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c:v>
                </c:pt>
                <c:pt idx="1">
                  <c:v>1.9958088015168001E-2</c:v>
                </c:pt>
                <c:pt idx="2">
                  <c:v>7.2068476139790999E-3</c:v>
                </c:pt>
                <c:pt idx="3">
                  <c:v>1.8294305481639E-2</c:v>
                </c:pt>
                <c:pt idx="4">
                  <c:v>6.6528066528067E-3</c:v>
                </c:pt>
                <c:pt idx="5">
                  <c:v>1.33060559187E-2</c:v>
                </c:pt>
                <c:pt idx="6">
                  <c:v>0</c:v>
                </c:pt>
                <c:pt idx="7">
                  <c:v>0</c:v>
                </c:pt>
                <c:pt idx="8">
                  <c:v>1.081206959646E-2</c:v>
                </c:pt>
                <c:pt idx="9">
                  <c:v>1.0811889751992E-2</c:v>
                </c:pt>
                <c:pt idx="10">
                  <c:v>1.9960411849831002E-2</c:v>
                </c:pt>
                <c:pt idx="11">
                  <c:v>6.6540240210267E-3</c:v>
                </c:pt>
                <c:pt idx="12">
                  <c:v>2.0517939333444001E-2</c:v>
                </c:pt>
                <c:pt idx="13">
                  <c:v>0</c:v>
                </c:pt>
                <c:pt idx="14">
                  <c:v>0</c:v>
                </c:pt>
                <c:pt idx="15">
                  <c:v>1.1039027206956001E-2</c:v>
                </c:pt>
                <c:pt idx="16">
                  <c:v>6.7815000678150003E-3</c:v>
                </c:pt>
                <c:pt idx="17">
                  <c:v>2.2031284423882001E-2</c:v>
                </c:pt>
                <c:pt idx="18">
                  <c:v>1.3555186553254999E-2</c:v>
                </c:pt>
                <c:pt idx="19">
                  <c:v>1.5247776365946999E-2</c:v>
                </c:pt>
                <c:pt idx="20">
                  <c:v>0</c:v>
                </c:pt>
                <c:pt idx="21">
                  <c:v>0</c:v>
                </c:pt>
                <c:pt idx="22">
                  <c:v>1.4397262826267E-2</c:v>
                </c:pt>
                <c:pt idx="23">
                  <c:v>1.7785456578078E-2</c:v>
                </c:pt>
                <c:pt idx="24">
                  <c:v>7.1989972220340001E-3</c:v>
                </c:pt>
                <c:pt idx="25">
                  <c:v>8.4691215827093994E-3</c:v>
                </c:pt>
                <c:pt idx="26">
                  <c:v>1.0156408693885999E-2</c:v>
                </c:pt>
                <c:pt idx="27">
                  <c:v>0</c:v>
                </c:pt>
                <c:pt idx="28">
                  <c:v>0</c:v>
                </c:pt>
                <c:pt idx="29">
                  <c:v>2.4525972158793E-2</c:v>
                </c:pt>
              </c:numCache>
            </c:numRef>
          </c:val>
          <c:smooth val="0"/>
          <c:extLst>
            <c:ext xmlns:c16="http://schemas.microsoft.com/office/drawing/2014/chart" uri="{C3380CC4-5D6E-409C-BE32-E72D297353CC}">
              <c16:uniqueId val="{00000000-827E-4AA0-9F86-EA7CFECA61B8}"/>
            </c:ext>
          </c:extLst>
        </c:ser>
        <c:dLbls>
          <c:showLegendKey val="0"/>
          <c:showVal val="0"/>
          <c:showCatName val="0"/>
          <c:showSerName val="0"/>
          <c:showPercent val="0"/>
          <c:showBubbleSize val="0"/>
        </c:dLbls>
        <c:smooth val="0"/>
        <c:axId val="295576136"/>
        <c:axId val="295573512"/>
      </c:lineChart>
      <c:dateAx>
        <c:axId val="295576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3512"/>
        <c:crosses val="autoZero"/>
        <c:auto val="1"/>
        <c:lblOffset val="100"/>
        <c:baseTimeUnit val="days"/>
      </c:dateAx>
      <c:valAx>
        <c:axId val="29557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Renault - Gulf Advantage Automobiles</c:v>
                </c:pt>
              </c:strCache>
            </c:strRef>
          </c:cat>
          <c:val>
            <c:numRef>
              <c:f>Sheet1!$B$2</c:f>
              <c:numCache>
                <c:formatCode>General</c:formatCode>
                <c:ptCount val="1"/>
                <c:pt idx="0">
                  <c:v>237</c:v>
                </c:pt>
              </c:numCache>
            </c:numRef>
          </c:val>
          <c:extLst>
            <c:ext xmlns:c16="http://schemas.microsoft.com/office/drawing/2014/chart" uri="{C3380CC4-5D6E-409C-BE32-E72D297353CC}">
              <c16:uniqueId val="{00000000-EE00-4D86-BB00-2A2BD64C455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Renault - Gulf Advantage Automobiles</c:v>
                </c:pt>
              </c:strCache>
            </c:strRef>
          </c:cat>
          <c:val>
            <c:numRef>
              <c:f>Sheet1!$C$2</c:f>
              <c:numCache>
                <c:formatCode>General</c:formatCode>
                <c:ptCount val="1"/>
                <c:pt idx="0">
                  <c:v>1</c:v>
                </c:pt>
              </c:numCache>
            </c:numRef>
          </c:val>
          <c:extLst>
            <c:ext xmlns:c16="http://schemas.microsoft.com/office/drawing/2014/chart" uri="{C3380CC4-5D6E-409C-BE32-E72D297353CC}">
              <c16:uniqueId val="{00000001-EE00-4D86-BB00-2A2BD64C455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Renault - Gulf Advantage Automobiles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EE00-4D86-BB00-2A2BD64C455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Renault - Gulf Advantage Automobiles</c:v>
                </c:pt>
              </c:strCache>
            </c:strRef>
          </c:cat>
          <c:val>
            <c:numRef>
              <c:f>Sheet1!$E$2</c:f>
              <c:numCache>
                <c:formatCode>General</c:formatCode>
                <c:ptCount val="1"/>
                <c:pt idx="0">
                  <c:v>0</c:v>
                </c:pt>
              </c:numCache>
            </c:numRef>
          </c:val>
          <c:extLst>
            <c:ext xmlns:c16="http://schemas.microsoft.com/office/drawing/2014/chart" uri="{C3380CC4-5D6E-409C-BE32-E72D297353CC}">
              <c16:uniqueId val="{00000003-EE00-4D86-BB00-2A2BD64C455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Renault - Gulf Advantage Automobiles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EE00-4D86-BB00-2A2BD64C455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Renault - Gulf Advantage Automobiles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EE00-4D86-BB00-2A2BD64C455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Renault - Gulf Advantage Automobiles</c:v>
                </c:pt>
              </c:strCache>
            </c:strRef>
          </c:cat>
          <c:val>
            <c:numRef>
              <c:f>Sheet1!$H$2</c:f>
              <c:numCache>
                <c:formatCode>General</c:formatCode>
                <c:ptCount val="1"/>
                <c:pt idx="0">
                  <c:v>40</c:v>
                </c:pt>
              </c:numCache>
            </c:numRef>
          </c:val>
          <c:extLst>
            <c:ext xmlns:c16="http://schemas.microsoft.com/office/drawing/2014/chart" uri="{C3380CC4-5D6E-409C-BE32-E72D297353CC}">
              <c16:uniqueId val="{00000006-EE00-4D86-BB00-2A2BD64C455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Renault - Gulf Advantage Automobiles</c:v>
                </c:pt>
              </c:strCache>
            </c:strRef>
          </c:cat>
          <c:val>
            <c:numRef>
              <c:f>Sheet1!$I$2</c:f>
              <c:numCache>
                <c:formatCode>General</c:formatCode>
                <c:ptCount val="1"/>
                <c:pt idx="0">
                  <c:v>11</c:v>
                </c:pt>
              </c:numCache>
            </c:numRef>
          </c:val>
          <c:extLst>
            <c:ext xmlns:c16="http://schemas.microsoft.com/office/drawing/2014/chart" uri="{C3380CC4-5D6E-409C-BE32-E72D297353CC}">
              <c16:uniqueId val="{00000007-EE00-4D86-BB00-2A2BD64C4550}"/>
            </c:ext>
          </c:extLst>
        </c:ser>
        <c:dLbls>
          <c:showLegendKey val="0"/>
          <c:showVal val="0"/>
          <c:showCatName val="0"/>
          <c:showSerName val="0"/>
          <c:showPercent val="0"/>
          <c:showBubbleSize val="0"/>
        </c:dLbls>
        <c:gapWidth val="150"/>
        <c:overlap val="100"/>
        <c:axId val="295575480"/>
        <c:axId val="295571872"/>
      </c:barChart>
      <c:catAx>
        <c:axId val="29557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1872"/>
        <c:crosses val="autoZero"/>
        <c:auto val="1"/>
        <c:lblAlgn val="ctr"/>
        <c:lblOffset val="100"/>
        <c:noMultiLvlLbl val="0"/>
      </c:catAx>
      <c:valAx>
        <c:axId val="295571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7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5.0314465408805003E-3</c:v>
                </c:pt>
                <c:pt idx="6">
                  <c:v>0</c:v>
                </c:pt>
                <c:pt idx="7">
                  <c:v>5.8700209643606002E-3</c:v>
                </c:pt>
                <c:pt idx="8">
                  <c:v>3.3542976939203001E-3</c:v>
                </c:pt>
                <c:pt idx="9">
                  <c:v>0</c:v>
                </c:pt>
                <c:pt idx="10">
                  <c:v>1.6771488469601999E-3</c:v>
                </c:pt>
                <c:pt idx="11">
                  <c:v>0</c:v>
                </c:pt>
                <c:pt idx="12">
                  <c:v>1.4484467314656E-2</c:v>
                </c:pt>
                <c:pt idx="13">
                  <c:v>1.5094339622642E-2</c:v>
                </c:pt>
                <c:pt idx="14">
                  <c:v>0</c:v>
                </c:pt>
                <c:pt idx="15">
                  <c:v>1.8728162124388999E-2</c:v>
                </c:pt>
                <c:pt idx="16">
                  <c:v>0</c:v>
                </c:pt>
                <c:pt idx="17">
                  <c:v>3.3542976939203001E-3</c:v>
                </c:pt>
                <c:pt idx="18">
                  <c:v>1.6771488469601999E-3</c:v>
                </c:pt>
                <c:pt idx="19">
                  <c:v>0</c:v>
                </c:pt>
                <c:pt idx="20">
                  <c:v>0</c:v>
                </c:pt>
                <c:pt idx="21">
                  <c:v>0</c:v>
                </c:pt>
                <c:pt idx="22">
                  <c:v>0</c:v>
                </c:pt>
                <c:pt idx="23">
                  <c:v>0</c:v>
                </c:pt>
              </c:numCache>
            </c:numRef>
          </c:val>
          <c:smooth val="0"/>
          <c:extLst>
            <c:ext xmlns:c16="http://schemas.microsoft.com/office/drawing/2014/chart" uri="{C3380CC4-5D6E-409C-BE32-E72D297353CC}">
              <c16:uniqueId val="{00000000-5406-42F0-837D-69C834E49CB7}"/>
            </c:ext>
          </c:extLst>
        </c:ser>
        <c:dLbls>
          <c:showLegendKey val="0"/>
          <c:showVal val="0"/>
          <c:showCatName val="0"/>
          <c:showSerName val="0"/>
          <c:showPercent val="0"/>
          <c:showBubbleSize val="0"/>
        </c:dLbls>
        <c:smooth val="0"/>
        <c:axId val="295580072"/>
        <c:axId val="295580400"/>
      </c:lineChart>
      <c:catAx>
        <c:axId val="29558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80400"/>
        <c:crosses val="autoZero"/>
        <c:auto val="1"/>
        <c:lblAlgn val="ctr"/>
        <c:lblOffset val="100"/>
        <c:noMultiLvlLbl val="0"/>
      </c:catAx>
      <c:valAx>
        <c:axId val="29558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8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8CAA-1479-4E0D-A469-0CA4A9F40FCE}"/>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A24120E3-EAB4-45A0-B1C9-0F77C023057C}"/>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B36913B1-24E4-4852-9B66-FBD0C5F68B9D}"/>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576020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8604802-1B24-42A3-8503-9D8030FE200E}"/>
              </a:ext>
            </a:extLst>
          </p:cNvPr>
          <p:cNvGraphicFramePr>
            <a:graphicFrameLocks noGrp="1"/>
          </p:cNvGraphicFramePr>
          <p:nvPr>
            <p:ph type="tbl" sz="quarter" idx="13"/>
            <p:extLst>
              <p:ext uri="{D42A27DB-BD31-4B8C-83A1-F6EECF244321}">
                <p14:modId xmlns:p14="http://schemas.microsoft.com/office/powerpoint/2010/main" val="149339539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05173796"/>
                    </a:ext>
                  </a:extLst>
                </a:gridCol>
                <a:gridCol w="740664">
                  <a:extLst>
                    <a:ext uri="{9D8B030D-6E8A-4147-A177-3AD203B41FA5}">
                      <a16:colId xmlns:a16="http://schemas.microsoft.com/office/drawing/2014/main" val="1402954358"/>
                    </a:ext>
                  </a:extLst>
                </a:gridCol>
                <a:gridCol w="740664">
                  <a:extLst>
                    <a:ext uri="{9D8B030D-6E8A-4147-A177-3AD203B41FA5}">
                      <a16:colId xmlns:a16="http://schemas.microsoft.com/office/drawing/2014/main" val="4154517403"/>
                    </a:ext>
                  </a:extLst>
                </a:gridCol>
                <a:gridCol w="740664">
                  <a:extLst>
                    <a:ext uri="{9D8B030D-6E8A-4147-A177-3AD203B41FA5}">
                      <a16:colId xmlns:a16="http://schemas.microsoft.com/office/drawing/2014/main" val="4269167515"/>
                    </a:ext>
                  </a:extLst>
                </a:gridCol>
                <a:gridCol w="740664">
                  <a:extLst>
                    <a:ext uri="{9D8B030D-6E8A-4147-A177-3AD203B41FA5}">
                      <a16:colId xmlns:a16="http://schemas.microsoft.com/office/drawing/2014/main" val="1521257658"/>
                    </a:ext>
                  </a:extLst>
                </a:gridCol>
                <a:gridCol w="740664">
                  <a:extLst>
                    <a:ext uri="{9D8B030D-6E8A-4147-A177-3AD203B41FA5}">
                      <a16:colId xmlns:a16="http://schemas.microsoft.com/office/drawing/2014/main" val="1848856398"/>
                    </a:ext>
                  </a:extLst>
                </a:gridCol>
                <a:gridCol w="740664">
                  <a:extLst>
                    <a:ext uri="{9D8B030D-6E8A-4147-A177-3AD203B41FA5}">
                      <a16:colId xmlns:a16="http://schemas.microsoft.com/office/drawing/2014/main" val="2244051743"/>
                    </a:ext>
                  </a:extLst>
                </a:gridCol>
                <a:gridCol w="740664">
                  <a:extLst>
                    <a:ext uri="{9D8B030D-6E8A-4147-A177-3AD203B41FA5}">
                      <a16:colId xmlns:a16="http://schemas.microsoft.com/office/drawing/2014/main" val="2796261442"/>
                    </a:ext>
                  </a:extLst>
                </a:gridCol>
                <a:gridCol w="740664">
                  <a:extLst>
                    <a:ext uri="{9D8B030D-6E8A-4147-A177-3AD203B41FA5}">
                      <a16:colId xmlns:a16="http://schemas.microsoft.com/office/drawing/2014/main" val="1227527510"/>
                    </a:ext>
                  </a:extLst>
                </a:gridCol>
                <a:gridCol w="740664">
                  <a:extLst>
                    <a:ext uri="{9D8B030D-6E8A-4147-A177-3AD203B41FA5}">
                      <a16:colId xmlns:a16="http://schemas.microsoft.com/office/drawing/2014/main" val="26770646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7866373"/>
                  </a:ext>
                </a:extLst>
              </a:tr>
              <a:tr h="370840">
                <a:tc>
                  <a:txBody>
                    <a:bodyPr/>
                    <a:lstStyle/>
                    <a:p>
                      <a:r>
                        <a:rPr lang="en-US" sz="1000"/>
                        <a:t>Renault - Gulf Advantage Automobiles</a:t>
                      </a:r>
                    </a:p>
                  </a:txBody>
                  <a:tcPr/>
                </a:tc>
                <a:tc>
                  <a:txBody>
                    <a:bodyPr/>
                    <a:lstStyle/>
                    <a:p>
                      <a:r>
                        <a:rPr lang="en-US" sz="1000"/>
                        <a:t>59124</a:t>
                      </a:r>
                    </a:p>
                  </a:txBody>
                  <a:tcPr/>
                </a:tc>
                <a:tc>
                  <a:txBody>
                    <a:bodyPr/>
                    <a:lstStyle/>
                    <a:p>
                      <a:r>
                        <a:rPr lang="en-US" sz="1000"/>
                        <a:t>-1003</a:t>
                      </a:r>
                    </a:p>
                  </a:txBody>
                  <a:tcPr/>
                </a:tc>
                <a:tc>
                  <a:txBody>
                    <a:bodyPr/>
                    <a:lstStyle/>
                    <a:p>
                      <a:r>
                        <a:rPr lang="en-US" sz="1000"/>
                        <a:t>39</a:t>
                      </a:r>
                    </a:p>
                  </a:txBody>
                  <a:tcPr/>
                </a:tc>
                <a:tc>
                  <a:txBody>
                    <a:bodyPr/>
                    <a:lstStyle/>
                    <a:p>
                      <a:r>
                        <a:rPr lang="en-US" sz="1000"/>
                        <a:t>238</a:t>
                      </a:r>
                    </a:p>
                  </a:txBody>
                  <a:tcPr/>
                </a:tc>
                <a:tc>
                  <a:txBody>
                    <a:bodyPr/>
                    <a:lstStyle/>
                    <a:p>
                      <a:r>
                        <a:rPr lang="en-US" sz="1000"/>
                        <a:t>40</a:t>
                      </a:r>
                    </a:p>
                  </a:txBody>
                  <a:tcPr/>
                </a:tc>
                <a:tc>
                  <a:txBody>
                    <a:bodyPr/>
                    <a:lstStyle/>
                    <a:p>
                      <a:r>
                        <a:rPr lang="en-US" sz="1000"/>
                        <a:t>11</a:t>
                      </a:r>
                    </a:p>
                  </a:txBody>
                  <a:tcPr/>
                </a:tc>
                <a:tc>
                  <a:txBody>
                    <a:bodyPr/>
                    <a:lstStyle/>
                    <a:p>
                      <a:r>
                        <a:rPr lang="en-US" sz="1000"/>
                        <a:t>0</a:t>
                      </a:r>
                    </a:p>
                  </a:txBody>
                  <a:tcPr/>
                </a:tc>
                <a:tc>
                  <a:txBody>
                    <a:bodyPr/>
                    <a:lstStyle/>
                    <a:p>
                      <a:r>
                        <a:rPr lang="en-US" sz="1000"/>
                        <a:t>0.0124%</a:t>
                      </a:r>
                    </a:p>
                  </a:txBody>
                  <a:tcPr/>
                </a:tc>
                <a:tc>
                  <a:txBody>
                    <a:bodyPr/>
                    <a:lstStyle/>
                    <a:p>
                      <a:r>
                        <a:rPr lang="en-US" sz="1000"/>
                        <a:t>0.0%</a:t>
                      </a:r>
                    </a:p>
                  </a:txBody>
                  <a:tcPr/>
                </a:tc>
                <a:extLst>
                  <a:ext uri="{0D108BD9-81ED-4DB2-BD59-A6C34878D82A}">
                    <a16:rowId xmlns:a16="http://schemas.microsoft.com/office/drawing/2014/main" val="949538358"/>
                  </a:ext>
                </a:extLst>
              </a:tr>
            </a:tbl>
          </a:graphicData>
        </a:graphic>
      </p:graphicFrame>
      <p:sp>
        <p:nvSpPr>
          <p:cNvPr id="3" name="Title 2">
            <a:extLst>
              <a:ext uri="{FF2B5EF4-FFF2-40B4-BE49-F238E27FC236}">
                <a16:creationId xmlns:a16="http://schemas.microsoft.com/office/drawing/2014/main" id="{AC6832F7-6EF3-4204-B2CC-65A053093ABE}"/>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59EE0B3F-362F-4AB3-A1AC-C1483CAF9653}"/>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527392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F8142-6121-47C5-9EF0-55CC99238D0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7E8F0C6-123D-4D18-BB9E-1A8E82841FD2}"/>
              </a:ext>
            </a:extLst>
          </p:cNvPr>
          <p:cNvGraphicFramePr>
            <a:graphicFrameLocks noGrp="1"/>
          </p:cNvGraphicFramePr>
          <p:nvPr>
            <p:ph type="chart" sz="quarter" idx="13"/>
            <p:extLst>
              <p:ext uri="{D42A27DB-BD31-4B8C-83A1-F6EECF244321}">
                <p14:modId xmlns:p14="http://schemas.microsoft.com/office/powerpoint/2010/main" val="148859882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511E0B-9BF0-47E5-963D-51103BF411B6}"/>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45F69520-E3D9-496E-BD89-CBB2BD25118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151524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A4944-4B97-45BE-9F1B-42A3F337BD6C}"/>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867B95FE-EDCD-467A-B636-5DF4484F1B4F}"/>
              </a:ext>
            </a:extLst>
          </p:cNvPr>
          <p:cNvGraphicFramePr>
            <a:graphicFrameLocks noGrp="1"/>
          </p:cNvGraphicFramePr>
          <p:nvPr>
            <p:ph type="chart" sz="quarter" idx="13"/>
            <p:extLst>
              <p:ext uri="{D42A27DB-BD31-4B8C-83A1-F6EECF244321}">
                <p14:modId xmlns:p14="http://schemas.microsoft.com/office/powerpoint/2010/main" val="393042724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ABC32B-45E5-456B-8A70-7CBCF5601CEB}"/>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A147FB1A-FA32-4E6A-8FCD-16E419A3B8E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883633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6DA6D-3913-4BB8-A144-35B03E09D076}"/>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55E9100-0CE1-432D-9007-F98E1224F568}"/>
              </a:ext>
            </a:extLst>
          </p:cNvPr>
          <p:cNvGraphicFramePr>
            <a:graphicFrameLocks noGrp="1"/>
          </p:cNvGraphicFramePr>
          <p:nvPr>
            <p:ph type="chart" sz="quarter" idx="13"/>
            <p:extLst>
              <p:ext uri="{D42A27DB-BD31-4B8C-83A1-F6EECF244321}">
                <p14:modId xmlns:p14="http://schemas.microsoft.com/office/powerpoint/2010/main" val="44264164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36208C-235E-4E62-A34C-D70ADD9480F0}"/>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0C8E6434-E635-4E7F-8FF6-E0AD9D51E2F1}"/>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58453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EE132-B827-44DE-9BC1-C2CFE54B598E}"/>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525A47A5-6E2E-4833-9ECB-01536A4F525F}"/>
              </a:ext>
            </a:extLst>
          </p:cNvPr>
          <p:cNvGraphicFramePr>
            <a:graphicFrameLocks noGrp="1"/>
          </p:cNvGraphicFramePr>
          <p:nvPr>
            <p:ph type="chart" sz="quarter" idx="13"/>
            <p:extLst>
              <p:ext uri="{D42A27DB-BD31-4B8C-83A1-F6EECF244321}">
                <p14:modId xmlns:p14="http://schemas.microsoft.com/office/powerpoint/2010/main" val="209148016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AB66EA-EA43-4C85-A139-52C7DC9BB08B}"/>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CE983AF9-A19E-4C4F-A311-CA9DCC472544}"/>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096134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20C7F-5DBD-4FED-8F23-4AA172EC32F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1E5D857-DE96-467D-83C0-1078B0DB7D2E}"/>
              </a:ext>
            </a:extLst>
          </p:cNvPr>
          <p:cNvGraphicFramePr>
            <a:graphicFrameLocks noGrp="1"/>
          </p:cNvGraphicFramePr>
          <p:nvPr>
            <p:ph type="chart" sz="quarter" idx="13"/>
            <p:extLst>
              <p:ext uri="{D42A27DB-BD31-4B8C-83A1-F6EECF244321}">
                <p14:modId xmlns:p14="http://schemas.microsoft.com/office/powerpoint/2010/main" val="419106909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4C9A2D-73E0-4904-A727-EE31F29266C7}"/>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4EB57E9C-6D2E-4554-B76B-8BFEFEFCA655}"/>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429812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C64132C-AAF3-47CD-B818-E463002D666E}"/>
              </a:ext>
            </a:extLst>
          </p:cNvPr>
          <p:cNvGraphicFramePr>
            <a:graphicFrameLocks noGrp="1"/>
          </p:cNvGraphicFramePr>
          <p:nvPr>
            <p:ph type="tbl" sz="quarter" idx="13"/>
            <p:extLst>
              <p:ext uri="{D42A27DB-BD31-4B8C-83A1-F6EECF244321}">
                <p14:modId xmlns:p14="http://schemas.microsoft.com/office/powerpoint/2010/main" val="205840319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6768429"/>
                    </a:ext>
                  </a:extLst>
                </a:gridCol>
                <a:gridCol w="658368">
                  <a:extLst>
                    <a:ext uri="{9D8B030D-6E8A-4147-A177-3AD203B41FA5}">
                      <a16:colId xmlns:a16="http://schemas.microsoft.com/office/drawing/2014/main" val="310380828"/>
                    </a:ext>
                  </a:extLst>
                </a:gridCol>
                <a:gridCol w="658368">
                  <a:extLst>
                    <a:ext uri="{9D8B030D-6E8A-4147-A177-3AD203B41FA5}">
                      <a16:colId xmlns:a16="http://schemas.microsoft.com/office/drawing/2014/main" val="696307713"/>
                    </a:ext>
                  </a:extLst>
                </a:gridCol>
                <a:gridCol w="658368">
                  <a:extLst>
                    <a:ext uri="{9D8B030D-6E8A-4147-A177-3AD203B41FA5}">
                      <a16:colId xmlns:a16="http://schemas.microsoft.com/office/drawing/2014/main" val="230339301"/>
                    </a:ext>
                  </a:extLst>
                </a:gridCol>
                <a:gridCol w="658368">
                  <a:extLst>
                    <a:ext uri="{9D8B030D-6E8A-4147-A177-3AD203B41FA5}">
                      <a16:colId xmlns:a16="http://schemas.microsoft.com/office/drawing/2014/main" val="4106702328"/>
                    </a:ext>
                  </a:extLst>
                </a:gridCol>
                <a:gridCol w="658368">
                  <a:extLst>
                    <a:ext uri="{9D8B030D-6E8A-4147-A177-3AD203B41FA5}">
                      <a16:colId xmlns:a16="http://schemas.microsoft.com/office/drawing/2014/main" val="533902584"/>
                    </a:ext>
                  </a:extLst>
                </a:gridCol>
                <a:gridCol w="658368">
                  <a:extLst>
                    <a:ext uri="{9D8B030D-6E8A-4147-A177-3AD203B41FA5}">
                      <a16:colId xmlns:a16="http://schemas.microsoft.com/office/drawing/2014/main" val="52171205"/>
                    </a:ext>
                  </a:extLst>
                </a:gridCol>
                <a:gridCol w="658368">
                  <a:extLst>
                    <a:ext uri="{9D8B030D-6E8A-4147-A177-3AD203B41FA5}">
                      <a16:colId xmlns:a16="http://schemas.microsoft.com/office/drawing/2014/main" val="4246771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6505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- 2017-04-30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What is Renault's latest concept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513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- 2017-04-30 08:45:00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تبـدأ مـن راحــة البــال أحـلـى الأوقــات
25% خصم على مجموعة حزام التوقيت وعلى الأجــــور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www.myrenault-me.com/ar/
Let nothing come in between you and a great time out.
25% off on timing belt kit &amp; labour
www.myrenault-me.com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861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- 2017-04-27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بنظام الوسائط المتعددة </a:t>
                      </a:r>
                      <a:r>
                        <a:rPr kumimoji="0" lang="en-US" sz="1000" b="0" i="0" u="none" strike="noStrike" kern="1200" cap="none" spc="0" normalizeH="0" baseline="0" noProof="0">
                          <a:ln>
                            <a:noFill/>
                          </a:ln>
                          <a:solidFill>
                            <a:prstClr val="black"/>
                          </a:solidFill>
                          <a:effectLst/>
                          <a:uLnTx/>
                          <a:uFillTx/>
                          <a:latin typeface="+mn-lt"/>
                          <a:ea typeface="+mn-ea"/>
                          <a:cs typeface="+mn-cs"/>
                        </a:rPr>
                        <a:t>R-LINK Evolution </a:t>
                      </a:r>
                      <a:r>
                        <a:rPr kumimoji="0" lang="ar-AE" sz="1000" b="0" i="0" u="none" strike="noStrike" kern="1200" cap="none" spc="0" normalizeH="0" baseline="0" noProof="0">
                          <a:ln>
                            <a:noFill/>
                          </a:ln>
                          <a:solidFill>
                            <a:prstClr val="black"/>
                          </a:solidFill>
                          <a:effectLst/>
                          <a:uLnTx/>
                          <a:uFillTx/>
                          <a:latin typeface="+mn-lt"/>
                          <a:ea typeface="+mn-ea"/>
                          <a:cs typeface="+mn-cs"/>
                        </a:rPr>
                        <a:t>في #رينو #كابتشر مع الملاحة، الهاتف والوسائط المتعددة وخدمات </a:t>
                      </a:r>
                      <a:r>
                        <a:rPr kumimoji="0" lang="en-US" sz="1000" b="0" i="0" u="none" strike="noStrike" kern="1200" cap="none" spc="0" normalizeH="0" baseline="0" noProof="0">
                          <a:ln>
                            <a:noFill/>
                          </a:ln>
                          <a:solidFill>
                            <a:prstClr val="black"/>
                          </a:solidFill>
                          <a:effectLst/>
                          <a:uLnTx/>
                          <a:uFillTx/>
                          <a:latin typeface="+mn-lt"/>
                          <a:ea typeface="+mn-ea"/>
                          <a:cs typeface="+mn-cs"/>
                        </a:rPr>
                        <a:t>connected
Experience #Renault #Captur with its R-LINK Evolution multimedia system with navigation, telephone and multimedia and connected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45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- 2017-04-26 12:00:04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إيجاد جميع موديلات سيارات #رينو؟
</a:t>
                      </a:r>
                      <a:r>
                        <a:rPr kumimoji="0" lang="en-US" sz="1000" b="0" i="0" u="none" strike="noStrike" kern="1200" cap="none" spc="0" normalizeH="0" baseline="0" noProof="0">
                          <a:ln>
                            <a:noFill/>
                          </a:ln>
                          <a:solidFill>
                            <a:prstClr val="black"/>
                          </a:solidFill>
                          <a:effectLst/>
                          <a:uLnTx/>
                          <a:uFillTx/>
                          <a:latin typeface="+mn-lt"/>
                          <a:ea typeface="+mn-ea"/>
                          <a:cs typeface="+mn-cs"/>
                        </a:rPr>
                        <a:t>Can you find all of Renault's models?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868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17:05:40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4547609"/>
                  </a:ext>
                </a:extLst>
              </a:tr>
            </a:tbl>
          </a:graphicData>
        </a:graphic>
      </p:graphicFrame>
      <p:sp>
        <p:nvSpPr>
          <p:cNvPr id="3" name="Title 2">
            <a:extLst>
              <a:ext uri="{FF2B5EF4-FFF2-40B4-BE49-F238E27FC236}">
                <a16:creationId xmlns:a16="http://schemas.microsoft.com/office/drawing/2014/main" id="{3FE56AD0-7495-4FD6-8067-B31C7327A176}"/>
              </a:ext>
            </a:extLst>
          </p:cNvPr>
          <p:cNvSpPr>
            <a:spLocks noGrp="1"/>
          </p:cNvSpPr>
          <p:nvPr>
            <p:ph type="title"/>
          </p:nvPr>
        </p:nvSpPr>
        <p:spPr/>
        <p:txBody>
          <a:bodyPr/>
          <a:lstStyle/>
          <a:p>
            <a:r>
              <a:rPr lang="en-US"/>
              <a:t>Facebook Own Posts Table - 1 of 5</a:t>
            </a:r>
          </a:p>
        </p:txBody>
      </p:sp>
      <p:sp>
        <p:nvSpPr>
          <p:cNvPr id="4" name="Text Placeholder 3">
            <a:extLst>
              <a:ext uri="{FF2B5EF4-FFF2-40B4-BE49-F238E27FC236}">
                <a16:creationId xmlns:a16="http://schemas.microsoft.com/office/drawing/2014/main" id="{F29D6E09-975C-42FA-B454-009E7AFF283C}"/>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453655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B73F846-C18D-4DCD-B1C7-E400684715D7}"/>
              </a:ext>
            </a:extLst>
          </p:cNvPr>
          <p:cNvGraphicFramePr>
            <a:graphicFrameLocks noGrp="1"/>
          </p:cNvGraphicFramePr>
          <p:nvPr>
            <p:ph type="tbl" sz="quarter" idx="13"/>
            <p:extLst>
              <p:ext uri="{D42A27DB-BD31-4B8C-83A1-F6EECF244321}">
                <p14:modId xmlns:p14="http://schemas.microsoft.com/office/powerpoint/2010/main" val="247960126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6891134"/>
                    </a:ext>
                  </a:extLst>
                </a:gridCol>
                <a:gridCol w="658368">
                  <a:extLst>
                    <a:ext uri="{9D8B030D-6E8A-4147-A177-3AD203B41FA5}">
                      <a16:colId xmlns:a16="http://schemas.microsoft.com/office/drawing/2014/main" val="826236105"/>
                    </a:ext>
                  </a:extLst>
                </a:gridCol>
                <a:gridCol w="658368">
                  <a:extLst>
                    <a:ext uri="{9D8B030D-6E8A-4147-A177-3AD203B41FA5}">
                      <a16:colId xmlns:a16="http://schemas.microsoft.com/office/drawing/2014/main" val="2031290153"/>
                    </a:ext>
                  </a:extLst>
                </a:gridCol>
                <a:gridCol w="658368">
                  <a:extLst>
                    <a:ext uri="{9D8B030D-6E8A-4147-A177-3AD203B41FA5}">
                      <a16:colId xmlns:a16="http://schemas.microsoft.com/office/drawing/2014/main" val="3244418699"/>
                    </a:ext>
                  </a:extLst>
                </a:gridCol>
                <a:gridCol w="658368">
                  <a:extLst>
                    <a:ext uri="{9D8B030D-6E8A-4147-A177-3AD203B41FA5}">
                      <a16:colId xmlns:a16="http://schemas.microsoft.com/office/drawing/2014/main" val="372478069"/>
                    </a:ext>
                  </a:extLst>
                </a:gridCol>
                <a:gridCol w="658368">
                  <a:extLst>
                    <a:ext uri="{9D8B030D-6E8A-4147-A177-3AD203B41FA5}">
                      <a16:colId xmlns:a16="http://schemas.microsoft.com/office/drawing/2014/main" val="4171023622"/>
                    </a:ext>
                  </a:extLst>
                </a:gridCol>
                <a:gridCol w="658368">
                  <a:extLst>
                    <a:ext uri="{9D8B030D-6E8A-4147-A177-3AD203B41FA5}">
                      <a16:colId xmlns:a16="http://schemas.microsoft.com/office/drawing/2014/main" val="2574470584"/>
                    </a:ext>
                  </a:extLst>
                </a:gridCol>
                <a:gridCol w="658368">
                  <a:extLst>
                    <a:ext uri="{9D8B030D-6E8A-4147-A177-3AD203B41FA5}">
                      <a16:colId xmlns:a16="http://schemas.microsoft.com/office/drawing/2014/main" val="3968812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325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بالحماية في جميع المواقف مع سيارتك #رينو #داستر. لقد قمنا بتقوية بنية الهيكل وأضفنا خصائص للسلامة الفعالة والكامنة.
</a:t>
                      </a:r>
                      <a:r>
                        <a:rPr kumimoji="0" lang="en-US" sz="1000" b="0" i="0" u="none" strike="noStrike" kern="1200" cap="none" spc="0" normalizeH="0" baseline="0" noProof="0">
                          <a:ln>
                            <a:noFill/>
                          </a:ln>
                          <a:solidFill>
                            <a:prstClr val="black"/>
                          </a:solidFill>
                          <a:effectLst/>
                          <a:uLnTx/>
                          <a:uFillTx/>
                          <a:latin typeface="+mn-lt"/>
                          <a:ea typeface="+mn-ea"/>
                          <a:cs typeface="+mn-cs"/>
                        </a:rPr>
                        <a:t>Stay protected in any situation with your #Renault #Duster. We have strengthened the body structure and fitted active and passive safety features.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563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هذه العلامة من عام..
</a:t>
                      </a:r>
                      <a:r>
                        <a:rPr kumimoji="0" lang="en-US" sz="1000" b="0" i="0" u="none" strike="noStrike" kern="1200" cap="none" spc="0" normalizeH="0" baseline="0" noProof="0">
                          <a:ln>
                            <a:noFill/>
                          </a:ln>
                          <a:solidFill>
                            <a:prstClr val="black"/>
                          </a:solidFill>
                          <a:effectLst/>
                          <a:uLnTx/>
                          <a:uFillTx/>
                          <a:latin typeface="+mn-lt"/>
                          <a:ea typeface="+mn-ea"/>
                          <a:cs typeface="+mn-cs"/>
                        </a:rPr>
                        <a:t>This logo is from which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9082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08:23:27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674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- 2017-04-24 12:47:37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سجل واحصل على قيادة تجريبية وادخل السحب الشهري  للفوز بجوائزمميزة
</a:t>
                      </a:r>
                      <a:r>
                        <a:rPr kumimoji="0" lang="en-US" sz="1000" b="0" i="0" u="none" strike="noStrike" kern="1200" cap="none" spc="0" normalizeH="0" baseline="0" noProof="0">
                          <a:ln>
                            <a:noFill/>
                          </a:ln>
                          <a:solidFill>
                            <a:prstClr val="black"/>
                          </a:solidFill>
                          <a:effectLst/>
                          <a:uLnTx/>
                          <a:uFillTx/>
                          <a:latin typeface="+mn-lt"/>
                          <a:ea typeface="+mn-ea"/>
                          <a:cs typeface="+mn-cs"/>
                        </a:rPr>
                        <a:t>Register for a testdrive and get a chance to win exciting prizes in the monthly draw!
#RenaultClickWin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611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- 2017-04-24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 سماع صوت صفارة عند الضغط على بدال الفرامل، قم بقيادة السيارة على سرعة متوسطة، ثم أجعل صندوق التروس في وضع الحياد، وأرفع فرملة اليد تدريجياً أثناء القيادة، فإذا صدر الصوت فهو من الفرامل الخلفية وإن لم يصدر فهو من الفرامل الأمامية
</a:t>
                      </a:r>
                      <a:r>
                        <a:rPr kumimoji="0" lang="en-US" sz="1000" b="0" i="0" u="none" strike="noStrike" kern="1200" cap="none" spc="0" normalizeH="0" baseline="0" noProof="0">
                          <a:ln>
                            <a:noFill/>
                          </a:ln>
                          <a:solidFill>
                            <a:prstClr val="black"/>
                          </a:solidFill>
                          <a:effectLst/>
                          <a:uLnTx/>
                          <a:uFillTx/>
                          <a:latin typeface="+mn-lt"/>
                          <a:ea typeface="+mn-ea"/>
                          <a:cs typeface="+mn-cs"/>
                        </a:rPr>
                        <a:t>How do you deal with a pair of squeaky car brakes?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0188651"/>
                  </a:ext>
                </a:extLst>
              </a:tr>
            </a:tbl>
          </a:graphicData>
        </a:graphic>
      </p:graphicFrame>
      <p:sp>
        <p:nvSpPr>
          <p:cNvPr id="3" name="Title 2">
            <a:extLst>
              <a:ext uri="{FF2B5EF4-FFF2-40B4-BE49-F238E27FC236}">
                <a16:creationId xmlns:a16="http://schemas.microsoft.com/office/drawing/2014/main" id="{2D26767D-C347-4AEF-AD71-49C8E8EEA8B0}"/>
              </a:ext>
            </a:extLst>
          </p:cNvPr>
          <p:cNvSpPr>
            <a:spLocks noGrp="1"/>
          </p:cNvSpPr>
          <p:nvPr>
            <p:ph type="title"/>
          </p:nvPr>
        </p:nvSpPr>
        <p:spPr/>
        <p:txBody>
          <a:bodyPr/>
          <a:lstStyle/>
          <a:p>
            <a:r>
              <a:rPr lang="en-US"/>
              <a:t>Facebook Own Posts Table - 2 of 5</a:t>
            </a:r>
          </a:p>
        </p:txBody>
      </p:sp>
      <p:sp>
        <p:nvSpPr>
          <p:cNvPr id="4" name="Text Placeholder 3">
            <a:extLst>
              <a:ext uri="{FF2B5EF4-FFF2-40B4-BE49-F238E27FC236}">
                <a16:creationId xmlns:a16="http://schemas.microsoft.com/office/drawing/2014/main" id="{1DC992BD-C537-43DD-AE02-F854F8E48A04}"/>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242846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FAB32CE-8EB7-4370-AE18-34E2C0505009}"/>
              </a:ext>
            </a:extLst>
          </p:cNvPr>
          <p:cNvGraphicFramePr>
            <a:graphicFrameLocks noGrp="1"/>
          </p:cNvGraphicFramePr>
          <p:nvPr>
            <p:ph type="tbl" sz="quarter" idx="13"/>
            <p:extLst>
              <p:ext uri="{D42A27DB-BD31-4B8C-83A1-F6EECF244321}">
                <p14:modId xmlns:p14="http://schemas.microsoft.com/office/powerpoint/2010/main" val="358572409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4867694"/>
                    </a:ext>
                  </a:extLst>
                </a:gridCol>
                <a:gridCol w="658368">
                  <a:extLst>
                    <a:ext uri="{9D8B030D-6E8A-4147-A177-3AD203B41FA5}">
                      <a16:colId xmlns:a16="http://schemas.microsoft.com/office/drawing/2014/main" val="1238351719"/>
                    </a:ext>
                  </a:extLst>
                </a:gridCol>
                <a:gridCol w="658368">
                  <a:extLst>
                    <a:ext uri="{9D8B030D-6E8A-4147-A177-3AD203B41FA5}">
                      <a16:colId xmlns:a16="http://schemas.microsoft.com/office/drawing/2014/main" val="1432188456"/>
                    </a:ext>
                  </a:extLst>
                </a:gridCol>
                <a:gridCol w="658368">
                  <a:extLst>
                    <a:ext uri="{9D8B030D-6E8A-4147-A177-3AD203B41FA5}">
                      <a16:colId xmlns:a16="http://schemas.microsoft.com/office/drawing/2014/main" val="2573617130"/>
                    </a:ext>
                  </a:extLst>
                </a:gridCol>
                <a:gridCol w="658368">
                  <a:extLst>
                    <a:ext uri="{9D8B030D-6E8A-4147-A177-3AD203B41FA5}">
                      <a16:colId xmlns:a16="http://schemas.microsoft.com/office/drawing/2014/main" val="1229859139"/>
                    </a:ext>
                  </a:extLst>
                </a:gridCol>
                <a:gridCol w="658368">
                  <a:extLst>
                    <a:ext uri="{9D8B030D-6E8A-4147-A177-3AD203B41FA5}">
                      <a16:colId xmlns:a16="http://schemas.microsoft.com/office/drawing/2014/main" val="2824597804"/>
                    </a:ext>
                  </a:extLst>
                </a:gridCol>
                <a:gridCol w="658368">
                  <a:extLst>
                    <a:ext uri="{9D8B030D-6E8A-4147-A177-3AD203B41FA5}">
                      <a16:colId xmlns:a16="http://schemas.microsoft.com/office/drawing/2014/main" val="3764023536"/>
                    </a:ext>
                  </a:extLst>
                </a:gridCol>
                <a:gridCol w="658368">
                  <a:extLst>
                    <a:ext uri="{9D8B030D-6E8A-4147-A177-3AD203B41FA5}">
                      <a16:colId xmlns:a16="http://schemas.microsoft.com/office/drawing/2014/main" val="4233142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179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- 2017-04-23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معايشة الابتكار مع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Experience innovation with #Renault #Captur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575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- 2017-04-23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How many concept cars does #Renault have?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212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- 2017-04-20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إنها عملية ومتقنة، فقد صممنا السيارة #رينو #داستر لتجعل رحلتك أكثر يسرًا
</a:t>
                      </a:r>
                      <a:r>
                        <a:rPr kumimoji="0" lang="en-US" sz="1000" b="0" i="0" u="none" strike="noStrike" kern="1200" cap="none" spc="0" normalizeH="0" baseline="0" noProof="0">
                          <a:ln>
                            <a:noFill/>
                          </a:ln>
                          <a:solidFill>
                            <a:prstClr val="black"/>
                          </a:solidFill>
                          <a:effectLst/>
                          <a:uLnTx/>
                          <a:uFillTx/>
                          <a:latin typeface="+mn-lt"/>
                          <a:ea typeface="+mn-ea"/>
                          <a:cs typeface="+mn-cs"/>
                        </a:rPr>
                        <a:t>Functional and modular, we have designed #Renault #Duster to make your journey easier.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471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- 2017-04-19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عندما تقل نسبة الوقود بخزان السيارة، فيتم سحب الوقود المتبقي من قاع الخزان الذي قد يكون مليء بكثير من الرواسب والمواد التي قد تضر المحرك
</a:t>
                      </a:r>
                      <a:r>
                        <a:rPr kumimoji="0" lang="en-US" sz="1000" b="0" i="0" u="none" strike="noStrike" kern="1200" cap="none" spc="0" normalizeH="0" baseline="0" noProof="0">
                          <a:ln>
                            <a:noFill/>
                          </a:ln>
                          <a:solidFill>
                            <a:prstClr val="black"/>
                          </a:solidFill>
                          <a:effectLst/>
                          <a:uLnTx/>
                          <a:uFillTx/>
                          <a:latin typeface="+mn-lt"/>
                          <a:ea typeface="+mn-ea"/>
                          <a:cs typeface="+mn-cs"/>
                        </a:rPr>
                        <a:t>Make sure to never run out of gas completely, as you may damage your catalytic converter, which may then need to be repaired or replaced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971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- 2017-04-18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إجاد سيارة #رينو؟
</a:t>
                      </a:r>
                      <a:r>
                        <a:rPr kumimoji="0" lang="en-US" sz="1000" b="0" i="0" u="none" strike="noStrike" kern="1200" cap="none" spc="0" normalizeH="0" baseline="0" noProof="0">
                          <a:ln>
                            <a:noFill/>
                          </a:ln>
                          <a:solidFill>
                            <a:prstClr val="black"/>
                          </a:solidFill>
                          <a:effectLst/>
                          <a:uLnTx/>
                          <a:uFillTx/>
                          <a:latin typeface="+mn-lt"/>
                          <a:ea typeface="+mn-ea"/>
                          <a:cs typeface="+mn-cs"/>
                        </a:rPr>
                        <a:t>Can you find 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9554460"/>
                  </a:ext>
                </a:extLst>
              </a:tr>
            </a:tbl>
          </a:graphicData>
        </a:graphic>
      </p:graphicFrame>
      <p:sp>
        <p:nvSpPr>
          <p:cNvPr id="3" name="Title 2">
            <a:extLst>
              <a:ext uri="{FF2B5EF4-FFF2-40B4-BE49-F238E27FC236}">
                <a16:creationId xmlns:a16="http://schemas.microsoft.com/office/drawing/2014/main" id="{F583116D-46C1-4376-8A6A-A35352ECD06D}"/>
              </a:ext>
            </a:extLst>
          </p:cNvPr>
          <p:cNvSpPr>
            <a:spLocks noGrp="1"/>
          </p:cNvSpPr>
          <p:nvPr>
            <p:ph type="title"/>
          </p:nvPr>
        </p:nvSpPr>
        <p:spPr/>
        <p:txBody>
          <a:bodyPr/>
          <a:lstStyle/>
          <a:p>
            <a:r>
              <a:rPr lang="en-US"/>
              <a:t>Facebook Own Posts Table - 3 of 5</a:t>
            </a:r>
          </a:p>
        </p:txBody>
      </p:sp>
      <p:sp>
        <p:nvSpPr>
          <p:cNvPr id="4" name="Text Placeholder 3">
            <a:extLst>
              <a:ext uri="{FF2B5EF4-FFF2-40B4-BE49-F238E27FC236}">
                <a16:creationId xmlns:a16="http://schemas.microsoft.com/office/drawing/2014/main" id="{6433F50D-EDBD-4516-86B5-D0546E1D1380}"/>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017592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018A3F2-0153-4835-9112-F82F3462CC6C}"/>
              </a:ext>
            </a:extLst>
          </p:cNvPr>
          <p:cNvGraphicFramePr>
            <a:graphicFrameLocks noGrp="1"/>
          </p:cNvGraphicFramePr>
          <p:nvPr>
            <p:ph type="tbl" sz="quarter" idx="13"/>
            <p:extLst>
              <p:ext uri="{D42A27DB-BD31-4B8C-83A1-F6EECF244321}">
                <p14:modId xmlns:p14="http://schemas.microsoft.com/office/powerpoint/2010/main" val="82899137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5130476"/>
                    </a:ext>
                  </a:extLst>
                </a:gridCol>
                <a:gridCol w="658368">
                  <a:extLst>
                    <a:ext uri="{9D8B030D-6E8A-4147-A177-3AD203B41FA5}">
                      <a16:colId xmlns:a16="http://schemas.microsoft.com/office/drawing/2014/main" val="2245238279"/>
                    </a:ext>
                  </a:extLst>
                </a:gridCol>
                <a:gridCol w="658368">
                  <a:extLst>
                    <a:ext uri="{9D8B030D-6E8A-4147-A177-3AD203B41FA5}">
                      <a16:colId xmlns:a16="http://schemas.microsoft.com/office/drawing/2014/main" val="1527716444"/>
                    </a:ext>
                  </a:extLst>
                </a:gridCol>
                <a:gridCol w="658368">
                  <a:extLst>
                    <a:ext uri="{9D8B030D-6E8A-4147-A177-3AD203B41FA5}">
                      <a16:colId xmlns:a16="http://schemas.microsoft.com/office/drawing/2014/main" val="2430327671"/>
                    </a:ext>
                  </a:extLst>
                </a:gridCol>
                <a:gridCol w="658368">
                  <a:extLst>
                    <a:ext uri="{9D8B030D-6E8A-4147-A177-3AD203B41FA5}">
                      <a16:colId xmlns:a16="http://schemas.microsoft.com/office/drawing/2014/main" val="899956914"/>
                    </a:ext>
                  </a:extLst>
                </a:gridCol>
                <a:gridCol w="658368">
                  <a:extLst>
                    <a:ext uri="{9D8B030D-6E8A-4147-A177-3AD203B41FA5}">
                      <a16:colId xmlns:a16="http://schemas.microsoft.com/office/drawing/2014/main" val="2307183487"/>
                    </a:ext>
                  </a:extLst>
                </a:gridCol>
                <a:gridCol w="658368">
                  <a:extLst>
                    <a:ext uri="{9D8B030D-6E8A-4147-A177-3AD203B41FA5}">
                      <a16:colId xmlns:a16="http://schemas.microsoft.com/office/drawing/2014/main" val="1126573241"/>
                    </a:ext>
                  </a:extLst>
                </a:gridCol>
                <a:gridCol w="658368">
                  <a:extLst>
                    <a:ext uri="{9D8B030D-6E8A-4147-A177-3AD203B41FA5}">
                      <a16:colId xmlns:a16="http://schemas.microsoft.com/office/drawing/2014/main" val="601628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979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- 2017-04-17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تتعرض أنابيب المحرك إلى التلف كنتيجة ازدياد الضغط ودرجات الحرارة، لذلك، يجب تفحص المحرك من وجود أي تسريبات
</a:t>
                      </a:r>
                      <a:r>
                        <a:rPr kumimoji="0" lang="en-US" sz="1000" b="0" i="0" u="none" strike="noStrike" kern="1200" cap="none" spc="0" normalizeH="0" baseline="0" noProof="0">
                          <a:ln>
                            <a:noFill/>
                          </a:ln>
                          <a:solidFill>
                            <a:prstClr val="black"/>
                          </a:solidFill>
                          <a:effectLst/>
                          <a:uLnTx/>
                          <a:uFillTx/>
                          <a:latin typeface="+mn-lt"/>
                          <a:ea typeface="+mn-ea"/>
                          <a:cs typeface="+mn-cs"/>
                        </a:rPr>
                        <a:t>Some of the engine pipes might get punctured as a result of increased pressure or temperatures; thus it is crucial to check for any leaks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0017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- 2017-04-16 15:00:09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كل شيء بصورة أوضح مع سيارة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See things more clearly with #Renault #Captur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752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- 2017-04-16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How many commercial vehicles does #Renault have?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080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15:54:48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 على المزيد من مواصفات رينو كوليوس الجديدة وذلك في بانوراما مول – الرياض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24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اكشف عن روح المحارب التي بداخلك
#</a:t>
                      </a:r>
                      <a:r>
                        <a:rPr kumimoji="0" lang="en-US" sz="1000" b="0" i="0" u="none" strike="noStrike" kern="1200" cap="none" spc="0" normalizeH="0" baseline="0" noProof="0">
                          <a:ln>
                            <a:noFill/>
                          </a:ln>
                          <a:solidFill>
                            <a:prstClr val="black"/>
                          </a:solidFill>
                          <a:effectLst/>
                          <a:uLnTx/>
                          <a:uFillTx/>
                          <a:latin typeface="+mn-lt"/>
                          <a:ea typeface="+mn-ea"/>
                          <a:cs typeface="+mn-cs"/>
                        </a:rPr>
                        <a:t>Renault #Duster: bare your warrior 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0493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True? or False? Electric mobility is one of the solutions promoted by the Renault-Nissan Alliance to fight climate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732646"/>
                  </a:ext>
                </a:extLst>
              </a:tr>
            </a:tbl>
          </a:graphicData>
        </a:graphic>
      </p:graphicFrame>
      <p:sp>
        <p:nvSpPr>
          <p:cNvPr id="3" name="Title 2">
            <a:extLst>
              <a:ext uri="{FF2B5EF4-FFF2-40B4-BE49-F238E27FC236}">
                <a16:creationId xmlns:a16="http://schemas.microsoft.com/office/drawing/2014/main" id="{9167DB47-003B-49A9-A3FE-7BC91A38D4BE}"/>
              </a:ext>
            </a:extLst>
          </p:cNvPr>
          <p:cNvSpPr>
            <a:spLocks noGrp="1"/>
          </p:cNvSpPr>
          <p:nvPr>
            <p:ph type="title"/>
          </p:nvPr>
        </p:nvSpPr>
        <p:spPr/>
        <p:txBody>
          <a:bodyPr/>
          <a:lstStyle/>
          <a:p>
            <a:r>
              <a:rPr lang="en-US"/>
              <a:t>Facebook Own Posts Table - 4 of 5</a:t>
            </a:r>
          </a:p>
        </p:txBody>
      </p:sp>
      <p:sp>
        <p:nvSpPr>
          <p:cNvPr id="4" name="Text Placeholder 3">
            <a:extLst>
              <a:ext uri="{FF2B5EF4-FFF2-40B4-BE49-F238E27FC236}">
                <a16:creationId xmlns:a16="http://schemas.microsoft.com/office/drawing/2014/main" id="{F4C2D9A0-A66D-4267-A5F4-2EA709947C22}"/>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733080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4788D11-CD21-4CEE-A793-C77F7422CC03}"/>
              </a:ext>
            </a:extLst>
          </p:cNvPr>
          <p:cNvGraphicFramePr>
            <a:graphicFrameLocks noGrp="1"/>
          </p:cNvGraphicFramePr>
          <p:nvPr>
            <p:ph type="tbl" sz="quarter" idx="13"/>
            <p:extLst>
              <p:ext uri="{D42A27DB-BD31-4B8C-83A1-F6EECF244321}">
                <p14:modId xmlns:p14="http://schemas.microsoft.com/office/powerpoint/2010/main" val="38017170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5355752"/>
                    </a:ext>
                  </a:extLst>
                </a:gridCol>
                <a:gridCol w="658368">
                  <a:extLst>
                    <a:ext uri="{9D8B030D-6E8A-4147-A177-3AD203B41FA5}">
                      <a16:colId xmlns:a16="http://schemas.microsoft.com/office/drawing/2014/main" val="9353575"/>
                    </a:ext>
                  </a:extLst>
                </a:gridCol>
                <a:gridCol w="658368">
                  <a:extLst>
                    <a:ext uri="{9D8B030D-6E8A-4147-A177-3AD203B41FA5}">
                      <a16:colId xmlns:a16="http://schemas.microsoft.com/office/drawing/2014/main" val="3274419557"/>
                    </a:ext>
                  </a:extLst>
                </a:gridCol>
                <a:gridCol w="658368">
                  <a:extLst>
                    <a:ext uri="{9D8B030D-6E8A-4147-A177-3AD203B41FA5}">
                      <a16:colId xmlns:a16="http://schemas.microsoft.com/office/drawing/2014/main" val="1664409605"/>
                    </a:ext>
                  </a:extLst>
                </a:gridCol>
                <a:gridCol w="658368">
                  <a:extLst>
                    <a:ext uri="{9D8B030D-6E8A-4147-A177-3AD203B41FA5}">
                      <a16:colId xmlns:a16="http://schemas.microsoft.com/office/drawing/2014/main" val="3071129368"/>
                    </a:ext>
                  </a:extLst>
                </a:gridCol>
                <a:gridCol w="658368">
                  <a:extLst>
                    <a:ext uri="{9D8B030D-6E8A-4147-A177-3AD203B41FA5}">
                      <a16:colId xmlns:a16="http://schemas.microsoft.com/office/drawing/2014/main" val="155076421"/>
                    </a:ext>
                  </a:extLst>
                </a:gridCol>
                <a:gridCol w="658368">
                  <a:extLst>
                    <a:ext uri="{9D8B030D-6E8A-4147-A177-3AD203B41FA5}">
                      <a16:colId xmlns:a16="http://schemas.microsoft.com/office/drawing/2014/main" val="2168012928"/>
                    </a:ext>
                  </a:extLst>
                </a:gridCol>
                <a:gridCol w="658368">
                  <a:extLst>
                    <a:ext uri="{9D8B030D-6E8A-4147-A177-3AD203B41FA5}">
                      <a16:colId xmlns:a16="http://schemas.microsoft.com/office/drawing/2014/main" val="2310973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0789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كابتشر
اغتنم متعة الحياة!
#</a:t>
                      </a:r>
                      <a:r>
                        <a:rPr kumimoji="0" lang="en-US" sz="1000" b="0" i="0" u="none" strike="noStrike" kern="1200" cap="none" spc="0" normalizeH="0" baseline="0" noProof="0">
                          <a:ln>
                            <a:noFill/>
                          </a:ln>
                          <a:solidFill>
                            <a:prstClr val="black"/>
                          </a:solidFill>
                          <a:effectLst/>
                          <a:uLnTx/>
                          <a:uFillTx/>
                          <a:latin typeface="+mn-lt"/>
                          <a:ea typeface="+mn-ea"/>
                          <a:cs typeface="+mn-cs"/>
                        </a:rPr>
                        <a:t>Captur
Follow your instincts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531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08:02:49</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explore New Captur 2017 with 1.6 Engine .</a:t>
                      </a:r>
                      <a:r>
                        <a:rPr kumimoji="0" lang="ar-AE" sz="1000" b="0" i="0" u="none" strike="noStrike" kern="1200" cap="none" spc="0" normalizeH="0" baseline="0" noProof="0">
                          <a:ln>
                            <a:noFill/>
                          </a:ln>
                          <a:solidFill>
                            <a:prstClr val="black"/>
                          </a:solidFill>
                          <a:effectLst/>
                          <a:uLnTx/>
                          <a:uFillTx/>
                          <a:latin typeface="+mn-lt"/>
                          <a:ea typeface="+mn-ea"/>
                          <a:cs typeface="+mn-cs"/>
                        </a:rPr>
                        <a:t>اضغط على الرابط وسجل الان لاكتشاف كابتشر2017 الجديدة ومحرك 1.6 اكتشف الان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4471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07:59:27</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register for Symbol Test drive 2017 .</a:t>
                      </a:r>
                      <a:r>
                        <a:rPr kumimoji="0" lang="ar-AE" sz="1000" b="0" i="0" u="none" strike="noStrike" kern="1200" cap="none" spc="0" normalizeH="0" baseline="0" noProof="0">
                          <a:ln>
                            <a:noFill/>
                          </a:ln>
                          <a:solidFill>
                            <a:prstClr val="black"/>
                          </a:solidFill>
                          <a:effectLst/>
                          <a:uLnTx/>
                          <a:uFillTx/>
                          <a:latin typeface="+mn-lt"/>
                          <a:ea typeface="+mn-ea"/>
                          <a:cs typeface="+mn-cs"/>
                        </a:rPr>
                        <a:t>اضغط على الرابط وسجل لتجربة القيادة مع رينو سيمبول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088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07:57:34</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register for Duster 4x4 Test Drive 
</a:t>
                      </a:r>
                      <a:r>
                        <a:rPr kumimoji="0" lang="ar-AE" sz="1000" b="0" i="0" u="none" strike="noStrike" kern="1200" cap="none" spc="0" normalizeH="0" baseline="0" noProof="0">
                          <a:ln>
                            <a:noFill/>
                          </a:ln>
                          <a:solidFill>
                            <a:prstClr val="black"/>
                          </a:solidFill>
                          <a:effectLst/>
                          <a:uLnTx/>
                          <a:uFillTx/>
                          <a:latin typeface="+mn-lt"/>
                          <a:ea typeface="+mn-ea"/>
                          <a:cs typeface="+mn-cs"/>
                        </a:rPr>
                        <a:t>اضغط عالى الرابط وسجل لتجربة القيادة مع رينو داسترالدفع الرباعي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9859776"/>
                  </a:ext>
                </a:extLst>
              </a:tr>
            </a:tbl>
          </a:graphicData>
        </a:graphic>
      </p:graphicFrame>
      <p:sp>
        <p:nvSpPr>
          <p:cNvPr id="3" name="Title 2">
            <a:extLst>
              <a:ext uri="{FF2B5EF4-FFF2-40B4-BE49-F238E27FC236}">
                <a16:creationId xmlns:a16="http://schemas.microsoft.com/office/drawing/2014/main" id="{7A629332-EBFC-4537-BFA6-2082B111AA67}"/>
              </a:ext>
            </a:extLst>
          </p:cNvPr>
          <p:cNvSpPr>
            <a:spLocks noGrp="1"/>
          </p:cNvSpPr>
          <p:nvPr>
            <p:ph type="title"/>
          </p:nvPr>
        </p:nvSpPr>
        <p:spPr/>
        <p:txBody>
          <a:bodyPr/>
          <a:lstStyle/>
          <a:p>
            <a:r>
              <a:rPr lang="en-US"/>
              <a:t>Facebook Own Posts Table - 5 of 5</a:t>
            </a:r>
          </a:p>
        </p:txBody>
      </p:sp>
      <p:sp>
        <p:nvSpPr>
          <p:cNvPr id="4" name="Text Placeholder 3">
            <a:extLst>
              <a:ext uri="{FF2B5EF4-FFF2-40B4-BE49-F238E27FC236}">
                <a16:creationId xmlns:a16="http://schemas.microsoft.com/office/drawing/2014/main" id="{12453A01-241F-401E-B058-F7C4AFB2155D}"/>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5089247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20171128_114611</Template>
  <TotalTime>0</TotalTime>
  <Words>620</Words>
  <Application>Microsoft Office PowerPoint</Application>
  <PresentationFormat>On-screen Show (4:3)</PresentationFormat>
  <Paragraphs>288</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Lato</vt:lpstr>
      <vt:lpstr>Arial</vt:lpstr>
      <vt:lpstr>Calibri</vt:lpstr>
      <vt:lpstr>quintly_template</vt:lpstr>
      <vt:lpstr>Facebook</vt:lpstr>
      <vt:lpstr>Facebook Key Metrics Table</vt:lpstr>
      <vt:lpstr>Facebook Fans Total</vt:lpstr>
      <vt:lpstr>Facebook Fans Change Rate</vt:lpstr>
      <vt:lpstr>Facebook Interaction Rate</vt:lpstr>
      <vt:lpstr>Facebook Interactions Distribution</vt:lpstr>
      <vt:lpstr>Facebook Interaction Rate By Hour</vt:lpstr>
      <vt:lpstr>Facebook Own Posts Table - 1 of 5</vt:lpstr>
      <vt:lpstr>Facebook Own Posts Table - 2 of 5</vt:lpstr>
      <vt:lpstr>Facebook Own Posts Table - 3 of 5</vt:lpstr>
      <vt:lpstr>Facebook Own Posts Table - 4 of 5</vt:lpstr>
      <vt:lpstr>Facebook Own Posts Table - 5 of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2017-11-28T11:46:11Z</dcterms:created>
  <dcterms:modified xsi:type="dcterms:W3CDTF">2017-11-28T11:46:41Z</dcterms:modified>
</cp:coreProperties>
</file>