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6405"/>
  </p:normalViewPr>
  <p:slideViewPr>
    <p:cSldViewPr snapToGrid="0">
      <p:cViewPr varScale="1">
        <p:scale>
          <a:sx n="62" d="100"/>
          <a:sy n="62" d="100"/>
        </p:scale>
        <p:origin x="90" y="3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Sheet1!$A$2:$A$31</c:f>
              <c:numCache>
                <c:formatCode>m/d/yyyy</c:formatCode>
                <c:ptCount val="30"/>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pt idx="27">
                  <c:v>42853</c:v>
                </c:pt>
                <c:pt idx="28">
                  <c:v>42854</c:v>
                </c:pt>
                <c:pt idx="29">
                  <c:v>42855</c:v>
                </c:pt>
              </c:numCache>
            </c:numRef>
          </c:cat>
          <c:val>
            <c:numRef>
              <c:f>Sheet1!$B$2:$B$31</c:f>
              <c:numCache>
                <c:formatCode>General</c:formatCode>
                <c:ptCount val="30"/>
                <c:pt idx="0">
                  <c:v>60127</c:v>
                </c:pt>
                <c:pt idx="1">
                  <c:v>60126</c:v>
                </c:pt>
                <c:pt idx="2">
                  <c:v>60131</c:v>
                </c:pt>
                <c:pt idx="3">
                  <c:v>60126</c:v>
                </c:pt>
                <c:pt idx="4">
                  <c:v>60124</c:v>
                </c:pt>
                <c:pt idx="5">
                  <c:v>60122</c:v>
                </c:pt>
                <c:pt idx="6">
                  <c:v>60122</c:v>
                </c:pt>
                <c:pt idx="7">
                  <c:v>60119</c:v>
                </c:pt>
                <c:pt idx="8">
                  <c:v>60118</c:v>
                </c:pt>
                <c:pt idx="9">
                  <c:v>60121</c:v>
                </c:pt>
                <c:pt idx="10">
                  <c:v>60117</c:v>
                </c:pt>
                <c:pt idx="11">
                  <c:v>60111</c:v>
                </c:pt>
                <c:pt idx="12">
                  <c:v>60110</c:v>
                </c:pt>
                <c:pt idx="13">
                  <c:v>60037</c:v>
                </c:pt>
                <c:pt idx="14">
                  <c:v>58795</c:v>
                </c:pt>
                <c:pt idx="15">
                  <c:v>58969</c:v>
                </c:pt>
                <c:pt idx="16">
                  <c:v>58999</c:v>
                </c:pt>
                <c:pt idx="17">
                  <c:v>59015</c:v>
                </c:pt>
                <c:pt idx="18">
                  <c:v>59021</c:v>
                </c:pt>
                <c:pt idx="19">
                  <c:v>59030</c:v>
                </c:pt>
                <c:pt idx="20">
                  <c:v>59036</c:v>
                </c:pt>
                <c:pt idx="21">
                  <c:v>59040</c:v>
                </c:pt>
                <c:pt idx="22">
                  <c:v>59039</c:v>
                </c:pt>
                <c:pt idx="23">
                  <c:v>59036</c:v>
                </c:pt>
                <c:pt idx="24">
                  <c:v>59037</c:v>
                </c:pt>
                <c:pt idx="25">
                  <c:v>59040</c:v>
                </c:pt>
                <c:pt idx="26">
                  <c:v>59112</c:v>
                </c:pt>
                <c:pt idx="27">
                  <c:v>59118</c:v>
                </c:pt>
                <c:pt idx="28">
                  <c:v>59119</c:v>
                </c:pt>
                <c:pt idx="29">
                  <c:v>59124</c:v>
                </c:pt>
              </c:numCache>
            </c:numRef>
          </c:val>
          <c:smooth val="0"/>
          <c:extLst>
            <c:ext xmlns:c16="http://schemas.microsoft.com/office/drawing/2014/chart" uri="{C3380CC4-5D6E-409C-BE32-E72D297353CC}">
              <c16:uniqueId val="{00000000-586D-4B14-B5F7-3944FB2E2013}"/>
            </c:ext>
          </c:extLst>
        </c:ser>
        <c:dLbls>
          <c:showLegendKey val="0"/>
          <c:showVal val="0"/>
          <c:showCatName val="0"/>
          <c:showSerName val="0"/>
          <c:showPercent val="0"/>
          <c:showBubbleSize val="0"/>
        </c:dLbls>
        <c:smooth val="0"/>
        <c:axId val="255646592"/>
        <c:axId val="255649296"/>
      </c:lineChart>
      <c:dateAx>
        <c:axId val="255646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649296"/>
        <c:crosses val="autoZero"/>
        <c:auto val="1"/>
        <c:lblOffset val="100"/>
        <c:baseTimeUnit val="days"/>
      </c:dateAx>
      <c:valAx>
        <c:axId val="255649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64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Sheet1!$A$2:$A$31</c:f>
              <c:numCache>
                <c:formatCode>m/d/yyyy</c:formatCode>
                <c:ptCount val="30"/>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pt idx="27">
                  <c:v>42853</c:v>
                </c:pt>
                <c:pt idx="28">
                  <c:v>42854</c:v>
                </c:pt>
                <c:pt idx="29">
                  <c:v>42855</c:v>
                </c:pt>
              </c:numCache>
            </c:numRef>
          </c:cat>
          <c:val>
            <c:numRef>
              <c:f>Sheet1!$B$2:$B$31</c:f>
              <c:numCache>
                <c:formatCode>General</c:formatCode>
                <c:ptCount val="30"/>
                <c:pt idx="0">
                  <c:v>0</c:v>
                </c:pt>
                <c:pt idx="1">
                  <c:v>1.9958088015168001E-2</c:v>
                </c:pt>
                <c:pt idx="2">
                  <c:v>7.2068476139790999E-3</c:v>
                </c:pt>
                <c:pt idx="3">
                  <c:v>1.8294305481639E-2</c:v>
                </c:pt>
                <c:pt idx="4">
                  <c:v>6.6528066528067E-3</c:v>
                </c:pt>
                <c:pt idx="5">
                  <c:v>1.33060559187E-2</c:v>
                </c:pt>
                <c:pt idx="6">
                  <c:v>0</c:v>
                </c:pt>
                <c:pt idx="7">
                  <c:v>0</c:v>
                </c:pt>
                <c:pt idx="8">
                  <c:v>1.081206959646E-2</c:v>
                </c:pt>
                <c:pt idx="9">
                  <c:v>1.0811889751992E-2</c:v>
                </c:pt>
                <c:pt idx="10">
                  <c:v>1.9960411849831002E-2</c:v>
                </c:pt>
                <c:pt idx="11">
                  <c:v>6.6540240210267E-3</c:v>
                </c:pt>
                <c:pt idx="12">
                  <c:v>2.0517939333444001E-2</c:v>
                </c:pt>
                <c:pt idx="13">
                  <c:v>0</c:v>
                </c:pt>
                <c:pt idx="14">
                  <c:v>0</c:v>
                </c:pt>
                <c:pt idx="15">
                  <c:v>1.1039027206956001E-2</c:v>
                </c:pt>
                <c:pt idx="16">
                  <c:v>6.7815000678150003E-3</c:v>
                </c:pt>
                <c:pt idx="17">
                  <c:v>2.2031284423882001E-2</c:v>
                </c:pt>
                <c:pt idx="18">
                  <c:v>1.3555186553254999E-2</c:v>
                </c:pt>
                <c:pt idx="19">
                  <c:v>1.5247776365946999E-2</c:v>
                </c:pt>
                <c:pt idx="20">
                  <c:v>0</c:v>
                </c:pt>
                <c:pt idx="21">
                  <c:v>0</c:v>
                </c:pt>
                <c:pt idx="22">
                  <c:v>1.4397262826267E-2</c:v>
                </c:pt>
                <c:pt idx="23">
                  <c:v>1.7785456578078E-2</c:v>
                </c:pt>
                <c:pt idx="24">
                  <c:v>7.1989972220340001E-3</c:v>
                </c:pt>
                <c:pt idx="25">
                  <c:v>8.4691215827093994E-3</c:v>
                </c:pt>
                <c:pt idx="26">
                  <c:v>1.0156408693885999E-2</c:v>
                </c:pt>
                <c:pt idx="27">
                  <c:v>0</c:v>
                </c:pt>
                <c:pt idx="28">
                  <c:v>0</c:v>
                </c:pt>
                <c:pt idx="29">
                  <c:v>2.4525972158793E-2</c:v>
                </c:pt>
              </c:numCache>
            </c:numRef>
          </c:val>
          <c:smooth val="0"/>
          <c:extLst>
            <c:ext xmlns:c16="http://schemas.microsoft.com/office/drawing/2014/chart" uri="{C3380CC4-5D6E-409C-BE32-E72D297353CC}">
              <c16:uniqueId val="{00000000-C440-44AC-AFDE-6C6C6ACBFDCE}"/>
            </c:ext>
          </c:extLst>
        </c:ser>
        <c:dLbls>
          <c:showLegendKey val="0"/>
          <c:showVal val="0"/>
          <c:showCatName val="0"/>
          <c:showSerName val="0"/>
          <c:showPercent val="0"/>
          <c:showBubbleSize val="0"/>
        </c:dLbls>
        <c:smooth val="0"/>
        <c:axId val="303528656"/>
        <c:axId val="303527344"/>
      </c:lineChart>
      <c:dateAx>
        <c:axId val="303528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527344"/>
        <c:crosses val="autoZero"/>
        <c:auto val="1"/>
        <c:lblOffset val="100"/>
        <c:baseTimeUnit val="days"/>
      </c:dateAx>
      <c:valAx>
        <c:axId val="30352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528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Sheet1!$A$2:$A$31</c:f>
              <c:numCache>
                <c:formatCode>m/d/yyyy</c:formatCode>
                <c:ptCount val="30"/>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pt idx="27">
                  <c:v>42853</c:v>
                </c:pt>
                <c:pt idx="28">
                  <c:v>42854</c:v>
                </c:pt>
                <c:pt idx="29">
                  <c:v>42855</c:v>
                </c:pt>
              </c:numCache>
            </c:numRef>
          </c:cat>
          <c:val>
            <c:numRef>
              <c:f>Sheet1!$B$2:$B$31</c:f>
              <c:numCache>
                <c:formatCode>General</c:formatCode>
                <c:ptCount val="30"/>
                <c:pt idx="0">
                  <c:v>0</c:v>
                </c:pt>
                <c:pt idx="1">
                  <c:v>-1.6631463402464999E-3</c:v>
                </c:pt>
                <c:pt idx="2">
                  <c:v>8.3158700063201002E-3</c:v>
                </c:pt>
                <c:pt idx="3">
                  <c:v>-8.3151785268830002E-3</c:v>
                </c:pt>
                <c:pt idx="4">
                  <c:v>-3.3263480025280002E-3</c:v>
                </c:pt>
                <c:pt idx="5">
                  <c:v>-3.3264586521189999E-3</c:v>
                </c:pt>
                <c:pt idx="6">
                  <c:v>0</c:v>
                </c:pt>
                <c:pt idx="7">
                  <c:v>-4.9898539636072997E-3</c:v>
                </c:pt>
                <c:pt idx="8">
                  <c:v>-1.6633676541525999E-3</c:v>
                </c:pt>
                <c:pt idx="9">
                  <c:v>4.9901859675970999E-3</c:v>
                </c:pt>
                <c:pt idx="10">
                  <c:v>-6.6532492806173999E-3</c:v>
                </c:pt>
                <c:pt idx="11">
                  <c:v>-9.9805379509955994E-3</c:v>
                </c:pt>
                <c:pt idx="12">
                  <c:v>-1.6635890269667999E-3</c:v>
                </c:pt>
                <c:pt idx="13">
                  <c:v>-0.12144401929795</c:v>
                </c:pt>
                <c:pt idx="14">
                  <c:v>-2.0687242866898998</c:v>
                </c:pt>
                <c:pt idx="15">
                  <c:v>0.29594353261332002</c:v>
                </c:pt>
                <c:pt idx="16">
                  <c:v>5.0874188132748001E-2</c:v>
                </c:pt>
                <c:pt idx="17">
                  <c:v>2.7119103713622E-2</c:v>
                </c:pt>
                <c:pt idx="18">
                  <c:v>1.0166906718631E-2</c:v>
                </c:pt>
                <c:pt idx="19">
                  <c:v>1.5248809745683999E-2</c:v>
                </c:pt>
                <c:pt idx="20">
                  <c:v>1.0164323225478999E-2</c:v>
                </c:pt>
                <c:pt idx="21">
                  <c:v>6.7755267972085002E-3</c:v>
                </c:pt>
                <c:pt idx="22">
                  <c:v>-1.6937669376694E-3</c:v>
                </c:pt>
                <c:pt idx="23">
                  <c:v>-5.0813868798590999E-3</c:v>
                </c:pt>
                <c:pt idx="24">
                  <c:v>1.6938816993020999E-3</c:v>
                </c:pt>
                <c:pt idx="25">
                  <c:v>5.0815590223080003E-3</c:v>
                </c:pt>
                <c:pt idx="26">
                  <c:v>0.1219512195122</c:v>
                </c:pt>
                <c:pt idx="27">
                  <c:v>1.0150223304912999E-2</c:v>
                </c:pt>
                <c:pt idx="28">
                  <c:v>1.6915321898576001E-3</c:v>
                </c:pt>
                <c:pt idx="29">
                  <c:v>8.4575178876503E-3</c:v>
                </c:pt>
              </c:numCache>
            </c:numRef>
          </c:val>
          <c:smooth val="0"/>
          <c:extLst>
            <c:ext xmlns:c16="http://schemas.microsoft.com/office/drawing/2014/chart" uri="{C3380CC4-5D6E-409C-BE32-E72D297353CC}">
              <c16:uniqueId val="{00000000-B25C-4742-B991-36204942CB56}"/>
            </c:ext>
          </c:extLst>
        </c:ser>
        <c:dLbls>
          <c:showLegendKey val="0"/>
          <c:showVal val="0"/>
          <c:showCatName val="0"/>
          <c:showSerName val="0"/>
          <c:showPercent val="0"/>
          <c:showBubbleSize val="0"/>
        </c:dLbls>
        <c:smooth val="0"/>
        <c:axId val="304999840"/>
        <c:axId val="304998528"/>
      </c:lineChart>
      <c:dateAx>
        <c:axId val="304999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998528"/>
        <c:crosses val="autoZero"/>
        <c:auto val="1"/>
        <c:lblOffset val="100"/>
        <c:baseTimeUnit val="days"/>
      </c:dateAx>
      <c:valAx>
        <c:axId val="304998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999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0</c:v>
                </c:pt>
              </c:numCache>
            </c:numRef>
          </c:val>
          <c:extLst>
            <c:ext xmlns:c16="http://schemas.microsoft.com/office/drawing/2014/chart" uri="{C3380CC4-5D6E-409C-BE32-E72D297353CC}">
              <c16:uniqueId val="{00000000-6F99-48E8-B8D1-1DB82AFC93B6}"/>
            </c:ext>
          </c:extLst>
        </c:ser>
        <c:dLbls>
          <c:showLegendKey val="0"/>
          <c:showVal val="0"/>
          <c:showCatName val="0"/>
          <c:showSerName val="0"/>
          <c:showPercent val="0"/>
          <c:showBubbleSize val="0"/>
        </c:dLbls>
        <c:axId val="359413616"/>
        <c:axId val="359408040"/>
      </c:radarChart>
      <c:catAx>
        <c:axId val="359413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408040"/>
        <c:crosses val="autoZero"/>
        <c:auto val="1"/>
        <c:lblAlgn val="ctr"/>
        <c:lblOffset val="100"/>
        <c:noMultiLvlLbl val="0"/>
      </c:catAx>
      <c:valAx>
        <c:axId val="359408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413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A913E-FC80-477A-AEDD-3201E52AF3B9}"/>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D04220BA-3F65-4A96-BCD5-F194F166DDA1}"/>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EF6BE196-B889-413A-81AF-72DC156898A6}"/>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3571746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476E4-2B7B-47F2-9940-6D8BCF544E83}"/>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5DD2280C-7DBA-4ACE-8143-F0F4F1E93692}"/>
              </a:ext>
            </a:extLst>
          </p:cNvPr>
          <p:cNvGraphicFramePr>
            <a:graphicFrameLocks noGrp="1"/>
          </p:cNvGraphicFramePr>
          <p:nvPr>
            <p:ph type="chart" sz="quarter" idx="13"/>
            <p:extLst>
              <p:ext uri="{D42A27DB-BD31-4B8C-83A1-F6EECF244321}">
                <p14:modId xmlns:p14="http://schemas.microsoft.com/office/powerpoint/2010/main" val="44131643"/>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3C108E-6DAB-4697-A4A9-218860685135}"/>
              </a:ext>
            </a:extLst>
          </p:cNvPr>
          <p:cNvSpPr>
            <a:spLocks noGrp="1"/>
          </p:cNvSpPr>
          <p:nvPr>
            <p:ph type="body" sz="quarter" idx="14"/>
          </p:nvPr>
        </p:nvSpPr>
        <p:spPr/>
        <p:txBody>
          <a:bodyPr/>
          <a:lstStyle/>
          <a:p>
            <a:r>
              <a:rPr lang="en-US"/>
              <a:t>04/01/2017 - 04/30/2017</a:t>
            </a:r>
          </a:p>
        </p:txBody>
      </p:sp>
      <p:sp>
        <p:nvSpPr>
          <p:cNvPr id="5" name="Footer Placeholder 4">
            <a:extLst>
              <a:ext uri="{FF2B5EF4-FFF2-40B4-BE49-F238E27FC236}">
                <a16:creationId xmlns:a16="http://schemas.microsoft.com/office/drawing/2014/main" id="{8B47B31A-D970-4BCC-AE9E-BA505EA439BB}"/>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449453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09A044B-1049-4E3D-A767-D3C0948B5BE0}"/>
              </a:ext>
            </a:extLst>
          </p:cNvPr>
          <p:cNvGraphicFramePr>
            <a:graphicFrameLocks noGrp="1"/>
          </p:cNvGraphicFramePr>
          <p:nvPr>
            <p:ph type="tbl" sz="quarter" idx="13"/>
            <p:extLst>
              <p:ext uri="{D42A27DB-BD31-4B8C-83A1-F6EECF244321}">
                <p14:modId xmlns:p14="http://schemas.microsoft.com/office/powerpoint/2010/main" val="363888060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37445995"/>
                    </a:ext>
                  </a:extLst>
                </a:gridCol>
                <a:gridCol w="740664">
                  <a:extLst>
                    <a:ext uri="{9D8B030D-6E8A-4147-A177-3AD203B41FA5}">
                      <a16:colId xmlns:a16="http://schemas.microsoft.com/office/drawing/2014/main" val="1787159433"/>
                    </a:ext>
                  </a:extLst>
                </a:gridCol>
                <a:gridCol w="740664">
                  <a:extLst>
                    <a:ext uri="{9D8B030D-6E8A-4147-A177-3AD203B41FA5}">
                      <a16:colId xmlns:a16="http://schemas.microsoft.com/office/drawing/2014/main" val="2259987383"/>
                    </a:ext>
                  </a:extLst>
                </a:gridCol>
                <a:gridCol w="740664">
                  <a:extLst>
                    <a:ext uri="{9D8B030D-6E8A-4147-A177-3AD203B41FA5}">
                      <a16:colId xmlns:a16="http://schemas.microsoft.com/office/drawing/2014/main" val="2953324680"/>
                    </a:ext>
                  </a:extLst>
                </a:gridCol>
                <a:gridCol w="740664">
                  <a:extLst>
                    <a:ext uri="{9D8B030D-6E8A-4147-A177-3AD203B41FA5}">
                      <a16:colId xmlns:a16="http://schemas.microsoft.com/office/drawing/2014/main" val="212452222"/>
                    </a:ext>
                  </a:extLst>
                </a:gridCol>
                <a:gridCol w="740664">
                  <a:extLst>
                    <a:ext uri="{9D8B030D-6E8A-4147-A177-3AD203B41FA5}">
                      <a16:colId xmlns:a16="http://schemas.microsoft.com/office/drawing/2014/main" val="3813159475"/>
                    </a:ext>
                  </a:extLst>
                </a:gridCol>
                <a:gridCol w="740664">
                  <a:extLst>
                    <a:ext uri="{9D8B030D-6E8A-4147-A177-3AD203B41FA5}">
                      <a16:colId xmlns:a16="http://schemas.microsoft.com/office/drawing/2014/main" val="1672164060"/>
                    </a:ext>
                  </a:extLst>
                </a:gridCol>
                <a:gridCol w="740664">
                  <a:extLst>
                    <a:ext uri="{9D8B030D-6E8A-4147-A177-3AD203B41FA5}">
                      <a16:colId xmlns:a16="http://schemas.microsoft.com/office/drawing/2014/main" val="2241685875"/>
                    </a:ext>
                  </a:extLst>
                </a:gridCol>
                <a:gridCol w="740664">
                  <a:extLst>
                    <a:ext uri="{9D8B030D-6E8A-4147-A177-3AD203B41FA5}">
                      <a16:colId xmlns:a16="http://schemas.microsoft.com/office/drawing/2014/main" val="2360134773"/>
                    </a:ext>
                  </a:extLst>
                </a:gridCol>
                <a:gridCol w="740664">
                  <a:extLst>
                    <a:ext uri="{9D8B030D-6E8A-4147-A177-3AD203B41FA5}">
                      <a16:colId xmlns:a16="http://schemas.microsoft.com/office/drawing/2014/main" val="59442938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56644592"/>
                  </a:ext>
                </a:extLst>
              </a:tr>
              <a:tr h="370840">
                <a:tc>
                  <a:txBody>
                    <a:bodyPr/>
                    <a:lstStyle/>
                    <a:p>
                      <a:r>
                        <a:rPr lang="en-US" sz="1000"/>
                        <a:t>Renault - Gulf Advantage Automobiles</a:t>
                      </a:r>
                    </a:p>
                  </a:txBody>
                  <a:tcPr/>
                </a:tc>
                <a:tc>
                  <a:txBody>
                    <a:bodyPr/>
                    <a:lstStyle/>
                    <a:p>
                      <a:r>
                        <a:rPr lang="en-US" sz="1000"/>
                        <a:t>59124</a:t>
                      </a:r>
                    </a:p>
                  </a:txBody>
                  <a:tcPr/>
                </a:tc>
                <a:tc>
                  <a:txBody>
                    <a:bodyPr/>
                    <a:lstStyle/>
                    <a:p>
                      <a:r>
                        <a:rPr lang="en-US" sz="1000"/>
                        <a:t>-1003</a:t>
                      </a:r>
                    </a:p>
                  </a:txBody>
                  <a:tcPr/>
                </a:tc>
                <a:tc>
                  <a:txBody>
                    <a:bodyPr/>
                    <a:lstStyle/>
                    <a:p>
                      <a:r>
                        <a:rPr lang="en-US" sz="1000"/>
                        <a:t>39</a:t>
                      </a:r>
                    </a:p>
                  </a:txBody>
                  <a:tcPr/>
                </a:tc>
                <a:tc>
                  <a:txBody>
                    <a:bodyPr/>
                    <a:lstStyle/>
                    <a:p>
                      <a:r>
                        <a:rPr lang="en-US" sz="1000"/>
                        <a:t>238</a:t>
                      </a:r>
                    </a:p>
                  </a:txBody>
                  <a:tcPr/>
                </a:tc>
                <a:tc>
                  <a:txBody>
                    <a:bodyPr/>
                    <a:lstStyle/>
                    <a:p>
                      <a:r>
                        <a:rPr lang="en-US" sz="1000"/>
                        <a:t>40</a:t>
                      </a:r>
                    </a:p>
                  </a:txBody>
                  <a:tcPr/>
                </a:tc>
                <a:tc>
                  <a:txBody>
                    <a:bodyPr/>
                    <a:lstStyle/>
                    <a:p>
                      <a:r>
                        <a:rPr lang="en-US" sz="1000"/>
                        <a:t>11</a:t>
                      </a:r>
                    </a:p>
                  </a:txBody>
                  <a:tcPr/>
                </a:tc>
                <a:tc>
                  <a:txBody>
                    <a:bodyPr/>
                    <a:lstStyle/>
                    <a:p>
                      <a:r>
                        <a:rPr lang="en-US" sz="1000"/>
                        <a:t>0</a:t>
                      </a:r>
                    </a:p>
                  </a:txBody>
                  <a:tcPr/>
                </a:tc>
                <a:tc>
                  <a:txBody>
                    <a:bodyPr/>
                    <a:lstStyle/>
                    <a:p>
                      <a:r>
                        <a:rPr lang="en-US" sz="1000"/>
                        <a:t>0.0124%</a:t>
                      </a:r>
                    </a:p>
                  </a:txBody>
                  <a:tcPr/>
                </a:tc>
                <a:tc>
                  <a:txBody>
                    <a:bodyPr/>
                    <a:lstStyle/>
                    <a:p>
                      <a:r>
                        <a:rPr lang="en-US" sz="1000"/>
                        <a:t>0.0%</a:t>
                      </a:r>
                    </a:p>
                  </a:txBody>
                  <a:tcPr/>
                </a:tc>
                <a:extLst>
                  <a:ext uri="{0D108BD9-81ED-4DB2-BD59-A6C34878D82A}">
                    <a16:rowId xmlns:a16="http://schemas.microsoft.com/office/drawing/2014/main" val="2146675604"/>
                  </a:ext>
                </a:extLst>
              </a:tr>
            </a:tbl>
          </a:graphicData>
        </a:graphic>
      </p:graphicFrame>
      <p:sp>
        <p:nvSpPr>
          <p:cNvPr id="3" name="Title 2">
            <a:extLst>
              <a:ext uri="{FF2B5EF4-FFF2-40B4-BE49-F238E27FC236}">
                <a16:creationId xmlns:a16="http://schemas.microsoft.com/office/drawing/2014/main" id="{D2D61C8F-0636-4F36-9D62-0EA815F770E9}"/>
              </a:ext>
            </a:extLst>
          </p:cNvPr>
          <p:cNvSpPr>
            <a:spLocks noGrp="1"/>
          </p:cNvSpPr>
          <p:nvPr>
            <p:ph type="title"/>
          </p:nvPr>
        </p:nvSpPr>
        <p:spPr/>
        <p:txBody>
          <a:bodyPr/>
          <a:lstStyle/>
          <a:p>
            <a:r>
              <a:rPr lang="en-US"/>
              <a:t>Facebook Key Metrics Table</a:t>
            </a:r>
          </a:p>
        </p:txBody>
      </p:sp>
      <p:sp>
        <p:nvSpPr>
          <p:cNvPr id="4" name="Text Placeholder 3">
            <a:extLst>
              <a:ext uri="{FF2B5EF4-FFF2-40B4-BE49-F238E27FC236}">
                <a16:creationId xmlns:a16="http://schemas.microsoft.com/office/drawing/2014/main" id="{1A33AA72-BB2E-4ADF-A73E-7E39E4FB8AA4}"/>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4020170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1D5EA-4C29-4EF3-B364-7B21EB5A98B3}"/>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137AB9E3-62C2-47D8-88E4-698C8811AFEC}"/>
              </a:ext>
            </a:extLst>
          </p:cNvPr>
          <p:cNvGraphicFramePr>
            <a:graphicFrameLocks noGrp="1"/>
          </p:cNvGraphicFramePr>
          <p:nvPr>
            <p:ph type="chart" sz="quarter" idx="13"/>
            <p:extLst>
              <p:ext uri="{D42A27DB-BD31-4B8C-83A1-F6EECF244321}">
                <p14:modId xmlns:p14="http://schemas.microsoft.com/office/powerpoint/2010/main" val="2724600201"/>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192DF4-B63A-4281-9373-F68DDBE11D48}"/>
              </a:ext>
            </a:extLst>
          </p:cNvPr>
          <p:cNvSpPr>
            <a:spLocks noGrp="1"/>
          </p:cNvSpPr>
          <p:nvPr>
            <p:ph type="body" sz="quarter" idx="14"/>
          </p:nvPr>
        </p:nvSpPr>
        <p:spPr/>
        <p:txBody>
          <a:bodyPr/>
          <a:lstStyle/>
          <a:p>
            <a:r>
              <a:rPr lang="en-US"/>
              <a:t>04/01/2017 - 04/30/2017</a:t>
            </a:r>
          </a:p>
        </p:txBody>
      </p:sp>
      <p:sp>
        <p:nvSpPr>
          <p:cNvPr id="5" name="Footer Placeholder 4">
            <a:extLst>
              <a:ext uri="{FF2B5EF4-FFF2-40B4-BE49-F238E27FC236}">
                <a16:creationId xmlns:a16="http://schemas.microsoft.com/office/drawing/2014/main" id="{CCD91096-529A-41DE-873B-792EAD8924F5}"/>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198662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80CE5-B382-4506-B90F-3960C43A7CB0}"/>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7C4C9D93-9B15-4295-A99E-309A8438981D}"/>
              </a:ext>
            </a:extLst>
          </p:cNvPr>
          <p:cNvGraphicFramePr>
            <a:graphicFrameLocks noGrp="1"/>
          </p:cNvGraphicFramePr>
          <p:nvPr>
            <p:ph type="chart" sz="quarter" idx="13"/>
            <p:extLst>
              <p:ext uri="{D42A27DB-BD31-4B8C-83A1-F6EECF244321}">
                <p14:modId xmlns:p14="http://schemas.microsoft.com/office/powerpoint/2010/main" val="1471211976"/>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BDD838-46D0-478F-82FB-463505C2193E}"/>
              </a:ext>
            </a:extLst>
          </p:cNvPr>
          <p:cNvSpPr>
            <a:spLocks noGrp="1"/>
          </p:cNvSpPr>
          <p:nvPr>
            <p:ph type="body" sz="quarter" idx="14"/>
          </p:nvPr>
        </p:nvSpPr>
        <p:spPr/>
        <p:txBody>
          <a:bodyPr/>
          <a:lstStyle/>
          <a:p>
            <a:r>
              <a:rPr lang="en-US"/>
              <a:t>04/01/2017 - 04/30/2017</a:t>
            </a:r>
          </a:p>
        </p:txBody>
      </p:sp>
      <p:sp>
        <p:nvSpPr>
          <p:cNvPr id="5" name="Footer Placeholder 4">
            <a:extLst>
              <a:ext uri="{FF2B5EF4-FFF2-40B4-BE49-F238E27FC236}">
                <a16:creationId xmlns:a16="http://schemas.microsoft.com/office/drawing/2014/main" id="{5C92FB9A-F287-462B-B96B-8EA93D4ABF92}"/>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792309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0776BEEC-8F65-482B-A01B-2E0D1AFC4EB2}"/>
              </a:ext>
            </a:extLst>
          </p:cNvPr>
          <p:cNvGraphicFramePr>
            <a:graphicFrameLocks noGrp="1"/>
          </p:cNvGraphicFramePr>
          <p:nvPr>
            <p:ph type="tbl" sz="quarter" idx="13"/>
            <p:extLst>
              <p:ext uri="{D42A27DB-BD31-4B8C-83A1-F6EECF244321}">
                <p14:modId xmlns:p14="http://schemas.microsoft.com/office/powerpoint/2010/main" val="366282216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28342978"/>
                    </a:ext>
                  </a:extLst>
                </a:gridCol>
                <a:gridCol w="658368">
                  <a:extLst>
                    <a:ext uri="{9D8B030D-6E8A-4147-A177-3AD203B41FA5}">
                      <a16:colId xmlns:a16="http://schemas.microsoft.com/office/drawing/2014/main" val="3838557438"/>
                    </a:ext>
                  </a:extLst>
                </a:gridCol>
                <a:gridCol w="658368">
                  <a:extLst>
                    <a:ext uri="{9D8B030D-6E8A-4147-A177-3AD203B41FA5}">
                      <a16:colId xmlns:a16="http://schemas.microsoft.com/office/drawing/2014/main" val="2166797592"/>
                    </a:ext>
                  </a:extLst>
                </a:gridCol>
                <a:gridCol w="658368">
                  <a:extLst>
                    <a:ext uri="{9D8B030D-6E8A-4147-A177-3AD203B41FA5}">
                      <a16:colId xmlns:a16="http://schemas.microsoft.com/office/drawing/2014/main" val="3185442230"/>
                    </a:ext>
                  </a:extLst>
                </a:gridCol>
                <a:gridCol w="658368">
                  <a:extLst>
                    <a:ext uri="{9D8B030D-6E8A-4147-A177-3AD203B41FA5}">
                      <a16:colId xmlns:a16="http://schemas.microsoft.com/office/drawing/2014/main" val="2104927306"/>
                    </a:ext>
                  </a:extLst>
                </a:gridCol>
                <a:gridCol w="658368">
                  <a:extLst>
                    <a:ext uri="{9D8B030D-6E8A-4147-A177-3AD203B41FA5}">
                      <a16:colId xmlns:a16="http://schemas.microsoft.com/office/drawing/2014/main" val="2440230773"/>
                    </a:ext>
                  </a:extLst>
                </a:gridCol>
                <a:gridCol w="658368">
                  <a:extLst>
                    <a:ext uri="{9D8B030D-6E8A-4147-A177-3AD203B41FA5}">
                      <a16:colId xmlns:a16="http://schemas.microsoft.com/office/drawing/2014/main" val="4000385641"/>
                    </a:ext>
                  </a:extLst>
                </a:gridCol>
                <a:gridCol w="658368">
                  <a:extLst>
                    <a:ext uri="{9D8B030D-6E8A-4147-A177-3AD203B41FA5}">
                      <a16:colId xmlns:a16="http://schemas.microsoft.com/office/drawing/2014/main" val="1092462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48866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- 2017-04-30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معلوماتك عن #رينو
</a:t>
                      </a:r>
                      <a:r>
                        <a:rPr kumimoji="0" lang="en-US" sz="1000" b="0" i="0" u="none" strike="noStrike" kern="1200" cap="none" spc="0" normalizeH="0" baseline="0" noProof="0">
                          <a:ln>
                            <a:noFill/>
                          </a:ln>
                          <a:solidFill>
                            <a:prstClr val="black"/>
                          </a:solidFill>
                          <a:effectLst/>
                          <a:uLnTx/>
                          <a:uFillTx/>
                          <a:latin typeface="+mn-lt"/>
                          <a:ea typeface="+mn-ea"/>
                          <a:cs typeface="+mn-cs"/>
                        </a:rPr>
                        <a:t>What is Renault's latest concept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0051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- 2017-04-30 08:45:00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تبـدأ مـن راحــة البــال أحـلـى الأوقــات
25% خصم على مجموعة حزام التوقيت وعلى الأجــــور
</a:t>
                      </a:r>
                      <a:r>
                        <a:rPr kumimoji="0" lang="en-US" sz="1000" b="0" i="0" u="none" strike="noStrike" kern="1200" cap="none" spc="0" normalizeH="0" baseline="0" noProof="0">
                          <a:ln>
                            <a:noFill/>
                          </a:ln>
                          <a:solidFill>
                            <a:prstClr val="black"/>
                          </a:solidFill>
                          <a:effectLst/>
                          <a:uLnTx/>
                          <a:uFillTx/>
                          <a:latin typeface="+mn-lt"/>
                          <a:ea typeface="+mn-ea"/>
                          <a:cs typeface="+mn-cs"/>
                        </a:rPr>
                        <a:t>www.myrenault-me.com/ar/
Let nothing come in between you and a great time out.
25% off on timing belt kit &amp; labour
www.myrenault-me.com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6140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- 2017-04-27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تمتع بنظام الوسائط المتعددة </a:t>
                      </a:r>
                      <a:r>
                        <a:rPr kumimoji="0" lang="en-US" sz="1000" b="0" i="0" u="none" strike="noStrike" kern="1200" cap="none" spc="0" normalizeH="0" baseline="0" noProof="0">
                          <a:ln>
                            <a:noFill/>
                          </a:ln>
                          <a:solidFill>
                            <a:prstClr val="black"/>
                          </a:solidFill>
                          <a:effectLst/>
                          <a:uLnTx/>
                          <a:uFillTx/>
                          <a:latin typeface="+mn-lt"/>
                          <a:ea typeface="+mn-ea"/>
                          <a:cs typeface="+mn-cs"/>
                        </a:rPr>
                        <a:t>R-LINK Evolution </a:t>
                      </a:r>
                      <a:r>
                        <a:rPr kumimoji="0" lang="ar-AE" sz="1000" b="0" i="0" u="none" strike="noStrike" kern="1200" cap="none" spc="0" normalizeH="0" baseline="0" noProof="0">
                          <a:ln>
                            <a:noFill/>
                          </a:ln>
                          <a:solidFill>
                            <a:prstClr val="black"/>
                          </a:solidFill>
                          <a:effectLst/>
                          <a:uLnTx/>
                          <a:uFillTx/>
                          <a:latin typeface="+mn-lt"/>
                          <a:ea typeface="+mn-ea"/>
                          <a:cs typeface="+mn-cs"/>
                        </a:rPr>
                        <a:t>في #رينو #كابتشر مع الملاحة، الهاتف والوسائط المتعددة وخدمات </a:t>
                      </a:r>
                      <a:r>
                        <a:rPr kumimoji="0" lang="en-US" sz="1000" b="0" i="0" u="none" strike="noStrike" kern="1200" cap="none" spc="0" normalizeH="0" baseline="0" noProof="0">
                          <a:ln>
                            <a:noFill/>
                          </a:ln>
                          <a:solidFill>
                            <a:prstClr val="black"/>
                          </a:solidFill>
                          <a:effectLst/>
                          <a:uLnTx/>
                          <a:uFillTx/>
                          <a:latin typeface="+mn-lt"/>
                          <a:ea typeface="+mn-ea"/>
                          <a:cs typeface="+mn-cs"/>
                        </a:rPr>
                        <a:t>connected
Experience #Renault #Captur with its R-LINK Evolution multimedia system with navigation, telephone and multimedia and connected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1276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- 2017-04-26 12:00:04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يمكنك إيجاد جميع موديلات سيارات #رينو؟
</a:t>
                      </a:r>
                      <a:r>
                        <a:rPr kumimoji="0" lang="en-US" sz="1000" b="0" i="0" u="none" strike="noStrike" kern="1200" cap="none" spc="0" normalizeH="0" baseline="0" noProof="0">
                          <a:ln>
                            <a:noFill/>
                          </a:ln>
                          <a:solidFill>
                            <a:prstClr val="black"/>
                          </a:solidFill>
                          <a:effectLst/>
                          <a:uLnTx/>
                          <a:uFillTx/>
                          <a:latin typeface="+mn-lt"/>
                          <a:ea typeface="+mn-ea"/>
                          <a:cs typeface="+mn-cs"/>
                        </a:rPr>
                        <a:t>Can you find all of Renault's models?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8086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- 2017-04-25 17:05:40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7709402"/>
                  </a:ext>
                </a:extLst>
              </a:tr>
            </a:tbl>
          </a:graphicData>
        </a:graphic>
      </p:graphicFrame>
      <p:sp>
        <p:nvSpPr>
          <p:cNvPr id="3" name="Title 2">
            <a:extLst>
              <a:ext uri="{FF2B5EF4-FFF2-40B4-BE49-F238E27FC236}">
                <a16:creationId xmlns:a16="http://schemas.microsoft.com/office/drawing/2014/main" id="{31BA1DE7-3110-498C-B60C-928CA0501C82}"/>
              </a:ext>
            </a:extLst>
          </p:cNvPr>
          <p:cNvSpPr>
            <a:spLocks noGrp="1"/>
          </p:cNvSpPr>
          <p:nvPr>
            <p:ph type="title"/>
          </p:nvPr>
        </p:nvSpPr>
        <p:spPr/>
        <p:txBody>
          <a:bodyPr/>
          <a:lstStyle/>
          <a:p>
            <a:r>
              <a:rPr lang="en-US"/>
              <a:t>Facebook Own Posts Table - 1 of 5</a:t>
            </a:r>
          </a:p>
        </p:txBody>
      </p:sp>
      <p:sp>
        <p:nvSpPr>
          <p:cNvPr id="4" name="Text Placeholder 3">
            <a:extLst>
              <a:ext uri="{FF2B5EF4-FFF2-40B4-BE49-F238E27FC236}">
                <a16:creationId xmlns:a16="http://schemas.microsoft.com/office/drawing/2014/main" id="{71570B26-1E9F-45E1-A07E-656BFDC7807B}"/>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584257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8ABD3571-992E-4C61-8A0F-F33E9A9FFBB4}"/>
              </a:ext>
            </a:extLst>
          </p:cNvPr>
          <p:cNvGraphicFramePr>
            <a:graphicFrameLocks noGrp="1"/>
          </p:cNvGraphicFramePr>
          <p:nvPr>
            <p:ph type="tbl" sz="quarter" idx="13"/>
            <p:extLst>
              <p:ext uri="{D42A27DB-BD31-4B8C-83A1-F6EECF244321}">
                <p14:modId xmlns:p14="http://schemas.microsoft.com/office/powerpoint/2010/main" val="87729444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42833153"/>
                    </a:ext>
                  </a:extLst>
                </a:gridCol>
                <a:gridCol w="658368">
                  <a:extLst>
                    <a:ext uri="{9D8B030D-6E8A-4147-A177-3AD203B41FA5}">
                      <a16:colId xmlns:a16="http://schemas.microsoft.com/office/drawing/2014/main" val="2871568080"/>
                    </a:ext>
                  </a:extLst>
                </a:gridCol>
                <a:gridCol w="658368">
                  <a:extLst>
                    <a:ext uri="{9D8B030D-6E8A-4147-A177-3AD203B41FA5}">
                      <a16:colId xmlns:a16="http://schemas.microsoft.com/office/drawing/2014/main" val="2615596629"/>
                    </a:ext>
                  </a:extLst>
                </a:gridCol>
                <a:gridCol w="658368">
                  <a:extLst>
                    <a:ext uri="{9D8B030D-6E8A-4147-A177-3AD203B41FA5}">
                      <a16:colId xmlns:a16="http://schemas.microsoft.com/office/drawing/2014/main" val="2221593429"/>
                    </a:ext>
                  </a:extLst>
                </a:gridCol>
                <a:gridCol w="658368">
                  <a:extLst>
                    <a:ext uri="{9D8B030D-6E8A-4147-A177-3AD203B41FA5}">
                      <a16:colId xmlns:a16="http://schemas.microsoft.com/office/drawing/2014/main" val="232519950"/>
                    </a:ext>
                  </a:extLst>
                </a:gridCol>
                <a:gridCol w="658368">
                  <a:extLst>
                    <a:ext uri="{9D8B030D-6E8A-4147-A177-3AD203B41FA5}">
                      <a16:colId xmlns:a16="http://schemas.microsoft.com/office/drawing/2014/main" val="1871930427"/>
                    </a:ext>
                  </a:extLst>
                </a:gridCol>
                <a:gridCol w="658368">
                  <a:extLst>
                    <a:ext uri="{9D8B030D-6E8A-4147-A177-3AD203B41FA5}">
                      <a16:colId xmlns:a16="http://schemas.microsoft.com/office/drawing/2014/main" val="2458536909"/>
                    </a:ext>
                  </a:extLst>
                </a:gridCol>
                <a:gridCol w="658368">
                  <a:extLst>
                    <a:ext uri="{9D8B030D-6E8A-4147-A177-3AD203B41FA5}">
                      <a16:colId xmlns:a16="http://schemas.microsoft.com/office/drawing/2014/main" val="903416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78162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- 2017-04-25 15:00:00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تمتع بالحماية في جميع المواقف مع سيارتك #رينو #داستر. لقد قمنا بتقوية بنية الهيكل وأضفنا خصائص للسلامة الفعالة والكامنة.
</a:t>
                      </a:r>
                      <a:r>
                        <a:rPr kumimoji="0" lang="en-US" sz="1000" b="0" i="0" u="none" strike="noStrike" kern="1200" cap="none" spc="0" normalizeH="0" baseline="0" noProof="0">
                          <a:ln>
                            <a:noFill/>
                          </a:ln>
                          <a:solidFill>
                            <a:prstClr val="black"/>
                          </a:solidFill>
                          <a:effectLst/>
                          <a:uLnTx/>
                          <a:uFillTx/>
                          <a:latin typeface="+mn-lt"/>
                          <a:ea typeface="+mn-ea"/>
                          <a:cs typeface="+mn-cs"/>
                        </a:rPr>
                        <a:t>Stay protected in any situation with your #Renault #Duster. We have strengthened the body structure and fitted active and passive safety features.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513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- 2017-04-25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هذه العلامة من عام..
</a:t>
                      </a:r>
                      <a:r>
                        <a:rPr kumimoji="0" lang="en-US" sz="1000" b="0" i="0" u="none" strike="noStrike" kern="1200" cap="none" spc="0" normalizeH="0" baseline="0" noProof="0">
                          <a:ln>
                            <a:noFill/>
                          </a:ln>
                          <a:solidFill>
                            <a:prstClr val="black"/>
                          </a:solidFill>
                          <a:effectLst/>
                          <a:uLnTx/>
                          <a:uFillTx/>
                          <a:latin typeface="+mn-lt"/>
                          <a:ea typeface="+mn-ea"/>
                          <a:cs typeface="+mn-cs"/>
                        </a:rPr>
                        <a:t>This logo is from which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1507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- 2017-04-25 08:23:27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4576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- 2017-04-24 12:47:37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سجل واحصل على قيادة تجريبية وادخل السحب الشهري  للفوز بجوائزمميزة
</a:t>
                      </a:r>
                      <a:r>
                        <a:rPr kumimoji="0" lang="en-US" sz="1000" b="0" i="0" u="none" strike="noStrike" kern="1200" cap="none" spc="0" normalizeH="0" baseline="0" noProof="0">
                          <a:ln>
                            <a:noFill/>
                          </a:ln>
                          <a:solidFill>
                            <a:prstClr val="black"/>
                          </a:solidFill>
                          <a:effectLst/>
                          <a:uLnTx/>
                          <a:uFillTx/>
                          <a:latin typeface="+mn-lt"/>
                          <a:ea typeface="+mn-ea"/>
                          <a:cs typeface="+mn-cs"/>
                        </a:rPr>
                        <a:t>Register for a testdrive and get a chance to win exciting prizes in the monthly draw!
#RenaultClickWin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8701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- 2017-04-24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عند سماع صوت صفارة عند الضغط على بدال الفرامل، قم بقيادة السيارة على سرعة متوسطة، ثم أجعل صندوق التروس في وضع الحياد، وأرفع فرملة اليد تدريجياً أثناء القيادة، فإذا صدر الصوت فهو من الفرامل الخلفية وإن لم يصدر فهو من الفرامل الأمامية
</a:t>
                      </a:r>
                      <a:r>
                        <a:rPr kumimoji="0" lang="en-US" sz="1000" b="0" i="0" u="none" strike="noStrike" kern="1200" cap="none" spc="0" normalizeH="0" baseline="0" noProof="0">
                          <a:ln>
                            <a:noFill/>
                          </a:ln>
                          <a:solidFill>
                            <a:prstClr val="black"/>
                          </a:solidFill>
                          <a:effectLst/>
                          <a:uLnTx/>
                          <a:uFillTx/>
                          <a:latin typeface="+mn-lt"/>
                          <a:ea typeface="+mn-ea"/>
                          <a:cs typeface="+mn-cs"/>
                        </a:rPr>
                        <a:t>How do you deal with a pair of squeaky car brakes?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2647919"/>
                  </a:ext>
                </a:extLst>
              </a:tr>
            </a:tbl>
          </a:graphicData>
        </a:graphic>
      </p:graphicFrame>
      <p:sp>
        <p:nvSpPr>
          <p:cNvPr id="3" name="Title 2">
            <a:extLst>
              <a:ext uri="{FF2B5EF4-FFF2-40B4-BE49-F238E27FC236}">
                <a16:creationId xmlns:a16="http://schemas.microsoft.com/office/drawing/2014/main" id="{16B71979-C936-42E9-B505-34C8D252ABE1}"/>
              </a:ext>
            </a:extLst>
          </p:cNvPr>
          <p:cNvSpPr>
            <a:spLocks noGrp="1"/>
          </p:cNvSpPr>
          <p:nvPr>
            <p:ph type="title"/>
          </p:nvPr>
        </p:nvSpPr>
        <p:spPr/>
        <p:txBody>
          <a:bodyPr/>
          <a:lstStyle/>
          <a:p>
            <a:r>
              <a:rPr lang="en-US"/>
              <a:t>Facebook Own Posts Table - 2 of 5</a:t>
            </a:r>
          </a:p>
        </p:txBody>
      </p:sp>
      <p:sp>
        <p:nvSpPr>
          <p:cNvPr id="4" name="Text Placeholder 3">
            <a:extLst>
              <a:ext uri="{FF2B5EF4-FFF2-40B4-BE49-F238E27FC236}">
                <a16:creationId xmlns:a16="http://schemas.microsoft.com/office/drawing/2014/main" id="{5AA85253-80D7-4A14-AA53-8531D836A7EE}"/>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859049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4749D093-4DCD-40E9-9F28-7323BFF5ACBC}"/>
              </a:ext>
            </a:extLst>
          </p:cNvPr>
          <p:cNvGraphicFramePr>
            <a:graphicFrameLocks noGrp="1"/>
          </p:cNvGraphicFramePr>
          <p:nvPr>
            <p:ph type="tbl" sz="quarter" idx="13"/>
            <p:extLst>
              <p:ext uri="{D42A27DB-BD31-4B8C-83A1-F6EECF244321}">
                <p14:modId xmlns:p14="http://schemas.microsoft.com/office/powerpoint/2010/main" val="78944822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8487943"/>
                    </a:ext>
                  </a:extLst>
                </a:gridCol>
                <a:gridCol w="658368">
                  <a:extLst>
                    <a:ext uri="{9D8B030D-6E8A-4147-A177-3AD203B41FA5}">
                      <a16:colId xmlns:a16="http://schemas.microsoft.com/office/drawing/2014/main" val="2515865765"/>
                    </a:ext>
                  </a:extLst>
                </a:gridCol>
                <a:gridCol w="658368">
                  <a:extLst>
                    <a:ext uri="{9D8B030D-6E8A-4147-A177-3AD203B41FA5}">
                      <a16:colId xmlns:a16="http://schemas.microsoft.com/office/drawing/2014/main" val="3445949183"/>
                    </a:ext>
                  </a:extLst>
                </a:gridCol>
                <a:gridCol w="658368">
                  <a:extLst>
                    <a:ext uri="{9D8B030D-6E8A-4147-A177-3AD203B41FA5}">
                      <a16:colId xmlns:a16="http://schemas.microsoft.com/office/drawing/2014/main" val="2655134097"/>
                    </a:ext>
                  </a:extLst>
                </a:gridCol>
                <a:gridCol w="658368">
                  <a:extLst>
                    <a:ext uri="{9D8B030D-6E8A-4147-A177-3AD203B41FA5}">
                      <a16:colId xmlns:a16="http://schemas.microsoft.com/office/drawing/2014/main" val="2868687835"/>
                    </a:ext>
                  </a:extLst>
                </a:gridCol>
                <a:gridCol w="658368">
                  <a:extLst>
                    <a:ext uri="{9D8B030D-6E8A-4147-A177-3AD203B41FA5}">
                      <a16:colId xmlns:a16="http://schemas.microsoft.com/office/drawing/2014/main" val="1134922090"/>
                    </a:ext>
                  </a:extLst>
                </a:gridCol>
                <a:gridCol w="658368">
                  <a:extLst>
                    <a:ext uri="{9D8B030D-6E8A-4147-A177-3AD203B41FA5}">
                      <a16:colId xmlns:a16="http://schemas.microsoft.com/office/drawing/2014/main" val="3555972049"/>
                    </a:ext>
                  </a:extLst>
                </a:gridCol>
                <a:gridCol w="658368">
                  <a:extLst>
                    <a:ext uri="{9D8B030D-6E8A-4147-A177-3AD203B41FA5}">
                      <a16:colId xmlns:a16="http://schemas.microsoft.com/office/drawing/2014/main" val="1613943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9606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- 2017-04-23 15:00:00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معايشة الابتكار مع #رينو #كابتشر
</a:t>
                      </a:r>
                      <a:r>
                        <a:rPr kumimoji="0" lang="en-US" sz="1000" b="0" i="0" u="none" strike="noStrike" kern="1200" cap="none" spc="0" normalizeH="0" baseline="0" noProof="0">
                          <a:ln>
                            <a:noFill/>
                          </a:ln>
                          <a:solidFill>
                            <a:prstClr val="black"/>
                          </a:solidFill>
                          <a:effectLst/>
                          <a:uLnTx/>
                          <a:uFillTx/>
                          <a:latin typeface="+mn-lt"/>
                          <a:ea typeface="+mn-ea"/>
                          <a:cs typeface="+mn-cs"/>
                        </a:rPr>
                        <a:t>Experience innovation with #Renault #Captur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0590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- 2017-04-23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معلوماتك عن #رينو
</a:t>
                      </a:r>
                      <a:r>
                        <a:rPr kumimoji="0" lang="en-US" sz="1000" b="0" i="0" u="none" strike="noStrike" kern="1200" cap="none" spc="0" normalizeH="0" baseline="0" noProof="0">
                          <a:ln>
                            <a:noFill/>
                          </a:ln>
                          <a:solidFill>
                            <a:prstClr val="black"/>
                          </a:solidFill>
                          <a:effectLst/>
                          <a:uLnTx/>
                          <a:uFillTx/>
                          <a:latin typeface="+mn-lt"/>
                          <a:ea typeface="+mn-ea"/>
                          <a:cs typeface="+mn-cs"/>
                        </a:rPr>
                        <a:t>How many concept cars does #Renault have?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3762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- 2017-04-20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إنها عملية ومتقنة، فقد صممنا السيارة #رينو #داستر لتجعل رحلتك أكثر يسرًا
</a:t>
                      </a:r>
                      <a:r>
                        <a:rPr kumimoji="0" lang="en-US" sz="1000" b="0" i="0" u="none" strike="noStrike" kern="1200" cap="none" spc="0" normalizeH="0" baseline="0" noProof="0">
                          <a:ln>
                            <a:noFill/>
                          </a:ln>
                          <a:solidFill>
                            <a:prstClr val="black"/>
                          </a:solidFill>
                          <a:effectLst/>
                          <a:uLnTx/>
                          <a:uFillTx/>
                          <a:latin typeface="+mn-lt"/>
                          <a:ea typeface="+mn-ea"/>
                          <a:cs typeface="+mn-cs"/>
                        </a:rPr>
                        <a:t>Functional and modular, we have designed #Renault #Duster to make your journey easier.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7306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- 2017-04-19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عندما تقل نسبة الوقود بخزان السيارة، فيتم سحب الوقود المتبقي من قاع الخزان الذي قد يكون مليء بكثير من الرواسب والمواد التي قد تضر المحرك
</a:t>
                      </a:r>
                      <a:r>
                        <a:rPr kumimoji="0" lang="en-US" sz="1000" b="0" i="0" u="none" strike="noStrike" kern="1200" cap="none" spc="0" normalizeH="0" baseline="0" noProof="0">
                          <a:ln>
                            <a:noFill/>
                          </a:ln>
                          <a:solidFill>
                            <a:prstClr val="black"/>
                          </a:solidFill>
                          <a:effectLst/>
                          <a:uLnTx/>
                          <a:uFillTx/>
                          <a:latin typeface="+mn-lt"/>
                          <a:ea typeface="+mn-ea"/>
                          <a:cs typeface="+mn-cs"/>
                        </a:rPr>
                        <a:t>Make sure to never run out of gas completely, as you may damage your catalytic converter, which may then need to be repaired or replaced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9269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- 2017-04-18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يمكنك إجاد سيارة #رينو؟
</a:t>
                      </a:r>
                      <a:r>
                        <a:rPr kumimoji="0" lang="en-US" sz="1000" b="0" i="0" u="none" strike="noStrike" kern="1200" cap="none" spc="0" normalizeH="0" baseline="0" noProof="0">
                          <a:ln>
                            <a:noFill/>
                          </a:ln>
                          <a:solidFill>
                            <a:prstClr val="black"/>
                          </a:solidFill>
                          <a:effectLst/>
                          <a:uLnTx/>
                          <a:uFillTx/>
                          <a:latin typeface="+mn-lt"/>
                          <a:ea typeface="+mn-ea"/>
                          <a:cs typeface="+mn-cs"/>
                        </a:rPr>
                        <a:t>Can you find a #Renault?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4204792"/>
                  </a:ext>
                </a:extLst>
              </a:tr>
            </a:tbl>
          </a:graphicData>
        </a:graphic>
      </p:graphicFrame>
      <p:sp>
        <p:nvSpPr>
          <p:cNvPr id="3" name="Title 2">
            <a:extLst>
              <a:ext uri="{FF2B5EF4-FFF2-40B4-BE49-F238E27FC236}">
                <a16:creationId xmlns:a16="http://schemas.microsoft.com/office/drawing/2014/main" id="{5ED7E844-EF14-41B7-9885-0AF106715B53}"/>
              </a:ext>
            </a:extLst>
          </p:cNvPr>
          <p:cNvSpPr>
            <a:spLocks noGrp="1"/>
          </p:cNvSpPr>
          <p:nvPr>
            <p:ph type="title"/>
          </p:nvPr>
        </p:nvSpPr>
        <p:spPr/>
        <p:txBody>
          <a:bodyPr/>
          <a:lstStyle/>
          <a:p>
            <a:r>
              <a:rPr lang="en-US"/>
              <a:t>Facebook Own Posts Table - 3 of 5</a:t>
            </a:r>
          </a:p>
        </p:txBody>
      </p:sp>
      <p:sp>
        <p:nvSpPr>
          <p:cNvPr id="4" name="Text Placeholder 3">
            <a:extLst>
              <a:ext uri="{FF2B5EF4-FFF2-40B4-BE49-F238E27FC236}">
                <a16:creationId xmlns:a16="http://schemas.microsoft.com/office/drawing/2014/main" id="{FB526A17-CDEE-417D-907F-A52865CC124E}"/>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2832573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4E2CA091-4033-442F-B777-EB81D9301D76}"/>
              </a:ext>
            </a:extLst>
          </p:cNvPr>
          <p:cNvGraphicFramePr>
            <a:graphicFrameLocks noGrp="1"/>
          </p:cNvGraphicFramePr>
          <p:nvPr>
            <p:ph type="tbl" sz="quarter" idx="13"/>
            <p:extLst>
              <p:ext uri="{D42A27DB-BD31-4B8C-83A1-F6EECF244321}">
                <p14:modId xmlns:p14="http://schemas.microsoft.com/office/powerpoint/2010/main" val="34445746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88560964"/>
                    </a:ext>
                  </a:extLst>
                </a:gridCol>
                <a:gridCol w="658368">
                  <a:extLst>
                    <a:ext uri="{9D8B030D-6E8A-4147-A177-3AD203B41FA5}">
                      <a16:colId xmlns:a16="http://schemas.microsoft.com/office/drawing/2014/main" val="2534377249"/>
                    </a:ext>
                  </a:extLst>
                </a:gridCol>
                <a:gridCol w="658368">
                  <a:extLst>
                    <a:ext uri="{9D8B030D-6E8A-4147-A177-3AD203B41FA5}">
                      <a16:colId xmlns:a16="http://schemas.microsoft.com/office/drawing/2014/main" val="429161468"/>
                    </a:ext>
                  </a:extLst>
                </a:gridCol>
                <a:gridCol w="658368">
                  <a:extLst>
                    <a:ext uri="{9D8B030D-6E8A-4147-A177-3AD203B41FA5}">
                      <a16:colId xmlns:a16="http://schemas.microsoft.com/office/drawing/2014/main" val="1822816840"/>
                    </a:ext>
                  </a:extLst>
                </a:gridCol>
                <a:gridCol w="658368">
                  <a:extLst>
                    <a:ext uri="{9D8B030D-6E8A-4147-A177-3AD203B41FA5}">
                      <a16:colId xmlns:a16="http://schemas.microsoft.com/office/drawing/2014/main" val="1745804878"/>
                    </a:ext>
                  </a:extLst>
                </a:gridCol>
                <a:gridCol w="658368">
                  <a:extLst>
                    <a:ext uri="{9D8B030D-6E8A-4147-A177-3AD203B41FA5}">
                      <a16:colId xmlns:a16="http://schemas.microsoft.com/office/drawing/2014/main" val="2100275392"/>
                    </a:ext>
                  </a:extLst>
                </a:gridCol>
                <a:gridCol w="658368">
                  <a:extLst>
                    <a:ext uri="{9D8B030D-6E8A-4147-A177-3AD203B41FA5}">
                      <a16:colId xmlns:a16="http://schemas.microsoft.com/office/drawing/2014/main" val="328336335"/>
                    </a:ext>
                  </a:extLst>
                </a:gridCol>
                <a:gridCol w="658368">
                  <a:extLst>
                    <a:ext uri="{9D8B030D-6E8A-4147-A177-3AD203B41FA5}">
                      <a16:colId xmlns:a16="http://schemas.microsoft.com/office/drawing/2014/main" val="3110932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78750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- 2017-04-17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 تتعرض أنابيب المحرك إلى التلف كنتيجة ازدياد الضغط ودرجات الحرارة، لذلك، يجب تفحص المحرك من وجود أي تسريبات
</a:t>
                      </a:r>
                      <a:r>
                        <a:rPr kumimoji="0" lang="en-US" sz="1000" b="0" i="0" u="none" strike="noStrike" kern="1200" cap="none" spc="0" normalizeH="0" baseline="0" noProof="0">
                          <a:ln>
                            <a:noFill/>
                          </a:ln>
                          <a:solidFill>
                            <a:prstClr val="black"/>
                          </a:solidFill>
                          <a:effectLst/>
                          <a:uLnTx/>
                          <a:uFillTx/>
                          <a:latin typeface="+mn-lt"/>
                          <a:ea typeface="+mn-ea"/>
                          <a:cs typeface="+mn-cs"/>
                        </a:rPr>
                        <a:t>Some of the engine pipes might get punctured as a result of increased pressure or temperatures; thus it is crucial to check for any leaks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48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- 2017-04-16 15:00:09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شاهد كل شيء بصورة أوضح مع سيارة #رينو #كابتشر
</a:t>
                      </a:r>
                      <a:r>
                        <a:rPr kumimoji="0" lang="en-US" sz="1000" b="0" i="0" u="none" strike="noStrike" kern="1200" cap="none" spc="0" normalizeH="0" baseline="0" noProof="0">
                          <a:ln>
                            <a:noFill/>
                          </a:ln>
                          <a:solidFill>
                            <a:prstClr val="black"/>
                          </a:solidFill>
                          <a:effectLst/>
                          <a:uLnTx/>
                          <a:uFillTx/>
                          <a:latin typeface="+mn-lt"/>
                          <a:ea typeface="+mn-ea"/>
                          <a:cs typeface="+mn-cs"/>
                        </a:rPr>
                        <a:t>See things more clearly with #Renault #Captur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9126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- 2017-04-16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معلوماتك عن #رينو
</a:t>
                      </a:r>
                      <a:r>
                        <a:rPr kumimoji="0" lang="en-US" sz="1000" b="0" i="0" u="none" strike="noStrike" kern="1200" cap="none" spc="0" normalizeH="0" baseline="0" noProof="0">
                          <a:ln>
                            <a:noFill/>
                          </a:ln>
                          <a:solidFill>
                            <a:prstClr val="black"/>
                          </a:solidFill>
                          <a:effectLst/>
                          <a:uLnTx/>
                          <a:uFillTx/>
                          <a:latin typeface="+mn-lt"/>
                          <a:ea typeface="+mn-ea"/>
                          <a:cs typeface="+mn-cs"/>
                        </a:rPr>
                        <a:t>How many commercial vehicles does #Renault have?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8322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- 2017-04-13 15:54:48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 على المزيد من مواصفات رينو كوليوس الجديدة وذلك في بانوراما مول – الرياض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5405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- 2017-04-13 15:00:00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#داستر: اكشف عن روح المحارب التي بداخلك
#</a:t>
                      </a:r>
                      <a:r>
                        <a:rPr kumimoji="0" lang="en-US" sz="1000" b="0" i="0" u="none" strike="noStrike" kern="1200" cap="none" spc="0" normalizeH="0" baseline="0" noProof="0">
                          <a:ln>
                            <a:noFill/>
                          </a:ln>
                          <a:solidFill>
                            <a:prstClr val="black"/>
                          </a:solidFill>
                          <a:effectLst/>
                          <a:uLnTx/>
                          <a:uFillTx/>
                          <a:latin typeface="+mn-lt"/>
                          <a:ea typeface="+mn-ea"/>
                          <a:cs typeface="+mn-cs"/>
                        </a:rPr>
                        <a:t>Renault #Duster: bare your warrior 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4421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- 2017-04-13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معلوماتك عن #رينو
</a:t>
                      </a:r>
                      <a:r>
                        <a:rPr kumimoji="0" lang="en-US" sz="1000" b="0" i="0" u="none" strike="noStrike" kern="1200" cap="none" spc="0" normalizeH="0" baseline="0" noProof="0">
                          <a:ln>
                            <a:noFill/>
                          </a:ln>
                          <a:solidFill>
                            <a:prstClr val="black"/>
                          </a:solidFill>
                          <a:effectLst/>
                          <a:uLnTx/>
                          <a:uFillTx/>
                          <a:latin typeface="+mn-lt"/>
                          <a:ea typeface="+mn-ea"/>
                          <a:cs typeface="+mn-cs"/>
                        </a:rPr>
                        <a:t>True? or False? Electric mobility is one of the solutions promoted by the Renault-Nissan Alliance to fight climate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893909"/>
                  </a:ext>
                </a:extLst>
              </a:tr>
            </a:tbl>
          </a:graphicData>
        </a:graphic>
      </p:graphicFrame>
      <p:sp>
        <p:nvSpPr>
          <p:cNvPr id="3" name="Title 2">
            <a:extLst>
              <a:ext uri="{FF2B5EF4-FFF2-40B4-BE49-F238E27FC236}">
                <a16:creationId xmlns:a16="http://schemas.microsoft.com/office/drawing/2014/main" id="{6E694990-3F30-4A51-884A-FDAED0CF28CF}"/>
              </a:ext>
            </a:extLst>
          </p:cNvPr>
          <p:cNvSpPr>
            <a:spLocks noGrp="1"/>
          </p:cNvSpPr>
          <p:nvPr>
            <p:ph type="title"/>
          </p:nvPr>
        </p:nvSpPr>
        <p:spPr/>
        <p:txBody>
          <a:bodyPr/>
          <a:lstStyle/>
          <a:p>
            <a:r>
              <a:rPr lang="en-US"/>
              <a:t>Facebook Own Posts Table - 4 of 5</a:t>
            </a:r>
          </a:p>
        </p:txBody>
      </p:sp>
      <p:sp>
        <p:nvSpPr>
          <p:cNvPr id="4" name="Text Placeholder 3">
            <a:extLst>
              <a:ext uri="{FF2B5EF4-FFF2-40B4-BE49-F238E27FC236}">
                <a16:creationId xmlns:a16="http://schemas.microsoft.com/office/drawing/2014/main" id="{E07214FF-6E7B-4422-9D38-970D4917F8DA}"/>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1442059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4ADAA0DD-E126-4EA6-A4D2-46EF2FDF6036}"/>
              </a:ext>
            </a:extLst>
          </p:cNvPr>
          <p:cNvGraphicFramePr>
            <a:graphicFrameLocks noGrp="1"/>
          </p:cNvGraphicFramePr>
          <p:nvPr>
            <p:ph type="tbl" sz="quarter" idx="13"/>
            <p:extLst>
              <p:ext uri="{D42A27DB-BD31-4B8C-83A1-F6EECF244321}">
                <p14:modId xmlns:p14="http://schemas.microsoft.com/office/powerpoint/2010/main" val="28507969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27306082"/>
                    </a:ext>
                  </a:extLst>
                </a:gridCol>
                <a:gridCol w="658368">
                  <a:extLst>
                    <a:ext uri="{9D8B030D-6E8A-4147-A177-3AD203B41FA5}">
                      <a16:colId xmlns:a16="http://schemas.microsoft.com/office/drawing/2014/main" val="259710280"/>
                    </a:ext>
                  </a:extLst>
                </a:gridCol>
                <a:gridCol w="658368">
                  <a:extLst>
                    <a:ext uri="{9D8B030D-6E8A-4147-A177-3AD203B41FA5}">
                      <a16:colId xmlns:a16="http://schemas.microsoft.com/office/drawing/2014/main" val="4017291186"/>
                    </a:ext>
                  </a:extLst>
                </a:gridCol>
                <a:gridCol w="658368">
                  <a:extLst>
                    <a:ext uri="{9D8B030D-6E8A-4147-A177-3AD203B41FA5}">
                      <a16:colId xmlns:a16="http://schemas.microsoft.com/office/drawing/2014/main" val="3193737642"/>
                    </a:ext>
                  </a:extLst>
                </a:gridCol>
                <a:gridCol w="658368">
                  <a:extLst>
                    <a:ext uri="{9D8B030D-6E8A-4147-A177-3AD203B41FA5}">
                      <a16:colId xmlns:a16="http://schemas.microsoft.com/office/drawing/2014/main" val="2675579342"/>
                    </a:ext>
                  </a:extLst>
                </a:gridCol>
                <a:gridCol w="658368">
                  <a:extLst>
                    <a:ext uri="{9D8B030D-6E8A-4147-A177-3AD203B41FA5}">
                      <a16:colId xmlns:a16="http://schemas.microsoft.com/office/drawing/2014/main" val="4212103427"/>
                    </a:ext>
                  </a:extLst>
                </a:gridCol>
                <a:gridCol w="658368">
                  <a:extLst>
                    <a:ext uri="{9D8B030D-6E8A-4147-A177-3AD203B41FA5}">
                      <a16:colId xmlns:a16="http://schemas.microsoft.com/office/drawing/2014/main" val="3344209608"/>
                    </a:ext>
                  </a:extLst>
                </a:gridCol>
                <a:gridCol w="658368">
                  <a:extLst>
                    <a:ext uri="{9D8B030D-6E8A-4147-A177-3AD203B41FA5}">
                      <a16:colId xmlns:a16="http://schemas.microsoft.com/office/drawing/2014/main" val="2329364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22749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- 2017-04-12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كابتشر
اغتنم متعة الحياة!
#</a:t>
                      </a:r>
                      <a:r>
                        <a:rPr kumimoji="0" lang="en-US" sz="1000" b="0" i="0" u="none" strike="noStrike" kern="1200" cap="none" spc="0" normalizeH="0" baseline="0" noProof="0">
                          <a:ln>
                            <a:noFill/>
                          </a:ln>
                          <a:solidFill>
                            <a:prstClr val="black"/>
                          </a:solidFill>
                          <a:effectLst/>
                          <a:uLnTx/>
                          <a:uFillTx/>
                          <a:latin typeface="+mn-lt"/>
                          <a:ea typeface="+mn-ea"/>
                          <a:cs typeface="+mn-cs"/>
                        </a:rPr>
                        <a:t>Captur
Follow your instincts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3663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- 2017-04-12 08:02:49</a:t>
                      </a:r>
                      <a:r>
                        <a:rPr kumimoji="0" lang="en-US" sz="1000" b="0" i="0" u="none" strike="noStrike" kern="1200" cap="none" spc="0" normalizeH="0" baseline="0" noProof="0">
                          <a:ln>
                            <a:noFill/>
                          </a:ln>
                          <a:solidFill>
                            <a:prstClr val="black"/>
                          </a:solidFill>
                          <a:effectLst/>
                          <a:uLnTx/>
                          <a:uFillTx/>
                          <a:latin typeface="+mn-lt"/>
                          <a:ea typeface="+mn-ea"/>
                          <a:cs typeface="+mn-cs"/>
                        </a:rPr>
                        <a:t>
Click on the following  link and explore New Captur 2017 with 1.6 Engine .</a:t>
                      </a:r>
                      <a:r>
                        <a:rPr kumimoji="0" lang="ar-AE" sz="1000" b="0" i="0" u="none" strike="noStrike" kern="1200" cap="none" spc="0" normalizeH="0" baseline="0" noProof="0">
                          <a:ln>
                            <a:noFill/>
                          </a:ln>
                          <a:solidFill>
                            <a:prstClr val="black"/>
                          </a:solidFill>
                          <a:effectLst/>
                          <a:uLnTx/>
                          <a:uFillTx/>
                          <a:latin typeface="+mn-lt"/>
                          <a:ea typeface="+mn-ea"/>
                          <a:cs typeface="+mn-cs"/>
                        </a:rPr>
                        <a:t>اضغط على الرابط وسجل الان لاكتشاف كابتشر2017 الجديدة ومحرك 1.6 اكتشف الان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09970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- 2017-04-12 07:59:27</a:t>
                      </a:r>
                      <a:r>
                        <a:rPr kumimoji="0" lang="en-US" sz="1000" b="0" i="0" u="none" strike="noStrike" kern="1200" cap="none" spc="0" normalizeH="0" baseline="0" noProof="0">
                          <a:ln>
                            <a:noFill/>
                          </a:ln>
                          <a:solidFill>
                            <a:prstClr val="black"/>
                          </a:solidFill>
                          <a:effectLst/>
                          <a:uLnTx/>
                          <a:uFillTx/>
                          <a:latin typeface="+mn-lt"/>
                          <a:ea typeface="+mn-ea"/>
                          <a:cs typeface="+mn-cs"/>
                        </a:rPr>
                        <a:t>
Click on the following  link and register for Symbol Test drive 2017 .</a:t>
                      </a:r>
                      <a:r>
                        <a:rPr kumimoji="0" lang="ar-AE" sz="1000" b="0" i="0" u="none" strike="noStrike" kern="1200" cap="none" spc="0" normalizeH="0" baseline="0" noProof="0">
                          <a:ln>
                            <a:noFill/>
                          </a:ln>
                          <a:solidFill>
                            <a:prstClr val="black"/>
                          </a:solidFill>
                          <a:effectLst/>
                          <a:uLnTx/>
                          <a:uFillTx/>
                          <a:latin typeface="+mn-lt"/>
                          <a:ea typeface="+mn-ea"/>
                          <a:cs typeface="+mn-cs"/>
                        </a:rPr>
                        <a:t>اضغط على الرابط وسجل لتجربة القيادة مع رينو سيمبول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6316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- 2017-04-12 07:57:34</a:t>
                      </a:r>
                      <a:r>
                        <a:rPr kumimoji="0" lang="en-US" sz="1000" b="0" i="0" u="none" strike="noStrike" kern="1200" cap="none" spc="0" normalizeH="0" baseline="0" noProof="0">
                          <a:ln>
                            <a:noFill/>
                          </a:ln>
                          <a:solidFill>
                            <a:prstClr val="black"/>
                          </a:solidFill>
                          <a:effectLst/>
                          <a:uLnTx/>
                          <a:uFillTx/>
                          <a:latin typeface="+mn-lt"/>
                          <a:ea typeface="+mn-ea"/>
                          <a:cs typeface="+mn-cs"/>
                        </a:rPr>
                        <a:t>
Click on the following link and register for Duster 4x4 Test Drive 
</a:t>
                      </a:r>
                      <a:r>
                        <a:rPr kumimoji="0" lang="ar-AE" sz="1000" b="0" i="0" u="none" strike="noStrike" kern="1200" cap="none" spc="0" normalizeH="0" baseline="0" noProof="0">
                          <a:ln>
                            <a:noFill/>
                          </a:ln>
                          <a:solidFill>
                            <a:prstClr val="black"/>
                          </a:solidFill>
                          <a:effectLst/>
                          <a:uLnTx/>
                          <a:uFillTx/>
                          <a:latin typeface="+mn-lt"/>
                          <a:ea typeface="+mn-ea"/>
                          <a:cs typeface="+mn-cs"/>
                        </a:rPr>
                        <a:t>اضغط عالى الرابط وسجل لتجربة القيادة مع رينو داسترالدفع الرباعي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2597892"/>
                  </a:ext>
                </a:extLst>
              </a:tr>
            </a:tbl>
          </a:graphicData>
        </a:graphic>
      </p:graphicFrame>
      <p:sp>
        <p:nvSpPr>
          <p:cNvPr id="3" name="Title 2">
            <a:extLst>
              <a:ext uri="{FF2B5EF4-FFF2-40B4-BE49-F238E27FC236}">
                <a16:creationId xmlns:a16="http://schemas.microsoft.com/office/drawing/2014/main" id="{EDFFB737-2E03-420F-93E6-F724C617225F}"/>
              </a:ext>
            </a:extLst>
          </p:cNvPr>
          <p:cNvSpPr>
            <a:spLocks noGrp="1"/>
          </p:cNvSpPr>
          <p:nvPr>
            <p:ph type="title"/>
          </p:nvPr>
        </p:nvSpPr>
        <p:spPr/>
        <p:txBody>
          <a:bodyPr/>
          <a:lstStyle/>
          <a:p>
            <a:r>
              <a:rPr lang="en-US"/>
              <a:t>Facebook Own Posts Table - 5 of 5</a:t>
            </a:r>
          </a:p>
        </p:txBody>
      </p:sp>
      <p:sp>
        <p:nvSpPr>
          <p:cNvPr id="4" name="Text Placeholder 3">
            <a:extLst>
              <a:ext uri="{FF2B5EF4-FFF2-40B4-BE49-F238E27FC236}">
                <a16:creationId xmlns:a16="http://schemas.microsoft.com/office/drawing/2014/main" id="{8E1BA620-0F7A-41B8-8063-0333D5229BE0}"/>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2739256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E3082-7363-44E9-855B-629103E00E70}"/>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CF6F5FBD-28BF-4BB9-B454-DF1F7B8F5494}"/>
              </a:ext>
            </a:extLst>
          </p:cNvPr>
          <p:cNvGraphicFramePr>
            <a:graphicFrameLocks noGrp="1"/>
          </p:cNvGraphicFramePr>
          <p:nvPr>
            <p:ph type="chart" sz="quarter" idx="13"/>
            <p:extLst>
              <p:ext uri="{D42A27DB-BD31-4B8C-83A1-F6EECF244321}">
                <p14:modId xmlns:p14="http://schemas.microsoft.com/office/powerpoint/2010/main" val="2204202214"/>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57B153-2CC0-47A2-BF0B-B3C3F802F7A7}"/>
              </a:ext>
            </a:extLst>
          </p:cNvPr>
          <p:cNvSpPr>
            <a:spLocks noGrp="1"/>
          </p:cNvSpPr>
          <p:nvPr>
            <p:ph type="body" sz="quarter" idx="14"/>
          </p:nvPr>
        </p:nvSpPr>
        <p:spPr/>
        <p:txBody>
          <a:bodyPr/>
          <a:lstStyle/>
          <a:p>
            <a:r>
              <a:rPr lang="en-US"/>
              <a:t>04/01/2017 - 04/30/2017</a:t>
            </a:r>
          </a:p>
        </p:txBody>
      </p:sp>
      <p:sp>
        <p:nvSpPr>
          <p:cNvPr id="5" name="Footer Placeholder 4">
            <a:extLst>
              <a:ext uri="{FF2B5EF4-FFF2-40B4-BE49-F238E27FC236}">
                <a16:creationId xmlns:a16="http://schemas.microsoft.com/office/drawing/2014/main" id="{5DF4A19D-5B22-4704-AD3E-FA54D6D4DA57}"/>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9524457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20171128_113352</Template>
  <TotalTime>0</TotalTime>
  <Words>609</Words>
  <Application>Microsoft Office PowerPoint</Application>
  <PresentationFormat>On-screen Show (4:3)</PresentationFormat>
  <Paragraphs>285</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Lato</vt:lpstr>
      <vt:lpstr>Arial</vt:lpstr>
      <vt:lpstr>Calibri</vt:lpstr>
      <vt:lpstr>quintly_template</vt:lpstr>
      <vt:lpstr>Overview</vt:lpstr>
      <vt:lpstr>Facebook Fans Total</vt:lpstr>
      <vt:lpstr>Facebook Key Metrics Table</vt:lpstr>
      <vt:lpstr>Facebook Interaction Rate</vt:lpstr>
      <vt:lpstr>Facebook Fans Change Rate</vt:lpstr>
      <vt:lpstr>Facebook Own Posts Table - 1 of 5</vt:lpstr>
      <vt:lpstr>Facebook Own Posts Table - 2 of 5</vt:lpstr>
      <vt:lpstr>Facebook Own Posts Table - 3 of 5</vt:lpstr>
      <vt:lpstr>Facebook Own Posts Table - 4 of 5</vt:lpstr>
      <vt:lpstr>Facebook Own Posts Table - 5 of 5</vt:lpstr>
      <vt:lpstr>Facebook Key Metrics Radar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2017-11-28T11:33:53Z</dcterms:created>
  <dcterms:modified xsi:type="dcterms:W3CDTF">2017-11-28T11:34:24Z</dcterms:modified>
</cp:coreProperties>
</file>