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2" r:id="rId7"/>
    <p:sldId id="263" r:id="rId8"/>
    <p:sldId id="264" r:id="rId9"/>
    <p:sldId id="265" r:id="rId10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11"/>
      <p:bold r:id="rId12"/>
      <p:italic r:id="rId13"/>
      <p:boldItalic r:id="rId14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9F4"/>
    <a:srgbClr val="C0C0C0"/>
    <a:srgbClr val="5F5F5F"/>
    <a:srgbClr val="00AE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6405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3.fntdata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font" Target="fonts/font2.fntdata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1.fntdata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4.fntdata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rabeatea ([ Rabea Tea | شاي ربيع ])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42948</c:v>
                </c:pt>
                <c:pt idx="1">
                  <c:v>42949</c:v>
                </c:pt>
                <c:pt idx="2">
                  <c:v>42950</c:v>
                </c:pt>
                <c:pt idx="3">
                  <c:v>42951</c:v>
                </c:pt>
                <c:pt idx="4">
                  <c:v>42952</c:v>
                </c:pt>
                <c:pt idx="5">
                  <c:v>42953</c:v>
                </c:pt>
                <c:pt idx="6">
                  <c:v>42954</c:v>
                </c:pt>
                <c:pt idx="7">
                  <c:v>42955</c:v>
                </c:pt>
                <c:pt idx="8">
                  <c:v>42956</c:v>
                </c:pt>
                <c:pt idx="9">
                  <c:v>42957</c:v>
                </c:pt>
                <c:pt idx="10">
                  <c:v>42958</c:v>
                </c:pt>
                <c:pt idx="11">
                  <c:v>42959</c:v>
                </c:pt>
                <c:pt idx="12">
                  <c:v>42960</c:v>
                </c:pt>
                <c:pt idx="13">
                  <c:v>42961</c:v>
                </c:pt>
                <c:pt idx="14">
                  <c:v>42962</c:v>
                </c:pt>
                <c:pt idx="15">
                  <c:v>42963</c:v>
                </c:pt>
                <c:pt idx="16">
                  <c:v>42964</c:v>
                </c:pt>
                <c:pt idx="17">
                  <c:v>42965</c:v>
                </c:pt>
                <c:pt idx="18">
                  <c:v>42966</c:v>
                </c:pt>
                <c:pt idx="19">
                  <c:v>42967</c:v>
                </c:pt>
                <c:pt idx="20">
                  <c:v>42968</c:v>
                </c:pt>
                <c:pt idx="21">
                  <c:v>42969</c:v>
                </c:pt>
                <c:pt idx="22">
                  <c:v>42970</c:v>
                </c:pt>
                <c:pt idx="23">
                  <c:v>42971</c:v>
                </c:pt>
                <c:pt idx="24">
                  <c:v>42972</c:v>
                </c:pt>
                <c:pt idx="25">
                  <c:v>42973</c:v>
                </c:pt>
                <c:pt idx="26">
                  <c:v>42974</c:v>
                </c:pt>
                <c:pt idx="27">
                  <c:v>42975</c:v>
                </c:pt>
                <c:pt idx="28">
                  <c:v>42976</c:v>
                </c:pt>
                <c:pt idx="29">
                  <c:v>42977</c:v>
                </c:pt>
                <c:pt idx="30">
                  <c:v>42978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20699</c:v>
                </c:pt>
                <c:pt idx="1">
                  <c:v>20694</c:v>
                </c:pt>
                <c:pt idx="2">
                  <c:v>20688</c:v>
                </c:pt>
                <c:pt idx="3">
                  <c:v>20684</c:v>
                </c:pt>
                <c:pt idx="4">
                  <c:v>20687</c:v>
                </c:pt>
                <c:pt idx="5">
                  <c:v>20680</c:v>
                </c:pt>
                <c:pt idx="6">
                  <c:v>20670</c:v>
                </c:pt>
                <c:pt idx="7">
                  <c:v>20663</c:v>
                </c:pt>
                <c:pt idx="8">
                  <c:v>20659</c:v>
                </c:pt>
                <c:pt idx="9">
                  <c:v>20653</c:v>
                </c:pt>
                <c:pt idx="10">
                  <c:v>20653</c:v>
                </c:pt>
                <c:pt idx="11">
                  <c:v>20648</c:v>
                </c:pt>
                <c:pt idx="12">
                  <c:v>20647</c:v>
                </c:pt>
                <c:pt idx="13">
                  <c:v>20644</c:v>
                </c:pt>
                <c:pt idx="14">
                  <c:v>20649</c:v>
                </c:pt>
                <c:pt idx="15">
                  <c:v>20646</c:v>
                </c:pt>
                <c:pt idx="16">
                  <c:v>20644</c:v>
                </c:pt>
                <c:pt idx="17">
                  <c:v>20644</c:v>
                </c:pt>
                <c:pt idx="18">
                  <c:v>20645</c:v>
                </c:pt>
                <c:pt idx="19">
                  <c:v>20650</c:v>
                </c:pt>
                <c:pt idx="20">
                  <c:v>20661</c:v>
                </c:pt>
                <c:pt idx="21">
                  <c:v>20694</c:v>
                </c:pt>
                <c:pt idx="22">
                  <c:v>20727</c:v>
                </c:pt>
                <c:pt idx="23">
                  <c:v>20750</c:v>
                </c:pt>
                <c:pt idx="24">
                  <c:v>20770</c:v>
                </c:pt>
                <c:pt idx="25">
                  <c:v>20771</c:v>
                </c:pt>
                <c:pt idx="26">
                  <c:v>20763</c:v>
                </c:pt>
                <c:pt idx="27">
                  <c:v>20755</c:v>
                </c:pt>
                <c:pt idx="28">
                  <c:v>20751</c:v>
                </c:pt>
                <c:pt idx="29">
                  <c:v>20760</c:v>
                </c:pt>
                <c:pt idx="30">
                  <c:v>20796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0960-4763-BA69-730459B4D9F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48657800"/>
        <c:axId val="247406376"/>
      </c:lineChart>
      <c:dateAx>
        <c:axId val="24865780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7406376"/>
        <c:crosses val="autoZero"/>
        <c:auto val="1"/>
        <c:lblOffset val="100"/>
        <c:baseTimeUnit val="days"/>
      </c:dateAx>
      <c:valAx>
        <c:axId val="24740637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865780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rabeatea ([ Rabea Tea | شاي ربيع ])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42948</c:v>
                </c:pt>
                <c:pt idx="1">
                  <c:v>42949</c:v>
                </c:pt>
                <c:pt idx="2">
                  <c:v>42950</c:v>
                </c:pt>
                <c:pt idx="3">
                  <c:v>42951</c:v>
                </c:pt>
                <c:pt idx="4">
                  <c:v>42952</c:v>
                </c:pt>
                <c:pt idx="5">
                  <c:v>42953</c:v>
                </c:pt>
                <c:pt idx="6">
                  <c:v>42954</c:v>
                </c:pt>
                <c:pt idx="7">
                  <c:v>42955</c:v>
                </c:pt>
                <c:pt idx="8">
                  <c:v>42956</c:v>
                </c:pt>
                <c:pt idx="9">
                  <c:v>42957</c:v>
                </c:pt>
                <c:pt idx="10">
                  <c:v>42958</c:v>
                </c:pt>
                <c:pt idx="11">
                  <c:v>42959</c:v>
                </c:pt>
                <c:pt idx="12">
                  <c:v>42960</c:v>
                </c:pt>
                <c:pt idx="13">
                  <c:v>42961</c:v>
                </c:pt>
                <c:pt idx="14">
                  <c:v>42962</c:v>
                </c:pt>
                <c:pt idx="15">
                  <c:v>42963</c:v>
                </c:pt>
                <c:pt idx="16">
                  <c:v>42964</c:v>
                </c:pt>
                <c:pt idx="17">
                  <c:v>42965</c:v>
                </c:pt>
                <c:pt idx="18">
                  <c:v>42966</c:v>
                </c:pt>
                <c:pt idx="19">
                  <c:v>42967</c:v>
                </c:pt>
                <c:pt idx="20">
                  <c:v>42968</c:v>
                </c:pt>
                <c:pt idx="21">
                  <c:v>42969</c:v>
                </c:pt>
                <c:pt idx="22">
                  <c:v>42970</c:v>
                </c:pt>
                <c:pt idx="23">
                  <c:v>42971</c:v>
                </c:pt>
                <c:pt idx="24">
                  <c:v>42972</c:v>
                </c:pt>
                <c:pt idx="25">
                  <c:v>42973</c:v>
                </c:pt>
                <c:pt idx="26">
                  <c:v>42974</c:v>
                </c:pt>
                <c:pt idx="27">
                  <c:v>42975</c:v>
                </c:pt>
                <c:pt idx="28">
                  <c:v>42976</c:v>
                </c:pt>
                <c:pt idx="29">
                  <c:v>42977</c:v>
                </c:pt>
                <c:pt idx="30">
                  <c:v>42978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-2.4149922720247002E-2</c:v>
                </c:pt>
                <c:pt idx="1">
                  <c:v>-2.415575631673E-2</c:v>
                </c:pt>
                <c:pt idx="2">
                  <c:v>-2.8993911278631001E-2</c:v>
                </c:pt>
                <c:pt idx="3">
                  <c:v>-1.9334880123743001E-2</c:v>
                </c:pt>
                <c:pt idx="4">
                  <c:v>1.4503964416941E-2</c:v>
                </c:pt>
                <c:pt idx="5">
                  <c:v>-3.3837675835066E-2</c:v>
                </c:pt>
                <c:pt idx="6">
                  <c:v>-4.8355899419729002E-2</c:v>
                </c:pt>
                <c:pt idx="7">
                  <c:v>-3.3865505563619003E-2</c:v>
                </c:pt>
                <c:pt idx="8">
                  <c:v>-1.9358273242027001E-2</c:v>
                </c:pt>
                <c:pt idx="9">
                  <c:v>-2.9043032092549999E-2</c:v>
                </c:pt>
                <c:pt idx="10">
                  <c:v>0</c:v>
                </c:pt>
                <c:pt idx="11">
                  <c:v>-2.4209557933472001E-2</c:v>
                </c:pt>
                <c:pt idx="12">
                  <c:v>-4.8430840759396002E-3</c:v>
                </c:pt>
                <c:pt idx="13">
                  <c:v>-1.45299559258E-2</c:v>
                </c:pt>
                <c:pt idx="14">
                  <c:v>2.4220112381321001E-2</c:v>
                </c:pt>
                <c:pt idx="15">
                  <c:v>-1.4528548597995E-2</c:v>
                </c:pt>
                <c:pt idx="16">
                  <c:v>-9.6871064613000008E-3</c:v>
                </c:pt>
                <c:pt idx="17">
                  <c:v>0</c:v>
                </c:pt>
                <c:pt idx="18">
                  <c:v>4.8440224762642996E-3</c:v>
                </c:pt>
                <c:pt idx="19">
                  <c:v>2.4218939210463E-2</c:v>
                </c:pt>
                <c:pt idx="20">
                  <c:v>5.3268765133171997E-2</c:v>
                </c:pt>
                <c:pt idx="21">
                  <c:v>0.15972121388123001</c:v>
                </c:pt>
                <c:pt idx="22">
                  <c:v>0.15946651203247</c:v>
                </c:pt>
                <c:pt idx="23">
                  <c:v>0.11096637236454999</c:v>
                </c:pt>
                <c:pt idx="24">
                  <c:v>9.6385542168674995E-2</c:v>
                </c:pt>
                <c:pt idx="25">
                  <c:v>4.8146364949445998E-3</c:v>
                </c:pt>
                <c:pt idx="26">
                  <c:v>-3.8515237590871998E-2</c:v>
                </c:pt>
                <c:pt idx="27">
                  <c:v>-3.8530077541780998E-2</c:v>
                </c:pt>
                <c:pt idx="28">
                  <c:v>-1.9272464466393999E-2</c:v>
                </c:pt>
                <c:pt idx="29">
                  <c:v>4.3371403787768999E-2</c:v>
                </c:pt>
                <c:pt idx="30">
                  <c:v>0.17341040462428001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10EF-46D3-B768-0C7FC527D51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48426008"/>
        <c:axId val="248426992"/>
      </c:lineChart>
      <c:dateAx>
        <c:axId val="24842600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8426992"/>
        <c:crosses val="autoZero"/>
        <c:auto val="1"/>
        <c:lblOffset val="100"/>
        <c:baseTimeUnit val="days"/>
      </c:dateAx>
      <c:valAx>
        <c:axId val="24842699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842600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rabeatea ([ Rabea Tea | شاي ربيع ])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42948</c:v>
                </c:pt>
                <c:pt idx="1">
                  <c:v>42949</c:v>
                </c:pt>
                <c:pt idx="2">
                  <c:v>42950</c:v>
                </c:pt>
                <c:pt idx="3">
                  <c:v>42951</c:v>
                </c:pt>
                <c:pt idx="4">
                  <c:v>42952</c:v>
                </c:pt>
                <c:pt idx="5">
                  <c:v>42953</c:v>
                </c:pt>
                <c:pt idx="6">
                  <c:v>42954</c:v>
                </c:pt>
                <c:pt idx="7">
                  <c:v>42955</c:v>
                </c:pt>
                <c:pt idx="8">
                  <c:v>42956</c:v>
                </c:pt>
                <c:pt idx="9">
                  <c:v>42957</c:v>
                </c:pt>
                <c:pt idx="10">
                  <c:v>42958</c:v>
                </c:pt>
                <c:pt idx="11">
                  <c:v>42959</c:v>
                </c:pt>
                <c:pt idx="12">
                  <c:v>42960</c:v>
                </c:pt>
                <c:pt idx="13">
                  <c:v>42961</c:v>
                </c:pt>
                <c:pt idx="14">
                  <c:v>42962</c:v>
                </c:pt>
                <c:pt idx="15">
                  <c:v>42963</c:v>
                </c:pt>
                <c:pt idx="16">
                  <c:v>42964</c:v>
                </c:pt>
                <c:pt idx="17">
                  <c:v>42965</c:v>
                </c:pt>
                <c:pt idx="18">
                  <c:v>42966</c:v>
                </c:pt>
                <c:pt idx="19">
                  <c:v>42967</c:v>
                </c:pt>
                <c:pt idx="20">
                  <c:v>42968</c:v>
                </c:pt>
                <c:pt idx="21">
                  <c:v>42969</c:v>
                </c:pt>
                <c:pt idx="22">
                  <c:v>42970</c:v>
                </c:pt>
                <c:pt idx="23">
                  <c:v>42971</c:v>
                </c:pt>
                <c:pt idx="24">
                  <c:v>42972</c:v>
                </c:pt>
                <c:pt idx="25">
                  <c:v>42973</c:v>
                </c:pt>
                <c:pt idx="26">
                  <c:v>42974</c:v>
                </c:pt>
                <c:pt idx="27">
                  <c:v>42975</c:v>
                </c:pt>
                <c:pt idx="28">
                  <c:v>42976</c:v>
                </c:pt>
                <c:pt idx="29">
                  <c:v>42977</c:v>
                </c:pt>
                <c:pt idx="30">
                  <c:v>42978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0</c:v>
                </c:pt>
                <c:pt idx="1">
                  <c:v>0</c:v>
                </c:pt>
                <c:pt idx="2">
                  <c:v>0.43980000000000002</c:v>
                </c:pt>
                <c:pt idx="3">
                  <c:v>0.52210000000000001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0.47899999999999998</c:v>
                </c:pt>
                <c:pt idx="8">
                  <c:v>0.47189999999999999</c:v>
                </c:pt>
                <c:pt idx="9">
                  <c:v>0.30020000000000002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1.0365</c:v>
                </c:pt>
                <c:pt idx="14">
                  <c:v>0.75319999999999998</c:v>
                </c:pt>
                <c:pt idx="15">
                  <c:v>0.67079999999999995</c:v>
                </c:pt>
                <c:pt idx="16">
                  <c:v>0.76049999999999995</c:v>
                </c:pt>
                <c:pt idx="17">
                  <c:v>0</c:v>
                </c:pt>
                <c:pt idx="18">
                  <c:v>0</c:v>
                </c:pt>
                <c:pt idx="19">
                  <c:v>0.76280000000000003</c:v>
                </c:pt>
                <c:pt idx="20">
                  <c:v>0</c:v>
                </c:pt>
                <c:pt idx="21">
                  <c:v>0.74960000000000004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0.89080000000000004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0.64970000000000006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8939-4705-AEA8-CA7445F8067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98056064"/>
        <c:axId val="298059344"/>
      </c:lineChart>
      <c:dateAx>
        <c:axId val="29805606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8059344"/>
        <c:crosses val="autoZero"/>
        <c:auto val="1"/>
        <c:lblOffset val="100"/>
        <c:baseTimeUnit val="days"/>
      </c:dateAx>
      <c:valAx>
        <c:axId val="29805934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805606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rabeatea ([ Rabea Tea | شاي ربيع ])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42948</c:v>
                </c:pt>
                <c:pt idx="1">
                  <c:v>42949</c:v>
                </c:pt>
                <c:pt idx="2">
                  <c:v>42950</c:v>
                </c:pt>
                <c:pt idx="3">
                  <c:v>42951</c:v>
                </c:pt>
                <c:pt idx="4">
                  <c:v>42952</c:v>
                </c:pt>
                <c:pt idx="5">
                  <c:v>42953</c:v>
                </c:pt>
                <c:pt idx="6">
                  <c:v>42954</c:v>
                </c:pt>
                <c:pt idx="7">
                  <c:v>42955</c:v>
                </c:pt>
                <c:pt idx="8">
                  <c:v>42956</c:v>
                </c:pt>
                <c:pt idx="9">
                  <c:v>42957</c:v>
                </c:pt>
                <c:pt idx="10">
                  <c:v>42958</c:v>
                </c:pt>
                <c:pt idx="11">
                  <c:v>42959</c:v>
                </c:pt>
                <c:pt idx="12">
                  <c:v>42960</c:v>
                </c:pt>
                <c:pt idx="13">
                  <c:v>42961</c:v>
                </c:pt>
                <c:pt idx="14">
                  <c:v>42962</c:v>
                </c:pt>
                <c:pt idx="15">
                  <c:v>42963</c:v>
                </c:pt>
                <c:pt idx="16">
                  <c:v>42964</c:v>
                </c:pt>
                <c:pt idx="17">
                  <c:v>42965</c:v>
                </c:pt>
                <c:pt idx="18">
                  <c:v>42966</c:v>
                </c:pt>
                <c:pt idx="19">
                  <c:v>42967</c:v>
                </c:pt>
                <c:pt idx="20">
                  <c:v>42968</c:v>
                </c:pt>
                <c:pt idx="21">
                  <c:v>42969</c:v>
                </c:pt>
                <c:pt idx="22">
                  <c:v>42970</c:v>
                </c:pt>
                <c:pt idx="23">
                  <c:v>42971</c:v>
                </c:pt>
                <c:pt idx="24">
                  <c:v>42972</c:v>
                </c:pt>
                <c:pt idx="25">
                  <c:v>42973</c:v>
                </c:pt>
                <c:pt idx="26">
                  <c:v>42974</c:v>
                </c:pt>
                <c:pt idx="27">
                  <c:v>42975</c:v>
                </c:pt>
                <c:pt idx="28">
                  <c:v>42976</c:v>
                </c:pt>
                <c:pt idx="29">
                  <c:v>42977</c:v>
                </c:pt>
                <c:pt idx="30">
                  <c:v>42978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0</c:v>
                </c:pt>
                <c:pt idx="1">
                  <c:v>0</c:v>
                </c:pt>
                <c:pt idx="2">
                  <c:v>91</c:v>
                </c:pt>
                <c:pt idx="3">
                  <c:v>108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99</c:v>
                </c:pt>
                <c:pt idx="8">
                  <c:v>97</c:v>
                </c:pt>
                <c:pt idx="9">
                  <c:v>62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214</c:v>
                </c:pt>
                <c:pt idx="14">
                  <c:v>155</c:v>
                </c:pt>
                <c:pt idx="15">
                  <c:v>138</c:v>
                </c:pt>
                <c:pt idx="16">
                  <c:v>157</c:v>
                </c:pt>
                <c:pt idx="17">
                  <c:v>0</c:v>
                </c:pt>
                <c:pt idx="18">
                  <c:v>0</c:v>
                </c:pt>
                <c:pt idx="19">
                  <c:v>157</c:v>
                </c:pt>
                <c:pt idx="20">
                  <c:v>0</c:v>
                </c:pt>
                <c:pt idx="21">
                  <c:v>155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185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135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BD86-48E4-AE22-CC888144EC5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12635104"/>
        <c:axId val="312635760"/>
      </c:lineChart>
      <c:dateAx>
        <c:axId val="31263510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2635760"/>
        <c:crosses val="autoZero"/>
        <c:auto val="1"/>
        <c:lblOffset val="100"/>
        <c:baseTimeUnit val="days"/>
      </c:dateAx>
      <c:valAx>
        <c:axId val="31263576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263510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465172" y="1410762"/>
            <a:ext cx="3183556" cy="495797"/>
          </a:xfrm>
        </p:spPr>
        <p:txBody>
          <a:bodyPr anchor="b"/>
          <a:lstStyle>
            <a:lvl1pPr algn="l">
              <a:defRPr b="1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Page Name"/>
          <p:cNvSpPr>
            <a:spLocks noGrp="1"/>
          </p:cNvSpPr>
          <p:nvPr>
            <p:ph type="subTitle" idx="1" hasCustomPrompt="1"/>
          </p:nvPr>
        </p:nvSpPr>
        <p:spPr>
          <a:xfrm>
            <a:off x="465172" y="1945059"/>
            <a:ext cx="3183556" cy="422756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/>
              <a:t>Page Name</a:t>
            </a:r>
          </a:p>
        </p:txBody>
      </p:sp>
      <p:sp>
        <p:nvSpPr>
          <p:cNvPr id="5" name="Shape 4"/>
          <p:cNvSpPr/>
          <p:nvPr userDrawn="1"/>
        </p:nvSpPr>
        <p:spPr>
          <a:xfrm>
            <a:off x="4115498" y="0"/>
            <a:ext cx="5028502" cy="6858000"/>
          </a:xfrm>
          <a:prstGeom prst="rect">
            <a:avLst/>
          </a:prstGeom>
          <a:solidFill>
            <a:srgbClr val="00A9F4"/>
          </a:solidFill>
          <a:ln w="25400">
            <a:noFill/>
            <a:miter lim="400000"/>
          </a:ln>
          <a:effectLst/>
        </p:spPr>
        <p:txBody>
          <a:bodyPr lIns="0" tIns="0" rIns="0" bIns="0" anchor="ctr"/>
          <a:lstStyle/>
          <a:p>
            <a:pPr lvl="0"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4000" dirty="0">
              <a:latin typeface="Lato"/>
            </a:endParaRPr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4115498" y="0"/>
            <a:ext cx="0" cy="6858000"/>
          </a:xfrm>
          <a:prstGeom prst="line">
            <a:avLst/>
          </a:prstGeom>
          <a:ln w="76200">
            <a:solidFill>
              <a:srgbClr val="EB904E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2268" y="1239583"/>
            <a:ext cx="4094962" cy="666976"/>
          </a:xfrm>
          <a:prstGeom prst="rect">
            <a:avLst/>
          </a:prstGeom>
        </p:spPr>
      </p:pic>
      <p:sp>
        <p:nvSpPr>
          <p:cNvPr id="6" name="DD/MM/YY – DD/MM/YY"/>
          <p:cNvSpPr>
            <a:spLocks noGrp="1"/>
          </p:cNvSpPr>
          <p:nvPr>
            <p:ph type="body" sz="quarter" idx="10" hasCustomPrompt="1"/>
          </p:nvPr>
        </p:nvSpPr>
        <p:spPr>
          <a:xfrm>
            <a:off x="465172" y="2406315"/>
            <a:ext cx="3182937" cy="577850"/>
          </a:xfrm>
        </p:spPr>
        <p:txBody>
          <a:bodyPr>
            <a:noAutofit/>
          </a:bodyPr>
          <a:lstStyle>
            <a:lvl1pPr marL="0" indent="0">
              <a:buNone/>
              <a:defRPr sz="1500" b="0">
                <a:solidFill>
                  <a:srgbClr val="C0C0C0"/>
                </a:solidFill>
              </a:defRPr>
            </a:lvl1pPr>
            <a:lvl2pPr marL="342900" indent="0">
              <a:buNone/>
              <a:defRPr sz="1500" b="0">
                <a:solidFill>
                  <a:srgbClr val="C0C0C0"/>
                </a:solidFill>
              </a:defRPr>
            </a:lvl2pPr>
            <a:lvl3pPr marL="685800" indent="0">
              <a:buNone/>
              <a:defRPr sz="1500" b="0">
                <a:solidFill>
                  <a:srgbClr val="C0C0C0"/>
                </a:solidFill>
              </a:defRPr>
            </a:lvl3pPr>
            <a:lvl4pPr marL="1028700" indent="0">
              <a:buNone/>
              <a:defRPr sz="1500" b="0">
                <a:solidFill>
                  <a:srgbClr val="C0C0C0"/>
                </a:solidFill>
              </a:defRPr>
            </a:lvl4pPr>
            <a:lvl5pPr marL="1371600" indent="0">
              <a:buNone/>
              <a:defRPr sz="1500" b="0">
                <a:solidFill>
                  <a:srgbClr val="C0C0C0"/>
                </a:solidFill>
              </a:defRPr>
            </a:lvl5pPr>
          </a:lstStyle>
          <a:p>
            <a:pPr lvl="0"/>
            <a:r>
              <a:rPr lang="en-US" dirty="0"/>
              <a:t>DD/MM/YY – DD/MM/YY</a:t>
            </a:r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468582"/>
            <a:ext cx="8229600" cy="47019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chart</a:t>
            </a:r>
            <a:endParaRPr lang="de-DE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table"/>
          <p:cNvSpPr>
            <a:spLocks noGrp="1"/>
          </p:cNvSpPr>
          <p:nvPr>
            <p:ph type="tbl" sz="quarter" idx="13"/>
          </p:nvPr>
        </p:nvSpPr>
        <p:spPr>
          <a:xfrm>
            <a:off x="457200" y="1468582"/>
            <a:ext cx="8229600" cy="47036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table</a:t>
            </a:r>
            <a:endParaRPr lang="de-DE"/>
          </a:p>
        </p:txBody>
      </p:sp>
      <p:sp>
        <p:nvSpPr>
          <p:cNvPr id="10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11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10/12/2017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10/12/2017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10/12/2017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10/12/2017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10/12/2017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10/12/2017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10/12/2017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10/12/2017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10/12/2017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10/12/2017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Lato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Lato" charset="0"/>
          <a:ea typeface="Lato" charset="0"/>
          <a:cs typeface="Lato" charset="0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Lato" charset="0"/>
          <a:ea typeface="Lato" charset="0"/>
          <a:cs typeface="Lato" charset="0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4DFDC5-1A24-4D78-97CE-DF2E18BEC7A0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Overview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765B05C-424A-4D7B-AD96-F19CA601A1BB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1784886-5E1D-4DCD-8DE2-E686E01206A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643518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94C9EA4-679C-496F-A1CF-0679914527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Total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C95E53DC-3498-410A-909D-0DCFEC918F64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003361304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E2A459A-A1C2-4951-BEAC-B10E9D7CED8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08/01/2017 - 08/31/2017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9EB9599-6A01-4796-A7C0-387E04B6CE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1378461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70FD62A-B6C2-40FA-BBF1-1524632A0C9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902016930"/>
              </p:ext>
            </p:extLst>
          </p:nvPr>
        </p:nvGraphicFramePr>
        <p:xfrm>
          <a:off x="457200" y="1468438"/>
          <a:ext cx="8229600" cy="47037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1497147731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2120570250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98905988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23145960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68848047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544717559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2285012074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180399849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412605098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93225332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Carousels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42510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rabeatea ([ Rabea Tea | </a:t>
                      </a:r>
                      <a:r>
                        <a:rPr lang="ar-AE" sz="1000"/>
                        <a:t>شاي ربيع ])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20796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0.6665%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256402"/>
                  </a:ext>
                </a:extLst>
              </a:tr>
            </a:tbl>
          </a:graphicData>
        </a:graphic>
      </p:graphicFrame>
      <p:sp>
        <p:nvSpPr>
          <p:cNvPr id="3" name="Title 2">
            <a:extLst>
              <a:ext uri="{FF2B5EF4-FFF2-40B4-BE49-F238E27FC236}">
                <a16:creationId xmlns:a16="http://schemas.microsoft.com/office/drawing/2014/main" id="{5C8C128B-65A5-4974-8134-5C7647519F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Key Metrics Table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EB97F57-775B-4F13-AD4D-C50F2CD3368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08/01/2017 - 08/31/2017</a:t>
            </a:r>
          </a:p>
        </p:txBody>
      </p:sp>
    </p:spTree>
    <p:extLst>
      <p:ext uri="{BB962C8B-B14F-4D97-AF65-F5344CB8AC3E}">
        <p14:creationId xmlns:p14="http://schemas.microsoft.com/office/powerpoint/2010/main" val="385420665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628675-5D4D-4AFB-A3DC-BD301F28CE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Change Rate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509334FE-C3EA-4801-BE91-C474F83A45E7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929508609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CCFC584-DEBB-4975-9453-DEEA9E77B5F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08/01/2017 - 08/31/2017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3FB726F-2A49-44BD-B239-6363D9F75D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2031795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23B691-F0A1-4563-B47A-78722D9A15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Interaction Rate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FF1A55EB-1648-423F-911C-07BBB847FE86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431079506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5B37A4C-FBCE-4D12-B318-623D4104D45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08/01/2017 - 10/01/2017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D483AC3-5774-4F1B-85E2-048A72BF21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4150845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7A49905-C395-431F-8F97-3F3A91F1BD5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672819984"/>
              </p:ext>
            </p:extLst>
          </p:nvPr>
        </p:nvGraphicFramePr>
        <p:xfrm>
          <a:off x="457200" y="1468438"/>
          <a:ext cx="8229600" cy="47037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79392">
                  <a:extLst>
                    <a:ext uri="{9D8B030D-6E8A-4147-A177-3AD203B41FA5}">
                      <a16:colId xmlns:a16="http://schemas.microsoft.com/office/drawing/2014/main" val="589119528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4019813391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33919939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4037575024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54560719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895054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rabeatea ([ Rabea Tea | </a:t>
                      </a:r>
                      <a:r>
                        <a:rPr kumimoji="0" lang="ar-A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شاي ربيع ]) - 2017-08-31 18:08:45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عساكم من عواده
 #شاي_ربيع 
#عيد_الأضحى_المبارك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0.6492%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627806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rabeatea ([ Rabea Tea | </a:t>
                      </a:r>
                      <a:r>
                        <a:rPr kumimoji="0" lang="ar-A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شاي ربيع ]) - 2017-08-27 15:13:04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عندك مشاكل في المعدة؟ ليست بمشكلة اشرب شاي البابونج!
#شاي_ربيع #شاي #السعودية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0.8910%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069274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rabeatea ([ Rabea Tea | </a:t>
                      </a:r>
                      <a:r>
                        <a:rPr kumimoji="0" lang="ar-A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شاي ربيع ]) - 2017-08-22 14:57:04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استخدام الشاي كمعزز للمعان الشعر #شاي_ربيع #شاي #السعودية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0.7490%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216761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rabeatea ([ Rabea Tea | </a:t>
                      </a:r>
                      <a:r>
                        <a:rPr kumimoji="0" lang="ar-A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شاي ربيع ]) - 2017-08-20 11:00:11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مهما كان يومك، اشرب شاي ربيع اكسبرس وروّق
#شاي_ربيع #السعودية #اكسبرس #شاي_اكسبرس #روقان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0.6877%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518726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rabeatea ([ Rabea Tea | </a:t>
                      </a:r>
                      <a:r>
                        <a:rPr kumimoji="0" lang="ar-A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شاي ربيع ]) - 2017-08-20 07:24:06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الشاي الثقيل هو شاي ربيع الأقوى #شاي #شاي_ربيع #السعودية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0.8378%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77903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rabeatea ([ Rabea Tea | </a:t>
                      </a:r>
                      <a:r>
                        <a:rPr kumimoji="0" lang="ar-A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شاي ربيع ]) - 2017-08-17 13:32:04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استخدم دائماً الماء الطبيعي عند تحضير الشاي.. فماء الصنبور يضيف نكهة كيميائية على الشاي، و الماء المسخن في لميكروويف يضيف طعم معدني، أما إعادة تسخين الماء يجعل الشاي بدون طعم.
#شاي_ربيع #شاي #السعودية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0.8525%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531904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rabeatea ([ Rabea Tea | </a:t>
                      </a:r>
                      <a:r>
                        <a:rPr kumimoji="0" lang="ar-A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شاي ربيع ]) - 2017-08-17 07:56:03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ثقافة الشاي الروسي
#شاي_ربيع #شاي #ثقافة_الشاي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0.6685%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236806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rabeatea ([ Rabea Tea | </a:t>
                      </a:r>
                      <a:r>
                        <a:rPr kumimoji="0" lang="ar-A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شاي ربيع ]) - 2017-08-16 12:14:41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الشاي الثقيل هو شاي ربيع الأقوى #شاي #شاي_ربيع #السعودية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0.6345%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73701618"/>
                  </a:ext>
                </a:extLst>
              </a:tr>
            </a:tbl>
          </a:graphicData>
        </a:graphic>
      </p:graphicFrame>
      <p:sp>
        <p:nvSpPr>
          <p:cNvPr id="3" name="Title 2">
            <a:extLst>
              <a:ext uri="{FF2B5EF4-FFF2-40B4-BE49-F238E27FC236}">
                <a16:creationId xmlns:a16="http://schemas.microsoft.com/office/drawing/2014/main" id="{43CE0ED7-110D-48CE-A03C-5208513A77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- 1 of 3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0DFAE3C-B66E-4EDF-A40C-53D9A2D8F77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08/01/2017 - 08/31/2017</a:t>
            </a:r>
          </a:p>
        </p:txBody>
      </p:sp>
    </p:spTree>
    <p:extLst>
      <p:ext uri="{BB962C8B-B14F-4D97-AF65-F5344CB8AC3E}">
        <p14:creationId xmlns:p14="http://schemas.microsoft.com/office/powerpoint/2010/main" val="279930863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D65405F-4E28-4D96-81E9-66BC6459825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174886608"/>
              </p:ext>
            </p:extLst>
          </p:nvPr>
        </p:nvGraphicFramePr>
        <p:xfrm>
          <a:off x="457200" y="1468438"/>
          <a:ext cx="8229600" cy="47037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79392">
                  <a:extLst>
                    <a:ext uri="{9D8B030D-6E8A-4147-A177-3AD203B41FA5}">
                      <a16:colId xmlns:a16="http://schemas.microsoft.com/office/drawing/2014/main" val="2882716673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793727511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114702083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828649573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61875756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916698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rabeatea ([ Rabea Tea | </a:t>
                      </a:r>
                      <a:r>
                        <a:rPr kumimoji="0" lang="ar-A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شاي ربيع ]) - 2017-08-16 08:41:19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شاركنا صور من إجازتك الصيفية مع شاي ربيع على هاشتاق #كييّف_شاي لفرصة ربح هدية صندوق #شاي_ربيع!
#السعودية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0.7072%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413944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rabeatea ([ Rabea Tea | </a:t>
                      </a:r>
                      <a:r>
                        <a:rPr kumimoji="0" lang="ar-A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شاي ربيع ]) - 2017-08-15 13:00:08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شاي ماسالا الهندي
#شاي_ربيع #شاي #ثقافة_الشاي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0.6441%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824522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rabeatea ([ Rabea Tea | </a:t>
                      </a:r>
                      <a:r>
                        <a:rPr kumimoji="0" lang="ar-A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شاي ربيع ]) - 2017-08-15 09:04:46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الشاي الثقيل هو شاي ربيع الأقوى #شاي #شاي_ربيع #السعودية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0.8620%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851864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rabeatea ([ Rabea Tea | </a:t>
                      </a:r>
                      <a:r>
                        <a:rPr kumimoji="0" lang="ar-A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شاي ربيع ]) - 2017-08-14 13:00:39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من يعلم أن الشاي يمكن أيضاً أن يكون وردي؟
#شاي_ربيع #شاي #ثقافة_الشاي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0.8865%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87742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rabeatea ([ Rabea Tea | </a:t>
                      </a:r>
                      <a:r>
                        <a:rPr kumimoji="0" lang="ar-A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شاي ربيع ]) - 2017-08-14 09:41:34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‎تبغوا تعرفوا كيف تفوزوا بهدية ربيع؟ تابعوا الفيديو واعرفوا الطريقة! #كييف_شاي
#شاي #شاي_ربيع #السعودية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1.1868%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368783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rabeatea ([ Rabea Tea | </a:t>
                      </a:r>
                      <a:r>
                        <a:rPr kumimoji="0" lang="ar-A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شاي ربيع ]) - 2017-08-10 09:39:25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موسم جديد! مفاجآت جديدة! شاي ربيع معاكم في كل لحظة. #شاي #شاي_ربيع #السعودية #دوري_جميل #الدوري_السعودي_يكفينا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0.3002%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865031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rabeatea ([ Rabea Tea | </a:t>
                      </a:r>
                      <a:r>
                        <a:rPr kumimoji="0" lang="ar-A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شاي ربيع ]) - 2017-08-09 11:14:09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ربح #الهلال 15 مرة في الدوري السعودي! تتوقعوا يربحوا للمره الـ16 كمان؟
#شاي #شاي_ربيع #السعودية #دوري_جميل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0.4211%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09196774"/>
                  </a:ext>
                </a:extLst>
              </a:tr>
            </a:tbl>
          </a:graphicData>
        </a:graphic>
      </p:graphicFrame>
      <p:sp>
        <p:nvSpPr>
          <p:cNvPr id="3" name="Title 2">
            <a:extLst>
              <a:ext uri="{FF2B5EF4-FFF2-40B4-BE49-F238E27FC236}">
                <a16:creationId xmlns:a16="http://schemas.microsoft.com/office/drawing/2014/main" id="{CA56ACB4-1558-427D-AA4A-AF2645CBDE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- 2 of 3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D45E3EB-6AF3-4059-A54E-9EDFDC8FD77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08/01/2017 - 08/31/2017</a:t>
            </a:r>
          </a:p>
        </p:txBody>
      </p:sp>
    </p:spTree>
    <p:extLst>
      <p:ext uri="{BB962C8B-B14F-4D97-AF65-F5344CB8AC3E}">
        <p14:creationId xmlns:p14="http://schemas.microsoft.com/office/powerpoint/2010/main" val="51796383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C755C86-9D1C-4942-A521-B99CEB75A59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086832684"/>
              </p:ext>
            </p:extLst>
          </p:nvPr>
        </p:nvGraphicFramePr>
        <p:xfrm>
          <a:off x="457200" y="1468438"/>
          <a:ext cx="8229600" cy="47037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79392">
                  <a:extLst>
                    <a:ext uri="{9D8B030D-6E8A-4147-A177-3AD203B41FA5}">
                      <a16:colId xmlns:a16="http://schemas.microsoft.com/office/drawing/2014/main" val="1908957153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380525987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094577046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209942911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49186740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938784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rabeatea ([ Rabea Tea | </a:t>
                      </a:r>
                      <a:r>
                        <a:rPr kumimoji="0" lang="ar-A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شاي ربيع ]) - 2017-08-09 09:58:17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شايفين كيف؟ الكل يروّق مع ربيع ☕️
.
.
مشاركة حلوة من صديقتنا أروى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😍 @arwa.roroo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0.5228%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160797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rabeatea ([ Rabea Tea | </a:t>
                      </a:r>
                      <a:r>
                        <a:rPr kumimoji="0" lang="ar-A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شاي ربيع ]) - 2017-08-08 14:15:09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مستعدين لدوري جميل؟ ورونا استعداداتكم للدوري على هاشتاق #ربيع_الدوري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0.4791%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495596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rabeatea ([ Rabea Tea | </a:t>
                      </a:r>
                      <a:r>
                        <a:rPr kumimoji="0" lang="ar-A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شاي ربيع ]) - 2017-08-04 14:01:37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كيف تحب تروق؟ شاركنا لحظات روقانك على هاشتاق #روقان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0.5221%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7346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rabeatea ([ Rabea Tea | </a:t>
                      </a:r>
                      <a:r>
                        <a:rPr kumimoji="0" lang="ar-A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شاي ربيع ]) - 2017-08-03 12:52:19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خليك في قمة الروقان مع شاي ربيع إكسبرس وبس
#شاي_ربيع #السعودية #اكسبرس #شاي_اكسبرس #روقان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0.3287%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225279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rabeatea ([ Rabea Tea | </a:t>
                      </a:r>
                      <a:r>
                        <a:rPr kumimoji="0" lang="ar-A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شاي ربيع ]) - 2017-08-03 06:26:37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صباحكم ربيع ☕️☀️
.
.
مشاركة جميلة بتصوير الفنان حسن الملّا @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hassan_almulla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0.5510%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3767518"/>
                  </a:ext>
                </a:extLst>
              </a:tr>
            </a:tbl>
          </a:graphicData>
        </a:graphic>
      </p:graphicFrame>
      <p:sp>
        <p:nvSpPr>
          <p:cNvPr id="3" name="Title 2">
            <a:extLst>
              <a:ext uri="{FF2B5EF4-FFF2-40B4-BE49-F238E27FC236}">
                <a16:creationId xmlns:a16="http://schemas.microsoft.com/office/drawing/2014/main" id="{A2BD9A1E-984D-4E43-A78A-711FB1E1C5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- 3 of 3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E7F086A-E494-4F2B-950F-F899C8A0D2A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08/01/2017 - 08/31/2017</a:t>
            </a:r>
          </a:p>
        </p:txBody>
      </p:sp>
    </p:spTree>
    <p:extLst>
      <p:ext uri="{BB962C8B-B14F-4D97-AF65-F5344CB8AC3E}">
        <p14:creationId xmlns:p14="http://schemas.microsoft.com/office/powerpoint/2010/main" val="400237719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0EEDA5-300E-4276-9C4C-8FB662B473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Average Interactions Per Post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4DE2A363-8C3D-4FF3-B983-BF3E32689417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189406655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1837900-E7C5-4430-B5B3-31D624CC12C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08/01/2017 - 08/31/2017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4673CA0-2D71-47DC-968D-F06656FFDB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05901359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export" id="{730E3BEE-88AA-A542-BD47-7B51DEEE3DC3}" vid="{CDEABCA8-611C-994A-B836-CFA7112ECC7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20171012_074841</Template>
  <TotalTime>0</TotalTime>
  <Words>444</Words>
  <Application>Microsoft Office PowerPoint</Application>
  <PresentationFormat>On-screen Show (4:3)</PresentationFormat>
  <Paragraphs>156</Paragraphs>
  <Slides>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3" baseType="lpstr">
      <vt:lpstr>Lato</vt:lpstr>
      <vt:lpstr>Calibri</vt:lpstr>
      <vt:lpstr>Arial</vt:lpstr>
      <vt:lpstr>quintly_template</vt:lpstr>
      <vt:lpstr>Overview</vt:lpstr>
      <vt:lpstr>Instagram Followers Total</vt:lpstr>
      <vt:lpstr>Instagram Key Metrics Table</vt:lpstr>
      <vt:lpstr>Instagram Followers Change Rate</vt:lpstr>
      <vt:lpstr>Instagram Interaction Rate</vt:lpstr>
      <vt:lpstr>Instagram Posts Table - 1 of 3</vt:lpstr>
      <vt:lpstr>Instagram Posts Table - 2 of 3</vt:lpstr>
      <vt:lpstr>Instagram Posts Table - 3 of 3</vt:lpstr>
      <vt:lpstr>Instagram Average Interactions Per Post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Overview</dc:title>
  <dc:creator>Administrator</dc:creator>
  <cp:lastModifiedBy>Administrator</cp:lastModifiedBy>
  <cp:revision>1</cp:revision>
  <dcterms:created xsi:type="dcterms:W3CDTF">2017-10-12T07:48:41Z</dcterms:created>
  <dcterms:modified xsi:type="dcterms:W3CDTF">2017-10-12T07:49:05Z</dcterms:modified>
</cp:coreProperties>
</file>