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rabeatea ([ Rabea Tea | شاي ربيع ])</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20760</c:v>
                </c:pt>
                <c:pt idx="1">
                  <c:v>20766</c:v>
                </c:pt>
                <c:pt idx="2">
                  <c:v>20771</c:v>
                </c:pt>
                <c:pt idx="3">
                  <c:v>20780</c:v>
                </c:pt>
                <c:pt idx="4">
                  <c:v>20795</c:v>
                </c:pt>
                <c:pt idx="5">
                  <c:v>20801</c:v>
                </c:pt>
                <c:pt idx="6">
                  <c:v>20807</c:v>
                </c:pt>
                <c:pt idx="7">
                  <c:v>20809</c:v>
                </c:pt>
                <c:pt idx="8">
                  <c:v>20805</c:v>
                </c:pt>
                <c:pt idx="9">
                  <c:v>20804</c:v>
                </c:pt>
                <c:pt idx="10">
                  <c:v>20796</c:v>
                </c:pt>
                <c:pt idx="11">
                  <c:v>20785</c:v>
                </c:pt>
                <c:pt idx="12">
                  <c:v>20783</c:v>
                </c:pt>
                <c:pt idx="13">
                  <c:v>20779</c:v>
                </c:pt>
                <c:pt idx="14">
                  <c:v>20764</c:v>
                </c:pt>
                <c:pt idx="15">
                  <c:v>20758</c:v>
                </c:pt>
                <c:pt idx="16">
                  <c:v>20750</c:v>
                </c:pt>
                <c:pt idx="17">
                  <c:v>20750</c:v>
                </c:pt>
                <c:pt idx="18">
                  <c:v>20747</c:v>
                </c:pt>
                <c:pt idx="19">
                  <c:v>20742</c:v>
                </c:pt>
                <c:pt idx="20">
                  <c:v>20730</c:v>
                </c:pt>
                <c:pt idx="21">
                  <c:v>20729</c:v>
                </c:pt>
                <c:pt idx="22">
                  <c:v>20727</c:v>
                </c:pt>
                <c:pt idx="23">
                  <c:v>20725</c:v>
                </c:pt>
                <c:pt idx="24">
                  <c:v>20723</c:v>
                </c:pt>
                <c:pt idx="25">
                  <c:v>20720</c:v>
                </c:pt>
                <c:pt idx="26">
                  <c:v>20721</c:v>
                </c:pt>
                <c:pt idx="27">
                  <c:v>20721</c:v>
                </c:pt>
                <c:pt idx="28">
                  <c:v>20709</c:v>
                </c:pt>
                <c:pt idx="29">
                  <c:v>20712</c:v>
                </c:pt>
                <c:pt idx="30">
                  <c:v>20704</c:v>
                </c:pt>
              </c:numCache>
            </c:numRef>
          </c:val>
          <c:smooth val="0"/>
          <c:extLst>
            <c:ext xmlns:c16="http://schemas.microsoft.com/office/drawing/2014/chart" uri="{C3380CC4-5D6E-409C-BE32-E72D297353CC}">
              <c16:uniqueId val="{00000000-A3F9-4B24-9E69-91E8F0873AAD}"/>
            </c:ext>
          </c:extLst>
        </c:ser>
        <c:dLbls>
          <c:showLegendKey val="0"/>
          <c:showVal val="0"/>
          <c:showCatName val="0"/>
          <c:showSerName val="0"/>
          <c:showPercent val="0"/>
          <c:showBubbleSize val="0"/>
        </c:dLbls>
        <c:smooth val="0"/>
        <c:axId val="244461216"/>
        <c:axId val="242099360"/>
      </c:lineChart>
      <c:dateAx>
        <c:axId val="24446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99360"/>
        <c:crosses val="autoZero"/>
        <c:auto val="1"/>
        <c:lblOffset val="100"/>
        <c:baseTimeUnit val="days"/>
      </c:dateAx>
      <c:valAx>
        <c:axId val="24209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46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rabeatea ([ Rabea Tea | شاي ربيع ])</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2.4090580582991999E-2</c:v>
                </c:pt>
                <c:pt idx="1">
                  <c:v>2.8901734104045999E-2</c:v>
                </c:pt>
                <c:pt idx="2">
                  <c:v>2.4077819512665001E-2</c:v>
                </c:pt>
                <c:pt idx="3">
                  <c:v>4.3329642289730998E-2</c:v>
                </c:pt>
                <c:pt idx="4">
                  <c:v>7.2184793070260003E-2</c:v>
                </c:pt>
                <c:pt idx="5">
                  <c:v>2.8853089685020001E-2</c:v>
                </c:pt>
                <c:pt idx="6">
                  <c:v>2.8844767078506001E-2</c:v>
                </c:pt>
                <c:pt idx="7">
                  <c:v>9.6121497572932008E-3</c:v>
                </c:pt>
                <c:pt idx="8">
                  <c:v>-1.9222451823729999E-2</c:v>
                </c:pt>
                <c:pt idx="9">
                  <c:v>-4.8065368901705997E-3</c:v>
                </c:pt>
                <c:pt idx="10">
                  <c:v>-3.8454143433955E-2</c:v>
                </c:pt>
                <c:pt idx="11">
                  <c:v>-5.2894787459126999E-2</c:v>
                </c:pt>
                <c:pt idx="12">
                  <c:v>-9.6223237911956007E-3</c:v>
                </c:pt>
                <c:pt idx="13">
                  <c:v>-1.9246499542895999E-2</c:v>
                </c:pt>
                <c:pt idx="14">
                  <c:v>-7.2188267000336995E-2</c:v>
                </c:pt>
                <c:pt idx="15">
                  <c:v>-2.8896166441918999E-2</c:v>
                </c:pt>
                <c:pt idx="16">
                  <c:v>-3.8539358319683997E-2</c:v>
                </c:pt>
                <c:pt idx="17">
                  <c:v>0</c:v>
                </c:pt>
                <c:pt idx="18">
                  <c:v>-1.4457831325301001E-2</c:v>
                </c:pt>
                <c:pt idx="19">
                  <c:v>-2.4099869860703001E-2</c:v>
                </c:pt>
                <c:pt idx="20">
                  <c:v>-5.7853630315302003E-2</c:v>
                </c:pt>
                <c:pt idx="21">
                  <c:v>-4.8239266763145001E-3</c:v>
                </c:pt>
                <c:pt idx="22">
                  <c:v>-9.6483187804525007E-3</c:v>
                </c:pt>
                <c:pt idx="23">
                  <c:v>-9.6492497708302993E-3</c:v>
                </c:pt>
                <c:pt idx="24">
                  <c:v>-9.6501809408925995E-3</c:v>
                </c:pt>
                <c:pt idx="25">
                  <c:v>-1.4476668436037E-2</c:v>
                </c:pt>
                <c:pt idx="26">
                  <c:v>4.8262548262548001E-3</c:v>
                </c:pt>
                <c:pt idx="27">
                  <c:v>0</c:v>
                </c:pt>
                <c:pt idx="28">
                  <c:v>-5.7912262921674E-2</c:v>
                </c:pt>
                <c:pt idx="29">
                  <c:v>1.4486455164421E-2</c:v>
                </c:pt>
                <c:pt idx="30">
                  <c:v>-3.8624951718810002E-2</c:v>
                </c:pt>
              </c:numCache>
            </c:numRef>
          </c:val>
          <c:smooth val="0"/>
          <c:extLst>
            <c:ext xmlns:c16="http://schemas.microsoft.com/office/drawing/2014/chart" uri="{C3380CC4-5D6E-409C-BE32-E72D297353CC}">
              <c16:uniqueId val="{00000000-8493-4316-A59F-3D8B1780972B}"/>
            </c:ext>
          </c:extLst>
        </c:ser>
        <c:dLbls>
          <c:showLegendKey val="0"/>
          <c:showVal val="0"/>
          <c:showCatName val="0"/>
          <c:showSerName val="0"/>
          <c:showPercent val="0"/>
          <c:showBubbleSize val="0"/>
        </c:dLbls>
        <c:smooth val="0"/>
        <c:axId val="293409232"/>
        <c:axId val="293406608"/>
      </c:lineChart>
      <c:dateAx>
        <c:axId val="29340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06608"/>
        <c:crosses val="autoZero"/>
        <c:auto val="1"/>
        <c:lblOffset val="100"/>
        <c:baseTimeUnit val="days"/>
      </c:dateAx>
      <c:valAx>
        <c:axId val="29340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0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rabeatea ([ Rabea Tea | شاي ربيع ])</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0</c:v>
                </c:pt>
                <c:pt idx="3">
                  <c:v>1.1456</c:v>
                </c:pt>
                <c:pt idx="4">
                  <c:v>0</c:v>
                </c:pt>
                <c:pt idx="5">
                  <c:v>0.68759999999999999</c:v>
                </c:pt>
                <c:pt idx="6">
                  <c:v>0</c:v>
                </c:pt>
                <c:pt idx="7">
                  <c:v>0</c:v>
                </c:pt>
                <c:pt idx="8">
                  <c:v>0</c:v>
                </c:pt>
                <c:pt idx="9">
                  <c:v>0.7258</c:v>
                </c:pt>
                <c:pt idx="10">
                  <c:v>0</c:v>
                </c:pt>
                <c:pt idx="11">
                  <c:v>0.53390000000000004</c:v>
                </c:pt>
                <c:pt idx="12">
                  <c:v>0</c:v>
                </c:pt>
                <c:pt idx="13">
                  <c:v>0</c:v>
                </c:pt>
                <c:pt idx="14">
                  <c:v>0</c:v>
                </c:pt>
                <c:pt idx="15">
                  <c:v>0.54430000000000001</c:v>
                </c:pt>
                <c:pt idx="16">
                  <c:v>0</c:v>
                </c:pt>
                <c:pt idx="17">
                  <c:v>0.58309999999999995</c:v>
                </c:pt>
                <c:pt idx="18">
                  <c:v>0</c:v>
                </c:pt>
                <c:pt idx="19">
                  <c:v>0</c:v>
                </c:pt>
                <c:pt idx="20">
                  <c:v>0</c:v>
                </c:pt>
                <c:pt idx="21">
                  <c:v>0</c:v>
                </c:pt>
                <c:pt idx="22">
                  <c:v>0</c:v>
                </c:pt>
                <c:pt idx="23">
                  <c:v>0.50900000000000001</c:v>
                </c:pt>
                <c:pt idx="24">
                  <c:v>0</c:v>
                </c:pt>
                <c:pt idx="25">
                  <c:v>0</c:v>
                </c:pt>
                <c:pt idx="26">
                  <c:v>0.47299999999999998</c:v>
                </c:pt>
                <c:pt idx="27">
                  <c:v>0</c:v>
                </c:pt>
                <c:pt idx="28">
                  <c:v>0</c:v>
                </c:pt>
                <c:pt idx="29">
                  <c:v>0</c:v>
                </c:pt>
                <c:pt idx="30">
                  <c:v>0.38390000000000002</c:v>
                </c:pt>
              </c:numCache>
            </c:numRef>
          </c:val>
          <c:smooth val="0"/>
          <c:extLst>
            <c:ext xmlns:c16="http://schemas.microsoft.com/office/drawing/2014/chart" uri="{C3380CC4-5D6E-409C-BE32-E72D297353CC}">
              <c16:uniqueId val="{00000000-2B7E-4234-90C4-7525A4D4FD40}"/>
            </c:ext>
          </c:extLst>
        </c:ser>
        <c:dLbls>
          <c:showLegendKey val="0"/>
          <c:showVal val="0"/>
          <c:showCatName val="0"/>
          <c:showSerName val="0"/>
          <c:showPercent val="0"/>
          <c:showBubbleSize val="0"/>
        </c:dLbls>
        <c:smooth val="0"/>
        <c:axId val="294406936"/>
        <c:axId val="294403000"/>
      </c:lineChart>
      <c:dateAx>
        <c:axId val="29440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03000"/>
        <c:crosses val="autoZero"/>
        <c:auto val="1"/>
        <c:lblOffset val="100"/>
        <c:baseTimeUnit val="days"/>
      </c:dateAx>
      <c:valAx>
        <c:axId val="29440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0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rabeatea ([ Rabea Tea | شاي ربيع ])</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0</c:v>
                </c:pt>
                <c:pt idx="3">
                  <c:v>238</c:v>
                </c:pt>
                <c:pt idx="4">
                  <c:v>0</c:v>
                </c:pt>
                <c:pt idx="5">
                  <c:v>143</c:v>
                </c:pt>
                <c:pt idx="6">
                  <c:v>0</c:v>
                </c:pt>
                <c:pt idx="7">
                  <c:v>0</c:v>
                </c:pt>
                <c:pt idx="8">
                  <c:v>0</c:v>
                </c:pt>
                <c:pt idx="9">
                  <c:v>151</c:v>
                </c:pt>
                <c:pt idx="10">
                  <c:v>0</c:v>
                </c:pt>
                <c:pt idx="11">
                  <c:v>111</c:v>
                </c:pt>
                <c:pt idx="12">
                  <c:v>0</c:v>
                </c:pt>
                <c:pt idx="13">
                  <c:v>0</c:v>
                </c:pt>
                <c:pt idx="14">
                  <c:v>0</c:v>
                </c:pt>
                <c:pt idx="15">
                  <c:v>113</c:v>
                </c:pt>
                <c:pt idx="16">
                  <c:v>0</c:v>
                </c:pt>
                <c:pt idx="17">
                  <c:v>121</c:v>
                </c:pt>
                <c:pt idx="18">
                  <c:v>0</c:v>
                </c:pt>
                <c:pt idx="19">
                  <c:v>0</c:v>
                </c:pt>
                <c:pt idx="20">
                  <c:v>0</c:v>
                </c:pt>
                <c:pt idx="21">
                  <c:v>0</c:v>
                </c:pt>
                <c:pt idx="22">
                  <c:v>0</c:v>
                </c:pt>
                <c:pt idx="23">
                  <c:v>105</c:v>
                </c:pt>
                <c:pt idx="24">
                  <c:v>0</c:v>
                </c:pt>
                <c:pt idx="25">
                  <c:v>0</c:v>
                </c:pt>
                <c:pt idx="26">
                  <c:v>98</c:v>
                </c:pt>
                <c:pt idx="27">
                  <c:v>0</c:v>
                </c:pt>
                <c:pt idx="28">
                  <c:v>0</c:v>
                </c:pt>
                <c:pt idx="29">
                  <c:v>0</c:v>
                </c:pt>
                <c:pt idx="30">
                  <c:v>79</c:v>
                </c:pt>
              </c:numCache>
            </c:numRef>
          </c:val>
          <c:smooth val="0"/>
          <c:extLst>
            <c:ext xmlns:c16="http://schemas.microsoft.com/office/drawing/2014/chart" uri="{C3380CC4-5D6E-409C-BE32-E72D297353CC}">
              <c16:uniqueId val="{00000000-B11C-447A-9875-19E609000E30}"/>
            </c:ext>
          </c:extLst>
        </c:ser>
        <c:dLbls>
          <c:showLegendKey val="0"/>
          <c:showVal val="0"/>
          <c:showCatName val="0"/>
          <c:showSerName val="0"/>
          <c:showPercent val="0"/>
          <c:showBubbleSize val="0"/>
        </c:dLbls>
        <c:smooth val="0"/>
        <c:axId val="308640072"/>
        <c:axId val="308640728"/>
      </c:lineChart>
      <c:dateAx>
        <c:axId val="30864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40728"/>
        <c:crosses val="autoZero"/>
        <c:auto val="1"/>
        <c:lblOffset val="100"/>
        <c:baseTimeUnit val="days"/>
      </c:dateAx>
      <c:valAx>
        <c:axId val="30864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4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10/12/2017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31EC0-DCE7-455F-A8A7-5677B10F5E2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D7A901E1-865E-4334-9857-A0A5CEF78633}"/>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0DEDAC3B-2399-4512-9A16-4212FE5EB514}"/>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977144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488A4-5582-4748-9266-0A0B32C01A0D}"/>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95FA0F56-3A0C-4507-912B-8F89E62AE3F1}"/>
              </a:ext>
            </a:extLst>
          </p:cNvPr>
          <p:cNvGraphicFramePr>
            <a:graphicFrameLocks noGrp="1"/>
          </p:cNvGraphicFramePr>
          <p:nvPr>
            <p:ph type="chart" sz="quarter" idx="13"/>
            <p:extLst>
              <p:ext uri="{D42A27DB-BD31-4B8C-83A1-F6EECF244321}">
                <p14:modId xmlns:p14="http://schemas.microsoft.com/office/powerpoint/2010/main" val="199904877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36DED-87F8-45EE-BC8F-ADFE475CBA5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58F3767-531D-4512-9180-DC17F69FE6D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186682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2617562-080C-4E1C-A726-C78E2B1D9FA2}"/>
              </a:ext>
            </a:extLst>
          </p:cNvPr>
          <p:cNvGraphicFramePr>
            <a:graphicFrameLocks noGrp="1"/>
          </p:cNvGraphicFramePr>
          <p:nvPr>
            <p:ph type="tbl" sz="quarter" idx="13"/>
            <p:extLst>
              <p:ext uri="{D42A27DB-BD31-4B8C-83A1-F6EECF244321}">
                <p14:modId xmlns:p14="http://schemas.microsoft.com/office/powerpoint/2010/main" val="407668273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9639291"/>
                    </a:ext>
                  </a:extLst>
                </a:gridCol>
                <a:gridCol w="699516">
                  <a:extLst>
                    <a:ext uri="{9D8B030D-6E8A-4147-A177-3AD203B41FA5}">
                      <a16:colId xmlns:a16="http://schemas.microsoft.com/office/drawing/2014/main" val="520113417"/>
                    </a:ext>
                  </a:extLst>
                </a:gridCol>
                <a:gridCol w="699516">
                  <a:extLst>
                    <a:ext uri="{9D8B030D-6E8A-4147-A177-3AD203B41FA5}">
                      <a16:colId xmlns:a16="http://schemas.microsoft.com/office/drawing/2014/main" val="1081417414"/>
                    </a:ext>
                  </a:extLst>
                </a:gridCol>
                <a:gridCol w="658368">
                  <a:extLst>
                    <a:ext uri="{9D8B030D-6E8A-4147-A177-3AD203B41FA5}">
                      <a16:colId xmlns:a16="http://schemas.microsoft.com/office/drawing/2014/main" val="1761965459"/>
                    </a:ext>
                  </a:extLst>
                </a:gridCol>
                <a:gridCol w="658368">
                  <a:extLst>
                    <a:ext uri="{9D8B030D-6E8A-4147-A177-3AD203B41FA5}">
                      <a16:colId xmlns:a16="http://schemas.microsoft.com/office/drawing/2014/main" val="2118670388"/>
                    </a:ext>
                  </a:extLst>
                </a:gridCol>
                <a:gridCol w="658368">
                  <a:extLst>
                    <a:ext uri="{9D8B030D-6E8A-4147-A177-3AD203B41FA5}">
                      <a16:colId xmlns:a16="http://schemas.microsoft.com/office/drawing/2014/main" val="987183836"/>
                    </a:ext>
                  </a:extLst>
                </a:gridCol>
                <a:gridCol w="699516">
                  <a:extLst>
                    <a:ext uri="{9D8B030D-6E8A-4147-A177-3AD203B41FA5}">
                      <a16:colId xmlns:a16="http://schemas.microsoft.com/office/drawing/2014/main" val="818158871"/>
                    </a:ext>
                  </a:extLst>
                </a:gridCol>
                <a:gridCol w="699516">
                  <a:extLst>
                    <a:ext uri="{9D8B030D-6E8A-4147-A177-3AD203B41FA5}">
                      <a16:colId xmlns:a16="http://schemas.microsoft.com/office/drawing/2014/main" val="3476964362"/>
                    </a:ext>
                  </a:extLst>
                </a:gridCol>
                <a:gridCol w="699516">
                  <a:extLst>
                    <a:ext uri="{9D8B030D-6E8A-4147-A177-3AD203B41FA5}">
                      <a16:colId xmlns:a16="http://schemas.microsoft.com/office/drawing/2014/main" val="182684268"/>
                    </a:ext>
                  </a:extLst>
                </a:gridCol>
                <a:gridCol w="658368">
                  <a:extLst>
                    <a:ext uri="{9D8B030D-6E8A-4147-A177-3AD203B41FA5}">
                      <a16:colId xmlns:a16="http://schemas.microsoft.com/office/drawing/2014/main" val="36035194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95145757"/>
                  </a:ext>
                </a:extLst>
              </a:tr>
              <a:tr h="370840">
                <a:tc>
                  <a:txBody>
                    <a:bodyPr/>
                    <a:lstStyle/>
                    <a:p>
                      <a:r>
                        <a:rPr lang="en-US" sz="1000"/>
                        <a:t>rabeatea ([ Rabea Tea | </a:t>
                      </a:r>
                      <a:r>
                        <a:rPr lang="ar-AE" sz="1000"/>
                        <a:t>شاي ربيع ])</a:t>
                      </a:r>
                      <a:endParaRPr lang="en-US" sz="1000"/>
                    </a:p>
                  </a:txBody>
                  <a:tcPr/>
                </a:tc>
                <a:tc>
                  <a:txBody>
                    <a:bodyPr/>
                    <a:lstStyle/>
                    <a:p>
                      <a:r>
                        <a:rPr lang="en-US" sz="1000"/>
                        <a:t>20704</a:t>
                      </a:r>
                    </a:p>
                  </a:txBody>
                  <a:tcPr/>
                </a:tc>
                <a:tc>
                  <a:txBody>
                    <a:bodyPr/>
                    <a:lstStyle/>
                    <a:p>
                      <a:r>
                        <a:rPr lang="en-US" sz="1000"/>
                        <a:t>-51</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11</a:t>
                      </a:r>
                    </a:p>
                  </a:txBody>
                  <a:tcPr/>
                </a:tc>
                <a:tc>
                  <a:txBody>
                    <a:bodyPr/>
                    <a:lstStyle/>
                    <a:p>
                      <a:r>
                        <a:rPr lang="en-US" sz="1000"/>
                        <a:t>1124</a:t>
                      </a:r>
                    </a:p>
                  </a:txBody>
                  <a:tcPr/>
                </a:tc>
                <a:tc>
                  <a:txBody>
                    <a:bodyPr/>
                    <a:lstStyle/>
                    <a:p>
                      <a:r>
                        <a:rPr lang="en-US" sz="1000"/>
                        <a:t>221</a:t>
                      </a:r>
                    </a:p>
                  </a:txBody>
                  <a:tcPr/>
                </a:tc>
                <a:tc>
                  <a:txBody>
                    <a:bodyPr/>
                    <a:lstStyle/>
                    <a:p>
                      <a:r>
                        <a:rPr lang="en-US" sz="1000"/>
                        <a:t>0.5899%</a:t>
                      </a:r>
                    </a:p>
                  </a:txBody>
                  <a:tcPr/>
                </a:tc>
                <a:extLst>
                  <a:ext uri="{0D108BD9-81ED-4DB2-BD59-A6C34878D82A}">
                    <a16:rowId xmlns:a16="http://schemas.microsoft.com/office/drawing/2014/main" val="4099792400"/>
                  </a:ext>
                </a:extLst>
              </a:tr>
            </a:tbl>
          </a:graphicData>
        </a:graphic>
      </p:graphicFrame>
      <p:sp>
        <p:nvSpPr>
          <p:cNvPr id="3" name="Title 2">
            <a:extLst>
              <a:ext uri="{FF2B5EF4-FFF2-40B4-BE49-F238E27FC236}">
                <a16:creationId xmlns:a16="http://schemas.microsoft.com/office/drawing/2014/main" id="{2E941E9F-57BC-48A3-8C3F-76823F877C31}"/>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E9554B1B-3AD8-4E64-9599-695463CFD8AF}"/>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161043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7643C-14C5-4606-9C6B-609098AAE4AB}"/>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4959FAC8-C3F7-429E-8921-66D0D349E209}"/>
              </a:ext>
            </a:extLst>
          </p:cNvPr>
          <p:cNvGraphicFramePr>
            <a:graphicFrameLocks noGrp="1"/>
          </p:cNvGraphicFramePr>
          <p:nvPr>
            <p:ph type="chart" sz="quarter" idx="13"/>
            <p:extLst>
              <p:ext uri="{D42A27DB-BD31-4B8C-83A1-F6EECF244321}">
                <p14:modId xmlns:p14="http://schemas.microsoft.com/office/powerpoint/2010/main" val="343624694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8457C-540E-4DA8-A389-D055F98836D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6FCED2B-3D52-47B5-B2D1-D87FA13CC4D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876382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97F8-70B9-4EC2-ADC1-31E0E7ABE656}"/>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D37C08A1-1976-44EA-A050-DD7F18212FF6}"/>
              </a:ext>
            </a:extLst>
          </p:cNvPr>
          <p:cNvGraphicFramePr>
            <a:graphicFrameLocks noGrp="1"/>
          </p:cNvGraphicFramePr>
          <p:nvPr>
            <p:ph type="chart" sz="quarter" idx="13"/>
            <p:extLst>
              <p:ext uri="{D42A27DB-BD31-4B8C-83A1-F6EECF244321}">
                <p14:modId xmlns:p14="http://schemas.microsoft.com/office/powerpoint/2010/main" val="269843285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0805CC-A08A-46DB-AA3A-6084266A9EEB}"/>
              </a:ext>
            </a:extLst>
          </p:cNvPr>
          <p:cNvSpPr>
            <a:spLocks noGrp="1"/>
          </p:cNvSpPr>
          <p:nvPr>
            <p:ph type="body" sz="quarter" idx="14"/>
          </p:nvPr>
        </p:nvSpPr>
        <p:spPr/>
        <p:txBody>
          <a:bodyPr/>
          <a:lstStyle/>
          <a:p>
            <a:r>
              <a:rPr lang="en-US"/>
              <a:t>07/01/2017 - 08/31/2017</a:t>
            </a:r>
          </a:p>
        </p:txBody>
      </p:sp>
      <p:sp>
        <p:nvSpPr>
          <p:cNvPr id="5" name="Footer Placeholder 4">
            <a:extLst>
              <a:ext uri="{FF2B5EF4-FFF2-40B4-BE49-F238E27FC236}">
                <a16:creationId xmlns:a16="http://schemas.microsoft.com/office/drawing/2014/main" id="{997E7402-245F-4C55-B798-3DCBEE5EE7A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244391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B805833-CFDD-4B97-B77D-95D790CF5BD1}"/>
              </a:ext>
            </a:extLst>
          </p:cNvPr>
          <p:cNvGraphicFramePr>
            <a:graphicFrameLocks noGrp="1"/>
          </p:cNvGraphicFramePr>
          <p:nvPr>
            <p:ph type="tbl" sz="quarter" idx="13"/>
            <p:extLst>
              <p:ext uri="{D42A27DB-BD31-4B8C-83A1-F6EECF244321}">
                <p14:modId xmlns:p14="http://schemas.microsoft.com/office/powerpoint/2010/main" val="63750778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31611168"/>
                    </a:ext>
                  </a:extLst>
                </a:gridCol>
                <a:gridCol w="987552">
                  <a:extLst>
                    <a:ext uri="{9D8B030D-6E8A-4147-A177-3AD203B41FA5}">
                      <a16:colId xmlns:a16="http://schemas.microsoft.com/office/drawing/2014/main" val="3859259076"/>
                    </a:ext>
                  </a:extLst>
                </a:gridCol>
                <a:gridCol w="987552">
                  <a:extLst>
                    <a:ext uri="{9D8B030D-6E8A-4147-A177-3AD203B41FA5}">
                      <a16:colId xmlns:a16="http://schemas.microsoft.com/office/drawing/2014/main" val="981885059"/>
                    </a:ext>
                  </a:extLst>
                </a:gridCol>
                <a:gridCol w="987552">
                  <a:extLst>
                    <a:ext uri="{9D8B030D-6E8A-4147-A177-3AD203B41FA5}">
                      <a16:colId xmlns:a16="http://schemas.microsoft.com/office/drawing/2014/main" val="3011615724"/>
                    </a:ext>
                  </a:extLst>
                </a:gridCol>
                <a:gridCol w="987552">
                  <a:extLst>
                    <a:ext uri="{9D8B030D-6E8A-4147-A177-3AD203B41FA5}">
                      <a16:colId xmlns:a16="http://schemas.microsoft.com/office/drawing/2014/main" val="273066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922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- 2017-07-31 12:01:56</a:t>
                      </a:r>
                      <a:r>
                        <a:rPr kumimoji="0" lang="ar-AE" sz="1000" b="0" i="0" u="none" strike="noStrike" kern="1200" cap="none" spc="0" normalizeH="0" baseline="0" noProof="0">
                          <a:ln>
                            <a:noFill/>
                          </a:ln>
                          <a:solidFill>
                            <a:prstClr val="black"/>
                          </a:solidFill>
                          <a:effectLst/>
                          <a:uLnTx/>
                          <a:uFillTx/>
                          <a:latin typeface="+mn-lt"/>
                          <a:ea typeface="+mn-ea"/>
                          <a:cs typeface="+mn-cs"/>
                        </a:rPr>
                        <a:t>
أعطِ الشاي فرصة ليتنفس واسمح للشاي يتغلغل .. فإذا أضفت الحليب مباشرة من الأعلى ستنخفض درجة حرارة الماء ولن يعطيك النتيجة المثالية.
#شاي_ربيع #شاي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195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- 2017-07-31 07:26:46</a:t>
                      </a:r>
                      <a:r>
                        <a:rPr kumimoji="0" lang="ar-AE" sz="1000" b="0" i="0" u="none" strike="noStrike" kern="1200" cap="none" spc="0" normalizeH="0" baseline="0" noProof="0">
                          <a:ln>
                            <a:noFill/>
                          </a:ln>
                          <a:solidFill>
                            <a:prstClr val="black"/>
                          </a:solidFill>
                          <a:effectLst/>
                          <a:uLnTx/>
                          <a:uFillTx/>
                          <a:latin typeface="+mn-lt"/>
                          <a:ea typeface="+mn-ea"/>
                          <a:cs typeface="+mn-cs"/>
                        </a:rPr>
                        <a:t>
أصدقائنا يعرفوا يبدأوا صباحهم صح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صباحكم أحلى مع شاي ربيع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تصوير المبدعة @</a:t>
                      </a:r>
                      <a:r>
                        <a:rPr kumimoji="0" lang="en-US" sz="1000" b="0" i="0" u="none" strike="noStrike" kern="1200" cap="none" spc="0" normalizeH="0" baseline="0" noProof="0">
                          <a:ln>
                            <a:noFill/>
                          </a:ln>
                          <a:solidFill>
                            <a:prstClr val="black"/>
                          </a:solidFill>
                          <a:effectLst/>
                          <a:uLnTx/>
                          <a:uFillTx/>
                          <a:latin typeface="+mn-lt"/>
                          <a:ea typeface="+mn-ea"/>
                          <a:cs typeface="+mn-cs"/>
                        </a:rPr>
                        <a:t>hsawiyehh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576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- 2017-07-27 12:43:23</a:t>
                      </a:r>
                      <a:r>
                        <a:rPr kumimoji="0" lang="ar-AE" sz="1000" b="0" i="0" u="none" strike="noStrike" kern="1200" cap="none" spc="0" normalizeH="0" baseline="0" noProof="0">
                          <a:ln>
                            <a:noFill/>
                          </a:ln>
                          <a:solidFill>
                            <a:prstClr val="black"/>
                          </a:solidFill>
                          <a:effectLst/>
                          <a:uLnTx/>
                          <a:uFillTx/>
                          <a:latin typeface="+mn-lt"/>
                          <a:ea typeface="+mn-ea"/>
                          <a:cs typeface="+mn-cs"/>
                        </a:rPr>
                        <a:t>
شاي الزبدة : المفضل في التبت
#شاي_ربيع #شاي #ثقافة_الشاي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00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- 2017-07-24 12:06:16</a:t>
                      </a:r>
                      <a:r>
                        <a:rPr kumimoji="0" lang="ar-AE" sz="1000" b="0" i="0" u="none" strike="noStrike" kern="1200" cap="none" spc="0" normalizeH="0" baseline="0" noProof="0">
                          <a:ln>
                            <a:noFill/>
                          </a:ln>
                          <a:solidFill>
                            <a:prstClr val="black"/>
                          </a:solidFill>
                          <a:effectLst/>
                          <a:uLnTx/>
                          <a:uFillTx/>
                          <a:latin typeface="+mn-lt"/>
                          <a:ea typeface="+mn-ea"/>
                          <a:cs typeface="+mn-cs"/>
                        </a:rPr>
                        <a:t>
جيم اوف ثرونز يوتر صح؟ الحلقة الجاية لا تنسى تروق مع شاي ربيع
#</a:t>
                      </a:r>
                      <a:r>
                        <a:rPr kumimoji="0" lang="en-US" sz="1000" b="0" i="0" u="none" strike="noStrike" kern="1200" cap="none" spc="0" normalizeH="0" baseline="0" noProof="0">
                          <a:ln>
                            <a:noFill/>
                          </a:ln>
                          <a:solidFill>
                            <a:prstClr val="black"/>
                          </a:solidFill>
                          <a:effectLst/>
                          <a:uLnTx/>
                          <a:uFillTx/>
                          <a:latin typeface="+mn-lt"/>
                          <a:ea typeface="+mn-ea"/>
                          <a:cs typeface="+mn-cs"/>
                        </a:rPr>
                        <a:t>GameOfThrones7 #GOT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559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- 2017-07-24 07:37:07</a:t>
                      </a:r>
                      <a:r>
                        <a:rPr kumimoji="0" lang="ar-AE" sz="1000" b="0" i="0" u="none" strike="noStrike" kern="1200" cap="none" spc="0" normalizeH="0" baseline="0" noProof="0">
                          <a:ln>
                            <a:noFill/>
                          </a:ln>
                          <a:solidFill>
                            <a:prstClr val="black"/>
                          </a:solidFill>
                          <a:effectLst/>
                          <a:uLnTx/>
                          <a:uFillTx/>
                          <a:latin typeface="+mn-lt"/>
                          <a:ea typeface="+mn-ea"/>
                          <a:cs typeface="+mn-cs"/>
                        </a:rPr>
                        <a:t>
استخدام الشاي كمنظف للوجه
#شاي_ربيع #شاي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006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- 2017-07-18 10:26:42</a:t>
                      </a:r>
                      <a:r>
                        <a:rPr kumimoji="0" lang="ar-AE" sz="1000" b="0" i="0" u="none" strike="noStrike" kern="1200" cap="none" spc="0" normalizeH="0" baseline="0" noProof="0">
                          <a:ln>
                            <a:noFill/>
                          </a:ln>
                          <a:solidFill>
                            <a:prstClr val="black"/>
                          </a:solidFill>
                          <a:effectLst/>
                          <a:uLnTx/>
                          <a:uFillTx/>
                          <a:latin typeface="+mn-lt"/>
                          <a:ea typeface="+mn-ea"/>
                          <a:cs typeface="+mn-cs"/>
                        </a:rPr>
                        <a:t>
هل تعلم أن شاي ربيع الكركديه غني بالفوائد الصحية مع طعمه الرائع!
#شاي_ربيع #شاي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2140665"/>
                  </a:ext>
                </a:extLst>
              </a:tr>
            </a:tbl>
          </a:graphicData>
        </a:graphic>
      </p:graphicFrame>
      <p:sp>
        <p:nvSpPr>
          <p:cNvPr id="3" name="Title 2">
            <a:extLst>
              <a:ext uri="{FF2B5EF4-FFF2-40B4-BE49-F238E27FC236}">
                <a16:creationId xmlns:a16="http://schemas.microsoft.com/office/drawing/2014/main" id="{6010AB0D-991E-4D56-9AEF-31A719DDBEB5}"/>
              </a:ext>
            </a:extLst>
          </p:cNvPr>
          <p:cNvSpPr>
            <a:spLocks noGrp="1"/>
          </p:cNvSpPr>
          <p:nvPr>
            <p:ph type="title"/>
          </p:nvPr>
        </p:nvSpPr>
        <p:spPr/>
        <p:txBody>
          <a:bodyPr/>
          <a:lstStyle/>
          <a:p>
            <a:r>
              <a:rPr lang="en-US"/>
              <a:t>Instagram Posts Table - 1 of 3</a:t>
            </a:r>
          </a:p>
        </p:txBody>
      </p:sp>
      <p:sp>
        <p:nvSpPr>
          <p:cNvPr id="4" name="Text Placeholder 3">
            <a:extLst>
              <a:ext uri="{FF2B5EF4-FFF2-40B4-BE49-F238E27FC236}">
                <a16:creationId xmlns:a16="http://schemas.microsoft.com/office/drawing/2014/main" id="{F0DF58CC-C6EA-40F9-8CDD-C475C825E9D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855094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F3D1DB8-1B3B-4878-99F1-6974739FC8F6}"/>
              </a:ext>
            </a:extLst>
          </p:cNvPr>
          <p:cNvGraphicFramePr>
            <a:graphicFrameLocks noGrp="1"/>
          </p:cNvGraphicFramePr>
          <p:nvPr>
            <p:ph type="tbl" sz="quarter" idx="13"/>
            <p:extLst>
              <p:ext uri="{D42A27DB-BD31-4B8C-83A1-F6EECF244321}">
                <p14:modId xmlns:p14="http://schemas.microsoft.com/office/powerpoint/2010/main" val="61393802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3874529"/>
                    </a:ext>
                  </a:extLst>
                </a:gridCol>
                <a:gridCol w="987552">
                  <a:extLst>
                    <a:ext uri="{9D8B030D-6E8A-4147-A177-3AD203B41FA5}">
                      <a16:colId xmlns:a16="http://schemas.microsoft.com/office/drawing/2014/main" val="674822293"/>
                    </a:ext>
                  </a:extLst>
                </a:gridCol>
                <a:gridCol w="987552">
                  <a:extLst>
                    <a:ext uri="{9D8B030D-6E8A-4147-A177-3AD203B41FA5}">
                      <a16:colId xmlns:a16="http://schemas.microsoft.com/office/drawing/2014/main" val="3059913308"/>
                    </a:ext>
                  </a:extLst>
                </a:gridCol>
                <a:gridCol w="987552">
                  <a:extLst>
                    <a:ext uri="{9D8B030D-6E8A-4147-A177-3AD203B41FA5}">
                      <a16:colId xmlns:a16="http://schemas.microsoft.com/office/drawing/2014/main" val="2804113919"/>
                    </a:ext>
                  </a:extLst>
                </a:gridCol>
                <a:gridCol w="987552">
                  <a:extLst>
                    <a:ext uri="{9D8B030D-6E8A-4147-A177-3AD203B41FA5}">
                      <a16:colId xmlns:a16="http://schemas.microsoft.com/office/drawing/2014/main" val="122005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746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- 2017-07-16 14:53:18</a:t>
                      </a:r>
                      <a:r>
                        <a:rPr kumimoji="0" lang="ar-AE" sz="1000" b="0" i="0" u="none" strike="noStrike" kern="1200" cap="none" spc="0" normalizeH="0" baseline="0" noProof="0">
                          <a:ln>
                            <a:noFill/>
                          </a:ln>
                          <a:solidFill>
                            <a:prstClr val="black"/>
                          </a:solidFill>
                          <a:effectLst/>
                          <a:uLnTx/>
                          <a:uFillTx/>
                          <a:latin typeface="+mn-lt"/>
                          <a:ea typeface="+mn-ea"/>
                          <a:cs typeface="+mn-cs"/>
                        </a:rPr>
                        <a:t>
شارع التشايوالا الهندي
#شاي_ربيع #شاي #ثقافة_الشاي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730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- 2017-07-12 12:06:47</a:t>
                      </a:r>
                      <a:r>
                        <a:rPr kumimoji="0" lang="ar-AE" sz="1000" b="0" i="0" u="none" strike="noStrike" kern="1200" cap="none" spc="0" normalizeH="0" baseline="0" noProof="0">
                          <a:ln>
                            <a:noFill/>
                          </a:ln>
                          <a:solidFill>
                            <a:prstClr val="black"/>
                          </a:solidFill>
                          <a:effectLst/>
                          <a:uLnTx/>
                          <a:uFillTx/>
                          <a:latin typeface="+mn-lt"/>
                          <a:ea typeface="+mn-ea"/>
                          <a:cs typeface="+mn-cs"/>
                        </a:rPr>
                        <a:t>
درجات حرارة الغليان لأنواع الشاي المختلفة
#شاي_ربيع #شاي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578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- 2017-07-10 08:26:38</a:t>
                      </a:r>
                      <a:r>
                        <a:rPr kumimoji="0" lang="ar-AE" sz="1000" b="0" i="0" u="none" strike="noStrike" kern="1200" cap="none" spc="0" normalizeH="0" baseline="0" noProof="0">
                          <a:ln>
                            <a:noFill/>
                          </a:ln>
                          <a:solidFill>
                            <a:prstClr val="black"/>
                          </a:solidFill>
                          <a:effectLst/>
                          <a:uLnTx/>
                          <a:uFillTx/>
                          <a:latin typeface="+mn-lt"/>
                          <a:ea typeface="+mn-ea"/>
                          <a:cs typeface="+mn-cs"/>
                        </a:rPr>
                        <a:t>
مين منكم يغلط بهذي الأشياء كل يوم ؟ وأيش المفروض تسوي بدالها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#شاي_ربيع #شاي #السعودية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للتذوق والإستفادة من الشاي الأخضر يفضل عدم تسخين الماء أعلى من 60 الى 85 درجة مئوية، وإذا لم يكن لديك ميزان للحرارة، نغلي الماء ونتركه يبرد دقيقتين قبل صبها في الكوب.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4366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- 2017-07-06 11:09:56</a:t>
                      </a:r>
                      <a:r>
                        <a:rPr kumimoji="0" lang="ar-AE" sz="1000" b="0" i="0" u="none" strike="noStrike" kern="1200" cap="none" spc="0" normalizeH="0" baseline="0" noProof="0">
                          <a:ln>
                            <a:noFill/>
                          </a:ln>
                          <a:solidFill>
                            <a:prstClr val="black"/>
                          </a:solidFill>
                          <a:effectLst/>
                          <a:uLnTx/>
                          <a:uFillTx/>
                          <a:latin typeface="+mn-lt"/>
                          <a:ea typeface="+mn-ea"/>
                          <a:cs typeface="+mn-cs"/>
                        </a:rPr>
                        <a:t>
"مؤخرًا تفوق الشاي على القهوة بالنسبة لي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حكاية #ربيع
قد تسالتو ليش سمي شاي الربيع بهذا الاسم؟؟
.
ان اقول ان فصل الربيع يجي مره بالسنه!
اما شاي الربيع موجود طوال السنه فلو شربته بفصل الشتاء او بفصل الصيف رح يتحول الى فصل الربيع </a:t>
                      </a:r>
                      <a:r>
                        <a:rPr kumimoji="0" lang="en-US" sz="1000" b="0" i="0" u="none" strike="noStrike" kern="1200" cap="none" spc="0" normalizeH="0" baseline="0" noProof="0">
                          <a:ln>
                            <a:noFill/>
                          </a:ln>
                          <a:solidFill>
                            <a:prstClr val="black"/>
                          </a:solidFill>
                          <a:effectLst/>
                          <a:uLnTx/>
                          <a:uFillTx/>
                          <a:latin typeface="+mn-lt"/>
                          <a:ea typeface="+mn-ea"/>
                          <a:cs typeface="+mn-cs"/>
                        </a:rPr>
                        <a:t>💕🌿" .
.
.
</a:t>
                      </a:r>
                      <a:r>
                        <a:rPr kumimoji="0" lang="ar-AE" sz="1000" b="0" i="0" u="none" strike="noStrike" kern="1200" cap="none" spc="0" normalizeH="0" baseline="0" noProof="0">
                          <a:ln>
                            <a:noFill/>
                          </a:ln>
                          <a:solidFill>
                            <a:prstClr val="black"/>
                          </a:solidFill>
                          <a:effectLst/>
                          <a:uLnTx/>
                          <a:uFillTx/>
                          <a:latin typeface="+mn-lt"/>
                          <a:ea typeface="+mn-ea"/>
                          <a:cs typeface="+mn-cs"/>
                        </a:rPr>
                        <a:t>إحدى مشاركات متابعينا المبدعين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6745360"/>
                  </a:ext>
                </a:extLst>
              </a:tr>
            </a:tbl>
          </a:graphicData>
        </a:graphic>
      </p:graphicFrame>
      <p:sp>
        <p:nvSpPr>
          <p:cNvPr id="3" name="Title 2">
            <a:extLst>
              <a:ext uri="{FF2B5EF4-FFF2-40B4-BE49-F238E27FC236}">
                <a16:creationId xmlns:a16="http://schemas.microsoft.com/office/drawing/2014/main" id="{3E294417-46D4-4339-A960-6774409BAE4D}"/>
              </a:ext>
            </a:extLst>
          </p:cNvPr>
          <p:cNvSpPr>
            <a:spLocks noGrp="1"/>
          </p:cNvSpPr>
          <p:nvPr>
            <p:ph type="title"/>
          </p:nvPr>
        </p:nvSpPr>
        <p:spPr/>
        <p:txBody>
          <a:bodyPr/>
          <a:lstStyle/>
          <a:p>
            <a:r>
              <a:rPr lang="en-US"/>
              <a:t>Instagram Posts Table - 2 of 3</a:t>
            </a:r>
          </a:p>
        </p:txBody>
      </p:sp>
      <p:sp>
        <p:nvSpPr>
          <p:cNvPr id="4" name="Text Placeholder 3">
            <a:extLst>
              <a:ext uri="{FF2B5EF4-FFF2-40B4-BE49-F238E27FC236}">
                <a16:creationId xmlns:a16="http://schemas.microsoft.com/office/drawing/2014/main" id="{50E659AE-35D9-4E1A-917D-11DCA0DAB93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749220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BF3684A-A6D7-46BD-9089-7EBDEBF4F5C7}"/>
              </a:ext>
            </a:extLst>
          </p:cNvPr>
          <p:cNvGraphicFramePr>
            <a:graphicFrameLocks noGrp="1"/>
          </p:cNvGraphicFramePr>
          <p:nvPr>
            <p:ph type="tbl" sz="quarter" idx="13"/>
            <p:extLst>
              <p:ext uri="{D42A27DB-BD31-4B8C-83A1-F6EECF244321}">
                <p14:modId xmlns:p14="http://schemas.microsoft.com/office/powerpoint/2010/main" val="88705203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30822786"/>
                    </a:ext>
                  </a:extLst>
                </a:gridCol>
                <a:gridCol w="987552">
                  <a:extLst>
                    <a:ext uri="{9D8B030D-6E8A-4147-A177-3AD203B41FA5}">
                      <a16:colId xmlns:a16="http://schemas.microsoft.com/office/drawing/2014/main" val="3837180679"/>
                    </a:ext>
                  </a:extLst>
                </a:gridCol>
                <a:gridCol w="987552">
                  <a:extLst>
                    <a:ext uri="{9D8B030D-6E8A-4147-A177-3AD203B41FA5}">
                      <a16:colId xmlns:a16="http://schemas.microsoft.com/office/drawing/2014/main" val="2607011143"/>
                    </a:ext>
                  </a:extLst>
                </a:gridCol>
                <a:gridCol w="987552">
                  <a:extLst>
                    <a:ext uri="{9D8B030D-6E8A-4147-A177-3AD203B41FA5}">
                      <a16:colId xmlns:a16="http://schemas.microsoft.com/office/drawing/2014/main" val="319603237"/>
                    </a:ext>
                  </a:extLst>
                </a:gridCol>
                <a:gridCol w="987552">
                  <a:extLst>
                    <a:ext uri="{9D8B030D-6E8A-4147-A177-3AD203B41FA5}">
                      <a16:colId xmlns:a16="http://schemas.microsoft.com/office/drawing/2014/main" val="357307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007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rabeatea ([ Rabea Tea | </a:t>
                      </a:r>
                      <a:r>
                        <a:rPr kumimoji="0" lang="ar-AE" sz="1000" b="1" i="0" u="none" strike="noStrike" kern="1200" cap="none" spc="0" normalizeH="0" baseline="0" noProof="0">
                          <a:ln>
                            <a:noFill/>
                          </a:ln>
                          <a:solidFill>
                            <a:prstClr val="black"/>
                          </a:solidFill>
                          <a:effectLst/>
                          <a:uLnTx/>
                          <a:uFillTx/>
                          <a:latin typeface="+mn-lt"/>
                          <a:ea typeface="+mn-ea"/>
                          <a:cs typeface="+mn-cs"/>
                        </a:rPr>
                        <a:t>شاي ربيع ]) - 2017-07-04 08:49:42</a:t>
                      </a:r>
                      <a:r>
                        <a:rPr kumimoji="0" lang="ar-AE" sz="1000" b="0" i="0" u="none" strike="noStrike" kern="1200" cap="none" spc="0" normalizeH="0" baseline="0" noProof="0">
                          <a:ln>
                            <a:noFill/>
                          </a:ln>
                          <a:solidFill>
                            <a:prstClr val="black"/>
                          </a:solidFill>
                          <a:effectLst/>
                          <a:uLnTx/>
                          <a:uFillTx/>
                          <a:latin typeface="+mn-lt"/>
                          <a:ea typeface="+mn-ea"/>
                          <a:cs typeface="+mn-cs"/>
                        </a:rPr>
                        <a:t>
شاي ربيع حب يكافئ متابعينه المخلصين الأكثر تفاعلاً هذا الشهر بالفوز بصندوق ربيع المميز! يرجى إرسال ( البريد الإلكتروني – رقم الجوال – العنوان – الإسم ) عبر الرسائل الخاصة لإستلام الهدية .
 #كييف_شاي #شاي_ربيع #شاي #كل_الشاي_لكل_الناس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8836275"/>
                  </a:ext>
                </a:extLst>
              </a:tr>
            </a:tbl>
          </a:graphicData>
        </a:graphic>
      </p:graphicFrame>
      <p:sp>
        <p:nvSpPr>
          <p:cNvPr id="3" name="Title 2">
            <a:extLst>
              <a:ext uri="{FF2B5EF4-FFF2-40B4-BE49-F238E27FC236}">
                <a16:creationId xmlns:a16="http://schemas.microsoft.com/office/drawing/2014/main" id="{BBC7F133-695B-4C12-A377-B186C491FC68}"/>
              </a:ext>
            </a:extLst>
          </p:cNvPr>
          <p:cNvSpPr>
            <a:spLocks noGrp="1"/>
          </p:cNvSpPr>
          <p:nvPr>
            <p:ph type="title"/>
          </p:nvPr>
        </p:nvSpPr>
        <p:spPr/>
        <p:txBody>
          <a:bodyPr/>
          <a:lstStyle/>
          <a:p>
            <a:r>
              <a:rPr lang="en-US"/>
              <a:t>Instagram Posts Table - 3 of 3</a:t>
            </a:r>
          </a:p>
        </p:txBody>
      </p:sp>
      <p:sp>
        <p:nvSpPr>
          <p:cNvPr id="4" name="Text Placeholder 3">
            <a:extLst>
              <a:ext uri="{FF2B5EF4-FFF2-40B4-BE49-F238E27FC236}">
                <a16:creationId xmlns:a16="http://schemas.microsoft.com/office/drawing/2014/main" id="{19694132-B3E8-4829-90A7-9194E646F3E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155073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3F60-53A4-4027-ABC8-DA56D2480C0D}"/>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449EBD9B-6388-438F-A268-BD8186B5E171}"/>
              </a:ext>
            </a:extLst>
          </p:cNvPr>
          <p:cNvGraphicFramePr>
            <a:graphicFrameLocks noGrp="1"/>
          </p:cNvGraphicFramePr>
          <p:nvPr>
            <p:ph type="chart" sz="quarter" idx="13"/>
            <p:extLst>
              <p:ext uri="{D42A27DB-BD31-4B8C-83A1-F6EECF244321}">
                <p14:modId xmlns:p14="http://schemas.microsoft.com/office/powerpoint/2010/main" val="161378464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327738-8014-465F-9825-AB60D84724C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402BB9A-F548-4CDB-87FD-3F84C634D450}"/>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021473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20171012_073055</Template>
  <TotalTime>0</TotalTime>
  <Words>301</Words>
  <Application>Microsoft Office PowerPoint</Application>
  <PresentationFormat>On-screen Show (4:3)</PresentationFormat>
  <Paragraphs>113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Lato</vt:lpstr>
      <vt:lpstr>Arial</vt:lpstr>
      <vt:lpstr>Calibri</vt:lpstr>
      <vt:lpstr>quintly_template</vt:lpstr>
      <vt:lpstr>Overview</vt:lpstr>
      <vt:lpstr>Instagram Followers Total</vt:lpstr>
      <vt:lpstr>Instagram Key Metrics Table</vt:lpstr>
      <vt:lpstr>Instagram Followers Change Rate</vt:lpstr>
      <vt:lpstr>Instagram Interaction Rate</vt:lpstr>
      <vt:lpstr>Instagram Posts Table - 1 of 3</vt:lpstr>
      <vt:lpstr>Instagram Posts Table - 2 of 3</vt:lpstr>
      <vt:lpstr>Instagram Posts Table - 3 of 3</vt:lpstr>
      <vt:lpstr>Instagram Average Interactions Per Post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2017-10-12T07:30:56Z</dcterms:created>
  <dcterms:modified xsi:type="dcterms:W3CDTF">2017-10-12T07:31:15Z</dcterms:modified>
</cp:coreProperties>
</file>