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199437</c:v>
                </c:pt>
                <c:pt idx="1">
                  <c:v>199443</c:v>
                </c:pt>
                <c:pt idx="2">
                  <c:v>199459</c:v>
                </c:pt>
                <c:pt idx="3">
                  <c:v>199482</c:v>
                </c:pt>
                <c:pt idx="4">
                  <c:v>199485</c:v>
                </c:pt>
                <c:pt idx="5">
                  <c:v>199509</c:v>
                </c:pt>
                <c:pt idx="6">
                  <c:v>199513</c:v>
                </c:pt>
                <c:pt idx="7">
                  <c:v>199529</c:v>
                </c:pt>
                <c:pt idx="8">
                  <c:v>199539</c:v>
                </c:pt>
                <c:pt idx="9">
                  <c:v>199539</c:v>
                </c:pt>
                <c:pt idx="10">
                  <c:v>199534</c:v>
                </c:pt>
                <c:pt idx="11">
                  <c:v>199536</c:v>
                </c:pt>
                <c:pt idx="12">
                  <c:v>199541</c:v>
                </c:pt>
                <c:pt idx="13">
                  <c:v>199543</c:v>
                </c:pt>
                <c:pt idx="14">
                  <c:v>199543</c:v>
                </c:pt>
                <c:pt idx="15">
                  <c:v>199542</c:v>
                </c:pt>
                <c:pt idx="16">
                  <c:v>199535</c:v>
                </c:pt>
                <c:pt idx="17">
                  <c:v>199535</c:v>
                </c:pt>
                <c:pt idx="18">
                  <c:v>199534</c:v>
                </c:pt>
                <c:pt idx="19">
                  <c:v>199537</c:v>
                </c:pt>
                <c:pt idx="20">
                  <c:v>199547</c:v>
                </c:pt>
                <c:pt idx="21">
                  <c:v>199561</c:v>
                </c:pt>
                <c:pt idx="22">
                  <c:v>199570</c:v>
                </c:pt>
                <c:pt idx="23">
                  <c:v>199579</c:v>
                </c:pt>
                <c:pt idx="24">
                  <c:v>199595</c:v>
                </c:pt>
                <c:pt idx="25">
                  <c:v>199605</c:v>
                </c:pt>
                <c:pt idx="26">
                  <c:v>199612</c:v>
                </c:pt>
                <c:pt idx="27">
                  <c:v>199632</c:v>
                </c:pt>
                <c:pt idx="28">
                  <c:v>199666</c:v>
                </c:pt>
                <c:pt idx="29">
                  <c:v>199706</c:v>
                </c:pt>
                <c:pt idx="30">
                  <c:v>199739</c:v>
                </c:pt>
              </c:numCache>
            </c:numRef>
          </c:val>
          <c:smooth val="0"/>
          <c:extLst>
            <c:ext xmlns:c16="http://schemas.microsoft.com/office/drawing/2014/chart" uri="{C3380CC4-5D6E-409C-BE32-E72D297353CC}">
              <c16:uniqueId val="{00000000-7CC9-4E18-B9CD-791ACB170E0F}"/>
            </c:ext>
          </c:extLst>
        </c:ser>
        <c:dLbls>
          <c:showLegendKey val="0"/>
          <c:showVal val="0"/>
          <c:showCatName val="0"/>
          <c:showSerName val="0"/>
          <c:showPercent val="0"/>
          <c:showBubbleSize val="0"/>
        </c:dLbls>
        <c:smooth val="0"/>
        <c:axId val="250575960"/>
        <c:axId val="249344384"/>
      </c:lineChart>
      <c:dateAx>
        <c:axId val="250575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344384"/>
        <c:crosses val="autoZero"/>
        <c:auto val="1"/>
        <c:lblOffset val="100"/>
        <c:baseTimeUnit val="days"/>
      </c:dateAx>
      <c:valAx>
        <c:axId val="2493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7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0</c:v>
                </c:pt>
                <c:pt idx="2">
                  <c:v>0</c:v>
                </c:pt>
                <c:pt idx="3">
                  <c:v>0.12082017345967</c:v>
                </c:pt>
                <c:pt idx="4">
                  <c:v>0</c:v>
                </c:pt>
                <c:pt idx="5">
                  <c:v>0</c:v>
                </c:pt>
                <c:pt idx="6">
                  <c:v>0</c:v>
                </c:pt>
                <c:pt idx="7">
                  <c:v>0</c:v>
                </c:pt>
                <c:pt idx="8">
                  <c:v>0</c:v>
                </c:pt>
                <c:pt idx="9">
                  <c:v>7.5173274397486001E-2</c:v>
                </c:pt>
                <c:pt idx="10">
                  <c:v>0</c:v>
                </c:pt>
                <c:pt idx="11">
                  <c:v>5.3624677374896998E-2</c:v>
                </c:pt>
                <c:pt idx="12">
                  <c:v>0</c:v>
                </c:pt>
                <c:pt idx="13">
                  <c:v>0</c:v>
                </c:pt>
                <c:pt idx="14">
                  <c:v>0</c:v>
                </c:pt>
                <c:pt idx="15">
                  <c:v>4.5103286526145002E-2</c:v>
                </c:pt>
                <c:pt idx="16">
                  <c:v>0</c:v>
                </c:pt>
                <c:pt idx="17">
                  <c:v>4.5104868820006999E-2</c:v>
                </c:pt>
                <c:pt idx="18">
                  <c:v>0</c:v>
                </c:pt>
                <c:pt idx="19">
                  <c:v>0</c:v>
                </c:pt>
                <c:pt idx="20">
                  <c:v>0</c:v>
                </c:pt>
                <c:pt idx="21">
                  <c:v>0</c:v>
                </c:pt>
                <c:pt idx="22">
                  <c:v>0</c:v>
                </c:pt>
                <c:pt idx="23">
                  <c:v>6.1631274614930003E-2</c:v>
                </c:pt>
                <c:pt idx="24">
                  <c:v>0</c:v>
                </c:pt>
                <c:pt idx="25">
                  <c:v>0</c:v>
                </c:pt>
                <c:pt idx="26">
                  <c:v>3.7573644342912001E-2</c:v>
                </c:pt>
                <c:pt idx="27">
                  <c:v>0</c:v>
                </c:pt>
                <c:pt idx="28">
                  <c:v>0</c:v>
                </c:pt>
                <c:pt idx="29">
                  <c:v>3.0047174063279E-2</c:v>
                </c:pt>
                <c:pt idx="30">
                  <c:v>5.4075164478625003E-2</c:v>
                </c:pt>
              </c:numCache>
            </c:numRef>
          </c:val>
          <c:smooth val="0"/>
          <c:extLst>
            <c:ext xmlns:c16="http://schemas.microsoft.com/office/drawing/2014/chart" uri="{C3380CC4-5D6E-409C-BE32-E72D297353CC}">
              <c16:uniqueId val="{00000000-13E7-4410-9E64-6AAE73C66784}"/>
            </c:ext>
          </c:extLst>
        </c:ser>
        <c:dLbls>
          <c:showLegendKey val="0"/>
          <c:showVal val="0"/>
          <c:showCatName val="0"/>
          <c:showSerName val="0"/>
          <c:showPercent val="0"/>
          <c:showBubbleSize val="0"/>
        </c:dLbls>
        <c:smooth val="0"/>
        <c:axId val="298499856"/>
        <c:axId val="298502152"/>
      </c:lineChart>
      <c:dateAx>
        <c:axId val="29849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02152"/>
        <c:crosses val="autoZero"/>
        <c:auto val="1"/>
        <c:lblOffset val="100"/>
        <c:baseTimeUnit val="days"/>
      </c:dateAx>
      <c:valAx>
        <c:axId val="29850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9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1.3038398082353001E-2</c:v>
                </c:pt>
                <c:pt idx="1">
                  <c:v>3.008468839784E-3</c:v>
                </c:pt>
                <c:pt idx="2">
                  <c:v>8.0223422230913007E-3</c:v>
                </c:pt>
                <c:pt idx="3">
                  <c:v>1.1531191874018999E-2</c:v>
                </c:pt>
                <c:pt idx="4">
                  <c:v>1.5038950882786E-3</c:v>
                </c:pt>
                <c:pt idx="5">
                  <c:v>1.2030979772915E-2</c:v>
                </c:pt>
                <c:pt idx="6">
                  <c:v>2.0049220837154999E-3</c:v>
                </c:pt>
                <c:pt idx="7">
                  <c:v>8.0195275495832004E-3</c:v>
                </c:pt>
                <c:pt idx="8">
                  <c:v>5.0118027955836E-3</c:v>
                </c:pt>
                <c:pt idx="9">
                  <c:v>0</c:v>
                </c:pt>
                <c:pt idx="10">
                  <c:v>-2.5057758132494999E-3</c:v>
                </c:pt>
                <c:pt idx="11">
                  <c:v>1.0023354415789E-3</c:v>
                </c:pt>
                <c:pt idx="12">
                  <c:v>2.5058134872905E-3</c:v>
                </c:pt>
                <c:pt idx="13">
                  <c:v>1.0023002791406E-3</c:v>
                </c:pt>
                <c:pt idx="14">
                  <c:v>0</c:v>
                </c:pt>
                <c:pt idx="15">
                  <c:v>-5.0114511659140996E-4</c:v>
                </c:pt>
                <c:pt idx="16">
                  <c:v>-3.5080333964778998E-3</c:v>
                </c:pt>
                <c:pt idx="17">
                  <c:v>0</c:v>
                </c:pt>
                <c:pt idx="18">
                  <c:v>-5.0116520911118001E-4</c:v>
                </c:pt>
                <c:pt idx="19">
                  <c:v>1.5035031623683E-3</c:v>
                </c:pt>
                <c:pt idx="20">
                  <c:v>5.0116018583019999E-3</c:v>
                </c:pt>
                <c:pt idx="21">
                  <c:v>7.0158909930993999E-3</c:v>
                </c:pt>
                <c:pt idx="22">
                  <c:v>4.5098992288072001E-3</c:v>
                </c:pt>
                <c:pt idx="23">
                  <c:v>4.5096958460689998E-3</c:v>
                </c:pt>
                <c:pt idx="24">
                  <c:v>8.0168755229759001E-3</c:v>
                </c:pt>
                <c:pt idx="25">
                  <c:v>5.0101455447281E-3</c:v>
                </c:pt>
                <c:pt idx="26">
                  <c:v>3.5069261792039E-3</c:v>
                </c:pt>
                <c:pt idx="27">
                  <c:v>1.0019437709156E-2</c:v>
                </c:pt>
                <c:pt idx="28">
                  <c:v>1.7031337661297E-2</c:v>
                </c:pt>
                <c:pt idx="29">
                  <c:v>2.0033455871304999E-2</c:v>
                </c:pt>
                <c:pt idx="30">
                  <c:v>1.652429070734E-2</c:v>
                </c:pt>
              </c:numCache>
            </c:numRef>
          </c:val>
          <c:smooth val="0"/>
          <c:extLst>
            <c:ext xmlns:c16="http://schemas.microsoft.com/office/drawing/2014/chart" uri="{C3380CC4-5D6E-409C-BE32-E72D297353CC}">
              <c16:uniqueId val="{00000000-C37A-4AAB-9BA7-3211A2A382CA}"/>
            </c:ext>
          </c:extLst>
        </c:ser>
        <c:dLbls>
          <c:showLegendKey val="0"/>
          <c:showVal val="0"/>
          <c:showCatName val="0"/>
          <c:showSerName val="0"/>
          <c:showPercent val="0"/>
          <c:showBubbleSize val="0"/>
        </c:dLbls>
        <c:smooth val="0"/>
        <c:axId val="299753568"/>
        <c:axId val="299758816"/>
      </c:lineChart>
      <c:dateAx>
        <c:axId val="299753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758816"/>
        <c:crosses val="autoZero"/>
        <c:auto val="1"/>
        <c:lblOffset val="100"/>
        <c:baseTimeUnit val="days"/>
      </c:dateAx>
      <c:valAx>
        <c:axId val="29975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75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Rabea Tea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F25-4B3D-AF5F-653A4361A0BC}"/>
            </c:ext>
          </c:extLst>
        </c:ser>
        <c:dLbls>
          <c:showLegendKey val="0"/>
          <c:showVal val="0"/>
          <c:showCatName val="0"/>
          <c:showSerName val="0"/>
          <c:showPercent val="0"/>
          <c:showBubbleSize val="0"/>
        </c:dLbls>
        <c:axId val="304257296"/>
        <c:axId val="304258936"/>
      </c:radarChart>
      <c:catAx>
        <c:axId val="30425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58936"/>
        <c:crosses val="autoZero"/>
        <c:auto val="1"/>
        <c:lblAlgn val="ctr"/>
        <c:lblOffset val="100"/>
        <c:noMultiLvlLbl val="0"/>
      </c:catAx>
      <c:valAx>
        <c:axId val="30425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5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9/28/2017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9/28/2017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9/28/2017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9/28/2017</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9/28/2017</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9/28/2017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9/28/2017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9/28/2017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9/28/2017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9/28/2017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3DC43-05BF-4067-97CE-9E2CE37CD25F}"/>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E8A16E04-F448-48D9-B3A6-D21C6879C875}"/>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3AED7168-0145-48E6-9941-8ECB96B5BA8B}"/>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352722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CA244-B914-4894-82AF-449D081B396A}"/>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6B04C76-1715-459F-819A-75F8EEC5D069}"/>
              </a:ext>
            </a:extLst>
          </p:cNvPr>
          <p:cNvGraphicFramePr>
            <a:graphicFrameLocks noGrp="1"/>
          </p:cNvGraphicFramePr>
          <p:nvPr>
            <p:ph type="chart" sz="quarter" idx="13"/>
            <p:extLst>
              <p:ext uri="{D42A27DB-BD31-4B8C-83A1-F6EECF244321}">
                <p14:modId xmlns:p14="http://schemas.microsoft.com/office/powerpoint/2010/main" val="197508719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3F17FD-C95F-4483-9C0A-0D293F083D89}"/>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DC2D2CE-A61C-44F5-99B2-67038512A1F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508451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6FCB8CE-8CE4-4302-9C4D-10B4F8896034}"/>
              </a:ext>
            </a:extLst>
          </p:cNvPr>
          <p:cNvGraphicFramePr>
            <a:graphicFrameLocks noGrp="1"/>
          </p:cNvGraphicFramePr>
          <p:nvPr>
            <p:ph type="tbl" sz="quarter" idx="13"/>
            <p:extLst>
              <p:ext uri="{D42A27DB-BD31-4B8C-83A1-F6EECF244321}">
                <p14:modId xmlns:p14="http://schemas.microsoft.com/office/powerpoint/2010/main" val="175134582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07480402"/>
                    </a:ext>
                  </a:extLst>
                </a:gridCol>
                <a:gridCol w="740664">
                  <a:extLst>
                    <a:ext uri="{9D8B030D-6E8A-4147-A177-3AD203B41FA5}">
                      <a16:colId xmlns:a16="http://schemas.microsoft.com/office/drawing/2014/main" val="3056500249"/>
                    </a:ext>
                  </a:extLst>
                </a:gridCol>
                <a:gridCol w="740664">
                  <a:extLst>
                    <a:ext uri="{9D8B030D-6E8A-4147-A177-3AD203B41FA5}">
                      <a16:colId xmlns:a16="http://schemas.microsoft.com/office/drawing/2014/main" val="447081088"/>
                    </a:ext>
                  </a:extLst>
                </a:gridCol>
                <a:gridCol w="740664">
                  <a:extLst>
                    <a:ext uri="{9D8B030D-6E8A-4147-A177-3AD203B41FA5}">
                      <a16:colId xmlns:a16="http://schemas.microsoft.com/office/drawing/2014/main" val="828094249"/>
                    </a:ext>
                  </a:extLst>
                </a:gridCol>
                <a:gridCol w="740664">
                  <a:extLst>
                    <a:ext uri="{9D8B030D-6E8A-4147-A177-3AD203B41FA5}">
                      <a16:colId xmlns:a16="http://schemas.microsoft.com/office/drawing/2014/main" val="2819473089"/>
                    </a:ext>
                  </a:extLst>
                </a:gridCol>
                <a:gridCol w="740664">
                  <a:extLst>
                    <a:ext uri="{9D8B030D-6E8A-4147-A177-3AD203B41FA5}">
                      <a16:colId xmlns:a16="http://schemas.microsoft.com/office/drawing/2014/main" val="1524880071"/>
                    </a:ext>
                  </a:extLst>
                </a:gridCol>
                <a:gridCol w="740664">
                  <a:extLst>
                    <a:ext uri="{9D8B030D-6E8A-4147-A177-3AD203B41FA5}">
                      <a16:colId xmlns:a16="http://schemas.microsoft.com/office/drawing/2014/main" val="628108372"/>
                    </a:ext>
                  </a:extLst>
                </a:gridCol>
                <a:gridCol w="740664">
                  <a:extLst>
                    <a:ext uri="{9D8B030D-6E8A-4147-A177-3AD203B41FA5}">
                      <a16:colId xmlns:a16="http://schemas.microsoft.com/office/drawing/2014/main" val="1073919345"/>
                    </a:ext>
                  </a:extLst>
                </a:gridCol>
                <a:gridCol w="740664">
                  <a:extLst>
                    <a:ext uri="{9D8B030D-6E8A-4147-A177-3AD203B41FA5}">
                      <a16:colId xmlns:a16="http://schemas.microsoft.com/office/drawing/2014/main" val="1422564884"/>
                    </a:ext>
                  </a:extLst>
                </a:gridCol>
                <a:gridCol w="740664">
                  <a:extLst>
                    <a:ext uri="{9D8B030D-6E8A-4147-A177-3AD203B41FA5}">
                      <a16:colId xmlns:a16="http://schemas.microsoft.com/office/drawing/2014/main" val="11250875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77332118"/>
                  </a:ext>
                </a:extLst>
              </a:tr>
              <a:tr h="370840">
                <a:tc>
                  <a:txBody>
                    <a:bodyPr/>
                    <a:lstStyle/>
                    <a:p>
                      <a:r>
                        <a:rPr lang="en-US" sz="1000"/>
                        <a:t>Rabea Tea</a:t>
                      </a:r>
                    </a:p>
                  </a:txBody>
                  <a:tcPr/>
                </a:tc>
                <a:tc>
                  <a:txBody>
                    <a:bodyPr/>
                    <a:lstStyle/>
                    <a:p>
                      <a:r>
                        <a:rPr lang="en-US" sz="1000"/>
                        <a:t>199739</a:t>
                      </a:r>
                    </a:p>
                  </a:txBody>
                  <a:tcPr/>
                </a:tc>
                <a:tc>
                  <a:txBody>
                    <a:bodyPr/>
                    <a:lstStyle/>
                    <a:p>
                      <a:r>
                        <a:rPr lang="en-US" sz="1000"/>
                        <a:t>328</a:t>
                      </a:r>
                    </a:p>
                  </a:txBody>
                  <a:tcPr/>
                </a:tc>
                <a:tc>
                  <a:txBody>
                    <a:bodyPr/>
                    <a:lstStyle/>
                    <a:p>
                      <a:r>
                        <a:rPr lang="en-US" sz="1000"/>
                        <a:t>9</a:t>
                      </a:r>
                    </a:p>
                  </a:txBody>
                  <a:tcPr/>
                </a:tc>
                <a:tc>
                  <a:txBody>
                    <a:bodyPr/>
                    <a:lstStyle/>
                    <a:p>
                      <a:r>
                        <a:rPr lang="en-US" sz="1000"/>
                        <a:t>688</a:t>
                      </a:r>
                    </a:p>
                  </a:txBody>
                  <a:tcPr/>
                </a:tc>
                <a:tc>
                  <a:txBody>
                    <a:bodyPr/>
                    <a:lstStyle/>
                    <a:p>
                      <a:r>
                        <a:rPr lang="en-US" sz="1000"/>
                        <a:t>225</a:t>
                      </a:r>
                    </a:p>
                  </a:txBody>
                  <a:tcPr/>
                </a:tc>
                <a:tc>
                  <a:txBody>
                    <a:bodyPr/>
                    <a:lstStyle/>
                    <a:p>
                      <a:r>
                        <a:rPr lang="en-US" sz="1000"/>
                        <a:t>131</a:t>
                      </a:r>
                    </a:p>
                  </a:txBody>
                  <a:tcPr/>
                </a:tc>
                <a:tc>
                  <a:txBody>
                    <a:bodyPr/>
                    <a:lstStyle/>
                    <a:p>
                      <a:r>
                        <a:rPr lang="en-US" sz="1000"/>
                        <a:t>1</a:t>
                      </a:r>
                    </a:p>
                  </a:txBody>
                  <a:tcPr/>
                </a:tc>
                <a:tc>
                  <a:txBody>
                    <a:bodyPr/>
                    <a:lstStyle/>
                    <a:p>
                      <a:r>
                        <a:rPr lang="en-US" sz="1000"/>
                        <a:t>0.0581%</a:t>
                      </a:r>
                    </a:p>
                  </a:txBody>
                  <a:tcPr/>
                </a:tc>
                <a:tc>
                  <a:txBody>
                    <a:bodyPr/>
                    <a:lstStyle/>
                    <a:p>
                      <a:r>
                        <a:rPr lang="en-US" sz="1000"/>
                        <a:t>0.0%</a:t>
                      </a:r>
                    </a:p>
                  </a:txBody>
                  <a:tcPr/>
                </a:tc>
                <a:extLst>
                  <a:ext uri="{0D108BD9-81ED-4DB2-BD59-A6C34878D82A}">
                    <a16:rowId xmlns:a16="http://schemas.microsoft.com/office/drawing/2014/main" val="2468901450"/>
                  </a:ext>
                </a:extLst>
              </a:tr>
            </a:tbl>
          </a:graphicData>
        </a:graphic>
      </p:graphicFrame>
      <p:sp>
        <p:nvSpPr>
          <p:cNvPr id="3" name="Title 2">
            <a:extLst>
              <a:ext uri="{FF2B5EF4-FFF2-40B4-BE49-F238E27FC236}">
                <a16:creationId xmlns:a16="http://schemas.microsoft.com/office/drawing/2014/main" id="{4F19CCD0-4511-40D5-A23B-A9ADAA00BE61}"/>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E0BAC433-E4C1-4B94-9D0F-A3E2978106F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066399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71A96-3E00-42AE-93DB-6E1BD9B52C9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FEFF474-95DF-4559-9821-0D5A8D221686}"/>
              </a:ext>
            </a:extLst>
          </p:cNvPr>
          <p:cNvGraphicFramePr>
            <a:graphicFrameLocks noGrp="1"/>
          </p:cNvGraphicFramePr>
          <p:nvPr>
            <p:ph type="chart" sz="quarter" idx="13"/>
            <p:extLst>
              <p:ext uri="{D42A27DB-BD31-4B8C-83A1-F6EECF244321}">
                <p14:modId xmlns:p14="http://schemas.microsoft.com/office/powerpoint/2010/main" val="271632852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297321-8030-46E9-B3E8-35044C9DBC42}"/>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9B15042-39B1-4EB5-8623-208BCF0C8441}"/>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728464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B7C8F-373B-4702-BBD7-7B78F674B8CB}"/>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762693D1-6B8D-4568-9AE6-E369DFD9C2D9}"/>
              </a:ext>
            </a:extLst>
          </p:cNvPr>
          <p:cNvGraphicFramePr>
            <a:graphicFrameLocks noGrp="1"/>
          </p:cNvGraphicFramePr>
          <p:nvPr>
            <p:ph type="chart" sz="quarter" idx="13"/>
            <p:extLst>
              <p:ext uri="{D42A27DB-BD31-4B8C-83A1-F6EECF244321}">
                <p14:modId xmlns:p14="http://schemas.microsoft.com/office/powerpoint/2010/main" val="377121363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3B10F6-B5EE-44CE-B909-176B4662218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338DD613-9B96-4D85-861F-F9B0AFA60D0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585682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8BF2DDF-B5D6-4000-9772-5BD94813C058}"/>
              </a:ext>
            </a:extLst>
          </p:cNvPr>
          <p:cNvGraphicFramePr>
            <a:graphicFrameLocks noGrp="1"/>
          </p:cNvGraphicFramePr>
          <p:nvPr>
            <p:ph type="tbl" sz="quarter" idx="13"/>
            <p:extLst>
              <p:ext uri="{D42A27DB-BD31-4B8C-83A1-F6EECF244321}">
                <p14:modId xmlns:p14="http://schemas.microsoft.com/office/powerpoint/2010/main" val="293231071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9984178"/>
                    </a:ext>
                  </a:extLst>
                </a:gridCol>
                <a:gridCol w="658368">
                  <a:extLst>
                    <a:ext uri="{9D8B030D-6E8A-4147-A177-3AD203B41FA5}">
                      <a16:colId xmlns:a16="http://schemas.microsoft.com/office/drawing/2014/main" val="2852120894"/>
                    </a:ext>
                  </a:extLst>
                </a:gridCol>
                <a:gridCol w="658368">
                  <a:extLst>
                    <a:ext uri="{9D8B030D-6E8A-4147-A177-3AD203B41FA5}">
                      <a16:colId xmlns:a16="http://schemas.microsoft.com/office/drawing/2014/main" val="357739423"/>
                    </a:ext>
                  </a:extLst>
                </a:gridCol>
                <a:gridCol w="658368">
                  <a:extLst>
                    <a:ext uri="{9D8B030D-6E8A-4147-A177-3AD203B41FA5}">
                      <a16:colId xmlns:a16="http://schemas.microsoft.com/office/drawing/2014/main" val="99138627"/>
                    </a:ext>
                  </a:extLst>
                </a:gridCol>
                <a:gridCol w="658368">
                  <a:extLst>
                    <a:ext uri="{9D8B030D-6E8A-4147-A177-3AD203B41FA5}">
                      <a16:colId xmlns:a16="http://schemas.microsoft.com/office/drawing/2014/main" val="1510436669"/>
                    </a:ext>
                  </a:extLst>
                </a:gridCol>
                <a:gridCol w="658368">
                  <a:extLst>
                    <a:ext uri="{9D8B030D-6E8A-4147-A177-3AD203B41FA5}">
                      <a16:colId xmlns:a16="http://schemas.microsoft.com/office/drawing/2014/main" val="338693668"/>
                    </a:ext>
                  </a:extLst>
                </a:gridCol>
                <a:gridCol w="658368">
                  <a:extLst>
                    <a:ext uri="{9D8B030D-6E8A-4147-A177-3AD203B41FA5}">
                      <a16:colId xmlns:a16="http://schemas.microsoft.com/office/drawing/2014/main" val="4208848005"/>
                    </a:ext>
                  </a:extLst>
                </a:gridCol>
                <a:gridCol w="658368">
                  <a:extLst>
                    <a:ext uri="{9D8B030D-6E8A-4147-A177-3AD203B41FA5}">
                      <a16:colId xmlns:a16="http://schemas.microsoft.com/office/drawing/2014/main" val="3722052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417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 Tea - 2017-07-31 12:00:50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أعطِ الشاي فرصة ليتنفس واسمح للشاي يتغلغل . فإذا  أضفت الحليب مباشرة من الأعلى ستنخفض درجة حرارة الماء ولن يعطيك النتيجة المثالية.
#شاي_ربيع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35088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Rabea Tea - 2017-07-30 13:08:10</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2570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 Tea - 2017-07-27 12:30:33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شاي الزبدة : المفضل في التبت
#شاي_ربيع  #شاي #ثقافة_الشاي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50466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 Tea - 2017-07-24 07:35:06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استخدام الشاي كمنظف للوجه
#شاي_ربيع  #شاي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5173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 Tea - 2017-07-18 10:19:51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تعلم أن شاي ربيع الكركديه غني بالفوائد الصحية مع طعمه الرائع!
#شاي_ربيع  #شاي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4807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 Tea - 2017-07-16 14:48:32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شارع التشايوالا الهندي
#شاي_ربيع  #شاي #ثقافة_الشاي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9190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 Tea - 2017-07-12 11:56:27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درجات حرارة الغليان لأنواع الشاي المختلفة
#شاي_ربيع  #شاي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08422234"/>
                  </a:ext>
                </a:extLst>
              </a:tr>
            </a:tbl>
          </a:graphicData>
        </a:graphic>
      </p:graphicFrame>
      <p:sp>
        <p:nvSpPr>
          <p:cNvPr id="3" name="Title 2">
            <a:extLst>
              <a:ext uri="{FF2B5EF4-FFF2-40B4-BE49-F238E27FC236}">
                <a16:creationId xmlns:a16="http://schemas.microsoft.com/office/drawing/2014/main" id="{B7BAA479-D303-41BD-8C4F-D8B31A636F5C}"/>
              </a:ext>
            </a:extLst>
          </p:cNvPr>
          <p:cNvSpPr>
            <a:spLocks noGrp="1"/>
          </p:cNvSpPr>
          <p:nvPr>
            <p:ph type="title"/>
          </p:nvPr>
        </p:nvSpPr>
        <p:spPr/>
        <p:txBody>
          <a:bodyPr/>
          <a:lstStyle/>
          <a:p>
            <a:r>
              <a:rPr lang="en-US"/>
              <a:t>Facebook Own Posts Table - 1 of 2</a:t>
            </a:r>
          </a:p>
        </p:txBody>
      </p:sp>
      <p:sp>
        <p:nvSpPr>
          <p:cNvPr id="4" name="Text Placeholder 3">
            <a:extLst>
              <a:ext uri="{FF2B5EF4-FFF2-40B4-BE49-F238E27FC236}">
                <a16:creationId xmlns:a16="http://schemas.microsoft.com/office/drawing/2014/main" id="{1E7C0F69-547A-4D7B-A31D-104721CAEC3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38224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642E054-C6F8-4E9F-8D03-4D25CBE0A0C4}"/>
              </a:ext>
            </a:extLst>
          </p:cNvPr>
          <p:cNvGraphicFramePr>
            <a:graphicFrameLocks noGrp="1"/>
          </p:cNvGraphicFramePr>
          <p:nvPr>
            <p:ph type="tbl" sz="quarter" idx="13"/>
            <p:extLst>
              <p:ext uri="{D42A27DB-BD31-4B8C-83A1-F6EECF244321}">
                <p14:modId xmlns:p14="http://schemas.microsoft.com/office/powerpoint/2010/main" val="344390601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61015929"/>
                    </a:ext>
                  </a:extLst>
                </a:gridCol>
                <a:gridCol w="658368">
                  <a:extLst>
                    <a:ext uri="{9D8B030D-6E8A-4147-A177-3AD203B41FA5}">
                      <a16:colId xmlns:a16="http://schemas.microsoft.com/office/drawing/2014/main" val="90251456"/>
                    </a:ext>
                  </a:extLst>
                </a:gridCol>
                <a:gridCol w="658368">
                  <a:extLst>
                    <a:ext uri="{9D8B030D-6E8A-4147-A177-3AD203B41FA5}">
                      <a16:colId xmlns:a16="http://schemas.microsoft.com/office/drawing/2014/main" val="3277407458"/>
                    </a:ext>
                  </a:extLst>
                </a:gridCol>
                <a:gridCol w="658368">
                  <a:extLst>
                    <a:ext uri="{9D8B030D-6E8A-4147-A177-3AD203B41FA5}">
                      <a16:colId xmlns:a16="http://schemas.microsoft.com/office/drawing/2014/main" val="2829517120"/>
                    </a:ext>
                  </a:extLst>
                </a:gridCol>
                <a:gridCol w="658368">
                  <a:extLst>
                    <a:ext uri="{9D8B030D-6E8A-4147-A177-3AD203B41FA5}">
                      <a16:colId xmlns:a16="http://schemas.microsoft.com/office/drawing/2014/main" val="3507397862"/>
                    </a:ext>
                  </a:extLst>
                </a:gridCol>
                <a:gridCol w="658368">
                  <a:extLst>
                    <a:ext uri="{9D8B030D-6E8A-4147-A177-3AD203B41FA5}">
                      <a16:colId xmlns:a16="http://schemas.microsoft.com/office/drawing/2014/main" val="343148334"/>
                    </a:ext>
                  </a:extLst>
                </a:gridCol>
                <a:gridCol w="658368">
                  <a:extLst>
                    <a:ext uri="{9D8B030D-6E8A-4147-A177-3AD203B41FA5}">
                      <a16:colId xmlns:a16="http://schemas.microsoft.com/office/drawing/2014/main" val="2726101176"/>
                    </a:ext>
                  </a:extLst>
                </a:gridCol>
                <a:gridCol w="658368">
                  <a:extLst>
                    <a:ext uri="{9D8B030D-6E8A-4147-A177-3AD203B41FA5}">
                      <a16:colId xmlns:a16="http://schemas.microsoft.com/office/drawing/2014/main" val="3120920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197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 Tea - 2017-07-10 08:26:27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مين منكم يغلط بهذي الأشياء كل يوم ؟ وأيش المفروض تسوي بدالها ؟
للتذوق والإستفادة من الشاي الأخضر يفضل عدم تسخين الماء أعلى من 60 الى 85 درجة مئوية، وإذا لم يكن لديك ميزان للحرارة، نغلي الماء ونتركه يبرد دقيقتين قبل صبها في الكوب. 
#شاي_ربيع  #شاي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83227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 Tea - 2017-07-04 08:42:35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شاي ربيع حب يكافئ متابعينه المخلصين الأكثر تفاعلاً هذا الشهر بالفوز بصندوق ربيع المميز! يرجى إرسال ( البريد الإلكتروني – رقم الجوال – العنوان – الإسم ) عبر الرسائل الخاصة لإستلام الهدية .
 #كييف_شاي  #شاي_ربيع #شاي #كل_الشاي_لكل_الناس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0975701"/>
                  </a:ext>
                </a:extLst>
              </a:tr>
            </a:tbl>
          </a:graphicData>
        </a:graphic>
      </p:graphicFrame>
      <p:sp>
        <p:nvSpPr>
          <p:cNvPr id="3" name="Title 2">
            <a:extLst>
              <a:ext uri="{FF2B5EF4-FFF2-40B4-BE49-F238E27FC236}">
                <a16:creationId xmlns:a16="http://schemas.microsoft.com/office/drawing/2014/main" id="{A1E837F5-B89B-4395-A7B0-E5AB0D19829C}"/>
              </a:ext>
            </a:extLst>
          </p:cNvPr>
          <p:cNvSpPr>
            <a:spLocks noGrp="1"/>
          </p:cNvSpPr>
          <p:nvPr>
            <p:ph type="title"/>
          </p:nvPr>
        </p:nvSpPr>
        <p:spPr/>
        <p:txBody>
          <a:bodyPr/>
          <a:lstStyle/>
          <a:p>
            <a:r>
              <a:rPr lang="en-US"/>
              <a:t>Facebook Own Posts Table - 2 of 2</a:t>
            </a:r>
          </a:p>
        </p:txBody>
      </p:sp>
      <p:sp>
        <p:nvSpPr>
          <p:cNvPr id="4" name="Text Placeholder 3">
            <a:extLst>
              <a:ext uri="{FF2B5EF4-FFF2-40B4-BE49-F238E27FC236}">
                <a16:creationId xmlns:a16="http://schemas.microsoft.com/office/drawing/2014/main" id="{BE32B31F-3644-4CB0-858D-E967A8B620B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697717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759C5-884F-4829-B975-1BCD3C30697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C547D3EB-6F5C-4A74-9037-79C305F08C6E}"/>
              </a:ext>
            </a:extLst>
          </p:cNvPr>
          <p:cNvGraphicFramePr>
            <a:graphicFrameLocks noGrp="1"/>
          </p:cNvGraphicFramePr>
          <p:nvPr>
            <p:ph type="chart" sz="quarter" idx="13"/>
            <p:extLst>
              <p:ext uri="{D42A27DB-BD31-4B8C-83A1-F6EECF244321}">
                <p14:modId xmlns:p14="http://schemas.microsoft.com/office/powerpoint/2010/main" val="21123563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AD80C2-139E-479D-8AF5-F148E954033C}"/>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5A0C86C9-1A50-417A-8A67-00633F269C0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7546815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20170928_111755</Template>
  <TotalTime>0</TotalTime>
  <Words>243</Words>
  <Application>Microsoft Office PowerPoint</Application>
  <PresentationFormat>On-screen Show (4:3)</PresentationFormat>
  <Paragraphs>127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Lato</vt:lpstr>
      <vt:lpstr>Arial</vt:lpstr>
      <vt:lpstr>Calibri</vt:lpstr>
      <vt:lpstr>quintly_template</vt:lpstr>
      <vt:lpstr>Overview</vt:lpstr>
      <vt:lpstr>Facebook Fans Total</vt:lpstr>
      <vt:lpstr>Facebook Key Metrics Table</vt:lpstr>
      <vt:lpstr>Facebook Interaction Rate</vt:lpstr>
      <vt:lpstr>Facebook Fans Change Rate</vt:lpstr>
      <vt:lpstr>Facebook Own Posts Table - 1 of 2</vt:lpstr>
      <vt:lpstr>Facebook Own Posts Table - 2 of 2</vt:lpstr>
      <vt:lpstr>Facebook Key Metrics Radar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2017-09-28T11:17:56Z</dcterms:created>
  <dcterms:modified xsi:type="dcterms:W3CDTF">2017-09-28T11:18:16Z</dcterms:modified>
</cp:coreProperties>
</file>