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24379</c:v>
                </c:pt>
                <c:pt idx="1">
                  <c:v>24376</c:v>
                </c:pt>
                <c:pt idx="2">
                  <c:v>24373</c:v>
                </c:pt>
                <c:pt idx="3">
                  <c:v>24376</c:v>
                </c:pt>
                <c:pt idx="4">
                  <c:v>24385</c:v>
                </c:pt>
                <c:pt idx="5">
                  <c:v>24380</c:v>
                </c:pt>
                <c:pt idx="6">
                  <c:v>24380</c:v>
                </c:pt>
                <c:pt idx="7">
                  <c:v>24376</c:v>
                </c:pt>
                <c:pt idx="8">
                  <c:v>24377</c:v>
                </c:pt>
                <c:pt idx="9">
                  <c:v>24381</c:v>
                </c:pt>
                <c:pt idx="10">
                  <c:v>24387</c:v>
                </c:pt>
                <c:pt idx="11">
                  <c:v>24390</c:v>
                </c:pt>
                <c:pt idx="12">
                  <c:v>24391</c:v>
                </c:pt>
                <c:pt idx="13">
                  <c:v>24392</c:v>
                </c:pt>
                <c:pt idx="14">
                  <c:v>24394</c:v>
                </c:pt>
                <c:pt idx="15">
                  <c:v>24394</c:v>
                </c:pt>
                <c:pt idx="16">
                  <c:v>24403</c:v>
                </c:pt>
                <c:pt idx="17">
                  <c:v>24410</c:v>
                </c:pt>
                <c:pt idx="18">
                  <c:v>24424</c:v>
                </c:pt>
                <c:pt idx="19">
                  <c:v>24426</c:v>
                </c:pt>
                <c:pt idx="20">
                  <c:v>24431</c:v>
                </c:pt>
                <c:pt idx="21">
                  <c:v>24432</c:v>
                </c:pt>
                <c:pt idx="22">
                  <c:v>24436</c:v>
                </c:pt>
                <c:pt idx="23">
                  <c:v>24437</c:v>
                </c:pt>
                <c:pt idx="24">
                  <c:v>24439</c:v>
                </c:pt>
                <c:pt idx="25">
                  <c:v>24445</c:v>
                </c:pt>
                <c:pt idx="26">
                  <c:v>24447</c:v>
                </c:pt>
                <c:pt idx="27">
                  <c:v>24448</c:v>
                </c:pt>
                <c:pt idx="28">
                  <c:v>24453</c:v>
                </c:pt>
                <c:pt idx="29">
                  <c:v>24459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4B-4F89-AB45-9F6CEBF8C8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790112"/>
        <c:axId val="238789128"/>
      </c:lineChart>
      <c:dateAx>
        <c:axId val="238790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89128"/>
        <c:crosses val="autoZero"/>
        <c:auto val="1"/>
        <c:lblOffset val="100"/>
        <c:baseTimeUnit val="days"/>
      </c:dateAx>
      <c:valAx>
        <c:axId val="23878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9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4.1020592337353001E-3</c:v>
                </c:pt>
                <c:pt idx="1">
                  <c:v>-1.2305672915214E-2</c:v>
                </c:pt>
                <c:pt idx="2">
                  <c:v>-1.230718739744E-2</c:v>
                </c:pt>
                <c:pt idx="3">
                  <c:v>1.2308702252493E-2</c:v>
                </c:pt>
                <c:pt idx="4">
                  <c:v>3.6921562192319998E-2</c:v>
                </c:pt>
                <c:pt idx="5">
                  <c:v>-2.0504408447816001E-2</c:v>
                </c:pt>
                <c:pt idx="6">
                  <c:v>0</c:v>
                </c:pt>
                <c:pt idx="7">
                  <c:v>-1.6406890894176001E-2</c:v>
                </c:pt>
                <c:pt idx="8">
                  <c:v>4.1023957991467002E-3</c:v>
                </c:pt>
                <c:pt idx="9">
                  <c:v>1.6408910038150998E-2</c:v>
                </c:pt>
                <c:pt idx="10">
                  <c:v>2.4609326934907999E-2</c:v>
                </c:pt>
                <c:pt idx="11">
                  <c:v>1.2301636117604001E-2</c:v>
                </c:pt>
                <c:pt idx="12">
                  <c:v>4.1000410004099997E-3</c:v>
                </c:pt>
                <c:pt idx="13">
                  <c:v>4.0998729039400002E-3</c:v>
                </c:pt>
                <c:pt idx="14">
                  <c:v>8.1994096425056992E-3</c:v>
                </c:pt>
                <c:pt idx="15">
                  <c:v>0</c:v>
                </c:pt>
                <c:pt idx="16">
                  <c:v>3.6894318274986002E-2</c:v>
                </c:pt>
                <c:pt idx="17">
                  <c:v>2.8684997746179001E-2</c:v>
                </c:pt>
                <c:pt idx="18">
                  <c:v>5.7353543629659998E-2</c:v>
                </c:pt>
                <c:pt idx="19">
                  <c:v>8.1886668850310994E-3</c:v>
                </c:pt>
                <c:pt idx="20">
                  <c:v>2.0469990993203999E-2</c:v>
                </c:pt>
                <c:pt idx="21">
                  <c:v>4.0931603290901E-3</c:v>
                </c:pt>
                <c:pt idx="22">
                  <c:v>1.6371971185331E-2</c:v>
                </c:pt>
                <c:pt idx="23">
                  <c:v>4.0923228024227001E-3</c:v>
                </c:pt>
                <c:pt idx="24">
                  <c:v>8.1843106764333002E-3</c:v>
                </c:pt>
                <c:pt idx="25">
                  <c:v>2.4550922705511999E-2</c:v>
                </c:pt>
                <c:pt idx="26">
                  <c:v>8.1816322356310003E-3</c:v>
                </c:pt>
                <c:pt idx="27">
                  <c:v>4.0904814496665999E-3</c:v>
                </c:pt>
                <c:pt idx="28">
                  <c:v>2.0451570680628001E-2</c:v>
                </c:pt>
                <c:pt idx="29">
                  <c:v>2.4536866642129999E-2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DD-453E-B56D-9D23D9A4C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634672"/>
        <c:axId val="287635000"/>
      </c:lineChart>
      <c:dateAx>
        <c:axId val="287634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35000"/>
        <c:crosses val="autoZero"/>
        <c:auto val="1"/>
        <c:lblOffset val="100"/>
        <c:baseTimeUnit val="days"/>
      </c:dateAx>
      <c:valAx>
        <c:axId val="28763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3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3.4873225568228E-2</c:v>
                </c:pt>
                <c:pt idx="4">
                  <c:v>4.1017227235438998E-2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3.5527862042579003E-2</c:v>
                </c:pt>
                <c:pt idx="16">
                  <c:v>3.1969833592917003E-2</c:v>
                </c:pt>
                <c:pt idx="17">
                  <c:v>2.6632795214292002E-2</c:v>
                </c:pt>
                <c:pt idx="18">
                  <c:v>2.0477536142850999E-2</c:v>
                </c:pt>
                <c:pt idx="19">
                  <c:v>1.2282497441146E-2</c:v>
                </c:pt>
                <c:pt idx="20">
                  <c:v>0</c:v>
                </c:pt>
                <c:pt idx="21">
                  <c:v>0</c:v>
                </c:pt>
                <c:pt idx="22">
                  <c:v>4.0926577719570999E-2</c:v>
                </c:pt>
                <c:pt idx="23">
                  <c:v>2.0461614012113001E-2</c:v>
                </c:pt>
                <c:pt idx="24">
                  <c:v>2.6597921270153001E-2</c:v>
                </c:pt>
                <c:pt idx="25">
                  <c:v>2.2210013209112998E-2</c:v>
                </c:pt>
                <c:pt idx="26">
                  <c:v>2.0453243884479999E-2</c:v>
                </c:pt>
                <c:pt idx="27">
                  <c:v>0</c:v>
                </c:pt>
                <c:pt idx="28">
                  <c:v>0</c:v>
                </c:pt>
                <c:pt idx="29">
                  <c:v>1.6355904481518E-2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47-4C48-8332-DECF1F439F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35160"/>
        <c:axId val="288734504"/>
      </c:lineChart>
      <c:dateAx>
        <c:axId val="288735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34504"/>
        <c:crosses val="autoZero"/>
        <c:auto val="1"/>
        <c:lblOffset val="100"/>
        <c:baseTimeUnit val="days"/>
      </c:dateAx>
      <c:valAx>
        <c:axId val="28873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3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6B413-4639-48D8-8D86-271BC4651C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48CA1C-3336-481F-A9ED-A987053267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10C8A-CD95-4097-B685-5431999D8E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229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5D601-6268-419B-B81E-8940E7259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DF769E-18FD-48F6-9EA5-0F8B69F90F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673565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56E86-07A4-46E3-A8AF-A176767077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AE00A-CBBE-47F9-A5F6-58C92B8B0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062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C7AC8B-C49C-42F8-8799-F6A74CBD2E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20081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73738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6041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9159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6462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4306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9071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2054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6006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4854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7887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6316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8893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4484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9055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32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04318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50B7B0A-4075-4F39-AB7C-23AEE23F4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95306-80F0-460A-8F62-4339378F9B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373638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C49A0-825F-49E1-BB3E-D78761B19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B8610A-2F14-42BD-AFE8-F4A01AE7E1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192898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9FF06-EAB2-419E-AE09-20676A4FA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0F26F-DDFB-4D91-90A2-D902F5F51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175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1F7F3-2C2F-439A-8A36-942B81089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D0F9AC-BAAF-4596-9DCB-91643F972D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076209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96417-7CE1-4887-AEE4-F0D01599C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2D124-EC4B-444D-A766-D3D63882A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175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061119-1D98-4C6D-89D5-81038A21BC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260784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7463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3613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2331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9657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7003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1078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76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- 2017-04-30 13:21:05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يتماشى دمج ’إل إم للطاقة‘ مع #جنرال_إلكتريك  مع الرؤية  العالمية التي ترمي إلى تعزيز إمكاناتنا وقدراتنا على دعم عملائنا في #السعودية"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https://t.co/SXG94J1ffR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035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- 2017-04-27 08:40:41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تؤمن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بالتوطين. نحن نركز على توطين الصناعة، وتعزيز التصنيع المحلي و سلسلة الإمدادات في #المملكة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PFG2017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رؤية_السعودية_2030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https://t.co/ioUueCBo0l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006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- 2017-04-27 06:34:52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 would like to thank all the suppliers for coming together at #PFG2017 to help #KSA create a globally competitive localized supply chain https://t.co/snh7vFHTa9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92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- 2017-04-27 05:07:12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Find a topic you want to know more about. Last day to catch one of our #TechTalks during #ATSE2017! Pass by and learn from our experts https://t.co/WidspX1BWz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43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- 2017-04-26 15:15:45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@AQEELIEI: Great day at #GEMTEC! The collaboration I saw at #PGF2017 with our valued partners demonstrates our commitment to #localized_…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0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- 2017-04-26 14:01:45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تود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أن تشكر كل الموردين لحظورهم معاً في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PFG2017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لمساعدة #السعودية في إنشاء سلسلة إمدادات محلية قادرة على المنافسة عالمياً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https://t.co/7Dgv9Inqmh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82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- 2017-04-26 11:25:43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تجتمع الجهات الحكومية المختصة  في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PFG2017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لمناقشة طرق تحقيق  النمو الإقتصادي المستديم و تمهيد الطريق لمستقبل مزدهر #رؤية_السعودية_2030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https://t.co/Z73NEMx2u1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26371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4AAE864-DDD6-4D1C-974D-10C8AAC88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056EE-763C-4F57-9A2C-7A91AB922B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3818693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CE1BFC-F85F-4070-ABC6-8CBB2AB389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706085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84579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4284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956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4286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9762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2215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501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- 2017-04-26 07:01:41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PFG2017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يكمل أهداف #رؤية_السعودية_2030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https://t.co/tr28ATaPAq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03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- 2017-04-26 07:00:08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 does  #PFG2017 work to complement #SaudiVision2030 goals? https://t.co/422PK9HDjH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83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- 2017-04-26 06:35:25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تفخر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بإستضافة أكثر من 100 مورد من  جميع أنحاء المنطقة من خلال معرض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PFG2017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GEMTEC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رؤية_السعودية_2030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https://t.co/hByYeqDh6z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768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- 2017-04-26 06:34:21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 is proud to be hosting more than 100 suppliers from around the region at our #PFG2017 event in #GEMTEC #SaudiVision2030 https://t.co/KK9lXHYUuL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416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- 2017-04-26 04:47:47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Sourcing for some inspiration this #ATSE17? Drop in for a #TechTalk session at our booth and uncover the latest Oil &amp;amp; Gas technologies. https://t.co/iQ6lF6d7dV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006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- 2017-04-25 16:22:18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تشارك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لعب دور مهم لمساعدة #السعودية لتصبح محور تصنيع عالمي من خلال جلب الكفاءات و تسهيل المهام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PFG2017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رؤية_السعودية_2030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https://t.co/0trle2M7hL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16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- 2017-04-25 05:21:09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Continuous #TechTalks will be hosted at the @ge_oilandgas booth during the Annual Technical Symposium &amp;amp; Exhibition. Take a look! https://t.co/6BONxEcdGq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51151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634F9F0-BEFA-4702-81B6-30D99B86B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33180-9BA8-4CCD-A356-FC7A732CF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034712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93764E-A9A2-4077-9C62-E4D8782BB2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760959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67230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78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9577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8175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5125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3672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336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- 2017-04-24 15:00:11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"Positioning for Growth" is a platform where #GE &amp;amp; its partners connect to drive the development of #KSA manufacturing ecosystem #PFG2017 https://t.co/3wDlSrpRdV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72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- 2017-04-23 07:01:27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We’re showcasing the latest @GE_oilandgas technologies @ the Annual Technical Symposium &amp;amp; Exhibition this week!Drop by our booth! #ATSE17 https://t.co/WyCA2fueUh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95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- 2017-04-23 06:58:17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سنعرض أحدث التكنولوجيات لي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ge_oilandgas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هذا الأسبوع
 في الملتقى والمعرض السنوي التقني!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ATSE17  https://t.co/AKrOY3yLEG https://t.co/RLPmekIxQ0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30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- 2017-04-20 15:40:03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Join us at the Annual Technical Symposium &amp;amp; Exhibition next week to uncover the latest digital solutions fueling the oil&amp;amp;gas sector #ATSE17 https://t.co/p1Lp56H1k4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0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- 2017-04-20 15:34:30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انضم مع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ge_oilandgas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الملتقى والمعرض السنوي التقني الأسبوع المقبل للكشف عن أحدث الحلول #الصناعية_الرقمية التي تغذي قطاع #النفط و #الغاز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https://t.co/bVx7QCtNZo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7634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39640FE-5A46-4281-8859-65120C1A1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47429-0F7A-426C-A38F-28356F8FD6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358695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DF283D-79B9-4A5E-972E-668A73CEE0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096398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12406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1217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1956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3604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587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5821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304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- 2017-04-20 06:29:07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@MECKFUPM: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ختامها مسك
اخر فعالياو لجنة المحاضرات والدورات
نشكر سالم واعضاء لجنته على تميزهم و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GE_Saudi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المحاضرة المتميزة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kfupm htt…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63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- 2017-04-19 09:21:42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جنرال_إالكترك تستضيف الدورة الثانية من 
منتدى تطوير المرأة #السعودية بهدف تعزيز المسارات المهنية  للنساء السعوديات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https://t.co/di2oZuew2x https://t.co/YIdcZDrkyu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98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- 2017-04-18 14:17:47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 is a global leader in #renewables &amp;amp; a leader in developing #localskills #supplychain #innovation &amp;amp; #digital
#SAREIF2017
#KSARenewables https://t.co/11hB62OJ08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45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- 2017-04-18 14:16:15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جنرال_إلكترك هي الشركة الرائدة عالمياً في #الطاقة_المتجددة و في #التوطين ,#سلسلة_الإمدادات ,#الإبتكار_الرقمي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SAREIF2017
#KSARenewables https://t.co/jZudqWtwSA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232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- 2017-04-18 13:32:58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@rami_ge: Another milestone achieved! Well done team! @GE_Saudi @GE_Hewar @ge_oilandgas https://t.co/R4INosoBMX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60763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936AB6E-EB1F-4464-8313-8DE20DE00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9A751-7CB9-4E16-892C-91900EBBF6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801716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98D18D-8AA6-4E23-8DC4-CAA89E37EB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424539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91831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8433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3595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5656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5180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1158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04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- 2017-04-18 09:43:40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@MECKFUPM: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للتسجيل في محاضرة الغد بالتعاون مع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GE_Saudi 
#kfupm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عبر الرابط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https://t.co/FrF6sBs7X4 https://t.co/oi5WDkKbC1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2998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F47CF2F-4D94-4C42-9F09-E79770C89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4F381-15EC-4C38-8A81-E7037FB1E7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455960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20170709_123812</Template>
  <TotalTime>0</TotalTime>
  <Words>521</Words>
  <Application>Microsoft Office PowerPoint</Application>
  <PresentationFormat>On-screen Show (4:3)</PresentationFormat>
  <Paragraphs>230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Lato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2017-07-09T12:38:13Z</dcterms:created>
  <dcterms:modified xsi:type="dcterms:W3CDTF">2017-07-09T12:38:40Z</dcterms:modified>
</cp:coreProperties>
</file>