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60341</c:v>
                </c:pt>
                <c:pt idx="1">
                  <c:v>60338</c:v>
                </c:pt>
                <c:pt idx="2">
                  <c:v>60334</c:v>
                </c:pt>
                <c:pt idx="3">
                  <c:v>60332</c:v>
                </c:pt>
                <c:pt idx="4">
                  <c:v>60330</c:v>
                </c:pt>
                <c:pt idx="5">
                  <c:v>60331</c:v>
                </c:pt>
                <c:pt idx="6">
                  <c:v>60330</c:v>
                </c:pt>
                <c:pt idx="7">
                  <c:v>60330</c:v>
                </c:pt>
                <c:pt idx="8">
                  <c:v>60330</c:v>
                </c:pt>
                <c:pt idx="9">
                  <c:v>60324</c:v>
                </c:pt>
                <c:pt idx="10">
                  <c:v>60326</c:v>
                </c:pt>
                <c:pt idx="11">
                  <c:v>60326</c:v>
                </c:pt>
                <c:pt idx="12">
                  <c:v>60320</c:v>
                </c:pt>
                <c:pt idx="13">
                  <c:v>60323</c:v>
                </c:pt>
                <c:pt idx="14">
                  <c:v>60323</c:v>
                </c:pt>
                <c:pt idx="15">
                  <c:v>60323</c:v>
                </c:pt>
                <c:pt idx="16">
                  <c:v>60323</c:v>
                </c:pt>
                <c:pt idx="17">
                  <c:v>60319</c:v>
                </c:pt>
                <c:pt idx="18">
                  <c:v>60314</c:v>
                </c:pt>
                <c:pt idx="19">
                  <c:v>60314</c:v>
                </c:pt>
                <c:pt idx="20">
                  <c:v>60311</c:v>
                </c:pt>
                <c:pt idx="21">
                  <c:v>60307</c:v>
                </c:pt>
                <c:pt idx="22">
                  <c:v>60303</c:v>
                </c:pt>
                <c:pt idx="23">
                  <c:v>60299</c:v>
                </c:pt>
                <c:pt idx="24">
                  <c:v>60301</c:v>
                </c:pt>
                <c:pt idx="25">
                  <c:v>60297</c:v>
                </c:pt>
                <c:pt idx="26">
                  <c:v>60294</c:v>
                </c:pt>
                <c:pt idx="27">
                  <c:v>60294</c:v>
                </c:pt>
                <c:pt idx="28">
                  <c:v>60292</c:v>
                </c:pt>
                <c:pt idx="29">
                  <c:v>60298</c:v>
                </c:pt>
                <c:pt idx="30">
                  <c:v>60296</c:v>
                </c:pt>
              </c:numCache>
            </c:numRef>
          </c:val>
          <c:smooth val="0"/>
          <c:extLst>
            <c:ext xmlns:c16="http://schemas.microsoft.com/office/drawing/2014/chart" uri="{C3380CC4-5D6E-409C-BE32-E72D297353CC}">
              <c16:uniqueId val="{00000000-A59C-4015-BB3D-C8BA6796221E}"/>
            </c:ext>
          </c:extLst>
        </c:ser>
        <c:dLbls>
          <c:showLegendKey val="0"/>
          <c:showVal val="0"/>
          <c:showCatName val="0"/>
          <c:showSerName val="0"/>
          <c:showPercent val="0"/>
          <c:showBubbleSize val="0"/>
        </c:dLbls>
        <c:smooth val="0"/>
        <c:axId val="243528328"/>
        <c:axId val="173215968"/>
      </c:lineChart>
      <c:dateAx>
        <c:axId val="24352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215968"/>
        <c:crosses val="autoZero"/>
        <c:auto val="1"/>
        <c:lblOffset val="100"/>
        <c:baseTimeUnit val="days"/>
      </c:dateAx>
      <c:valAx>
        <c:axId val="17321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2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2.2648680300067E-2</c:v>
                </c:pt>
                <c:pt idx="1">
                  <c:v>0</c:v>
                </c:pt>
                <c:pt idx="2">
                  <c:v>0</c:v>
                </c:pt>
                <c:pt idx="3">
                  <c:v>1.4917209487345E-2</c:v>
                </c:pt>
                <c:pt idx="4">
                  <c:v>1.4917703999601999E-2</c:v>
                </c:pt>
                <c:pt idx="5">
                  <c:v>1.3260401127133999E-2</c:v>
                </c:pt>
                <c:pt idx="6">
                  <c:v>1.9061826620255001E-2</c:v>
                </c:pt>
                <c:pt idx="7">
                  <c:v>1.8233051549809001E-2</c:v>
                </c:pt>
                <c:pt idx="8">
                  <c:v>0</c:v>
                </c:pt>
                <c:pt idx="9">
                  <c:v>0</c:v>
                </c:pt>
                <c:pt idx="10">
                  <c:v>4.4757563199336999E-2</c:v>
                </c:pt>
                <c:pt idx="11">
                  <c:v>2.1549580612007999E-2</c:v>
                </c:pt>
                <c:pt idx="12">
                  <c:v>1.0609551912206E-2</c:v>
                </c:pt>
                <c:pt idx="13">
                  <c:v>9.9467847018450996E-3</c:v>
                </c:pt>
                <c:pt idx="14">
                  <c:v>3.6470334698207998E-2</c:v>
                </c:pt>
                <c:pt idx="15">
                  <c:v>0</c:v>
                </c:pt>
                <c:pt idx="16">
                  <c:v>0</c:v>
                </c:pt>
                <c:pt idx="17">
                  <c:v>4.9733923509226001E-3</c:v>
                </c:pt>
                <c:pt idx="18">
                  <c:v>1.8237283639498999E-2</c:v>
                </c:pt>
                <c:pt idx="19">
                  <c:v>1.3263918824817001E-2</c:v>
                </c:pt>
                <c:pt idx="20">
                  <c:v>1.2435336251492001E-2</c:v>
                </c:pt>
                <c:pt idx="21">
                  <c:v>3.3162546220299001E-3</c:v>
                </c:pt>
                <c:pt idx="22">
                  <c:v>0</c:v>
                </c:pt>
                <c:pt idx="23">
                  <c:v>0</c:v>
                </c:pt>
                <c:pt idx="24">
                  <c:v>4.9751243781095003E-3</c:v>
                </c:pt>
                <c:pt idx="25">
                  <c:v>9.9504137713727001E-3</c:v>
                </c:pt>
                <c:pt idx="26">
                  <c:v>0</c:v>
                </c:pt>
                <c:pt idx="27">
                  <c:v>0</c:v>
                </c:pt>
                <c:pt idx="28">
                  <c:v>0</c:v>
                </c:pt>
                <c:pt idx="29">
                  <c:v>0</c:v>
                </c:pt>
                <c:pt idx="30">
                  <c:v>1.4926115727150999E-2</c:v>
                </c:pt>
              </c:numCache>
            </c:numRef>
          </c:val>
          <c:smooth val="0"/>
          <c:extLst>
            <c:ext xmlns:c16="http://schemas.microsoft.com/office/drawing/2014/chart" uri="{C3380CC4-5D6E-409C-BE32-E72D297353CC}">
              <c16:uniqueId val="{00000000-4BD9-4ACE-BE1E-D7C92B214A1E}"/>
            </c:ext>
          </c:extLst>
        </c:ser>
        <c:dLbls>
          <c:showLegendKey val="0"/>
          <c:showVal val="0"/>
          <c:showCatName val="0"/>
          <c:showSerName val="0"/>
          <c:showPercent val="0"/>
          <c:showBubbleSize val="0"/>
        </c:dLbls>
        <c:smooth val="0"/>
        <c:axId val="247072808"/>
        <c:axId val="247078712"/>
      </c:lineChart>
      <c:dateAx>
        <c:axId val="24707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78712"/>
        <c:crosses val="autoZero"/>
        <c:auto val="1"/>
        <c:lblOffset val="100"/>
        <c:baseTimeUnit val="days"/>
      </c:dateAx>
      <c:valAx>
        <c:axId val="24707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7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-3.3143860928360001E-3</c:v>
                </c:pt>
                <c:pt idx="1">
                  <c:v>-4.9717439220430997E-3</c:v>
                </c:pt>
                <c:pt idx="2">
                  <c:v>-6.6293214889455998E-3</c:v>
                </c:pt>
                <c:pt idx="3">
                  <c:v>-3.3148804985580001E-3</c:v>
                </c:pt>
                <c:pt idx="4">
                  <c:v>-3.3149903865278998E-3</c:v>
                </c:pt>
                <c:pt idx="5">
                  <c:v>1.6575501408918E-3</c:v>
                </c:pt>
                <c:pt idx="6">
                  <c:v>-1.6575226666225001E-3</c:v>
                </c:pt>
                <c:pt idx="7">
                  <c:v>0</c:v>
                </c:pt>
                <c:pt idx="8">
                  <c:v>0</c:v>
                </c:pt>
                <c:pt idx="9">
                  <c:v>-9.9453008453505992E-3</c:v>
                </c:pt>
                <c:pt idx="10">
                  <c:v>3.3154300112725001E-3</c:v>
                </c:pt>
                <c:pt idx="11">
                  <c:v>0</c:v>
                </c:pt>
                <c:pt idx="12">
                  <c:v>-9.9459602824652996E-3</c:v>
                </c:pt>
                <c:pt idx="13">
                  <c:v>4.9734748010609999E-3</c:v>
                </c:pt>
                <c:pt idx="14">
                  <c:v>0</c:v>
                </c:pt>
                <c:pt idx="15">
                  <c:v>0</c:v>
                </c:pt>
                <c:pt idx="16">
                  <c:v>0</c:v>
                </c:pt>
                <c:pt idx="17">
                  <c:v>-6.6309699451286997E-3</c:v>
                </c:pt>
                <c:pt idx="18">
                  <c:v>-8.2892620898887999E-3</c:v>
                </c:pt>
                <c:pt idx="19">
                  <c:v>0</c:v>
                </c:pt>
                <c:pt idx="20">
                  <c:v>-4.9739695593063E-3</c:v>
                </c:pt>
                <c:pt idx="21">
                  <c:v>-6.6322893004593002E-3</c:v>
                </c:pt>
                <c:pt idx="22">
                  <c:v>-6.6327292022484996E-3</c:v>
                </c:pt>
                <c:pt idx="23">
                  <c:v>-6.6331691623966E-3</c:v>
                </c:pt>
                <c:pt idx="24">
                  <c:v>3.3168045904575999E-3</c:v>
                </c:pt>
                <c:pt idx="25">
                  <c:v>-6.6333891643588E-3</c:v>
                </c:pt>
                <c:pt idx="26">
                  <c:v>-4.9753719090501998E-3</c:v>
                </c:pt>
                <c:pt idx="27">
                  <c:v>0</c:v>
                </c:pt>
                <c:pt idx="28">
                  <c:v>-3.3170796430822E-3</c:v>
                </c:pt>
                <c:pt idx="29">
                  <c:v>9.9515690307172E-3</c:v>
                </c:pt>
                <c:pt idx="30">
                  <c:v>-3.3168595973332E-3</c:v>
                </c:pt>
              </c:numCache>
            </c:numRef>
          </c:val>
          <c:smooth val="0"/>
          <c:extLst>
            <c:ext xmlns:c16="http://schemas.microsoft.com/office/drawing/2014/chart" uri="{C3380CC4-5D6E-409C-BE32-E72D297353CC}">
              <c16:uniqueId val="{00000000-FCE9-4E07-8526-BD8AC83D55D5}"/>
            </c:ext>
          </c:extLst>
        </c:ser>
        <c:dLbls>
          <c:showLegendKey val="0"/>
          <c:showVal val="0"/>
          <c:showCatName val="0"/>
          <c:showSerName val="0"/>
          <c:showPercent val="0"/>
          <c:showBubbleSize val="0"/>
        </c:dLbls>
        <c:smooth val="0"/>
        <c:axId val="281460208"/>
        <c:axId val="281454960"/>
      </c:lineChart>
      <c:dateAx>
        <c:axId val="28146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54960"/>
        <c:crosses val="autoZero"/>
        <c:auto val="1"/>
        <c:lblOffset val="100"/>
        <c:baseTimeUnit val="days"/>
      </c:dateAx>
      <c:valAx>
        <c:axId val="28145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6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numCache>
            </c:numRef>
          </c:cat>
          <c:val>
            <c:numRef>
              <c:f>Sheet1!$B$2:$B$32</c:f>
              <c:numCache>
                <c:formatCode>General</c:formatCode>
                <c:ptCount val="31"/>
                <c:pt idx="0">
                  <c:v>0.12263635007706</c:v>
                </c:pt>
                <c:pt idx="1">
                  <c:v>0.14087308164008999</c:v>
                </c:pt>
                <c:pt idx="2">
                  <c:v>0.14419730168726999</c:v>
                </c:pt>
                <c:pt idx="3">
                  <c:v>0.14088709142743</c:v>
                </c:pt>
                <c:pt idx="4">
                  <c:v>0.13923421183491</c:v>
                </c:pt>
                <c:pt idx="5">
                  <c:v>0.14254694932952999</c:v>
                </c:pt>
                <c:pt idx="6">
                  <c:v>0.13591911155312</c:v>
                </c:pt>
                <c:pt idx="7">
                  <c:v>0.1210011602851</c:v>
                </c:pt>
                <c:pt idx="8">
                  <c:v>0.12763136084866999</c:v>
                </c:pt>
                <c:pt idx="9">
                  <c:v>0.11272462038326</c:v>
                </c:pt>
                <c:pt idx="10">
                  <c:v>0.11437854324835001</c:v>
                </c:pt>
                <c:pt idx="11">
                  <c:v>0.12929748367204999</c:v>
                </c:pt>
                <c:pt idx="12">
                  <c:v>0.15086206896552001</c:v>
                </c:pt>
                <c:pt idx="13">
                  <c:v>0.15582779371052</c:v>
                </c:pt>
                <c:pt idx="14">
                  <c:v>0.16080102116937001</c:v>
                </c:pt>
                <c:pt idx="15">
                  <c:v>0.16577424862821999</c:v>
                </c:pt>
                <c:pt idx="16">
                  <c:v>0.17406296105963001</c:v>
                </c:pt>
                <c:pt idx="17">
                  <c:v>0.15915383212586001</c:v>
                </c:pt>
                <c:pt idx="18">
                  <c:v>0.15087707663229</c:v>
                </c:pt>
                <c:pt idx="19">
                  <c:v>0.11771727957024999</c:v>
                </c:pt>
                <c:pt idx="20">
                  <c:v>0.10943277345758</c:v>
                </c:pt>
                <c:pt idx="21">
                  <c:v>9.6174573432602994E-2</c:v>
                </c:pt>
                <c:pt idx="22">
                  <c:v>8.9547783692353999E-2</c:v>
                </c:pt>
                <c:pt idx="23">
                  <c:v>8.1261712466210001E-2</c:v>
                </c:pt>
                <c:pt idx="24">
                  <c:v>8.1259017263395003E-2</c:v>
                </c:pt>
                <c:pt idx="25">
                  <c:v>7.7947493241786001E-2</c:v>
                </c:pt>
                <c:pt idx="26">
                  <c:v>6.8000132683185999E-2</c:v>
                </c:pt>
                <c:pt idx="27">
                  <c:v>6.3024513218562006E-2</c:v>
                </c:pt>
                <c:pt idx="28">
                  <c:v>6.1368009022756E-2</c:v>
                </c:pt>
                <c:pt idx="29">
                  <c:v>6.6337191946665E-2</c:v>
                </c:pt>
                <c:pt idx="30">
                  <c:v>7.6290301180841E-2</c:v>
                </c:pt>
              </c:numCache>
            </c:numRef>
          </c:val>
          <c:smooth val="0"/>
          <c:extLst>
            <c:ext xmlns:c16="http://schemas.microsoft.com/office/drawing/2014/chart" uri="{C3380CC4-5D6E-409C-BE32-E72D297353CC}">
              <c16:uniqueId val="{00000000-2A84-45A5-9105-2991A94CA4A2}"/>
            </c:ext>
          </c:extLst>
        </c:ser>
        <c:dLbls>
          <c:showLegendKey val="0"/>
          <c:showVal val="0"/>
          <c:showCatName val="0"/>
          <c:showSerName val="0"/>
          <c:showPercent val="0"/>
          <c:showBubbleSize val="0"/>
        </c:dLbls>
        <c:smooth val="0"/>
        <c:axId val="291326656"/>
        <c:axId val="291326984"/>
      </c:lineChart>
      <c:dateAx>
        <c:axId val="29132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6984"/>
        <c:crosses val="autoZero"/>
        <c:auto val="1"/>
        <c:lblOffset val="100"/>
        <c:baseTimeUnit val="days"/>
      </c:dateAx>
      <c:valAx>
        <c:axId val="29132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D3C6-4BAC-8A61-51CFC0DD30D3}"/>
            </c:ext>
          </c:extLst>
        </c:ser>
        <c:dLbls>
          <c:showLegendKey val="0"/>
          <c:showVal val="0"/>
          <c:showCatName val="0"/>
          <c:showSerName val="0"/>
          <c:showPercent val="0"/>
          <c:showBubbleSize val="0"/>
        </c:dLbls>
        <c:axId val="291321080"/>
        <c:axId val="291320096"/>
      </c:radarChart>
      <c:catAx>
        <c:axId val="29132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0096"/>
        <c:crosses val="autoZero"/>
        <c:auto val="1"/>
        <c:lblAlgn val="ctr"/>
        <c:lblOffset val="100"/>
        <c:noMultiLvlLbl val="0"/>
      </c:catAx>
      <c:valAx>
        <c:axId val="29132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2/1/2017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75531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7552173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1971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7013311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2971520"/>
                    </a:ext>
                  </a:extLst>
                </a:gridCol>
                <a:gridCol w="740664">
                  <a:extLst>
                    <a:ext uri="{9D8B030D-6E8A-4147-A177-3AD203B41FA5}">
                      <a16:colId xmlns:a16="http://schemas.microsoft.com/office/drawing/2014/main" val="2135051275"/>
                    </a:ext>
                  </a:extLst>
                </a:gridCol>
                <a:gridCol w="740664">
                  <a:extLst>
                    <a:ext uri="{9D8B030D-6E8A-4147-A177-3AD203B41FA5}">
                      <a16:colId xmlns:a16="http://schemas.microsoft.com/office/drawing/2014/main" val="2763072846"/>
                    </a:ext>
                  </a:extLst>
                </a:gridCol>
                <a:gridCol w="740664">
                  <a:extLst>
                    <a:ext uri="{9D8B030D-6E8A-4147-A177-3AD203B41FA5}">
                      <a16:colId xmlns:a16="http://schemas.microsoft.com/office/drawing/2014/main" val="3542834105"/>
                    </a:ext>
                  </a:extLst>
                </a:gridCol>
                <a:gridCol w="740664">
                  <a:extLst>
                    <a:ext uri="{9D8B030D-6E8A-4147-A177-3AD203B41FA5}">
                      <a16:colId xmlns:a16="http://schemas.microsoft.com/office/drawing/2014/main" val="2421281682"/>
                    </a:ext>
                  </a:extLst>
                </a:gridCol>
                <a:gridCol w="740664">
                  <a:extLst>
                    <a:ext uri="{9D8B030D-6E8A-4147-A177-3AD203B41FA5}">
                      <a16:colId xmlns:a16="http://schemas.microsoft.com/office/drawing/2014/main" val="433179974"/>
                    </a:ext>
                  </a:extLst>
                </a:gridCol>
                <a:gridCol w="740664">
                  <a:extLst>
                    <a:ext uri="{9D8B030D-6E8A-4147-A177-3AD203B41FA5}">
                      <a16:colId xmlns:a16="http://schemas.microsoft.com/office/drawing/2014/main" val="1234331893"/>
                    </a:ext>
                  </a:extLst>
                </a:gridCol>
                <a:gridCol w="740664">
                  <a:extLst>
                    <a:ext uri="{9D8B030D-6E8A-4147-A177-3AD203B41FA5}">
                      <a16:colId xmlns:a16="http://schemas.microsoft.com/office/drawing/2014/main" val="3010489772"/>
                    </a:ext>
                  </a:extLst>
                </a:gridCol>
                <a:gridCol w="740664">
                  <a:extLst>
                    <a:ext uri="{9D8B030D-6E8A-4147-A177-3AD203B41FA5}">
                      <a16:colId xmlns:a16="http://schemas.microsoft.com/office/drawing/2014/main" val="1993270144"/>
                    </a:ext>
                  </a:extLst>
                </a:gridCol>
                <a:gridCol w="740664">
                  <a:extLst>
                    <a:ext uri="{9D8B030D-6E8A-4147-A177-3AD203B41FA5}">
                      <a16:colId xmlns:a16="http://schemas.microsoft.com/office/drawing/2014/main" val="42450977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92431155"/>
                  </a:ext>
                </a:extLst>
              </a:tr>
              <a:tr h="370840">
                <a:tc>
                  <a:txBody>
                    <a:bodyPr/>
                    <a:lstStyle/>
                    <a:p>
                      <a:r>
                        <a:rPr lang="en-US" sz="1000"/>
                        <a:t>Renault - Gulf Advantage Automobiles</a:t>
                      </a:r>
                      <a:endParaRPr lang="en-US" sz="1000"/>
                    </a:p>
                  </a:txBody>
                  <a:tcPr/>
                </a:tc>
                <a:tc>
                  <a:txBody>
                    <a:bodyPr/>
                    <a:lstStyle/>
                    <a:p>
                      <a:r>
                        <a:rPr lang="en-US" sz="1000"/>
                        <a:t>60296</a:t>
                      </a:r>
                      <a:endParaRPr lang="en-US" sz="1000"/>
                    </a:p>
                  </a:txBody>
                  <a:tcPr/>
                </a:tc>
                <a:tc>
                  <a:txBody>
                    <a:bodyPr/>
                    <a:lstStyle/>
                    <a:p>
                      <a:r>
                        <a:rPr lang="en-US" sz="1000"/>
                        <a:t>-47</a:t>
                      </a:r>
                      <a:endParaRPr lang="en-US" sz="1000"/>
                    </a:p>
                  </a:txBody>
                  <a:tcPr/>
                </a:tc>
                <a:tc>
                  <a:txBody>
                    <a:bodyPr/>
                    <a:lstStyle/>
                    <a:p>
                      <a:r>
                        <a:rPr lang="en-US" sz="1000"/>
                        <a:t>32</a:t>
                      </a:r>
                      <a:endParaRPr lang="en-US" sz="1000"/>
                    </a:p>
                  </a:txBody>
                  <a:tcPr/>
                </a:tc>
                <a:tc>
                  <a:txBody>
                    <a:bodyPr/>
                    <a:lstStyle/>
                    <a:p>
                      <a:r>
                        <a:rPr lang="en-US" sz="1000"/>
                        <a:t>241</a:t>
                      </a:r>
                      <a:endParaRPr lang="en-US" sz="1000"/>
                    </a:p>
                  </a:txBody>
                  <a:tcPr/>
                </a:tc>
                <a:tc>
                  <a:txBody>
                    <a:bodyPr/>
                    <a:lstStyle/>
                    <a:p>
                      <a:r>
                        <a:rPr lang="en-US" sz="1000"/>
                        <a:t>40</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0.0157%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76413630"/>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23845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103340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016938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3169746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359015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9921789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05006268"/>
                    </a:ext>
                  </a:extLst>
                </a:gridCol>
                <a:gridCol w="658368">
                  <a:extLst>
                    <a:ext uri="{9D8B030D-6E8A-4147-A177-3AD203B41FA5}">
                      <a16:colId xmlns:a16="http://schemas.microsoft.com/office/drawing/2014/main" val="396664272"/>
                    </a:ext>
                  </a:extLst>
                </a:gridCol>
                <a:gridCol w="658368">
                  <a:extLst>
                    <a:ext uri="{9D8B030D-6E8A-4147-A177-3AD203B41FA5}">
                      <a16:colId xmlns:a16="http://schemas.microsoft.com/office/drawing/2014/main" val="3888763877"/>
                    </a:ext>
                  </a:extLst>
                </a:gridCol>
                <a:gridCol w="658368">
                  <a:extLst>
                    <a:ext uri="{9D8B030D-6E8A-4147-A177-3AD203B41FA5}">
                      <a16:colId xmlns:a16="http://schemas.microsoft.com/office/drawing/2014/main" val="3994039476"/>
                    </a:ext>
                  </a:extLst>
                </a:gridCol>
                <a:gridCol w="658368">
                  <a:extLst>
                    <a:ext uri="{9D8B030D-6E8A-4147-A177-3AD203B41FA5}">
                      <a16:colId xmlns:a16="http://schemas.microsoft.com/office/drawing/2014/main" val="3149645683"/>
                    </a:ext>
                  </a:extLst>
                </a:gridCol>
                <a:gridCol w="658368">
                  <a:extLst>
                    <a:ext uri="{9D8B030D-6E8A-4147-A177-3AD203B41FA5}">
                      <a16:colId xmlns:a16="http://schemas.microsoft.com/office/drawing/2014/main" val="3013745587"/>
                    </a:ext>
                  </a:extLst>
                </a:gridCol>
                <a:gridCol w="658368">
                  <a:extLst>
                    <a:ext uri="{9D8B030D-6E8A-4147-A177-3AD203B41FA5}">
                      <a16:colId xmlns:a16="http://schemas.microsoft.com/office/drawing/2014/main" val="764687032"/>
                    </a:ext>
                  </a:extLst>
                </a:gridCol>
                <a:gridCol w="658368">
                  <a:extLst>
                    <a:ext uri="{9D8B030D-6E8A-4147-A177-3AD203B41FA5}">
                      <a16:colId xmlns:a16="http://schemas.microsoft.com/office/drawing/2014/main" val="50060206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988657746"/>
                  </a:ext>
                </a:extLst>
              </a:tr>
              <a:tr h="370840">
                <a:tc>
                  <a:txBody>
                    <a:bodyPr/>
                    <a:lstStyle/>
                    <a:p>
                      <a:r>
                        <a:rPr lang="en-US" sz="1000" b="1"/>
                        <a:t>Renault - Gulf Advantage Automobiles - 2016-12-31 18:08:13</a:t>
                      </a:r>
                      <a:r>
                        <a:rPr lang="en-US" sz="1000"/>
                        <a:t>
Koleos and Talisman Test Drive &amp; Road Show.</a:t>
                      </a:r>
                      <a:endParaRPr lang="en-US" sz="1000"/>
                    </a:p>
                  </a:txBody>
                  <a:tcPr/>
                </a:tc>
                <a:tc>
                  <a:txBody>
                    <a:bodyPr/>
                    <a:lstStyle/>
                    <a:p>
                      <a:r>
                        <a:rPr lang="en-US" sz="1000"/>
                        <a:t>9</a:t>
                      </a:r>
                      <a:endParaRPr lang="en-US" sz="1000"/>
                    </a:p>
                  </a:txBody>
                  <a:tcPr/>
                </a:tc>
                <a:tc>
                  <a:txBody>
                    <a:bodyPr/>
                    <a:lstStyle/>
                    <a:p>
                      <a:r>
                        <a:rPr lang="en-US" sz="1000"/>
                        <a:t>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0.0149%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29992021"/>
                  </a:ext>
                </a:extLst>
              </a:tr>
              <a:tr h="370840">
                <a:tc>
                  <a:txBody>
                    <a:bodyPr/>
                    <a:lstStyle/>
                    <a:p>
                      <a:r>
                        <a:rPr lang="en-US" sz="1000" b="1"/>
                        <a:t>Renault - Gulf Advantage Automobiles - 2016-12-26 15:00:01</a:t>
                      </a:r>
                      <a:r>
                        <a:rPr lang="en-US" sz="1000"/>
                        <a:t>
</a:t>
                      </a:r>
                      <a:r>
                        <a:rPr lang="ar-AE" sz="1000"/>
                        <a:t>مع #تاليسمان، الخطوط البارزة الطولية على غطاء المحرك تضيف على الواجهة الأمامية مظهر العضلات البارزة
</a:t>
                      </a:r>
                      <a:r>
                        <a:rPr lang="en-US" sz="1000"/>
                        <a:t>With the #Talisman, a long, creased bonnet which adds muscle to the front end’s styling</a:t>
                      </a:r>
                      <a:endParaRPr lang="en-US" sz="1000"/>
                    </a:p>
                  </a:txBody>
                  <a:tcPr/>
                </a:tc>
                <a:tc>
                  <a:txBody>
                    <a:bodyPr/>
                    <a:lstStyle/>
                    <a:p>
                      <a:r>
                        <a:rPr lang="en-US" sz="1000"/>
                        <a:t>10</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00893607"/>
                  </a:ext>
                </a:extLst>
              </a:tr>
              <a:tr h="370840">
                <a:tc>
                  <a:txBody>
                    <a:bodyPr/>
                    <a:lstStyle/>
                    <a:p>
                      <a:r>
                        <a:rPr lang="en-US" sz="1000" b="1"/>
                        <a:t>Renault - Gulf Advantage Automobiles - 2016-12-26 12:00:01</a:t>
                      </a:r>
                      <a:r>
                        <a:rPr lang="en-US" sz="1000"/>
                        <a:t>
</a:t>
                      </a:r>
                      <a:r>
                        <a:rPr lang="ar-AE" sz="1000"/>
                        <a:t>شاركونا معلوماتكم عن شركة #رينو
</a:t>
                      </a:r>
                      <a:r>
                        <a:rPr lang="en-US" sz="1000"/>
                        <a:t>How much of our of our powertrain production is delivered to partners?</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01947780"/>
                  </a:ext>
                </a:extLst>
              </a:tr>
              <a:tr h="370840">
                <a:tc>
                  <a:txBody>
                    <a:bodyPr/>
                    <a:lstStyle/>
                    <a:p>
                      <a:r>
                        <a:rPr lang="en-US" sz="1000" b="1"/>
                        <a:t>Renault - Gulf Advantage Automobiles - 2016-12-25 12:00:01</a:t>
                      </a:r>
                      <a:r>
                        <a:rPr lang="en-US" sz="1000"/>
                        <a:t>
</a:t>
                      </a:r>
                      <a:r>
                        <a:rPr lang="ar-AE" sz="1000"/>
                        <a:t>تحتوي سيارات #رينو الايكولوجية على بلاستيك تم إعادة تدويره، وقد صُممت هذه السيارات بشكل يتيح الإفادة من 95% من وزنها عندما تصبح غير صالحة، ويكون لها بالتالي حياة ثانية.
#</a:t>
                      </a:r>
                      <a:r>
                        <a:rPr lang="en-US" sz="1000"/>
                        <a:t>Renault eco2 vehicles contain recycled plastic, they are also designed so that 95% of their mass can be recovered at end-of-life, and thus begin a second existence.</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0.0050%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36014906"/>
                  </a:ext>
                </a:extLst>
              </a:tr>
              <a:tr h="370840">
                <a:tc>
                  <a:txBody>
                    <a:bodyPr/>
                    <a:lstStyle/>
                    <a:p>
                      <a:r>
                        <a:rPr lang="en-US" sz="1000" b="1"/>
                        <a:t>Renault - Gulf Advantage Automobiles - 2016-12-22 12:00:00</a:t>
                      </a:r>
                      <a:r>
                        <a:rPr lang="en-US" sz="1000"/>
                        <a:t>
</a:t>
                      </a:r>
                      <a:r>
                        <a:rPr lang="ar-AE" sz="1000"/>
                        <a:t>شاركونا معلوماتكم عن شركة #رينو
</a:t>
                      </a:r>
                      <a:r>
                        <a:rPr lang="en-US" sz="1000"/>
                        <a:t>The energy range is based on three fundamentals, what are they?</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05439852"/>
                  </a:ext>
                </a:extLst>
              </a:tr>
              <a:tr h="370840">
                <a:tc>
                  <a:txBody>
                    <a:bodyPr/>
                    <a:lstStyle/>
                    <a:p>
                      <a:r>
                        <a:rPr lang="en-US" sz="1000" b="1"/>
                        <a:t>Renault - Gulf Advantage Automobiles - 2016-12-21 15:00:00</a:t>
                      </a:r>
                      <a:r>
                        <a:rPr lang="en-US" sz="1000"/>
                        <a:t>
</a:t>
                      </a:r>
                      <a:r>
                        <a:rPr lang="ar-AE" sz="1000"/>
                        <a:t>تدرجت العديد من الأثار السلبية من تقدم عالم السيارات، ولذلك جعلنا النقل المستدام جزء من أساس عملنا
</a:t>
                      </a:r>
                      <a:r>
                        <a:rPr lang="en-US" sz="1000"/>
                        <a:t>The success of automobile has come hand in hand with negative impacts, and for it to remain a source of progress for everyone, we have made sustainable mobility a cornerstone of our approach</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75396956"/>
                  </a:ext>
                </a:extLst>
              </a:tr>
              <a:tr h="370840">
                <a:tc>
                  <a:txBody>
                    <a:bodyPr/>
                    <a:lstStyle/>
                    <a:p>
                      <a:r>
                        <a:rPr lang="en-US" sz="1000" b="1"/>
                        <a:t>Renault - Gulf Advantage Automobiles - 2016-12-21 12:00:01</a:t>
                      </a:r>
                      <a:r>
                        <a:rPr lang="en-US" sz="1000"/>
                        <a:t>
</a:t>
                      </a:r>
                      <a:r>
                        <a:rPr lang="ar-AE" sz="1000"/>
                        <a:t>شاركونا معلوماتكم عن شركة #رينو
</a:t>
                      </a:r>
                      <a:r>
                        <a:rPr lang="en-US" sz="1000"/>
                        <a:t>How many years of history does #Renault have?</a:t>
                      </a:r>
                      <a:endParaRPr lang="en-US" sz="1000"/>
                    </a:p>
                  </a:txBody>
                  <a:tcPr/>
                </a:tc>
                <a:tc>
                  <a:txBody>
                    <a:bodyPr/>
                    <a:lstStyle/>
                    <a:p>
                      <a:r>
                        <a:rPr lang="en-US" sz="1000"/>
                        <a:t>13</a:t>
                      </a:r>
                      <a:endParaRPr lang="en-US" sz="1000"/>
                    </a:p>
                  </a:txBody>
                  <a:tcPr/>
                </a:tc>
                <a:tc>
                  <a:txBody>
                    <a:bodyPr/>
                    <a:lstStyle/>
                    <a:p>
                      <a:r>
                        <a:rPr lang="en-US" sz="1000"/>
                        <a:t>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67211362"/>
                  </a:ext>
                </a:extLst>
              </a:tr>
              <a:tr h="370840">
                <a:tc>
                  <a:txBody>
                    <a:bodyPr/>
                    <a:lstStyle/>
                    <a:p>
                      <a:r>
                        <a:rPr lang="en-US" sz="1000" b="1"/>
                        <a:t>Renault - Gulf Advantage Automobiles - 2016-12-20 12:00:01</a:t>
                      </a:r>
                      <a:r>
                        <a:rPr lang="en-US" sz="1000"/>
                        <a:t>
</a:t>
                      </a:r>
                      <a:r>
                        <a:rPr lang="ar-AE" sz="1000"/>
                        <a:t>مع #تاليسمان، تقدم لكم #رينو مصابيح خلفية </a:t>
                      </a:r>
                      <a:r>
                        <a:rPr lang="en-US" sz="1000"/>
                        <a:t>LED </a:t>
                      </a:r>
                      <a:r>
                        <a:rPr lang="ar-AE" sz="1000"/>
                        <a:t>مع إضاءة ثلاثية الأبعاد
</a:t>
                      </a:r>
                      <a:r>
                        <a:rPr lang="en-US" sz="1000"/>
                        <a:t>With the #Talisman, #Renault offers LED rear lights with 3D-effect light guides</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52466884"/>
                  </a:ext>
                </a:extLst>
              </a:tr>
              <a:tr h="370840">
                <a:tc>
                  <a:txBody>
                    <a:bodyPr/>
                    <a:lstStyle/>
                    <a:p>
                      <a:r>
                        <a:rPr lang="en-US" sz="1000" b="1"/>
                        <a:t>Renault - Gulf Advantage Automobiles - 2016-12-19 15:00:50</a:t>
                      </a:r>
                      <a:r>
                        <a:rPr lang="en-US" sz="1000"/>
                        <a:t>
</a:t>
                      </a:r>
                      <a:r>
                        <a:rPr lang="ar-AE" sz="1000"/>
                        <a:t>شاركونا معلوماتكم عن شركة #رينو
</a:t>
                      </a:r>
                      <a:r>
                        <a:rPr lang="en-US" sz="1000"/>
                        <a:t>What are the best selling #Renault models in Saudi Arabia and UAE?</a:t>
                      </a:r>
                      <a:endParaRPr lang="en-US" sz="1000"/>
                    </a:p>
                  </a:txBody>
                  <a:tcPr/>
                </a:tc>
                <a:tc>
                  <a:txBody>
                    <a:bodyPr/>
                    <a:lstStyle/>
                    <a:p>
                      <a:r>
                        <a:rPr lang="en-US" sz="1000"/>
                        <a:t>18</a:t>
                      </a:r>
                      <a:endParaRPr lang="en-US" sz="1000"/>
                    </a:p>
                  </a:txBody>
                  <a:tcPr/>
                </a:tc>
                <a:tc>
                  <a:txBody>
                    <a:bodyPr/>
                    <a:lstStyle/>
                    <a:p>
                      <a:r>
                        <a:rPr lang="en-US" sz="1000"/>
                        <a:t>8</a:t>
                      </a:r>
                      <a:endParaRPr lang="en-US" sz="1000"/>
                    </a:p>
                  </a:txBody>
                  <a:tcPr/>
                </a:tc>
                <a:tc>
                  <a:txBody>
                    <a:bodyPr/>
                    <a:lstStyle/>
                    <a:p>
                      <a:r>
                        <a:rPr lang="en-US" sz="1000"/>
                        <a:t>9</a:t>
                      </a:r>
                      <a:endParaRPr lang="en-US" sz="1000"/>
                    </a:p>
                  </a:txBody>
                  <a:tcPr/>
                </a:tc>
                <a:tc>
                  <a:txBody>
                    <a:bodyPr/>
                    <a:lstStyle/>
                    <a:p>
                      <a:r>
                        <a:rPr lang="en-US" sz="1000"/>
                        <a:t>1</a:t>
                      </a:r>
                      <a:endParaRPr lang="en-US" sz="1000"/>
                    </a:p>
                  </a:txBody>
                  <a:tcPr/>
                </a:tc>
                <a:tc>
                  <a:txBody>
                    <a:bodyPr/>
                    <a:lstStyle/>
                    <a:p>
                      <a:r>
                        <a:rPr lang="en-US" sz="1000"/>
                        <a:t>0.0298%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64250162"/>
                  </a:ext>
                </a:extLst>
              </a:tr>
              <a:tr h="370840">
                <a:tc>
                  <a:txBody>
                    <a:bodyPr/>
                    <a:lstStyle/>
                    <a:p>
                      <a:r>
                        <a:rPr lang="en-US" sz="1000" b="1"/>
                        <a:t>Renault - Gulf Advantage Automobiles - 2016-12-19 12:00:00</a:t>
                      </a:r>
                      <a:r>
                        <a:rPr lang="en-US" sz="1000"/>
                        <a:t>
</a:t>
                      </a:r>
                      <a:r>
                        <a:rPr lang="ar-AE" sz="1000"/>
                        <a:t>مصابيح </a:t>
                      </a:r>
                      <a:r>
                        <a:rPr lang="en-US" sz="1000"/>
                        <a:t>LED Pure Vision® </a:t>
                      </a:r>
                      <a:r>
                        <a:rPr lang="ar-AE" sz="1000"/>
                        <a:t>منحنية وأضواء رئيسية لشعور بإضاءة طبيعية ووضوح فائق في الرؤية مقارنة بمصابيح الهالوجين، فقط مع #رينو #تاليسمان
</a:t>
                      </a:r>
                      <a:r>
                        <a:rPr lang="en-US" sz="1000"/>
                        <a:t>LED Pure Vision® dipped and main beam head lights for a natural feel and superior visibility compared with halogen lights, only with the #Talisman</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94090901"/>
                  </a:ext>
                </a:extLst>
              </a:tr>
              <a:tr h="370840">
                <a:tc>
                  <a:txBody>
                    <a:bodyPr/>
                    <a:lstStyle/>
                    <a:p>
                      <a:r>
                        <a:rPr lang="en-US" sz="1000" b="1"/>
                        <a:t>Renault - Gulf Advantage Automobiles - 2016-12-18 12:00:01</a:t>
                      </a:r>
                      <a:r>
                        <a:rPr lang="en-US" sz="1000"/>
                        <a:t>
</a:t>
                      </a:r>
                      <a:r>
                        <a:rPr lang="ar-AE" sz="1000"/>
                        <a:t>في عالم #رينو، لا تتعدى انبعاثات ثاني أسيد الكربون في هذه المنشآت الـ140 غرام/كلم حيث تعمل بعض السيارات على الوقود الحيوي المصنوع من مواد نباتية
</a:t>
                      </a:r>
                      <a:r>
                        <a:rPr lang="en-US" sz="1000"/>
                        <a:t>Renault's vehicles emit less than 140 g/km of CO2, where some vehicles even run on biofuels, made from plant matter</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01701846"/>
                  </a:ext>
                </a:extLst>
              </a:tr>
            </a:tbl>
          </a:graphicData>
        </a:graphic>
      </p:graphicFrame>
      <p:sp>
        <p:nvSpPr>
          <p:cNvPr id="3" name="Title 2"/>
          <p:cNvSpPr>
            <a:spLocks noGrp="1"/>
          </p:cNvSpPr>
          <p:nvPr>
            <p:ph type="title"/>
          </p:nvPr>
        </p:nvSpPr>
        <p:spPr/>
        <p:txBody>
          <a:bodyPr/>
          <a:lstStyle/>
          <a:p>
            <a:r>
              <a:rPr lang="en-US"/>
              <a:t>Own Posts Table - 1 of 3</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4684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1284486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1025782"/>
                    </a:ext>
                  </a:extLst>
                </a:gridCol>
                <a:gridCol w="658368">
                  <a:extLst>
                    <a:ext uri="{9D8B030D-6E8A-4147-A177-3AD203B41FA5}">
                      <a16:colId xmlns:a16="http://schemas.microsoft.com/office/drawing/2014/main" val="4209517722"/>
                    </a:ext>
                  </a:extLst>
                </a:gridCol>
                <a:gridCol w="658368">
                  <a:extLst>
                    <a:ext uri="{9D8B030D-6E8A-4147-A177-3AD203B41FA5}">
                      <a16:colId xmlns:a16="http://schemas.microsoft.com/office/drawing/2014/main" val="390982587"/>
                    </a:ext>
                  </a:extLst>
                </a:gridCol>
                <a:gridCol w="658368">
                  <a:extLst>
                    <a:ext uri="{9D8B030D-6E8A-4147-A177-3AD203B41FA5}">
                      <a16:colId xmlns:a16="http://schemas.microsoft.com/office/drawing/2014/main" val="2511886943"/>
                    </a:ext>
                  </a:extLst>
                </a:gridCol>
                <a:gridCol w="658368">
                  <a:extLst>
                    <a:ext uri="{9D8B030D-6E8A-4147-A177-3AD203B41FA5}">
                      <a16:colId xmlns:a16="http://schemas.microsoft.com/office/drawing/2014/main" val="850515138"/>
                    </a:ext>
                  </a:extLst>
                </a:gridCol>
                <a:gridCol w="658368">
                  <a:extLst>
                    <a:ext uri="{9D8B030D-6E8A-4147-A177-3AD203B41FA5}">
                      <a16:colId xmlns:a16="http://schemas.microsoft.com/office/drawing/2014/main" val="2634711676"/>
                    </a:ext>
                  </a:extLst>
                </a:gridCol>
                <a:gridCol w="658368">
                  <a:extLst>
                    <a:ext uri="{9D8B030D-6E8A-4147-A177-3AD203B41FA5}">
                      <a16:colId xmlns:a16="http://schemas.microsoft.com/office/drawing/2014/main" val="1038646555"/>
                    </a:ext>
                  </a:extLst>
                </a:gridCol>
                <a:gridCol w="658368">
                  <a:extLst>
                    <a:ext uri="{9D8B030D-6E8A-4147-A177-3AD203B41FA5}">
                      <a16:colId xmlns:a16="http://schemas.microsoft.com/office/drawing/2014/main" val="225904135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34756911"/>
                  </a:ext>
                </a:extLst>
              </a:tr>
              <a:tr h="370840">
                <a:tc>
                  <a:txBody>
                    <a:bodyPr/>
                    <a:lstStyle/>
                    <a:p>
                      <a:r>
                        <a:rPr lang="en-US" sz="1000" b="1"/>
                        <a:t>Renault - Gulf Advantage Automobiles - 2016-12-15 12:00:01</a:t>
                      </a:r>
                      <a:r>
                        <a:rPr lang="en-US" sz="1000"/>
                        <a:t>
</a:t>
                      </a:r>
                      <a:r>
                        <a:rPr lang="ar-AE" sz="1000"/>
                        <a:t>نوافذ جانبية مزينة بمصابيح الربع الخلفي تذكرك بعالم سيارات الليموزين، فقط مع #تاليسمان
</a:t>
                      </a:r>
                      <a:r>
                        <a:rPr lang="en-US" sz="1000"/>
                        <a:t>Side views embellished by rear quarter lights evocative of the world of limousines, #Talisman</a:t>
                      </a:r>
                      <a:endParaRPr lang="en-US" sz="1000"/>
                    </a:p>
                  </a:txBody>
                  <a:tcPr/>
                </a:tc>
                <a:tc>
                  <a:txBody>
                    <a:bodyPr/>
                    <a:lstStyle/>
                    <a:p>
                      <a:r>
                        <a:rPr lang="en-US" sz="1000"/>
                        <a:t>22</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0.0365%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92698959"/>
                  </a:ext>
                </a:extLst>
              </a:tr>
              <a:tr h="370840">
                <a:tc>
                  <a:txBody>
                    <a:bodyPr/>
                    <a:lstStyle/>
                    <a:p>
                      <a:r>
                        <a:rPr lang="en-US" sz="1000" b="1"/>
                        <a:t>Renault - Gulf Advantage Automobiles - 2016-12-14 15:00:01</a:t>
                      </a:r>
                      <a:r>
                        <a:rPr lang="en-US" sz="1000"/>
                        <a:t>
</a:t>
                      </a:r>
                      <a:r>
                        <a:rPr lang="ar-AE" sz="1000"/>
                        <a:t>شاركونا معلوماتكم عن شركة #رينو
</a:t>
                      </a:r>
                      <a:r>
                        <a:rPr lang="en-US" sz="1000"/>
                        <a:t>How many jobs does #Renault generate in 182 countries ?</a:t>
                      </a:r>
                      <a:endParaRPr lang="en-US" sz="1000"/>
                    </a:p>
                  </a:txBody>
                  <a:tcPr/>
                </a:tc>
                <a:tc>
                  <a:txBody>
                    <a:bodyPr/>
                    <a:lstStyle/>
                    <a:p>
                      <a:r>
                        <a:rPr lang="en-US" sz="1000"/>
                        <a:t>7</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0.0116%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53593104"/>
                  </a:ext>
                </a:extLst>
              </a:tr>
              <a:tr h="370840">
                <a:tc>
                  <a:txBody>
                    <a:bodyPr/>
                    <a:lstStyle/>
                    <a:p>
                      <a:r>
                        <a:rPr lang="en-US" sz="1000" b="1"/>
                        <a:t>Renault - Gulf Advantage Automobiles - 2016-12-14 12:00:01</a:t>
                      </a:r>
                      <a:r>
                        <a:rPr lang="en-US" sz="1000"/>
                        <a:t>
</a:t>
                      </a:r>
                      <a:r>
                        <a:rPr lang="ar-AE" sz="1000"/>
                        <a:t>توفر لكم #رينو سيارة #تاليسمان بأربعة أنواع من الجنوط متنوعة الألوان والأشكال لتتناسب مع جميع الأذواق
#</a:t>
                      </a:r>
                      <a:r>
                        <a:rPr lang="en-US" sz="1000"/>
                        <a:t>Renault offers the #Talisman in a selection of four wheels with a variety of colors and finishes to suit every taste</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0.0083%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82131868"/>
                  </a:ext>
                </a:extLst>
              </a:tr>
              <a:tr h="370840">
                <a:tc>
                  <a:txBody>
                    <a:bodyPr/>
                    <a:lstStyle/>
                    <a:p>
                      <a:r>
                        <a:rPr lang="en-US" sz="1000" b="1"/>
                        <a:t>Renault - Gulf Advantage Automobiles - 2016-12-13 12:00:01</a:t>
                      </a:r>
                      <a:r>
                        <a:rPr lang="en-US" sz="1000"/>
                        <a:t>
</a:t>
                      </a:r>
                      <a:r>
                        <a:rPr lang="ar-AE" sz="1000"/>
                        <a:t>شاركونا معلوماتكم عن شركة #رينو
</a:t>
                      </a:r>
                      <a:r>
                        <a:rPr lang="en-US" sz="1000"/>
                        <a:t>What is the level of motivation that Renault's employees have?</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28475532"/>
                  </a:ext>
                </a:extLst>
              </a:tr>
              <a:tr h="370840">
                <a:tc>
                  <a:txBody>
                    <a:bodyPr/>
                    <a:lstStyle/>
                    <a:p>
                      <a:r>
                        <a:rPr lang="en-US" sz="1000" b="1"/>
                        <a:t>Renault - Gulf Advantage Automobiles - 2016-12-13 09:18:18</a:t>
                      </a:r>
                      <a:r>
                        <a:rPr lang="en-US" sz="1000"/>
                        <a:t>
</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0.0133%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72478106"/>
                  </a:ext>
                </a:extLst>
              </a:tr>
              <a:tr h="370840">
                <a:tc>
                  <a:txBody>
                    <a:bodyPr/>
                    <a:lstStyle/>
                    <a:p>
                      <a:r>
                        <a:rPr lang="en-US" sz="1000" b="1"/>
                        <a:t>Renault - Gulf Advantage Automobiles - 2016-12-13 09:16:51</a:t>
                      </a:r>
                      <a:r>
                        <a:rPr lang="en-US" sz="1000"/>
                        <a:t>
</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0.0033%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50471516"/>
                  </a:ext>
                </a:extLst>
              </a:tr>
              <a:tr h="370840">
                <a:tc>
                  <a:txBody>
                    <a:bodyPr/>
                    <a:lstStyle/>
                    <a:p>
                      <a:r>
                        <a:rPr lang="en-US" sz="1000" b="1"/>
                        <a:t>Renault - Gulf Advantage Automobiles - 2016-12-13 09:15:12</a:t>
                      </a:r>
                      <a:r>
                        <a:rPr lang="en-US" sz="1000"/>
                        <a:t>
</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0.0149%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40837815"/>
                  </a:ext>
                </a:extLst>
              </a:tr>
              <a:tr h="370840">
                <a:tc>
                  <a:txBody>
                    <a:bodyPr/>
                    <a:lstStyle/>
                    <a:p>
                      <a:r>
                        <a:rPr lang="en-US" sz="1000" b="1"/>
                        <a:t>Renault - Gulf Advantage Automobiles - 2016-12-13 09:11:34</a:t>
                      </a:r>
                      <a:r>
                        <a:rPr lang="en-US" sz="1000"/>
                        <a:t>
</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09755373"/>
                  </a:ext>
                </a:extLst>
              </a:tr>
              <a:tr h="370840">
                <a:tc>
                  <a:txBody>
                    <a:bodyPr/>
                    <a:lstStyle/>
                    <a:p>
                      <a:r>
                        <a:rPr lang="en-US" sz="1000" b="1"/>
                        <a:t>Renault - Gulf Advantage Automobiles - 2016-12-12 15:00:02</a:t>
                      </a:r>
                      <a:r>
                        <a:rPr lang="en-US" sz="1000"/>
                        <a:t>
#</a:t>
                      </a:r>
                      <a:r>
                        <a:rPr lang="ar-AE" sz="1000"/>
                        <a:t>تاليسمان، رفارف عجلات بارزة توحي بالقوة والأداء
#</a:t>
                      </a:r>
                      <a:r>
                        <a:rPr lang="en-US" sz="1000"/>
                        <a:t>Talisman, prominent wheel arches that suggest strength and performance</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0.0215%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76512779"/>
                  </a:ext>
                </a:extLst>
              </a:tr>
              <a:tr h="370840">
                <a:tc>
                  <a:txBody>
                    <a:bodyPr/>
                    <a:lstStyle/>
                    <a:p>
                      <a:r>
                        <a:rPr lang="en-US" sz="1000" b="1"/>
                        <a:t>Renault - Gulf Advantage Automobiles - 2016-12-12 12:00:01</a:t>
                      </a:r>
                      <a:r>
                        <a:rPr lang="en-US" sz="1000"/>
                        <a:t>
</a:t>
                      </a:r>
                      <a:r>
                        <a:rPr lang="ar-AE" sz="1000"/>
                        <a:t>شاركونا معلوماتكم عن شركة #رينو
</a:t>
                      </a:r>
                      <a:r>
                        <a:rPr lang="en-US" sz="1000"/>
                        <a:t>When is a first service due on a new car?</a:t>
                      </a:r>
                      <a:endParaRPr lang="en-US" sz="1000"/>
                    </a:p>
                  </a:txBody>
                  <a:tcPr/>
                </a:tc>
                <a:tc>
                  <a:txBody>
                    <a:bodyPr/>
                    <a:lstStyle/>
                    <a:p>
                      <a:r>
                        <a:rPr lang="en-US" sz="1000"/>
                        <a:t>13</a:t>
                      </a:r>
                      <a:endParaRPr lang="en-US" sz="1000"/>
                    </a:p>
                  </a:txBody>
                  <a:tcPr/>
                </a:tc>
                <a:tc>
                  <a:txBody>
                    <a:bodyPr/>
                    <a:lstStyle/>
                    <a:p>
                      <a:r>
                        <a:rPr lang="en-US" sz="1000"/>
                        <a:t>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0.0215%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13144431"/>
                  </a:ext>
                </a:extLst>
              </a:tr>
              <a:tr h="370840">
                <a:tc>
                  <a:txBody>
                    <a:bodyPr/>
                    <a:lstStyle/>
                    <a:p>
                      <a:r>
                        <a:rPr lang="en-US" sz="1000" b="1"/>
                        <a:t>Renault - Gulf Advantage Automobiles - 2016-12-11 12:00:01</a:t>
                      </a:r>
                      <a:r>
                        <a:rPr lang="en-US" sz="1000"/>
                        <a:t>
</a:t>
                      </a:r>
                      <a:r>
                        <a:rPr lang="ar-AE" sz="1000"/>
                        <a:t>حصلت #رينو #ميجان على جائزة أفضل سيارة عائلية في جائزة السيارة الاسكتلندية للعام لتصميمها الحازم والأنظمتها المساعدة للسائق
</a:t>
                      </a:r>
                      <a:r>
                        <a:rPr lang="en-US" sz="1000"/>
                        <a:t>Renault's #Megan has been awarded with the ‘Best Family Car’ prize at the Scottish Car of the Year awards where it was singled out for its distinctive styling and extensive list of driver aids</a:t>
                      </a:r>
                      <a:endParaRPr lang="en-US" sz="1000"/>
                    </a:p>
                  </a:txBody>
                  <a:tcPr/>
                </a:tc>
                <a:tc>
                  <a:txBody>
                    <a:bodyPr/>
                    <a:lstStyle/>
                    <a:p>
                      <a:r>
                        <a:rPr lang="en-US" sz="1000"/>
                        <a:t>27</a:t>
                      </a:r>
                      <a:endParaRPr lang="en-US" sz="1000"/>
                    </a:p>
                  </a:txBody>
                  <a:tcPr/>
                </a:tc>
                <a:tc>
                  <a:txBody>
                    <a:bodyPr/>
                    <a:lstStyle/>
                    <a:p>
                      <a:r>
                        <a:rPr lang="en-US" sz="1000"/>
                        <a:t>19</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0.0448%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22109030"/>
                  </a:ext>
                </a:extLst>
              </a:tr>
            </a:tbl>
          </a:graphicData>
        </a:graphic>
      </p:graphicFrame>
      <p:sp>
        <p:nvSpPr>
          <p:cNvPr id="3" name="Title 2"/>
          <p:cNvSpPr>
            <a:spLocks noGrp="1"/>
          </p:cNvSpPr>
          <p:nvPr>
            <p:ph type="title"/>
          </p:nvPr>
        </p:nvSpPr>
        <p:spPr/>
        <p:txBody>
          <a:bodyPr/>
          <a:lstStyle/>
          <a:p>
            <a:r>
              <a:rPr lang="en-US"/>
              <a:t>Own Posts Table - 2 of 3</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031025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0961503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399717"/>
                    </a:ext>
                  </a:extLst>
                </a:gridCol>
                <a:gridCol w="658368">
                  <a:extLst>
                    <a:ext uri="{9D8B030D-6E8A-4147-A177-3AD203B41FA5}">
                      <a16:colId xmlns:a16="http://schemas.microsoft.com/office/drawing/2014/main" val="1422890027"/>
                    </a:ext>
                  </a:extLst>
                </a:gridCol>
                <a:gridCol w="658368">
                  <a:extLst>
                    <a:ext uri="{9D8B030D-6E8A-4147-A177-3AD203B41FA5}">
                      <a16:colId xmlns:a16="http://schemas.microsoft.com/office/drawing/2014/main" val="529702674"/>
                    </a:ext>
                  </a:extLst>
                </a:gridCol>
                <a:gridCol w="658368">
                  <a:extLst>
                    <a:ext uri="{9D8B030D-6E8A-4147-A177-3AD203B41FA5}">
                      <a16:colId xmlns:a16="http://schemas.microsoft.com/office/drawing/2014/main" val="1867887304"/>
                    </a:ext>
                  </a:extLst>
                </a:gridCol>
                <a:gridCol w="658368">
                  <a:extLst>
                    <a:ext uri="{9D8B030D-6E8A-4147-A177-3AD203B41FA5}">
                      <a16:colId xmlns:a16="http://schemas.microsoft.com/office/drawing/2014/main" val="2624833540"/>
                    </a:ext>
                  </a:extLst>
                </a:gridCol>
                <a:gridCol w="658368">
                  <a:extLst>
                    <a:ext uri="{9D8B030D-6E8A-4147-A177-3AD203B41FA5}">
                      <a16:colId xmlns:a16="http://schemas.microsoft.com/office/drawing/2014/main" val="1025461267"/>
                    </a:ext>
                  </a:extLst>
                </a:gridCol>
                <a:gridCol w="658368">
                  <a:extLst>
                    <a:ext uri="{9D8B030D-6E8A-4147-A177-3AD203B41FA5}">
                      <a16:colId xmlns:a16="http://schemas.microsoft.com/office/drawing/2014/main" val="1534772838"/>
                    </a:ext>
                  </a:extLst>
                </a:gridCol>
                <a:gridCol w="658368">
                  <a:extLst>
                    <a:ext uri="{9D8B030D-6E8A-4147-A177-3AD203B41FA5}">
                      <a16:colId xmlns:a16="http://schemas.microsoft.com/office/drawing/2014/main" val="269921191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973564744"/>
                  </a:ext>
                </a:extLst>
              </a:tr>
              <a:tr h="370840">
                <a:tc>
                  <a:txBody>
                    <a:bodyPr/>
                    <a:lstStyle/>
                    <a:p>
                      <a:r>
                        <a:rPr lang="en-US" sz="1000" b="1"/>
                        <a:t>Renault - Gulf Advantage Automobiles - 2016-12-08 12:00:00</a:t>
                      </a:r>
                      <a:r>
                        <a:rPr lang="en-US" sz="1000"/>
                        <a:t>
#</a:t>
                      </a:r>
                      <a:r>
                        <a:rPr lang="ar-AE" sz="1000"/>
                        <a:t>تاليسمان، أناقة مميزة من خلال ثمانية ألوان براقة وغير براقة لهيكل السيارة
#</a:t>
                      </a:r>
                      <a:r>
                        <a:rPr lang="en-US" sz="1000"/>
                        <a:t>Talisman, distinctive elegance thanks to a choice of eight body colors of metallic and nonmetallic finishing</a:t>
                      </a:r>
                      <a:endParaRPr lang="en-US" sz="1000"/>
                    </a:p>
                  </a:txBody>
                  <a:tcPr/>
                </a:tc>
                <a:tc>
                  <a:txBody>
                    <a:bodyPr/>
                    <a:lstStyle/>
                    <a:p>
                      <a:r>
                        <a:rPr lang="en-US" sz="1000"/>
                        <a:t>11</a:t>
                      </a:r>
                      <a:endParaRPr lang="en-US" sz="1000"/>
                    </a:p>
                  </a:txBody>
                  <a:tcPr/>
                </a:tc>
                <a:tc>
                  <a:txBody>
                    <a:bodyPr/>
                    <a:lstStyle/>
                    <a:p>
                      <a:r>
                        <a:rPr lang="en-US" sz="1000"/>
                        <a:t>8</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0.0182%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47718386"/>
                  </a:ext>
                </a:extLst>
              </a:tr>
              <a:tr h="370840">
                <a:tc>
                  <a:txBody>
                    <a:bodyPr/>
                    <a:lstStyle/>
                    <a:p>
                      <a:r>
                        <a:rPr lang="en-US" sz="1000" b="1"/>
                        <a:t>Renault - Gulf Advantage Automobiles - 2016-12-07 15:00:00</a:t>
                      </a:r>
                      <a:r>
                        <a:rPr lang="en-US" sz="1000"/>
                        <a:t>
</a:t>
                      </a:r>
                      <a:r>
                        <a:rPr lang="ar-AE" sz="1000"/>
                        <a:t>هل تعلم ما هي كيفية استخدام نظام ملاحة السيارة؟ شاهد الفيديو للمزيد من المعلومات
</a:t>
                      </a:r>
                      <a:r>
                        <a:rPr lang="en-US" sz="1000"/>
                        <a:t>Do you know how to use your Renault's navigation system? Watch the video to find out more</a:t>
                      </a:r>
                      <a:endParaRPr lang="en-US" sz="1000"/>
                    </a:p>
                  </a:txBody>
                  <a:tcPr/>
                </a:tc>
                <a:tc>
                  <a:txBody>
                    <a:bodyPr/>
                    <a:lstStyle/>
                    <a:p>
                      <a:r>
                        <a:rPr lang="en-US" sz="1000"/>
                        <a:t>9</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0.0149%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18737457"/>
                  </a:ext>
                </a:extLst>
              </a:tr>
              <a:tr h="370840">
                <a:tc>
                  <a:txBody>
                    <a:bodyPr/>
                    <a:lstStyle/>
                    <a:p>
                      <a:r>
                        <a:rPr lang="en-US" sz="1000" b="1"/>
                        <a:t>Renault - Gulf Advantage Automobiles - 2016-12-07 12:00:01</a:t>
                      </a:r>
                      <a:r>
                        <a:rPr lang="en-US" sz="1000"/>
                        <a:t>
</a:t>
                      </a:r>
                      <a:r>
                        <a:rPr lang="ar-AE" sz="1000"/>
                        <a:t>شاركونا معلوماتكم عن شركة #رينو
</a:t>
                      </a:r>
                      <a:r>
                        <a:rPr lang="en-US" sz="1000"/>
                        <a:t>In 2013, which of Renault's models did experts advise on buying?</a:t>
                      </a:r>
                      <a:endParaRPr lang="en-US" sz="1000"/>
                    </a:p>
                  </a:txBody>
                  <a:tcPr/>
                </a:tc>
                <a:tc>
                  <a:txBody>
                    <a:bodyPr/>
                    <a:lstStyle/>
                    <a:p>
                      <a:r>
                        <a:rPr lang="en-US" sz="1000"/>
                        <a:t>14</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11274512"/>
                  </a:ext>
                </a:extLst>
              </a:tr>
            </a:tbl>
          </a:graphicData>
        </a:graphic>
      </p:graphicFrame>
      <p:sp>
        <p:nvSpPr>
          <p:cNvPr id="3" name="Title 2"/>
          <p:cNvSpPr>
            <a:spLocks noGrp="1"/>
          </p:cNvSpPr>
          <p:nvPr>
            <p:ph type="title"/>
          </p:nvPr>
        </p:nvSpPr>
        <p:spPr/>
        <p:txBody>
          <a:bodyPr/>
          <a:lstStyle/>
          <a:p>
            <a:r>
              <a:rPr lang="en-US"/>
              <a:t>Own Posts Table - 3 of 3</a:t>
            </a:r>
            <a:endParaRPr lang="en-US"/>
          </a:p>
        </p:txBody>
      </p:sp>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84197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28617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73794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132377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90577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20170201_111427</Template>
  <TotalTime>0</TotalTime>
  <Words>562</Words>
  <Application>Microsoft Office PowerPoint</Application>
  <PresentationFormat>On-screen Show (4:3)</PresentationFormat>
  <Paragraphs>272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Lato</vt:lpstr>
      <vt:lpstr>quintly_template</vt:lpstr>
      <vt:lpstr>Overview</vt:lpstr>
      <vt:lpstr>Fans Total</vt:lpstr>
      <vt:lpstr>Key Metrics Table</vt:lpstr>
      <vt:lpstr>Interaction Rate</vt:lpstr>
      <vt:lpstr>Fans Change Rate</vt:lpstr>
      <vt:lpstr>Own Posts Table - 1 of 3</vt:lpstr>
      <vt:lpstr>Own Posts Table - 2 of 3</vt:lpstr>
      <vt:lpstr>Own Posts Table - 3 of 3</vt:lpstr>
      <vt:lpstr>People Talking About This Rate</vt:lpstr>
      <vt:lpstr>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2017-02-01T11:14:27Z</dcterms:created>
  <dcterms:modified xsi:type="dcterms:W3CDTF">2017-02-01T11:15:00Z</dcterms:modified>
</cp:coreProperties>
</file>