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-4</c:v>
                </c:pt>
                <c:pt idx="1">
                  <c:v>9</c:v>
                </c:pt>
                <c:pt idx="2">
                  <c:v>7</c:v>
                </c:pt>
                <c:pt idx="3">
                  <c:v>8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  <c:pt idx="7">
                  <c:v>3</c:v>
                </c:pt>
                <c:pt idx="8">
                  <c:v>7</c:v>
                </c:pt>
                <c:pt idx="9">
                  <c:v>9</c:v>
                </c:pt>
                <c:pt idx="10">
                  <c:v>11</c:v>
                </c:pt>
                <c:pt idx="11">
                  <c:v>5</c:v>
                </c:pt>
                <c:pt idx="12">
                  <c:v>13</c:v>
                </c:pt>
                <c:pt idx="13">
                  <c:v>10</c:v>
                </c:pt>
                <c:pt idx="14">
                  <c:v>8</c:v>
                </c:pt>
                <c:pt idx="15">
                  <c:v>9</c:v>
                </c:pt>
                <c:pt idx="16">
                  <c:v>6</c:v>
                </c:pt>
                <c:pt idx="17">
                  <c:v>1</c:v>
                </c:pt>
                <c:pt idx="18">
                  <c:v>7</c:v>
                </c:pt>
                <c:pt idx="19">
                  <c:v>4</c:v>
                </c:pt>
                <c:pt idx="20">
                  <c:v>2</c:v>
                </c:pt>
                <c:pt idx="21">
                  <c:v>8</c:v>
                </c:pt>
                <c:pt idx="22">
                  <c:v>9</c:v>
                </c:pt>
                <c:pt idx="23">
                  <c:v>10</c:v>
                </c:pt>
                <c:pt idx="24">
                  <c:v>8</c:v>
                </c:pt>
                <c:pt idx="25">
                  <c:v>6</c:v>
                </c:pt>
                <c:pt idx="26">
                  <c:v>12</c:v>
                </c:pt>
                <c:pt idx="27">
                  <c:v>2</c:v>
                </c:pt>
                <c:pt idx="28">
                  <c:v>11</c:v>
                </c:pt>
                <c:pt idx="29">
                  <c:v>14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C3-4258-8748-AB91B55AD2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343648"/>
        <c:axId val="246342664"/>
      </c:lineChart>
      <c:dateAx>
        <c:axId val="246343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42664"/>
        <c:crosses val="autoZero"/>
        <c:auto val="1"/>
        <c:lblOffset val="100"/>
        <c:baseTimeUnit val="days"/>
      </c:dateAx>
      <c:valAx>
        <c:axId val="24634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4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4</c:v>
                </c:pt>
                <c:pt idx="2">
                  <c:v>7</c:v>
                </c:pt>
                <c:pt idx="3">
                  <c:v>9</c:v>
                </c:pt>
                <c:pt idx="4">
                  <c:v>0</c:v>
                </c:pt>
                <c:pt idx="5">
                  <c:v>0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FC-4A83-A1B0-D65A8057C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408776"/>
        <c:axId val="284409760"/>
      </c:barChart>
      <c:catAx>
        <c:axId val="284408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09760"/>
        <c:crosses val="autoZero"/>
        <c:auto val="1"/>
        <c:lblAlgn val="ctr"/>
        <c:lblOffset val="100"/>
        <c:noMultiLvlLbl val="0"/>
      </c:catAx>
      <c:valAx>
        <c:axId val="28440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0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EA-42D5-AE93-AEC6758007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EA-42D5-AE93-AEC6758007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EA-42D5-AE93-AEC6758007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411728"/>
        <c:axId val="284408120"/>
      </c:barChart>
      <c:catAx>
        <c:axId val="28441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08120"/>
        <c:crosses val="autoZero"/>
        <c:auto val="1"/>
        <c:lblAlgn val="ctr"/>
        <c:lblOffset val="100"/>
        <c:noMultiLvlLbl val="0"/>
      </c:catAx>
      <c:valAx>
        <c:axId val="28440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1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10</c:v>
                </c:pt>
                <c:pt idx="4">
                  <c:v>1</c:v>
                </c:pt>
                <c:pt idx="5">
                  <c:v>0</c:v>
                </c:pt>
                <c:pt idx="6">
                  <c:v>5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4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3</c:v>
                </c:pt>
                <c:pt idx="19">
                  <c:v>5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5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A9-4358-B3F5-47B4FDC71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129256"/>
        <c:axId val="290123024"/>
      </c:barChart>
      <c:dateAx>
        <c:axId val="290129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23024"/>
        <c:crosses val="autoZero"/>
        <c:auto val="1"/>
        <c:lblOffset val="100"/>
        <c:baseTimeUnit val="days"/>
      </c:dateAx>
      <c:valAx>
        <c:axId val="29012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2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48-467B-8D82-9FF8C79A4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120728"/>
        <c:axId val="290127944"/>
      </c:barChart>
      <c:catAx>
        <c:axId val="290120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27944"/>
        <c:crosses val="autoZero"/>
        <c:auto val="1"/>
        <c:lblAlgn val="ctr"/>
        <c:lblOffset val="100"/>
        <c:noMultiLvlLbl val="0"/>
      </c:catAx>
      <c:valAx>
        <c:axId val="29012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20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05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125034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99398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6577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9300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0902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3907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8306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9358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340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3497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6912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8832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4037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1140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7080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51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@RenaultGAA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625867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388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723763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96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682206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10786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3238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4887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3617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7860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Favorites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52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@RenaultGAA - 2016-12-05 15:02:18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نالت #رينو #ميجان على جائزة عجلة القيادة الذهبية في فئة أفضل سيارة ثانوية </a:t>
                      </a:r>
                      <a:r>
                        <a:rPr lang="en-US" sz="1000"/>
                        <a:t>https://t.co/OK6ewIS5HU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775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@RenaultGAA - 2016-12-05 12:00:27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تتم صناعة سيارات #رينو الايكولوجية في منشآت حائزة على تصنيف المنظمة الدولية للمعايير مكافأةً على مواقع رينو الصناعية </a:t>
                      </a:r>
                      <a:r>
                        <a:rPr lang="en-US" sz="1000"/>
                        <a:t>https://t.co/0jj9TEpdkI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450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@RenaultGAA - 2016-12-05 12:00:12</a:t>
                      </a:r>
                      <a:r>
                        <a:rPr lang="en-US" sz="1000"/>
                        <a:t>
Renault's Eco2 vehicles are produced at ISO 14001-certified plants; rewarded to progress made in reducing water and energy consumption https://t.co/ZFLpsvZHni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51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@RenaultGAA - 2016-12-04 12:05:06</a:t>
                      </a:r>
                      <a:r>
                        <a:rPr lang="en-US" sz="1000"/>
                        <a:t>
The #Renault #Talisman proposes a generous footprint that provides plenty of space for occupants and their luggage https://t.co/zn0m0gYgf8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04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@RenaultGAA - 2016-12-04 12:00:42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تتميز #رينو #تاليسمان بمساحة رحبة وكبيرة للركاب وأمتعتهم </a:t>
                      </a:r>
                      <a:r>
                        <a:rPr lang="en-US" sz="1000"/>
                        <a:t>https://t.co/yTHyyIGgS2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0.1276%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409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@RenaultGAA - 2016-12-01 17:01:36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شاركونا معلوماتكم عن شركة #رينو
</a:t>
                      </a:r>
                      <a:r>
                        <a:rPr lang="en-US" sz="1000"/>
                        <a:t>How many vehicles did the Renault- Nissan alliance sell in 2015? https://t.co/PGMwzS1CAW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764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@RenaultGAA - 2016-12-01 14:05:22</a:t>
                      </a:r>
                      <a:r>
                        <a:rPr lang="en-US" sz="1000"/>
                        <a:t>
Signatech-Alpine claimed the LMP2 Category Teams' and Drivers titles in the FIA World Endurance Championship https://t.co/lIy6irTCir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84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@RenaultGAA - 2016-12-01 14:02:32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جاء فريق سيقناتك الباين في المرتبة الأولى في فئة </a:t>
                      </a:r>
                      <a:r>
                        <a:rPr lang="en-US" sz="1000"/>
                        <a:t>LMP2 </a:t>
                      </a:r>
                      <a:r>
                        <a:rPr lang="ar-AE" sz="1000"/>
                        <a:t>في الجولة الختامية من بطولة العالم للتحمل </a:t>
                      </a:r>
                      <a:r>
                        <a:rPr lang="en-US" sz="1000"/>
                        <a:t>WEC https://t.co/jsKVoevB89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68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@RenaultGAA - 2016-12-01 11:05:10</a:t>
                      </a:r>
                      <a:r>
                        <a:rPr lang="en-US" sz="1000"/>
                        <a:t>
#Renault Sport Formula One Team concluded its first FIA Formula 1 Championship season with seventeenth position for Jolyon Palmer https://t.co/K1wZZ2Qbqp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069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@RenaultGAA - 2016-12-01 11:02:35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لقد أنهى فريق #رينو للرياضة فورمولا واحد أول موسم لهم في بطولة العالم لسباقات الفورمولا واحد في المركز السابع عشر مع جوليون بالمر </a:t>
                      </a:r>
                      <a:r>
                        <a:rPr lang="en-US" sz="1000"/>
                        <a:t>https://t.co/8YZzQx45dG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08135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629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43165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70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56204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765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50668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901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43865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505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440968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262412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716955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89858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533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@mohamedalothman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95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@JEDDAWiii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322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@salehhd_2020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68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@szm32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61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@Khalid_hamad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54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@Aldolijan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91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@hadi4u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03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@SHEVA_007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601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@shadi626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47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@Willi_Graupner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@RenaultGAA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07063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9872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20170201_102732</Template>
  <TotalTime>0</TotalTime>
  <Words>362</Words>
  <Application>Microsoft Office PowerPoint</Application>
  <PresentationFormat>On-screen Show (4:3)</PresentationFormat>
  <Paragraphs>141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Lato</vt:lpstr>
      <vt:lpstr>quintly_template</vt:lpstr>
      <vt:lpstr>Twitter Reports</vt:lpstr>
      <vt:lpstr>Key Metrics Table</vt:lpstr>
      <vt:lpstr>Followers Change</vt:lpstr>
      <vt:lpstr>Own Tweets Table (Top 10)</vt:lpstr>
      <vt:lpstr>Own Tweets By Weekday</vt:lpstr>
      <vt:lpstr>Twitter Interaction Distribution + Mentions</vt:lpstr>
      <vt:lpstr>TW - Average Interactions Per Tweet (column)</vt:lpstr>
      <vt:lpstr>Response Times</vt:lpstr>
      <vt:lpstr>TW - Key Influencers (top 10)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2017-02-01T10:28:55Z</dcterms:created>
  <dcterms:modified xsi:type="dcterms:W3CDTF">2017-02-01T10:29:10Z</dcterms:modified>
</cp:coreProperties>
</file>