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6405"/>
  </p:normalViewPr>
  <p:slideViewPr>
    <p:cSldViewPr snapToGrid="0">
      <p:cViewPr varScale="1">
        <p:scale>
          <a:sx n="62" d="100"/>
          <a:sy n="62" d="100"/>
        </p:scale>
        <p:origin x="90" y="3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Rabea Tea</c:v>
                </c:pt>
              </c:strCache>
            </c:strRef>
          </c:tx>
          <c:spPr>
            <a:ln w="28575" cap="rnd">
              <a:solidFill>
                <a:schemeClr val="accent1"/>
              </a:solidFill>
              <a:round/>
            </a:ln>
            <a:effectLst/>
          </c:spPr>
          <c:marker>
            <c:symbol val="none"/>
          </c:marker>
          <c:cat>
            <c:numRef>
              <c:f>Sheet1!$A$2:$A$62</c:f>
              <c:numCache>
                <c:formatCode>m/d/yyyy</c:formatCode>
                <c:ptCount val="61"/>
                <c:pt idx="0">
                  <c:v>42675</c:v>
                </c:pt>
                <c:pt idx="1">
                  <c:v>42676</c:v>
                </c:pt>
                <c:pt idx="2">
                  <c:v>42677</c:v>
                </c:pt>
                <c:pt idx="3">
                  <c:v>42678</c:v>
                </c:pt>
                <c:pt idx="4">
                  <c:v>42679</c:v>
                </c:pt>
                <c:pt idx="5">
                  <c:v>42680</c:v>
                </c:pt>
                <c:pt idx="6">
                  <c:v>42681</c:v>
                </c:pt>
                <c:pt idx="7">
                  <c:v>42682</c:v>
                </c:pt>
                <c:pt idx="8">
                  <c:v>42683</c:v>
                </c:pt>
                <c:pt idx="9">
                  <c:v>42684</c:v>
                </c:pt>
                <c:pt idx="10">
                  <c:v>42685</c:v>
                </c:pt>
                <c:pt idx="11">
                  <c:v>42686</c:v>
                </c:pt>
                <c:pt idx="12">
                  <c:v>42687</c:v>
                </c:pt>
                <c:pt idx="13">
                  <c:v>42688</c:v>
                </c:pt>
                <c:pt idx="14">
                  <c:v>42689</c:v>
                </c:pt>
                <c:pt idx="15">
                  <c:v>42690</c:v>
                </c:pt>
                <c:pt idx="16">
                  <c:v>42691</c:v>
                </c:pt>
                <c:pt idx="17">
                  <c:v>42692</c:v>
                </c:pt>
                <c:pt idx="18">
                  <c:v>42693</c:v>
                </c:pt>
                <c:pt idx="19">
                  <c:v>42694</c:v>
                </c:pt>
                <c:pt idx="20">
                  <c:v>42695</c:v>
                </c:pt>
                <c:pt idx="21">
                  <c:v>42696</c:v>
                </c:pt>
                <c:pt idx="22">
                  <c:v>42697</c:v>
                </c:pt>
                <c:pt idx="23">
                  <c:v>42698</c:v>
                </c:pt>
                <c:pt idx="24">
                  <c:v>42699</c:v>
                </c:pt>
                <c:pt idx="25">
                  <c:v>42700</c:v>
                </c:pt>
                <c:pt idx="26">
                  <c:v>42701</c:v>
                </c:pt>
                <c:pt idx="27">
                  <c:v>42702</c:v>
                </c:pt>
                <c:pt idx="28">
                  <c:v>42703</c:v>
                </c:pt>
                <c:pt idx="29">
                  <c:v>42704</c:v>
                </c:pt>
                <c:pt idx="30">
                  <c:v>42705</c:v>
                </c:pt>
                <c:pt idx="31">
                  <c:v>42706</c:v>
                </c:pt>
                <c:pt idx="32">
                  <c:v>42707</c:v>
                </c:pt>
                <c:pt idx="33">
                  <c:v>42708</c:v>
                </c:pt>
                <c:pt idx="34">
                  <c:v>42709</c:v>
                </c:pt>
                <c:pt idx="35">
                  <c:v>42710</c:v>
                </c:pt>
                <c:pt idx="36">
                  <c:v>42711</c:v>
                </c:pt>
                <c:pt idx="37">
                  <c:v>42712</c:v>
                </c:pt>
                <c:pt idx="38">
                  <c:v>42713</c:v>
                </c:pt>
                <c:pt idx="39">
                  <c:v>42714</c:v>
                </c:pt>
                <c:pt idx="40">
                  <c:v>42715</c:v>
                </c:pt>
                <c:pt idx="41">
                  <c:v>42716</c:v>
                </c:pt>
                <c:pt idx="42">
                  <c:v>42717</c:v>
                </c:pt>
                <c:pt idx="43">
                  <c:v>42718</c:v>
                </c:pt>
                <c:pt idx="44">
                  <c:v>42719</c:v>
                </c:pt>
                <c:pt idx="45">
                  <c:v>42720</c:v>
                </c:pt>
                <c:pt idx="46">
                  <c:v>42721</c:v>
                </c:pt>
                <c:pt idx="47">
                  <c:v>42722</c:v>
                </c:pt>
                <c:pt idx="48">
                  <c:v>42723</c:v>
                </c:pt>
                <c:pt idx="49">
                  <c:v>42724</c:v>
                </c:pt>
                <c:pt idx="50">
                  <c:v>42725</c:v>
                </c:pt>
                <c:pt idx="51">
                  <c:v>42726</c:v>
                </c:pt>
                <c:pt idx="52">
                  <c:v>42727</c:v>
                </c:pt>
                <c:pt idx="53">
                  <c:v>42728</c:v>
                </c:pt>
                <c:pt idx="54">
                  <c:v>42729</c:v>
                </c:pt>
                <c:pt idx="55">
                  <c:v>42730</c:v>
                </c:pt>
                <c:pt idx="56">
                  <c:v>42731</c:v>
                </c:pt>
                <c:pt idx="57">
                  <c:v>42732</c:v>
                </c:pt>
                <c:pt idx="58">
                  <c:v>42733</c:v>
                </c:pt>
                <c:pt idx="59">
                  <c:v>42734</c:v>
                </c:pt>
                <c:pt idx="60">
                  <c:v>42735</c:v>
                </c:pt>
              </c:numCache>
            </c:numRef>
          </c:cat>
          <c:val>
            <c:numRef>
              <c:f>Sheet1!$B$2:$B$62</c:f>
              <c:numCache>
                <c:formatCode>General</c:formatCode>
                <c:ptCount val="61"/>
                <c:pt idx="0">
                  <c:v>192135</c:v>
                </c:pt>
                <c:pt idx="1">
                  <c:v>192125</c:v>
                </c:pt>
                <c:pt idx="2">
                  <c:v>192121</c:v>
                </c:pt>
                <c:pt idx="3">
                  <c:v>192116</c:v>
                </c:pt>
                <c:pt idx="4">
                  <c:v>192125</c:v>
                </c:pt>
                <c:pt idx="5">
                  <c:v>192114</c:v>
                </c:pt>
                <c:pt idx="6">
                  <c:v>192115</c:v>
                </c:pt>
                <c:pt idx="7">
                  <c:v>192112</c:v>
                </c:pt>
                <c:pt idx="8">
                  <c:v>192126</c:v>
                </c:pt>
                <c:pt idx="9">
                  <c:v>192138</c:v>
                </c:pt>
                <c:pt idx="10">
                  <c:v>192138</c:v>
                </c:pt>
                <c:pt idx="11">
                  <c:v>192141</c:v>
                </c:pt>
                <c:pt idx="12">
                  <c:v>192145</c:v>
                </c:pt>
                <c:pt idx="13">
                  <c:v>192154</c:v>
                </c:pt>
                <c:pt idx="14">
                  <c:v>192153</c:v>
                </c:pt>
                <c:pt idx="15">
                  <c:v>192168</c:v>
                </c:pt>
                <c:pt idx="16">
                  <c:v>192175</c:v>
                </c:pt>
                <c:pt idx="17">
                  <c:v>192185</c:v>
                </c:pt>
                <c:pt idx="18">
                  <c:v>192204</c:v>
                </c:pt>
                <c:pt idx="19">
                  <c:v>192235</c:v>
                </c:pt>
                <c:pt idx="20">
                  <c:v>192273</c:v>
                </c:pt>
                <c:pt idx="21">
                  <c:v>192301</c:v>
                </c:pt>
                <c:pt idx="22">
                  <c:v>192325</c:v>
                </c:pt>
                <c:pt idx="23">
                  <c:v>192350</c:v>
                </c:pt>
                <c:pt idx="24">
                  <c:v>192385</c:v>
                </c:pt>
                <c:pt idx="25">
                  <c:v>192423</c:v>
                </c:pt>
                <c:pt idx="26">
                  <c:v>192459</c:v>
                </c:pt>
                <c:pt idx="27">
                  <c:v>192489</c:v>
                </c:pt>
                <c:pt idx="28">
                  <c:v>192505</c:v>
                </c:pt>
                <c:pt idx="29">
                  <c:v>192519</c:v>
                </c:pt>
                <c:pt idx="30">
                  <c:v>192530</c:v>
                </c:pt>
                <c:pt idx="31">
                  <c:v>192538</c:v>
                </c:pt>
                <c:pt idx="32">
                  <c:v>192547</c:v>
                </c:pt>
                <c:pt idx="33">
                  <c:v>192556</c:v>
                </c:pt>
                <c:pt idx="34">
                  <c:v>192571</c:v>
                </c:pt>
                <c:pt idx="35">
                  <c:v>192570</c:v>
                </c:pt>
                <c:pt idx="36">
                  <c:v>192580</c:v>
                </c:pt>
                <c:pt idx="37">
                  <c:v>192574</c:v>
                </c:pt>
                <c:pt idx="38">
                  <c:v>192563</c:v>
                </c:pt>
                <c:pt idx="39">
                  <c:v>192563</c:v>
                </c:pt>
                <c:pt idx="40">
                  <c:v>192559</c:v>
                </c:pt>
                <c:pt idx="41">
                  <c:v>192562</c:v>
                </c:pt>
                <c:pt idx="42">
                  <c:v>192569</c:v>
                </c:pt>
                <c:pt idx="43">
                  <c:v>192581</c:v>
                </c:pt>
                <c:pt idx="44">
                  <c:v>192592</c:v>
                </c:pt>
                <c:pt idx="45">
                  <c:v>192619</c:v>
                </c:pt>
                <c:pt idx="46">
                  <c:v>192686</c:v>
                </c:pt>
                <c:pt idx="47">
                  <c:v>192724</c:v>
                </c:pt>
                <c:pt idx="48">
                  <c:v>192736</c:v>
                </c:pt>
                <c:pt idx="49">
                  <c:v>192761</c:v>
                </c:pt>
                <c:pt idx="50">
                  <c:v>192806</c:v>
                </c:pt>
                <c:pt idx="51">
                  <c:v>192864</c:v>
                </c:pt>
                <c:pt idx="52">
                  <c:v>192921</c:v>
                </c:pt>
                <c:pt idx="53">
                  <c:v>192988</c:v>
                </c:pt>
                <c:pt idx="54">
                  <c:v>193046</c:v>
                </c:pt>
                <c:pt idx="55">
                  <c:v>193107</c:v>
                </c:pt>
                <c:pt idx="56">
                  <c:v>193157</c:v>
                </c:pt>
                <c:pt idx="57">
                  <c:v>193227</c:v>
                </c:pt>
                <c:pt idx="58">
                  <c:v>193283</c:v>
                </c:pt>
                <c:pt idx="59">
                  <c:v>193342</c:v>
                </c:pt>
                <c:pt idx="60">
                  <c:v>193408</c:v>
                </c:pt>
              </c:numCache>
            </c:numRef>
          </c:val>
          <c:smooth val="0"/>
          <c:extLst>
            <c:ext xmlns:c16="http://schemas.microsoft.com/office/drawing/2014/chart" uri="{C3380CC4-5D6E-409C-BE32-E72D297353CC}">
              <c16:uniqueId val="{00000000-8AE4-490B-B385-E4695D9A8148}"/>
            </c:ext>
          </c:extLst>
        </c:ser>
        <c:dLbls>
          <c:showLegendKey val="0"/>
          <c:showVal val="0"/>
          <c:showCatName val="0"/>
          <c:showSerName val="0"/>
          <c:showPercent val="0"/>
          <c:showBubbleSize val="0"/>
        </c:dLbls>
        <c:smooth val="0"/>
        <c:axId val="226250752"/>
        <c:axId val="156648120"/>
      </c:lineChart>
      <c:dateAx>
        <c:axId val="226250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6648120"/>
        <c:crosses val="autoZero"/>
        <c:auto val="1"/>
        <c:lblOffset val="100"/>
        <c:baseTimeUnit val="days"/>
      </c:dateAx>
      <c:valAx>
        <c:axId val="156648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250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Rabea Tea</c:v>
                </c:pt>
              </c:strCache>
            </c:strRef>
          </c:tx>
          <c:spPr>
            <a:ln w="28575" cap="rnd">
              <a:solidFill>
                <a:schemeClr val="accent1"/>
              </a:solidFill>
              <a:round/>
            </a:ln>
            <a:effectLst/>
          </c:spPr>
          <c:marker>
            <c:symbol val="none"/>
          </c:marker>
          <c:cat>
            <c:numRef>
              <c:f>Sheet1!$A$2:$A$62</c:f>
              <c:numCache>
                <c:formatCode>m/d/yyyy</c:formatCode>
                <c:ptCount val="61"/>
                <c:pt idx="0">
                  <c:v>42675</c:v>
                </c:pt>
                <c:pt idx="1">
                  <c:v>42676</c:v>
                </c:pt>
                <c:pt idx="2">
                  <c:v>42677</c:v>
                </c:pt>
                <c:pt idx="3">
                  <c:v>42678</c:v>
                </c:pt>
                <c:pt idx="4">
                  <c:v>42679</c:v>
                </c:pt>
                <c:pt idx="5">
                  <c:v>42680</c:v>
                </c:pt>
                <c:pt idx="6">
                  <c:v>42681</c:v>
                </c:pt>
                <c:pt idx="7">
                  <c:v>42682</c:v>
                </c:pt>
                <c:pt idx="8">
                  <c:v>42683</c:v>
                </c:pt>
                <c:pt idx="9">
                  <c:v>42684</c:v>
                </c:pt>
                <c:pt idx="10">
                  <c:v>42685</c:v>
                </c:pt>
                <c:pt idx="11">
                  <c:v>42686</c:v>
                </c:pt>
                <c:pt idx="12">
                  <c:v>42687</c:v>
                </c:pt>
                <c:pt idx="13">
                  <c:v>42688</c:v>
                </c:pt>
                <c:pt idx="14">
                  <c:v>42689</c:v>
                </c:pt>
                <c:pt idx="15">
                  <c:v>42690</c:v>
                </c:pt>
                <c:pt idx="16">
                  <c:v>42691</c:v>
                </c:pt>
                <c:pt idx="17">
                  <c:v>42692</c:v>
                </c:pt>
                <c:pt idx="18">
                  <c:v>42693</c:v>
                </c:pt>
                <c:pt idx="19">
                  <c:v>42694</c:v>
                </c:pt>
                <c:pt idx="20">
                  <c:v>42695</c:v>
                </c:pt>
                <c:pt idx="21">
                  <c:v>42696</c:v>
                </c:pt>
                <c:pt idx="22">
                  <c:v>42697</c:v>
                </c:pt>
                <c:pt idx="23">
                  <c:v>42698</c:v>
                </c:pt>
                <c:pt idx="24">
                  <c:v>42699</c:v>
                </c:pt>
                <c:pt idx="25">
                  <c:v>42700</c:v>
                </c:pt>
                <c:pt idx="26">
                  <c:v>42701</c:v>
                </c:pt>
                <c:pt idx="27">
                  <c:v>42702</c:v>
                </c:pt>
                <c:pt idx="28">
                  <c:v>42703</c:v>
                </c:pt>
                <c:pt idx="29">
                  <c:v>42704</c:v>
                </c:pt>
                <c:pt idx="30">
                  <c:v>42705</c:v>
                </c:pt>
                <c:pt idx="31">
                  <c:v>42706</c:v>
                </c:pt>
                <c:pt idx="32">
                  <c:v>42707</c:v>
                </c:pt>
                <c:pt idx="33">
                  <c:v>42708</c:v>
                </c:pt>
                <c:pt idx="34">
                  <c:v>42709</c:v>
                </c:pt>
                <c:pt idx="35">
                  <c:v>42710</c:v>
                </c:pt>
                <c:pt idx="36">
                  <c:v>42711</c:v>
                </c:pt>
                <c:pt idx="37">
                  <c:v>42712</c:v>
                </c:pt>
                <c:pt idx="38">
                  <c:v>42713</c:v>
                </c:pt>
                <c:pt idx="39">
                  <c:v>42714</c:v>
                </c:pt>
                <c:pt idx="40">
                  <c:v>42715</c:v>
                </c:pt>
                <c:pt idx="41">
                  <c:v>42716</c:v>
                </c:pt>
                <c:pt idx="42">
                  <c:v>42717</c:v>
                </c:pt>
                <c:pt idx="43">
                  <c:v>42718</c:v>
                </c:pt>
                <c:pt idx="44">
                  <c:v>42719</c:v>
                </c:pt>
                <c:pt idx="45">
                  <c:v>42720</c:v>
                </c:pt>
                <c:pt idx="46">
                  <c:v>42721</c:v>
                </c:pt>
                <c:pt idx="47">
                  <c:v>42722</c:v>
                </c:pt>
                <c:pt idx="48">
                  <c:v>42723</c:v>
                </c:pt>
                <c:pt idx="49">
                  <c:v>42724</c:v>
                </c:pt>
                <c:pt idx="50">
                  <c:v>42725</c:v>
                </c:pt>
                <c:pt idx="51">
                  <c:v>42726</c:v>
                </c:pt>
                <c:pt idx="52">
                  <c:v>42727</c:v>
                </c:pt>
                <c:pt idx="53">
                  <c:v>42728</c:v>
                </c:pt>
                <c:pt idx="54">
                  <c:v>42729</c:v>
                </c:pt>
                <c:pt idx="55">
                  <c:v>42730</c:v>
                </c:pt>
                <c:pt idx="56">
                  <c:v>42731</c:v>
                </c:pt>
                <c:pt idx="57">
                  <c:v>42732</c:v>
                </c:pt>
                <c:pt idx="58">
                  <c:v>42733</c:v>
                </c:pt>
                <c:pt idx="59">
                  <c:v>42734</c:v>
                </c:pt>
                <c:pt idx="60">
                  <c:v>42735</c:v>
                </c:pt>
              </c:numCache>
            </c:numRef>
          </c:cat>
          <c:val>
            <c:numRef>
              <c:f>Sheet1!$B$2:$B$62</c:f>
              <c:numCache>
                <c:formatCode>General</c:formatCode>
                <c:ptCount val="61"/>
                <c:pt idx="0">
                  <c:v>5.7249623974060998E-2</c:v>
                </c:pt>
                <c:pt idx="1">
                  <c:v>0.73179617967001998</c:v>
                </c:pt>
                <c:pt idx="2">
                  <c:v>0</c:v>
                </c:pt>
                <c:pt idx="3">
                  <c:v>0</c:v>
                </c:pt>
                <c:pt idx="4">
                  <c:v>0</c:v>
                </c:pt>
                <c:pt idx="5">
                  <c:v>0</c:v>
                </c:pt>
                <c:pt idx="6">
                  <c:v>0</c:v>
                </c:pt>
                <c:pt idx="7">
                  <c:v>9.2133275728346994E-2</c:v>
                </c:pt>
                <c:pt idx="8">
                  <c:v>0.75369952997881995</c:v>
                </c:pt>
                <c:pt idx="9">
                  <c:v>0</c:v>
                </c:pt>
                <c:pt idx="10">
                  <c:v>0</c:v>
                </c:pt>
                <c:pt idx="11">
                  <c:v>0</c:v>
                </c:pt>
                <c:pt idx="12">
                  <c:v>0</c:v>
                </c:pt>
                <c:pt idx="13">
                  <c:v>0</c:v>
                </c:pt>
                <c:pt idx="14">
                  <c:v>7.9103630960745006E-2</c:v>
                </c:pt>
                <c:pt idx="15">
                  <c:v>0.84096586178184995</c:v>
                </c:pt>
                <c:pt idx="16">
                  <c:v>0</c:v>
                </c:pt>
                <c:pt idx="17">
                  <c:v>0</c:v>
                </c:pt>
                <c:pt idx="18">
                  <c:v>0</c:v>
                </c:pt>
                <c:pt idx="19">
                  <c:v>0</c:v>
                </c:pt>
                <c:pt idx="20">
                  <c:v>0</c:v>
                </c:pt>
                <c:pt idx="21">
                  <c:v>5.5645987508256001E-2</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3.2670417714625997E-2</c:v>
                </c:pt>
                <c:pt idx="52">
                  <c:v>0</c:v>
                </c:pt>
                <c:pt idx="53">
                  <c:v>0</c:v>
                </c:pt>
                <c:pt idx="54">
                  <c:v>1.3988405166383999E-2</c:v>
                </c:pt>
                <c:pt idx="55">
                  <c:v>0</c:v>
                </c:pt>
                <c:pt idx="56">
                  <c:v>1.864010107077E-2</c:v>
                </c:pt>
                <c:pt idx="57">
                  <c:v>0</c:v>
                </c:pt>
                <c:pt idx="58">
                  <c:v>2.1215492484024E-2</c:v>
                </c:pt>
                <c:pt idx="59">
                  <c:v>0</c:v>
                </c:pt>
                <c:pt idx="60">
                  <c:v>0</c:v>
                </c:pt>
              </c:numCache>
            </c:numRef>
          </c:val>
          <c:smooth val="0"/>
          <c:extLst>
            <c:ext xmlns:c16="http://schemas.microsoft.com/office/drawing/2014/chart" uri="{C3380CC4-5D6E-409C-BE32-E72D297353CC}">
              <c16:uniqueId val="{00000000-A15C-4FBB-887B-5F5E919B5A68}"/>
            </c:ext>
          </c:extLst>
        </c:ser>
        <c:dLbls>
          <c:showLegendKey val="0"/>
          <c:showVal val="0"/>
          <c:showCatName val="0"/>
          <c:showSerName val="0"/>
          <c:showPercent val="0"/>
          <c:showBubbleSize val="0"/>
        </c:dLbls>
        <c:smooth val="0"/>
        <c:axId val="158188368"/>
        <c:axId val="156219848"/>
      </c:lineChart>
      <c:dateAx>
        <c:axId val="158188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6219848"/>
        <c:crosses val="autoZero"/>
        <c:auto val="1"/>
        <c:lblOffset val="100"/>
        <c:baseTimeUnit val="days"/>
      </c:dateAx>
      <c:valAx>
        <c:axId val="156219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8188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Rabea Tea</c:v>
                </c:pt>
              </c:strCache>
            </c:strRef>
          </c:tx>
          <c:spPr>
            <a:ln w="28575" cap="rnd">
              <a:solidFill>
                <a:schemeClr val="accent1"/>
              </a:solidFill>
              <a:round/>
            </a:ln>
            <a:effectLst/>
          </c:spPr>
          <c:marker>
            <c:symbol val="none"/>
          </c:marker>
          <c:cat>
            <c:numRef>
              <c:f>Sheet1!$A$2:$A$62</c:f>
              <c:numCache>
                <c:formatCode>m/d/yyyy</c:formatCode>
                <c:ptCount val="61"/>
                <c:pt idx="0">
                  <c:v>42675</c:v>
                </c:pt>
                <c:pt idx="1">
                  <c:v>42676</c:v>
                </c:pt>
                <c:pt idx="2">
                  <c:v>42677</c:v>
                </c:pt>
                <c:pt idx="3">
                  <c:v>42678</c:v>
                </c:pt>
                <c:pt idx="4">
                  <c:v>42679</c:v>
                </c:pt>
                <c:pt idx="5">
                  <c:v>42680</c:v>
                </c:pt>
                <c:pt idx="6">
                  <c:v>42681</c:v>
                </c:pt>
                <c:pt idx="7">
                  <c:v>42682</c:v>
                </c:pt>
                <c:pt idx="8">
                  <c:v>42683</c:v>
                </c:pt>
                <c:pt idx="9">
                  <c:v>42684</c:v>
                </c:pt>
                <c:pt idx="10">
                  <c:v>42685</c:v>
                </c:pt>
                <c:pt idx="11">
                  <c:v>42686</c:v>
                </c:pt>
                <c:pt idx="12">
                  <c:v>42687</c:v>
                </c:pt>
                <c:pt idx="13">
                  <c:v>42688</c:v>
                </c:pt>
                <c:pt idx="14">
                  <c:v>42689</c:v>
                </c:pt>
                <c:pt idx="15">
                  <c:v>42690</c:v>
                </c:pt>
                <c:pt idx="16">
                  <c:v>42691</c:v>
                </c:pt>
                <c:pt idx="17">
                  <c:v>42692</c:v>
                </c:pt>
                <c:pt idx="18">
                  <c:v>42693</c:v>
                </c:pt>
                <c:pt idx="19">
                  <c:v>42694</c:v>
                </c:pt>
                <c:pt idx="20">
                  <c:v>42695</c:v>
                </c:pt>
                <c:pt idx="21">
                  <c:v>42696</c:v>
                </c:pt>
                <c:pt idx="22">
                  <c:v>42697</c:v>
                </c:pt>
                <c:pt idx="23">
                  <c:v>42698</c:v>
                </c:pt>
                <c:pt idx="24">
                  <c:v>42699</c:v>
                </c:pt>
                <c:pt idx="25">
                  <c:v>42700</c:v>
                </c:pt>
                <c:pt idx="26">
                  <c:v>42701</c:v>
                </c:pt>
                <c:pt idx="27">
                  <c:v>42702</c:v>
                </c:pt>
                <c:pt idx="28">
                  <c:v>42703</c:v>
                </c:pt>
                <c:pt idx="29">
                  <c:v>42704</c:v>
                </c:pt>
                <c:pt idx="30">
                  <c:v>42705</c:v>
                </c:pt>
                <c:pt idx="31">
                  <c:v>42706</c:v>
                </c:pt>
                <c:pt idx="32">
                  <c:v>42707</c:v>
                </c:pt>
                <c:pt idx="33">
                  <c:v>42708</c:v>
                </c:pt>
                <c:pt idx="34">
                  <c:v>42709</c:v>
                </c:pt>
                <c:pt idx="35">
                  <c:v>42710</c:v>
                </c:pt>
                <c:pt idx="36">
                  <c:v>42711</c:v>
                </c:pt>
                <c:pt idx="37">
                  <c:v>42712</c:v>
                </c:pt>
                <c:pt idx="38">
                  <c:v>42713</c:v>
                </c:pt>
                <c:pt idx="39">
                  <c:v>42714</c:v>
                </c:pt>
                <c:pt idx="40">
                  <c:v>42715</c:v>
                </c:pt>
                <c:pt idx="41">
                  <c:v>42716</c:v>
                </c:pt>
                <c:pt idx="42">
                  <c:v>42717</c:v>
                </c:pt>
                <c:pt idx="43">
                  <c:v>42718</c:v>
                </c:pt>
                <c:pt idx="44">
                  <c:v>42719</c:v>
                </c:pt>
                <c:pt idx="45">
                  <c:v>42720</c:v>
                </c:pt>
                <c:pt idx="46">
                  <c:v>42721</c:v>
                </c:pt>
                <c:pt idx="47">
                  <c:v>42722</c:v>
                </c:pt>
                <c:pt idx="48">
                  <c:v>42723</c:v>
                </c:pt>
                <c:pt idx="49">
                  <c:v>42724</c:v>
                </c:pt>
                <c:pt idx="50">
                  <c:v>42725</c:v>
                </c:pt>
                <c:pt idx="51">
                  <c:v>42726</c:v>
                </c:pt>
                <c:pt idx="52">
                  <c:v>42727</c:v>
                </c:pt>
                <c:pt idx="53">
                  <c:v>42728</c:v>
                </c:pt>
                <c:pt idx="54">
                  <c:v>42729</c:v>
                </c:pt>
                <c:pt idx="55">
                  <c:v>42730</c:v>
                </c:pt>
                <c:pt idx="56">
                  <c:v>42731</c:v>
                </c:pt>
                <c:pt idx="57">
                  <c:v>42732</c:v>
                </c:pt>
                <c:pt idx="58">
                  <c:v>42733</c:v>
                </c:pt>
                <c:pt idx="59">
                  <c:v>42734</c:v>
                </c:pt>
                <c:pt idx="60">
                  <c:v>42735</c:v>
                </c:pt>
              </c:numCache>
            </c:numRef>
          </c:cat>
          <c:val>
            <c:numRef>
              <c:f>Sheet1!$B$2:$B$62</c:f>
              <c:numCache>
                <c:formatCode>General</c:formatCode>
                <c:ptCount val="61"/>
                <c:pt idx="0">
                  <c:v>-6.2452185045823996E-3</c:v>
                </c:pt>
                <c:pt idx="1">
                  <c:v>-5.2046737970697999E-3</c:v>
                </c:pt>
                <c:pt idx="2">
                  <c:v>-2.0819778789849998E-3</c:v>
                </c:pt>
                <c:pt idx="3">
                  <c:v>-2.602526532758E-3</c:v>
                </c:pt>
                <c:pt idx="4">
                  <c:v>4.6846696787358E-3</c:v>
                </c:pt>
                <c:pt idx="5">
                  <c:v>-5.7254391672088003E-3</c:v>
                </c:pt>
                <c:pt idx="6">
                  <c:v>5.2052427204680996E-4</c:v>
                </c:pt>
                <c:pt idx="7">
                  <c:v>-1.5615646878172E-3</c:v>
                </c:pt>
                <c:pt idx="8">
                  <c:v>7.2874156741900998E-3</c:v>
                </c:pt>
                <c:pt idx="9">
                  <c:v>6.2459011273852004E-3</c:v>
                </c:pt>
                <c:pt idx="10">
                  <c:v>0</c:v>
                </c:pt>
                <c:pt idx="11">
                  <c:v>1.5613777597352E-3</c:v>
                </c:pt>
                <c:pt idx="12">
                  <c:v>2.0818045081477002E-3</c:v>
                </c:pt>
                <c:pt idx="13">
                  <c:v>4.6839626323870003E-3</c:v>
                </c:pt>
                <c:pt idx="14">
                  <c:v>-5.2041591640039002E-4</c:v>
                </c:pt>
                <c:pt idx="15">
                  <c:v>7.8062793711260996E-3</c:v>
                </c:pt>
                <c:pt idx="16">
                  <c:v>3.6426460180675E-3</c:v>
                </c:pt>
                <c:pt idx="17">
                  <c:v>5.2035904774294E-3</c:v>
                </c:pt>
                <c:pt idx="18">
                  <c:v>9.8863074641620998E-3</c:v>
                </c:pt>
                <c:pt idx="19">
                  <c:v>1.6128696593202999E-2</c:v>
                </c:pt>
                <c:pt idx="20">
                  <c:v>1.9767472104455001E-2</c:v>
                </c:pt>
                <c:pt idx="21">
                  <c:v>1.4562627097928001E-2</c:v>
                </c:pt>
                <c:pt idx="22">
                  <c:v>1.2480434319113999E-2</c:v>
                </c:pt>
                <c:pt idx="23">
                  <c:v>1.2998830105290999E-2</c:v>
                </c:pt>
                <c:pt idx="24">
                  <c:v>1.8195996880685999E-2</c:v>
                </c:pt>
                <c:pt idx="25">
                  <c:v>1.9752059672012E-2</c:v>
                </c:pt>
                <c:pt idx="26">
                  <c:v>1.8708782214184001E-2</c:v>
                </c:pt>
                <c:pt idx="27">
                  <c:v>1.5587735569653999E-2</c:v>
                </c:pt>
                <c:pt idx="28">
                  <c:v>8.3121632924479001E-3</c:v>
                </c:pt>
                <c:pt idx="29">
                  <c:v>7.2725383756266004E-3</c:v>
                </c:pt>
                <c:pt idx="30">
                  <c:v>5.7137217625272997E-3</c:v>
                </c:pt>
                <c:pt idx="31">
                  <c:v>4.1551965927387998E-3</c:v>
                </c:pt>
                <c:pt idx="32">
                  <c:v>4.6744019362411999E-3</c:v>
                </c:pt>
                <c:pt idx="33">
                  <c:v>4.6741834461195998E-3</c:v>
                </c:pt>
                <c:pt idx="34">
                  <c:v>7.7899416273707004E-3</c:v>
                </c:pt>
                <c:pt idx="35">
                  <c:v>-5.1928898951556E-4</c:v>
                </c:pt>
                <c:pt idx="36">
                  <c:v>5.1929168614009997E-3</c:v>
                </c:pt>
                <c:pt idx="37">
                  <c:v>-3.1155883269291E-3</c:v>
                </c:pt>
                <c:pt idx="38">
                  <c:v>-5.7120898979093997E-3</c:v>
                </c:pt>
                <c:pt idx="39">
                  <c:v>0</c:v>
                </c:pt>
                <c:pt idx="40">
                  <c:v>-2.0772422531847002E-3</c:v>
                </c:pt>
                <c:pt idx="41">
                  <c:v>1.5579640525760999E-3</c:v>
                </c:pt>
                <c:pt idx="42">
                  <c:v>3.6351928210135E-3</c:v>
                </c:pt>
                <c:pt idx="43">
                  <c:v>6.2315325935118999E-3</c:v>
                </c:pt>
                <c:pt idx="44">
                  <c:v>5.7118822729137E-3</c:v>
                </c:pt>
                <c:pt idx="45">
                  <c:v>1.4019273905458001E-2</c:v>
                </c:pt>
                <c:pt idx="46">
                  <c:v>3.4783692159133003E-2</c:v>
                </c:pt>
                <c:pt idx="47">
                  <c:v>1.9721204446612999E-2</c:v>
                </c:pt>
                <c:pt idx="48">
                  <c:v>6.2265208277122001E-3</c:v>
                </c:pt>
                <c:pt idx="49">
                  <c:v>1.2971110742155E-2</c:v>
                </c:pt>
                <c:pt idx="50">
                  <c:v>2.3344971233808E-2</c:v>
                </c:pt>
                <c:pt idx="51">
                  <c:v>3.0082051388441999E-2</c:v>
                </c:pt>
                <c:pt idx="52">
                  <c:v>2.9554504728720999E-2</c:v>
                </c:pt>
                <c:pt idx="53">
                  <c:v>3.4729241502998998E-2</c:v>
                </c:pt>
                <c:pt idx="54">
                  <c:v>3.0053682094222999E-2</c:v>
                </c:pt>
                <c:pt idx="55">
                  <c:v>3.1598686323466997E-2</c:v>
                </c:pt>
                <c:pt idx="56">
                  <c:v>2.5892380907993999E-2</c:v>
                </c:pt>
                <c:pt idx="57">
                  <c:v>3.6239949885326E-2</c:v>
                </c:pt>
                <c:pt idx="58">
                  <c:v>2.8981457042753001E-2</c:v>
                </c:pt>
                <c:pt idx="59">
                  <c:v>3.0525188454234999E-2</c:v>
                </c:pt>
                <c:pt idx="60">
                  <c:v>3.4136400782033997E-2</c:v>
                </c:pt>
              </c:numCache>
            </c:numRef>
          </c:val>
          <c:smooth val="0"/>
          <c:extLst>
            <c:ext xmlns:c16="http://schemas.microsoft.com/office/drawing/2014/chart" uri="{C3380CC4-5D6E-409C-BE32-E72D297353CC}">
              <c16:uniqueId val="{00000000-FE22-4AFE-99DC-72A5C89B215D}"/>
            </c:ext>
          </c:extLst>
        </c:ser>
        <c:dLbls>
          <c:showLegendKey val="0"/>
          <c:showVal val="0"/>
          <c:showCatName val="0"/>
          <c:showSerName val="0"/>
          <c:showPercent val="0"/>
          <c:showBubbleSize val="0"/>
        </c:dLbls>
        <c:smooth val="0"/>
        <c:axId val="263927856"/>
        <c:axId val="263923592"/>
      </c:lineChart>
      <c:dateAx>
        <c:axId val="263927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923592"/>
        <c:crosses val="autoZero"/>
        <c:auto val="1"/>
        <c:lblOffset val="100"/>
        <c:baseTimeUnit val="days"/>
      </c:dateAx>
      <c:valAx>
        <c:axId val="263923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927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Rabea Tea</c:v>
                </c:pt>
              </c:strCache>
            </c:strRef>
          </c:tx>
          <c:spPr>
            <a:ln w="28575" cap="rnd">
              <a:solidFill>
                <a:schemeClr val="accent1"/>
              </a:solidFill>
              <a:round/>
            </a:ln>
            <a:effectLst/>
          </c:spPr>
          <c:marker>
            <c:symbol val="none"/>
          </c:marker>
          <c:cat>
            <c:numRef>
              <c:f>Sheet1!$A$2:$A$62</c:f>
              <c:numCache>
                <c:formatCode>m/d/yyyy</c:formatCode>
                <c:ptCount val="61"/>
                <c:pt idx="0">
                  <c:v>42675</c:v>
                </c:pt>
                <c:pt idx="1">
                  <c:v>42676</c:v>
                </c:pt>
                <c:pt idx="2">
                  <c:v>42677</c:v>
                </c:pt>
                <c:pt idx="3">
                  <c:v>42678</c:v>
                </c:pt>
                <c:pt idx="4">
                  <c:v>42679</c:v>
                </c:pt>
                <c:pt idx="5">
                  <c:v>42680</c:v>
                </c:pt>
                <c:pt idx="6">
                  <c:v>42681</c:v>
                </c:pt>
                <c:pt idx="7">
                  <c:v>42682</c:v>
                </c:pt>
                <c:pt idx="8">
                  <c:v>42683</c:v>
                </c:pt>
                <c:pt idx="9">
                  <c:v>42684</c:v>
                </c:pt>
                <c:pt idx="10">
                  <c:v>42685</c:v>
                </c:pt>
                <c:pt idx="11">
                  <c:v>42686</c:v>
                </c:pt>
                <c:pt idx="12">
                  <c:v>42687</c:v>
                </c:pt>
                <c:pt idx="13">
                  <c:v>42688</c:v>
                </c:pt>
                <c:pt idx="14">
                  <c:v>42689</c:v>
                </c:pt>
                <c:pt idx="15">
                  <c:v>42690</c:v>
                </c:pt>
                <c:pt idx="16">
                  <c:v>42691</c:v>
                </c:pt>
                <c:pt idx="17">
                  <c:v>42692</c:v>
                </c:pt>
                <c:pt idx="18">
                  <c:v>42693</c:v>
                </c:pt>
                <c:pt idx="19">
                  <c:v>42694</c:v>
                </c:pt>
                <c:pt idx="20">
                  <c:v>42695</c:v>
                </c:pt>
                <c:pt idx="21">
                  <c:v>42696</c:v>
                </c:pt>
                <c:pt idx="22">
                  <c:v>42697</c:v>
                </c:pt>
                <c:pt idx="23">
                  <c:v>42698</c:v>
                </c:pt>
                <c:pt idx="24">
                  <c:v>42699</c:v>
                </c:pt>
                <c:pt idx="25">
                  <c:v>42700</c:v>
                </c:pt>
                <c:pt idx="26">
                  <c:v>42701</c:v>
                </c:pt>
                <c:pt idx="27">
                  <c:v>42702</c:v>
                </c:pt>
                <c:pt idx="28">
                  <c:v>42703</c:v>
                </c:pt>
                <c:pt idx="29">
                  <c:v>42704</c:v>
                </c:pt>
                <c:pt idx="30">
                  <c:v>42705</c:v>
                </c:pt>
                <c:pt idx="31">
                  <c:v>42706</c:v>
                </c:pt>
                <c:pt idx="32">
                  <c:v>42707</c:v>
                </c:pt>
                <c:pt idx="33">
                  <c:v>42708</c:v>
                </c:pt>
                <c:pt idx="34">
                  <c:v>42709</c:v>
                </c:pt>
                <c:pt idx="35">
                  <c:v>42710</c:v>
                </c:pt>
                <c:pt idx="36">
                  <c:v>42711</c:v>
                </c:pt>
                <c:pt idx="37">
                  <c:v>42712</c:v>
                </c:pt>
                <c:pt idx="38">
                  <c:v>42713</c:v>
                </c:pt>
                <c:pt idx="39">
                  <c:v>42714</c:v>
                </c:pt>
                <c:pt idx="40">
                  <c:v>42715</c:v>
                </c:pt>
                <c:pt idx="41">
                  <c:v>42716</c:v>
                </c:pt>
                <c:pt idx="42">
                  <c:v>42717</c:v>
                </c:pt>
                <c:pt idx="43">
                  <c:v>42718</c:v>
                </c:pt>
                <c:pt idx="44">
                  <c:v>42719</c:v>
                </c:pt>
                <c:pt idx="45">
                  <c:v>42720</c:v>
                </c:pt>
                <c:pt idx="46">
                  <c:v>42721</c:v>
                </c:pt>
                <c:pt idx="47">
                  <c:v>42722</c:v>
                </c:pt>
                <c:pt idx="48">
                  <c:v>42723</c:v>
                </c:pt>
                <c:pt idx="49">
                  <c:v>42724</c:v>
                </c:pt>
                <c:pt idx="50">
                  <c:v>42725</c:v>
                </c:pt>
                <c:pt idx="51">
                  <c:v>42726</c:v>
                </c:pt>
                <c:pt idx="52">
                  <c:v>42727</c:v>
                </c:pt>
                <c:pt idx="53">
                  <c:v>42728</c:v>
                </c:pt>
                <c:pt idx="54">
                  <c:v>42729</c:v>
                </c:pt>
                <c:pt idx="55">
                  <c:v>42730</c:v>
                </c:pt>
                <c:pt idx="56">
                  <c:v>42731</c:v>
                </c:pt>
                <c:pt idx="57">
                  <c:v>42732</c:v>
                </c:pt>
                <c:pt idx="58">
                  <c:v>42733</c:v>
                </c:pt>
                <c:pt idx="59">
                  <c:v>42734</c:v>
                </c:pt>
                <c:pt idx="60">
                  <c:v>42735</c:v>
                </c:pt>
              </c:numCache>
            </c:numRef>
          </c:cat>
          <c:val>
            <c:numRef>
              <c:f>Sheet1!$B$2:$B$62</c:f>
              <c:numCache>
                <c:formatCode>General</c:formatCode>
                <c:ptCount val="61"/>
                <c:pt idx="0">
                  <c:v>0.38722773050199</c:v>
                </c:pt>
                <c:pt idx="1">
                  <c:v>0.39921925829538002</c:v>
                </c:pt>
                <c:pt idx="2">
                  <c:v>0.27430629655269001</c:v>
                </c:pt>
                <c:pt idx="3">
                  <c:v>0.29305211434758</c:v>
                </c:pt>
                <c:pt idx="4">
                  <c:v>0.30032530904359001</c:v>
                </c:pt>
                <c:pt idx="5">
                  <c:v>0.30242460205918997</c:v>
                </c:pt>
                <c:pt idx="6">
                  <c:v>0.31491554537646999</c:v>
                </c:pt>
                <c:pt idx="7">
                  <c:v>0.28941450820355002</c:v>
                </c:pt>
                <c:pt idx="8">
                  <c:v>0.27638112488679001</c:v>
                </c:pt>
                <c:pt idx="9">
                  <c:v>0.32632795178465002</c:v>
                </c:pt>
                <c:pt idx="10">
                  <c:v>0.33985989236903003</c:v>
                </c:pt>
                <c:pt idx="11">
                  <c:v>0.33256827017659002</c:v>
                </c:pt>
                <c:pt idx="12">
                  <c:v>0.33880663040933001</c:v>
                </c:pt>
                <c:pt idx="13">
                  <c:v>0.36220947781467</c:v>
                </c:pt>
                <c:pt idx="14">
                  <c:v>0.35128257170068</c:v>
                </c:pt>
                <c:pt idx="15">
                  <c:v>0.27996336538861999</c:v>
                </c:pt>
                <c:pt idx="16">
                  <c:v>0.35696630675166002</c:v>
                </c:pt>
                <c:pt idx="17">
                  <c:v>0.37776101152535002</c:v>
                </c:pt>
                <c:pt idx="18">
                  <c:v>0.38656843770160998</c:v>
                </c:pt>
                <c:pt idx="19">
                  <c:v>0.40367258823835001</c:v>
                </c:pt>
                <c:pt idx="20">
                  <c:v>0.41607505994081001</c:v>
                </c:pt>
                <c:pt idx="21">
                  <c:v>0.42797489352628998</c:v>
                </c:pt>
                <c:pt idx="22">
                  <c:v>0.25841674249317997</c:v>
                </c:pt>
                <c:pt idx="23">
                  <c:v>0.23654795944891999</c:v>
                </c:pt>
                <c:pt idx="24">
                  <c:v>0.23442576084413999</c:v>
                </c:pt>
                <c:pt idx="25">
                  <c:v>0.25204887149665001</c:v>
                </c:pt>
                <c:pt idx="26">
                  <c:v>0.21563034204688</c:v>
                </c:pt>
                <c:pt idx="27">
                  <c:v>0.20832359251697</c:v>
                </c:pt>
                <c:pt idx="28">
                  <c:v>0.17090465182723</c:v>
                </c:pt>
                <c:pt idx="29">
                  <c:v>0.16569793111329001</c:v>
                </c:pt>
                <c:pt idx="30">
                  <c:v>0.15270347478315</c:v>
                </c:pt>
                <c:pt idx="31">
                  <c:v>0.13711579012974001</c:v>
                </c:pt>
                <c:pt idx="32">
                  <c:v>0.14438033311347001</c:v>
                </c:pt>
                <c:pt idx="33">
                  <c:v>0.10074991171399</c:v>
                </c:pt>
                <c:pt idx="34">
                  <c:v>9.8664908007954993E-2</c:v>
                </c:pt>
                <c:pt idx="35">
                  <c:v>0.10645479565872</c:v>
                </c:pt>
                <c:pt idx="36">
                  <c:v>8.6717208432859003E-2</c:v>
                </c:pt>
                <c:pt idx="37">
                  <c:v>8.7758472067879997E-2</c:v>
                </c:pt>
                <c:pt idx="38">
                  <c:v>8.1531758437498006E-2</c:v>
                </c:pt>
                <c:pt idx="39">
                  <c:v>7.7377273931129004E-2</c:v>
                </c:pt>
                <c:pt idx="40">
                  <c:v>5.8683312647032998E-2</c:v>
                </c:pt>
                <c:pt idx="41">
                  <c:v>5.6605145355781997E-2</c:v>
                </c:pt>
                <c:pt idx="42">
                  <c:v>6.2315325935119001E-2</c:v>
                </c:pt>
                <c:pt idx="43">
                  <c:v>5.8676608803568002E-2</c:v>
                </c:pt>
                <c:pt idx="44">
                  <c:v>7.2173298994766003E-2</c:v>
                </c:pt>
                <c:pt idx="45">
                  <c:v>8.6180491021134994E-2</c:v>
                </c:pt>
                <c:pt idx="46">
                  <c:v>0.11625131042214</c:v>
                </c:pt>
                <c:pt idx="47">
                  <c:v>0.14061559535917001</c:v>
                </c:pt>
                <c:pt idx="48">
                  <c:v>0.14320106259338999</c:v>
                </c:pt>
                <c:pt idx="49">
                  <c:v>0.14577637592667</c:v>
                </c:pt>
                <c:pt idx="50">
                  <c:v>0.16026472205222</c:v>
                </c:pt>
                <c:pt idx="51">
                  <c:v>0.20480753276920999</c:v>
                </c:pt>
                <c:pt idx="52">
                  <c:v>0.22029742744438999</c:v>
                </c:pt>
                <c:pt idx="53">
                  <c:v>0.2326569527639</c:v>
                </c:pt>
                <c:pt idx="54">
                  <c:v>0.25175346808533</c:v>
                </c:pt>
                <c:pt idx="55">
                  <c:v>0.27653062809737999</c:v>
                </c:pt>
                <c:pt idx="56">
                  <c:v>0.29664987548989002</c:v>
                </c:pt>
                <c:pt idx="57">
                  <c:v>0.31413829330269999</c:v>
                </c:pt>
                <c:pt idx="58">
                  <c:v>0.31197777352380002</c:v>
                </c:pt>
                <c:pt idx="59">
                  <c:v>0.31498587994331001</c:v>
                </c:pt>
                <c:pt idx="60">
                  <c:v>0.29316264063533998</c:v>
                </c:pt>
              </c:numCache>
            </c:numRef>
          </c:val>
          <c:smooth val="0"/>
          <c:extLst>
            <c:ext xmlns:c16="http://schemas.microsoft.com/office/drawing/2014/chart" uri="{C3380CC4-5D6E-409C-BE32-E72D297353CC}">
              <c16:uniqueId val="{00000000-F870-470C-8431-4CF30508B756}"/>
            </c:ext>
          </c:extLst>
        </c:ser>
        <c:dLbls>
          <c:showLegendKey val="0"/>
          <c:showVal val="0"/>
          <c:showCatName val="0"/>
          <c:showSerName val="0"/>
          <c:showPercent val="0"/>
          <c:showBubbleSize val="0"/>
        </c:dLbls>
        <c:smooth val="0"/>
        <c:axId val="231803472"/>
        <c:axId val="231799536"/>
      </c:lineChart>
      <c:dateAx>
        <c:axId val="231803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799536"/>
        <c:crosses val="autoZero"/>
        <c:auto val="1"/>
        <c:lblOffset val="100"/>
        <c:baseTimeUnit val="days"/>
      </c:dateAx>
      <c:valAx>
        <c:axId val="231799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803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Rabea Tea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BC8C-4E09-AC4E-64536434EF56}"/>
            </c:ext>
          </c:extLst>
        </c:ser>
        <c:dLbls>
          <c:showLegendKey val="0"/>
          <c:showVal val="0"/>
          <c:showCatName val="0"/>
          <c:showSerName val="0"/>
          <c:showPercent val="0"/>
          <c:showBubbleSize val="0"/>
        </c:dLbls>
        <c:axId val="229355200"/>
        <c:axId val="229352576"/>
      </c:radarChart>
      <c:catAx>
        <c:axId val="229355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352576"/>
        <c:crosses val="autoZero"/>
        <c:auto val="1"/>
        <c:lblAlgn val="ctr"/>
        <c:lblOffset val="100"/>
        <c:noMultiLvlLbl val="0"/>
      </c:catAx>
      <c:valAx>
        <c:axId val="229352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355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1/3/2017</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1/3/2017</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1/3/2017</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1/3/2017</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1/3/2017</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1/3/2017</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1/3/2017</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1/3/2017</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1/3/2017</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Overview</a:t>
            </a:r>
            <a:endParaRPr lang="en-US"/>
          </a:p>
        </p:txBody>
      </p:sp>
      <p:sp>
        <p:nvSpPr>
          <p:cNvPr id="3" name="Subtitle 2"/>
          <p:cNvSpPr>
            <a:spLocks noGrp="1"/>
          </p:cNvSpPr>
          <p:nvPr>
            <p:ph type="subTitle" idx="1"/>
          </p:nvPr>
        </p:nvSpPr>
        <p:spPr/>
        <p:txBody>
          <a:bodyPr/>
          <a:lstStyle/>
          <a:p>
            <a:endParaRPr lang="en-US"/>
          </a:p>
        </p:txBody>
      </p:sp>
      <p:sp>
        <p:nvSpPr>
          <p:cNvPr id="4" name="Text Placeholder 3"/>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0791966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15591245"/>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11/01/2016 - 12/31/2016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5194309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99445144"/>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24981142"/>
                    </a:ext>
                  </a:extLst>
                </a:gridCol>
                <a:gridCol w="740664">
                  <a:extLst>
                    <a:ext uri="{9D8B030D-6E8A-4147-A177-3AD203B41FA5}">
                      <a16:colId xmlns:a16="http://schemas.microsoft.com/office/drawing/2014/main" val="2768317013"/>
                    </a:ext>
                  </a:extLst>
                </a:gridCol>
                <a:gridCol w="740664">
                  <a:extLst>
                    <a:ext uri="{9D8B030D-6E8A-4147-A177-3AD203B41FA5}">
                      <a16:colId xmlns:a16="http://schemas.microsoft.com/office/drawing/2014/main" val="1483885062"/>
                    </a:ext>
                  </a:extLst>
                </a:gridCol>
                <a:gridCol w="740664">
                  <a:extLst>
                    <a:ext uri="{9D8B030D-6E8A-4147-A177-3AD203B41FA5}">
                      <a16:colId xmlns:a16="http://schemas.microsoft.com/office/drawing/2014/main" val="3562592101"/>
                    </a:ext>
                  </a:extLst>
                </a:gridCol>
                <a:gridCol w="740664">
                  <a:extLst>
                    <a:ext uri="{9D8B030D-6E8A-4147-A177-3AD203B41FA5}">
                      <a16:colId xmlns:a16="http://schemas.microsoft.com/office/drawing/2014/main" val="384407674"/>
                    </a:ext>
                  </a:extLst>
                </a:gridCol>
                <a:gridCol w="740664">
                  <a:extLst>
                    <a:ext uri="{9D8B030D-6E8A-4147-A177-3AD203B41FA5}">
                      <a16:colId xmlns:a16="http://schemas.microsoft.com/office/drawing/2014/main" val="740844697"/>
                    </a:ext>
                  </a:extLst>
                </a:gridCol>
                <a:gridCol w="740664">
                  <a:extLst>
                    <a:ext uri="{9D8B030D-6E8A-4147-A177-3AD203B41FA5}">
                      <a16:colId xmlns:a16="http://schemas.microsoft.com/office/drawing/2014/main" val="348073909"/>
                    </a:ext>
                  </a:extLst>
                </a:gridCol>
                <a:gridCol w="740664">
                  <a:extLst>
                    <a:ext uri="{9D8B030D-6E8A-4147-A177-3AD203B41FA5}">
                      <a16:colId xmlns:a16="http://schemas.microsoft.com/office/drawing/2014/main" val="2065114301"/>
                    </a:ext>
                  </a:extLst>
                </a:gridCol>
                <a:gridCol w="740664">
                  <a:extLst>
                    <a:ext uri="{9D8B030D-6E8A-4147-A177-3AD203B41FA5}">
                      <a16:colId xmlns:a16="http://schemas.microsoft.com/office/drawing/2014/main" val="2159249504"/>
                    </a:ext>
                  </a:extLst>
                </a:gridCol>
                <a:gridCol w="740664">
                  <a:extLst>
                    <a:ext uri="{9D8B030D-6E8A-4147-A177-3AD203B41FA5}">
                      <a16:colId xmlns:a16="http://schemas.microsoft.com/office/drawing/2014/main" val="992177767"/>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2129230366"/>
                  </a:ext>
                </a:extLst>
              </a:tr>
              <a:tr h="370840">
                <a:tc>
                  <a:txBody>
                    <a:bodyPr/>
                    <a:lstStyle/>
                    <a:p>
                      <a:r>
                        <a:rPr lang="en-US" sz="1000"/>
                        <a:t>Rabea Tea</a:t>
                      </a:r>
                      <a:endParaRPr lang="en-US" sz="1000"/>
                    </a:p>
                  </a:txBody>
                  <a:tcPr/>
                </a:tc>
                <a:tc>
                  <a:txBody>
                    <a:bodyPr/>
                    <a:lstStyle/>
                    <a:p>
                      <a:r>
                        <a:rPr lang="en-US" sz="1000"/>
                        <a:t>193408</a:t>
                      </a:r>
                      <a:endParaRPr lang="en-US" sz="1000"/>
                    </a:p>
                  </a:txBody>
                  <a:tcPr/>
                </a:tc>
                <a:tc>
                  <a:txBody>
                    <a:bodyPr/>
                    <a:lstStyle/>
                    <a:p>
                      <a:r>
                        <a:rPr lang="en-US" sz="1000"/>
                        <a:t>1261</a:t>
                      </a:r>
                      <a:endParaRPr lang="en-US" sz="1000"/>
                    </a:p>
                  </a:txBody>
                  <a:tcPr/>
                </a:tc>
                <a:tc>
                  <a:txBody>
                    <a:bodyPr/>
                    <a:lstStyle/>
                    <a:p>
                      <a:r>
                        <a:rPr lang="en-US" sz="1000"/>
                        <a:t>13</a:t>
                      </a:r>
                      <a:endParaRPr lang="en-US" sz="1000"/>
                    </a:p>
                  </a:txBody>
                  <a:tcPr/>
                </a:tc>
                <a:tc>
                  <a:txBody>
                    <a:bodyPr/>
                    <a:lstStyle/>
                    <a:p>
                      <a:r>
                        <a:rPr lang="en-US" sz="1000"/>
                        <a:t>1972</a:t>
                      </a:r>
                      <a:endParaRPr lang="en-US" sz="1000"/>
                    </a:p>
                  </a:txBody>
                  <a:tcPr/>
                </a:tc>
                <a:tc>
                  <a:txBody>
                    <a:bodyPr/>
                    <a:lstStyle/>
                    <a:p>
                      <a:r>
                        <a:rPr lang="en-US" sz="1000"/>
                        <a:t>2680</a:t>
                      </a:r>
                      <a:endParaRPr lang="en-US" sz="1000"/>
                    </a:p>
                  </a:txBody>
                  <a:tcPr/>
                </a:tc>
                <a:tc>
                  <a:txBody>
                    <a:bodyPr/>
                    <a:lstStyle/>
                    <a:p>
                      <a:r>
                        <a:rPr lang="en-US" sz="1000"/>
                        <a:t>677</a:t>
                      </a:r>
                      <a:endParaRPr lang="en-US" sz="1000"/>
                    </a:p>
                  </a:txBody>
                  <a:tcPr/>
                </a:tc>
                <a:tc>
                  <a:txBody>
                    <a:bodyPr/>
                    <a:lstStyle/>
                    <a:p>
                      <a:r>
                        <a:rPr lang="en-US" sz="1000"/>
                        <a:t>4</a:t>
                      </a:r>
                      <a:endParaRPr lang="en-US" sz="1000"/>
                    </a:p>
                  </a:txBody>
                  <a:tcPr/>
                </a:tc>
                <a:tc>
                  <a:txBody>
                    <a:bodyPr/>
                    <a:lstStyle/>
                    <a:p>
                      <a:r>
                        <a:rPr lang="en-US" sz="1000"/>
                        <a:t>0.2126%</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022450391"/>
                  </a:ext>
                </a:extLst>
              </a:tr>
            </a:tbl>
          </a:graphicData>
        </a:graphic>
      </p:graphicFrame>
      <p:sp>
        <p:nvSpPr>
          <p:cNvPr id="3" name="Title 2"/>
          <p:cNvSpPr>
            <a:spLocks noGrp="1"/>
          </p:cNvSpPr>
          <p:nvPr>
            <p:ph type="title"/>
          </p:nvPr>
        </p:nvSpPr>
        <p:spPr/>
        <p:txBody>
          <a:bodyPr/>
          <a:lstStyle/>
          <a:p>
            <a:r>
              <a:rPr lang="en-US"/>
              <a:t>Key Metrics Table</a:t>
            </a:r>
            <a:endParaRPr lang="en-US"/>
          </a:p>
        </p:txBody>
      </p:sp>
      <p:sp>
        <p:nvSpPr>
          <p:cNvPr id="4" name="Text Placeholder 3"/>
          <p:cNvSpPr>
            <a:spLocks noGrp="1"/>
          </p:cNvSpPr>
          <p:nvPr>
            <p:ph type="body" sz="quarter" idx="14"/>
          </p:nvPr>
        </p:nvSpPr>
        <p:spPr/>
        <p:txBody>
          <a:bodyPr/>
          <a:lstStyle/>
          <a:p>
            <a:r>
              <a:rPr lang="en-US"/>
              <a:t>11/01/2016 - 12/31/2016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0911856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511256390"/>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11/01/2016 - 12/31/2016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3632389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Rate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014943956"/>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11/01/2016 - 12/31/2016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449687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People Talking About This Rate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326234684"/>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11/01/2016 - 12/31/2016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545999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01782025"/>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11/01/2016 - 12/31/2016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649336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288427483"/>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85954036"/>
                    </a:ext>
                  </a:extLst>
                </a:gridCol>
                <a:gridCol w="658368">
                  <a:extLst>
                    <a:ext uri="{9D8B030D-6E8A-4147-A177-3AD203B41FA5}">
                      <a16:colId xmlns:a16="http://schemas.microsoft.com/office/drawing/2014/main" val="2031676739"/>
                    </a:ext>
                  </a:extLst>
                </a:gridCol>
                <a:gridCol w="658368">
                  <a:extLst>
                    <a:ext uri="{9D8B030D-6E8A-4147-A177-3AD203B41FA5}">
                      <a16:colId xmlns:a16="http://schemas.microsoft.com/office/drawing/2014/main" val="548250446"/>
                    </a:ext>
                  </a:extLst>
                </a:gridCol>
                <a:gridCol w="658368">
                  <a:extLst>
                    <a:ext uri="{9D8B030D-6E8A-4147-A177-3AD203B41FA5}">
                      <a16:colId xmlns:a16="http://schemas.microsoft.com/office/drawing/2014/main" val="2866930506"/>
                    </a:ext>
                  </a:extLst>
                </a:gridCol>
                <a:gridCol w="658368">
                  <a:extLst>
                    <a:ext uri="{9D8B030D-6E8A-4147-A177-3AD203B41FA5}">
                      <a16:colId xmlns:a16="http://schemas.microsoft.com/office/drawing/2014/main" val="349075555"/>
                    </a:ext>
                  </a:extLst>
                </a:gridCol>
                <a:gridCol w="658368">
                  <a:extLst>
                    <a:ext uri="{9D8B030D-6E8A-4147-A177-3AD203B41FA5}">
                      <a16:colId xmlns:a16="http://schemas.microsoft.com/office/drawing/2014/main" val="4131139042"/>
                    </a:ext>
                  </a:extLst>
                </a:gridCol>
                <a:gridCol w="658368">
                  <a:extLst>
                    <a:ext uri="{9D8B030D-6E8A-4147-A177-3AD203B41FA5}">
                      <a16:colId xmlns:a16="http://schemas.microsoft.com/office/drawing/2014/main" val="172210644"/>
                    </a:ext>
                  </a:extLst>
                </a:gridCol>
                <a:gridCol w="658368">
                  <a:extLst>
                    <a:ext uri="{9D8B030D-6E8A-4147-A177-3AD203B41FA5}">
                      <a16:colId xmlns:a16="http://schemas.microsoft.com/office/drawing/2014/main" val="3474090286"/>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473106173"/>
                  </a:ext>
                </a:extLst>
              </a:tr>
              <a:tr h="370840">
                <a:tc>
                  <a:txBody>
                    <a:bodyPr/>
                    <a:lstStyle/>
                    <a:p>
                      <a:r>
                        <a:rPr lang="en-US" sz="1000" b="1"/>
                        <a:t>Rabea Tea - 2016-12-29 14:30:12</a:t>
                      </a:r>
                      <a:r>
                        <a:rPr lang="en-US" sz="1000"/>
                        <a:t>
</a:t>
                      </a:r>
                      <a:r>
                        <a:rPr lang="ar-AE" sz="1000"/>
                        <a:t>استمتعي بقراءة كتابك المفضل وتلذذي بمذاق إيرل جراي من شاي ربيع  #شاي_ربيع #دلال_وراحة_بال #شاي_نكهات #طبيعي #شاي_أعشاب #إيرل_جراي</a:t>
                      </a:r>
                      <a:endParaRPr lang="en-US" sz="1000"/>
                    </a:p>
                  </a:txBody>
                  <a:tcPr/>
                </a:tc>
                <a:tc>
                  <a:txBody>
                    <a:bodyPr/>
                    <a:lstStyle/>
                    <a:p>
                      <a:r>
                        <a:rPr lang="en-US" sz="1000"/>
                        <a:t>41</a:t>
                      </a:r>
                      <a:endParaRPr lang="en-US" sz="1000"/>
                    </a:p>
                  </a:txBody>
                  <a:tcPr/>
                </a:tc>
                <a:tc>
                  <a:txBody>
                    <a:bodyPr/>
                    <a:lstStyle/>
                    <a:p>
                      <a:r>
                        <a:rPr lang="en-US" sz="1000"/>
                        <a:t>36</a:t>
                      </a:r>
                      <a:endParaRPr lang="en-US" sz="1000"/>
                    </a:p>
                  </a:txBody>
                  <a:tcPr/>
                </a:tc>
                <a:tc>
                  <a:txBody>
                    <a:bodyPr/>
                    <a:lstStyle/>
                    <a:p>
                      <a:r>
                        <a:rPr lang="en-US" sz="1000"/>
                        <a:t>3</a:t>
                      </a:r>
                      <a:endParaRPr lang="en-US" sz="1000"/>
                    </a:p>
                  </a:txBody>
                  <a:tcPr/>
                </a:tc>
                <a:tc>
                  <a:txBody>
                    <a:bodyPr/>
                    <a:lstStyle/>
                    <a:p>
                      <a:r>
                        <a:rPr lang="en-US" sz="1000"/>
                        <a:t>2</a:t>
                      </a:r>
                      <a:endParaRPr lang="en-US" sz="1000"/>
                    </a:p>
                  </a:txBody>
                  <a:tcPr/>
                </a:tc>
                <a:tc>
                  <a:txBody>
                    <a:bodyPr/>
                    <a:lstStyle/>
                    <a:p>
                      <a:r>
                        <a:rPr lang="en-US" sz="1000"/>
                        <a:t>0.0212%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318605165"/>
                  </a:ext>
                </a:extLst>
              </a:tr>
              <a:tr h="370840">
                <a:tc>
                  <a:txBody>
                    <a:bodyPr/>
                    <a:lstStyle/>
                    <a:p>
                      <a:r>
                        <a:rPr lang="en-US" sz="1000" b="1"/>
                        <a:t>Rabea Tea - 2016-12-27 16:03:16</a:t>
                      </a:r>
                      <a:r>
                        <a:rPr lang="en-US" sz="1000"/>
                        <a:t>
</a:t>
                      </a:r>
                      <a:r>
                        <a:rPr lang="ar-AE" sz="1000"/>
                        <a:t>مبروك للاتحاد و جمهور الاتحاد أعلى حضور في تاريخ دوري المحترفين في ملعب الجوهرة
  #شاي_ربيع #الشاي_الرسمي #معاك_يالمشجع في كل مكان وزمان #المدرج_المليوني #بين_الاتحاد_وجمهوره_اتحاد</a:t>
                      </a:r>
                      <a:endParaRPr lang="en-US" sz="1000"/>
                    </a:p>
                  </a:txBody>
                  <a:tcPr/>
                </a:tc>
                <a:tc>
                  <a:txBody>
                    <a:bodyPr/>
                    <a:lstStyle/>
                    <a:p>
                      <a:r>
                        <a:rPr lang="en-US" sz="1000"/>
                        <a:t>18</a:t>
                      </a:r>
                      <a:endParaRPr lang="en-US" sz="1000"/>
                    </a:p>
                  </a:txBody>
                  <a:tcPr/>
                </a:tc>
                <a:tc>
                  <a:txBody>
                    <a:bodyPr/>
                    <a:lstStyle/>
                    <a:p>
                      <a:r>
                        <a:rPr lang="en-US" sz="1000"/>
                        <a:t>17</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0.0093%</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724196914"/>
                  </a:ext>
                </a:extLst>
              </a:tr>
              <a:tr h="370840">
                <a:tc>
                  <a:txBody>
                    <a:bodyPr/>
                    <a:lstStyle/>
                    <a:p>
                      <a:r>
                        <a:rPr lang="en-US" sz="1000" b="1"/>
                        <a:t>Rabea Tea - 2016-12-27 14:30:36</a:t>
                      </a:r>
                      <a:r>
                        <a:rPr lang="en-US" sz="1000"/>
                        <a:t>
</a:t>
                      </a:r>
                      <a:r>
                        <a:rPr lang="ar-AE" sz="1000"/>
                        <a:t>إيرل جراي من شاي ربيع برائحته ومذاقه المميز يهدء ويريح الأعصاب #شاي_ربيع #دلال_وراحة_بال #شاي_نكهات #طبيعي #شاي_أعشاب #إيرل_جراي</a:t>
                      </a:r>
                      <a:endParaRPr lang="en-US" sz="1000"/>
                    </a:p>
                  </a:txBody>
                  <a:tcPr/>
                </a:tc>
                <a:tc>
                  <a:txBody>
                    <a:bodyPr/>
                    <a:lstStyle/>
                    <a:p>
                      <a:r>
                        <a:rPr lang="en-US" sz="1000"/>
                        <a:t>54</a:t>
                      </a:r>
                      <a:endParaRPr lang="en-US" sz="1000"/>
                    </a:p>
                  </a:txBody>
                  <a:tcPr/>
                </a:tc>
                <a:tc>
                  <a:txBody>
                    <a:bodyPr/>
                    <a:lstStyle/>
                    <a:p>
                      <a:r>
                        <a:rPr lang="en-US" sz="1000"/>
                        <a:t>48</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0.0280%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664041283"/>
                  </a:ext>
                </a:extLst>
              </a:tr>
              <a:tr h="370840">
                <a:tc>
                  <a:txBody>
                    <a:bodyPr/>
                    <a:lstStyle/>
                    <a:p>
                      <a:r>
                        <a:rPr lang="en-US" sz="1000" b="1"/>
                        <a:t>Rabea Tea - 2016-12-25 14:30:34</a:t>
                      </a:r>
                      <a:r>
                        <a:rPr lang="en-US" sz="1000"/>
                        <a:t>
</a:t>
                      </a:r>
                      <a:r>
                        <a:rPr lang="ar-AE" sz="1000"/>
                        <a:t>تلذذي بمذاق الزنجبيل من شاي ربيع و تمتعي بوقتك الخاص  #شاي_ربيع #دلال_وراحة_بال #شاي_نكهات #طبيعي#شاي_أعشاب #زنجبيل</a:t>
                      </a:r>
                      <a:endParaRPr lang="en-US" sz="1000"/>
                    </a:p>
                  </a:txBody>
                  <a:tcPr/>
                </a:tc>
                <a:tc>
                  <a:txBody>
                    <a:bodyPr/>
                    <a:lstStyle/>
                    <a:p>
                      <a:r>
                        <a:rPr lang="en-US" sz="1000"/>
                        <a:t>27</a:t>
                      </a:r>
                      <a:endParaRPr lang="en-US" sz="1000"/>
                    </a:p>
                  </a:txBody>
                  <a:tcPr/>
                </a:tc>
                <a:tc>
                  <a:txBody>
                    <a:bodyPr/>
                    <a:lstStyle/>
                    <a:p>
                      <a:r>
                        <a:rPr lang="en-US" sz="1000"/>
                        <a:t>25</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0.0140%</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80213167"/>
                  </a:ext>
                </a:extLst>
              </a:tr>
              <a:tr h="370840">
                <a:tc>
                  <a:txBody>
                    <a:bodyPr/>
                    <a:lstStyle/>
                    <a:p>
                      <a:r>
                        <a:rPr lang="en-US" sz="1000" b="1"/>
                        <a:t>Rabea Tea - 2016-12-22 14:48:59</a:t>
                      </a:r>
                      <a:r>
                        <a:rPr lang="en-US" sz="1000"/>
                        <a:t>
</a:t>
                      </a:r>
                      <a:r>
                        <a:rPr lang="ar-AE" sz="1000"/>
                        <a:t>الزنجبيل من شاي ربيع بفوائده المتعددة يُذهب التعب والإجهاد #شاي_ربيع #دلال_وراحة_بال #شاي_نكهات #طبيعي #شاي_أعشاب #زنجبيل</a:t>
                      </a:r>
                      <a:endParaRPr lang="en-US" sz="1000"/>
                    </a:p>
                  </a:txBody>
                  <a:tcPr/>
                </a:tc>
                <a:tc>
                  <a:txBody>
                    <a:bodyPr/>
                    <a:lstStyle/>
                    <a:p>
                      <a:r>
                        <a:rPr lang="en-US" sz="1000"/>
                        <a:t>63</a:t>
                      </a:r>
                      <a:endParaRPr lang="en-US" sz="1000"/>
                    </a:p>
                  </a:txBody>
                  <a:tcPr/>
                </a:tc>
                <a:tc>
                  <a:txBody>
                    <a:bodyPr/>
                    <a:lstStyle/>
                    <a:p>
                      <a:r>
                        <a:rPr lang="en-US" sz="1000"/>
                        <a:t>53</a:t>
                      </a:r>
                      <a:endParaRPr lang="en-US" sz="1000"/>
                    </a:p>
                  </a:txBody>
                  <a:tcPr/>
                </a:tc>
                <a:tc>
                  <a:txBody>
                    <a:bodyPr/>
                    <a:lstStyle/>
                    <a:p>
                      <a:r>
                        <a:rPr lang="en-US" sz="1000"/>
                        <a:t>8</a:t>
                      </a:r>
                      <a:endParaRPr lang="en-US" sz="1000"/>
                    </a:p>
                  </a:txBody>
                  <a:tcPr/>
                </a:tc>
                <a:tc>
                  <a:txBody>
                    <a:bodyPr/>
                    <a:lstStyle/>
                    <a:p>
                      <a:r>
                        <a:rPr lang="en-US" sz="1000"/>
                        <a:t>2</a:t>
                      </a:r>
                      <a:endParaRPr lang="en-US" sz="1000"/>
                    </a:p>
                  </a:txBody>
                  <a:tcPr/>
                </a:tc>
                <a:tc>
                  <a:txBody>
                    <a:bodyPr/>
                    <a:lstStyle/>
                    <a:p>
                      <a:r>
                        <a:rPr lang="en-US" sz="1000"/>
                        <a:t>0.0327%</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655446910"/>
                  </a:ext>
                </a:extLst>
              </a:tr>
              <a:tr h="370840">
                <a:tc>
                  <a:txBody>
                    <a:bodyPr/>
                    <a:lstStyle/>
                    <a:p>
                      <a:r>
                        <a:rPr lang="en-US" sz="1000" b="1"/>
                        <a:t>Rabea Tea - 2016-11-22 14:06:26</a:t>
                      </a:r>
                      <a:r>
                        <a:rPr lang="en-US" sz="1000"/>
                        <a:t>
</a:t>
                      </a:r>
                      <a:r>
                        <a:rPr lang="ar-AE" sz="1000"/>
                        <a:t>مبروك لجميع الفائزين معنا في هذا الأسبوع! الإجابة الصحيحة هي: الشاي العدني! الرجاء إرسال معلوماتكم الشخصية خلال أسبوع من الآن
#شاي_ربيع #دلال_وراحة_بال #هايبر_بنده #شاي_نكهات #شاي_أعشاب</a:t>
                      </a:r>
                      <a:endParaRPr lang="en-US" sz="1000"/>
                    </a:p>
                  </a:txBody>
                  <a:tcPr/>
                </a:tc>
                <a:tc>
                  <a:txBody>
                    <a:bodyPr/>
                    <a:lstStyle/>
                    <a:p>
                      <a:r>
                        <a:rPr lang="en-US" sz="1000"/>
                        <a:t>107</a:t>
                      </a:r>
                      <a:endParaRPr lang="en-US" sz="1000"/>
                    </a:p>
                  </a:txBody>
                  <a:tcPr/>
                </a:tc>
                <a:tc>
                  <a:txBody>
                    <a:bodyPr/>
                    <a:lstStyle/>
                    <a:p>
                      <a:r>
                        <a:rPr lang="en-US" sz="1000"/>
                        <a:t>79</a:t>
                      </a:r>
                      <a:endParaRPr lang="en-US" sz="1000"/>
                    </a:p>
                  </a:txBody>
                  <a:tcPr/>
                </a:tc>
                <a:tc>
                  <a:txBody>
                    <a:bodyPr/>
                    <a:lstStyle/>
                    <a:p>
                      <a:r>
                        <a:rPr lang="en-US" sz="1000"/>
                        <a:t>22</a:t>
                      </a:r>
                      <a:endParaRPr lang="en-US" sz="1000"/>
                    </a:p>
                  </a:txBody>
                  <a:tcPr/>
                </a:tc>
                <a:tc>
                  <a:txBody>
                    <a:bodyPr/>
                    <a:lstStyle/>
                    <a:p>
                      <a:r>
                        <a:rPr lang="en-US" sz="1000"/>
                        <a:t>6</a:t>
                      </a:r>
                      <a:endParaRPr lang="en-US" sz="1000"/>
                    </a:p>
                  </a:txBody>
                  <a:tcPr/>
                </a:tc>
                <a:tc>
                  <a:txBody>
                    <a:bodyPr/>
                    <a:lstStyle/>
                    <a:p>
                      <a:r>
                        <a:rPr lang="en-US" sz="1000"/>
                        <a:t>0.0556%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926854722"/>
                  </a:ext>
                </a:extLst>
              </a:tr>
              <a:tr h="370840">
                <a:tc>
                  <a:txBody>
                    <a:bodyPr/>
                    <a:lstStyle/>
                    <a:p>
                      <a:r>
                        <a:rPr lang="en-US" sz="1000" b="1"/>
                        <a:t>Rabea Tea - 2016-11-16 14:08:30</a:t>
                      </a:r>
                      <a:r>
                        <a:rPr lang="en-US" sz="1000"/>
                        <a:t>
</a:t>
                      </a:r>
                      <a:r>
                        <a:rPr lang="ar-AE" sz="1000"/>
                        <a:t>شاركوا معنا اليوم في مسابقة "احزر نوع شاي ربيع المناسب" لفرصة الفوز بقسيمة شرائية بقيمة 500 ريال سعودي من هايبر بنده. كل ما عليك فعله هو أن تحزر نوع الشاي المناسب للحالة في كل فيديو
#شاي_ربيع #دلال_وراحة_بال #هايبر_بنده #شاي_نكهات #شاي_أعشاب</a:t>
                      </a:r>
                      <a:endParaRPr lang="en-US" sz="1000"/>
                    </a:p>
                  </a:txBody>
                  <a:tcPr/>
                </a:tc>
                <a:tc>
                  <a:txBody>
                    <a:bodyPr/>
                    <a:lstStyle/>
                    <a:p>
                      <a:r>
                        <a:rPr lang="en-US" sz="1000"/>
                        <a:t>1616</a:t>
                      </a:r>
                      <a:endParaRPr lang="en-US" sz="1000"/>
                    </a:p>
                  </a:txBody>
                  <a:tcPr/>
                </a:tc>
                <a:tc>
                  <a:txBody>
                    <a:bodyPr/>
                    <a:lstStyle/>
                    <a:p>
                      <a:r>
                        <a:rPr lang="en-US" sz="1000"/>
                        <a:t>481</a:t>
                      </a:r>
                      <a:endParaRPr lang="en-US" sz="1000"/>
                    </a:p>
                  </a:txBody>
                  <a:tcPr/>
                </a:tc>
                <a:tc>
                  <a:txBody>
                    <a:bodyPr/>
                    <a:lstStyle/>
                    <a:p>
                      <a:r>
                        <a:rPr lang="en-US" sz="1000"/>
                        <a:t>895</a:t>
                      </a:r>
                      <a:endParaRPr lang="en-US" sz="1000"/>
                    </a:p>
                  </a:txBody>
                  <a:tcPr/>
                </a:tc>
                <a:tc>
                  <a:txBody>
                    <a:bodyPr/>
                    <a:lstStyle/>
                    <a:p>
                      <a:r>
                        <a:rPr lang="en-US" sz="1000"/>
                        <a:t>240</a:t>
                      </a:r>
                      <a:endParaRPr lang="en-US" sz="1000"/>
                    </a:p>
                  </a:txBody>
                  <a:tcPr/>
                </a:tc>
                <a:tc>
                  <a:txBody>
                    <a:bodyPr/>
                    <a:lstStyle/>
                    <a:p>
                      <a:r>
                        <a:rPr lang="en-US" sz="1000"/>
                        <a:t>0.8409%</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807182047"/>
                  </a:ext>
                </a:extLst>
              </a:tr>
              <a:tr h="370840">
                <a:tc>
                  <a:txBody>
                    <a:bodyPr/>
                    <a:lstStyle/>
                    <a:p>
                      <a:r>
                        <a:rPr lang="en-US" sz="1000" b="1"/>
                        <a:t>Rabea Tea - 2016-11-15 14:00:06</a:t>
                      </a:r>
                      <a:r>
                        <a:rPr lang="en-US" sz="1000"/>
                        <a:t>
</a:t>
                      </a:r>
                      <a:r>
                        <a:rPr lang="ar-AE" sz="1000"/>
                        <a:t>مبروك لجميع الفائزين معنا في هذا الأسبوع! الإجابة الصحيحة هي: شاي نعناع صافي! الرجاء إرسال معلوماتكم الشخصية خلال أسبوع من الآن
#شاي_ربيع #دلال_وراحة_بال #هايبر_بنده #شاي_نكهات #شاي_أعشاب</a:t>
                      </a:r>
                      <a:endParaRPr lang="en-US" sz="1000"/>
                    </a:p>
                  </a:txBody>
                  <a:tcPr/>
                </a:tc>
                <a:tc>
                  <a:txBody>
                    <a:bodyPr/>
                    <a:lstStyle/>
                    <a:p>
                      <a:r>
                        <a:rPr lang="en-US" sz="1000"/>
                        <a:t>152</a:t>
                      </a:r>
                      <a:endParaRPr lang="en-US" sz="1000"/>
                    </a:p>
                  </a:txBody>
                  <a:tcPr/>
                </a:tc>
                <a:tc>
                  <a:txBody>
                    <a:bodyPr/>
                    <a:lstStyle/>
                    <a:p>
                      <a:r>
                        <a:rPr lang="en-US" sz="1000"/>
                        <a:t>116</a:t>
                      </a:r>
                      <a:endParaRPr lang="en-US" sz="1000"/>
                    </a:p>
                  </a:txBody>
                  <a:tcPr/>
                </a:tc>
                <a:tc>
                  <a:txBody>
                    <a:bodyPr/>
                    <a:lstStyle/>
                    <a:p>
                      <a:r>
                        <a:rPr lang="en-US" sz="1000"/>
                        <a:t>32</a:t>
                      </a:r>
                      <a:endParaRPr lang="en-US" sz="1000"/>
                    </a:p>
                  </a:txBody>
                  <a:tcPr/>
                </a:tc>
                <a:tc>
                  <a:txBody>
                    <a:bodyPr/>
                    <a:lstStyle/>
                    <a:p>
                      <a:r>
                        <a:rPr lang="en-US" sz="1000"/>
                        <a:t>4</a:t>
                      </a:r>
                      <a:endParaRPr lang="en-US" sz="1000"/>
                    </a:p>
                  </a:txBody>
                  <a:tcPr/>
                </a:tc>
                <a:tc>
                  <a:txBody>
                    <a:bodyPr/>
                    <a:lstStyle/>
                    <a:p>
                      <a:r>
                        <a:rPr lang="en-US" sz="1000"/>
                        <a:t>0.0791%</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691552513"/>
                  </a:ext>
                </a:extLst>
              </a:tr>
              <a:tr h="370840">
                <a:tc>
                  <a:txBody>
                    <a:bodyPr/>
                    <a:lstStyle/>
                    <a:p>
                      <a:r>
                        <a:rPr lang="en-US" sz="1000" b="1"/>
                        <a:t>Rabea Tea - 2016-11-09 14:01:57</a:t>
                      </a:r>
                      <a:r>
                        <a:rPr lang="en-US" sz="1000"/>
                        <a:t>
</a:t>
                      </a:r>
                      <a:r>
                        <a:rPr lang="ar-AE" sz="1000"/>
                        <a:t>شاركوا معنا اليوم في مسابقة "احزر نوع شاي ربيع المناسب" لفرصة الفوز بقسيمة شرائية بقيمة 500 ريال سعودي من هايبر بنده. كل ما عليك فعله هو أن تحزر نوع الشاي المناسب للحالة في كل فيديو
#شاي_ربيع #دلال_وراحة_بال #هايبر_بنده #شاي_نكهات #شاي_أعشاب</a:t>
                      </a:r>
                      <a:endParaRPr lang="en-US" sz="1000"/>
                    </a:p>
                  </a:txBody>
                  <a:tcPr/>
                </a:tc>
                <a:tc>
                  <a:txBody>
                    <a:bodyPr/>
                    <a:lstStyle/>
                    <a:p>
                      <a:r>
                        <a:rPr lang="en-US" sz="1000"/>
                        <a:t>1448</a:t>
                      </a:r>
                      <a:endParaRPr lang="en-US" sz="1000"/>
                    </a:p>
                  </a:txBody>
                  <a:tcPr/>
                </a:tc>
                <a:tc>
                  <a:txBody>
                    <a:bodyPr/>
                    <a:lstStyle/>
                    <a:p>
                      <a:r>
                        <a:rPr lang="en-US" sz="1000"/>
                        <a:t>450</a:t>
                      </a:r>
                      <a:endParaRPr lang="en-US" sz="1000"/>
                    </a:p>
                  </a:txBody>
                  <a:tcPr/>
                </a:tc>
                <a:tc>
                  <a:txBody>
                    <a:bodyPr/>
                    <a:lstStyle/>
                    <a:p>
                      <a:r>
                        <a:rPr lang="en-US" sz="1000"/>
                        <a:t>777</a:t>
                      </a:r>
                      <a:endParaRPr lang="en-US" sz="1000"/>
                    </a:p>
                  </a:txBody>
                  <a:tcPr/>
                </a:tc>
                <a:tc>
                  <a:txBody>
                    <a:bodyPr/>
                    <a:lstStyle/>
                    <a:p>
                      <a:r>
                        <a:rPr lang="en-US" sz="1000"/>
                        <a:t>221</a:t>
                      </a:r>
                      <a:endParaRPr lang="en-US" sz="1000"/>
                    </a:p>
                  </a:txBody>
                  <a:tcPr/>
                </a:tc>
                <a:tc>
                  <a:txBody>
                    <a:bodyPr/>
                    <a:lstStyle/>
                    <a:p>
                      <a:r>
                        <a:rPr lang="en-US" sz="1000"/>
                        <a:t>0.7537%</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845875249"/>
                  </a:ext>
                </a:extLst>
              </a:tr>
              <a:tr h="370840">
                <a:tc>
                  <a:txBody>
                    <a:bodyPr/>
                    <a:lstStyle/>
                    <a:p>
                      <a:r>
                        <a:rPr lang="en-US" sz="1000" b="1"/>
                        <a:t>Rabea Tea - 2016-11-08 14:00:50</a:t>
                      </a:r>
                      <a:r>
                        <a:rPr lang="en-US" sz="1000"/>
                        <a:t>
</a:t>
                      </a:r>
                      <a:r>
                        <a:rPr lang="ar-AE" sz="1000"/>
                        <a:t>مبروك لجميع الفائزين معنا في هذا الأسبوع! الإجابة الصحيحة هي: شاي بابونج! الرجاء إرسال معلوماتكم الشخصية خلال أسبوع من الآن
#شاي_ربيع #دلال_وراحة_بال #هايبر_بنده #شاي_نكهات #شاي_أعشاب</a:t>
                      </a:r>
                      <a:endParaRPr lang="en-US" sz="1000"/>
                    </a:p>
                  </a:txBody>
                  <a:tcPr/>
                </a:tc>
                <a:tc>
                  <a:txBody>
                    <a:bodyPr/>
                    <a:lstStyle/>
                    <a:p>
                      <a:r>
                        <a:rPr lang="en-US" sz="1000"/>
                        <a:t>177</a:t>
                      </a:r>
                      <a:endParaRPr lang="en-US" sz="1000"/>
                    </a:p>
                  </a:txBody>
                  <a:tcPr/>
                </a:tc>
                <a:tc>
                  <a:txBody>
                    <a:bodyPr/>
                    <a:lstStyle/>
                    <a:p>
                      <a:r>
                        <a:rPr lang="en-US" sz="1000"/>
                        <a:t>125</a:t>
                      </a:r>
                      <a:endParaRPr lang="en-US" sz="1000"/>
                    </a:p>
                  </a:txBody>
                  <a:tcPr/>
                </a:tc>
                <a:tc>
                  <a:txBody>
                    <a:bodyPr/>
                    <a:lstStyle/>
                    <a:p>
                      <a:r>
                        <a:rPr lang="en-US" sz="1000"/>
                        <a:t>47</a:t>
                      </a:r>
                      <a:endParaRPr lang="en-US" sz="1000"/>
                    </a:p>
                  </a:txBody>
                  <a:tcPr/>
                </a:tc>
                <a:tc>
                  <a:txBody>
                    <a:bodyPr/>
                    <a:lstStyle/>
                    <a:p>
                      <a:r>
                        <a:rPr lang="en-US" sz="1000"/>
                        <a:t>5</a:t>
                      </a:r>
                      <a:endParaRPr lang="en-US" sz="1000"/>
                    </a:p>
                  </a:txBody>
                  <a:tcPr/>
                </a:tc>
                <a:tc>
                  <a:txBody>
                    <a:bodyPr/>
                    <a:lstStyle/>
                    <a:p>
                      <a:r>
                        <a:rPr lang="en-US" sz="1000"/>
                        <a:t>0.0921%</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4093105899"/>
                  </a:ext>
                </a:extLst>
              </a:tr>
              <a:tr h="370840">
                <a:tc>
                  <a:txBody>
                    <a:bodyPr/>
                    <a:lstStyle/>
                    <a:p>
                      <a:r>
                        <a:rPr lang="en-US" sz="1000" b="1"/>
                        <a:t>Rabea Tea - 2016-11-02 14:02:16</a:t>
                      </a:r>
                      <a:r>
                        <a:rPr lang="en-US" sz="1000"/>
                        <a:t>
</a:t>
                      </a:r>
                      <a:r>
                        <a:rPr lang="ar-AE" sz="1000"/>
                        <a:t>شاركوا معنا اليوم في مسابقة "احزر نوع شاي ربيع المناسب" لفرصة الفوز بقسيمة شرائية بقيمة 500 ريال سعودي من هايبر بنده. كل ما عليك فعله هو أن تحزر نوع الشاي المناسب للحالة في كل فيديو#شاي_ربيع #دلال_وراحة_بال #هايبر_بنده #شاي_نكهات #شاي_أعشاب</a:t>
                      </a:r>
                      <a:endParaRPr lang="en-US" sz="1000"/>
                    </a:p>
                  </a:txBody>
                  <a:tcPr/>
                </a:tc>
                <a:tc>
                  <a:txBody>
                    <a:bodyPr/>
                    <a:lstStyle/>
                    <a:p>
                      <a:r>
                        <a:rPr lang="en-US" sz="1000"/>
                        <a:t>1406</a:t>
                      </a:r>
                      <a:endParaRPr lang="en-US" sz="1000"/>
                    </a:p>
                  </a:txBody>
                  <a:tcPr/>
                </a:tc>
                <a:tc>
                  <a:txBody>
                    <a:bodyPr/>
                    <a:lstStyle/>
                    <a:p>
                      <a:r>
                        <a:rPr lang="en-US" sz="1000"/>
                        <a:t>368</a:t>
                      </a:r>
                      <a:endParaRPr lang="en-US" sz="1000"/>
                    </a:p>
                  </a:txBody>
                  <a:tcPr/>
                </a:tc>
                <a:tc>
                  <a:txBody>
                    <a:bodyPr/>
                    <a:lstStyle/>
                    <a:p>
                      <a:r>
                        <a:rPr lang="en-US" sz="1000"/>
                        <a:t>856</a:t>
                      </a:r>
                      <a:endParaRPr lang="en-US" sz="1000"/>
                    </a:p>
                  </a:txBody>
                  <a:tcPr/>
                </a:tc>
                <a:tc>
                  <a:txBody>
                    <a:bodyPr/>
                    <a:lstStyle/>
                    <a:p>
                      <a:r>
                        <a:rPr lang="en-US" sz="1000"/>
                        <a:t>182</a:t>
                      </a:r>
                      <a:endParaRPr lang="en-US" sz="1000"/>
                    </a:p>
                  </a:txBody>
                  <a:tcPr/>
                </a:tc>
                <a:tc>
                  <a:txBody>
                    <a:bodyPr/>
                    <a:lstStyle/>
                    <a:p>
                      <a:r>
                        <a:rPr lang="en-US" sz="1000"/>
                        <a:t>0.7318%</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662130245"/>
                  </a:ext>
                </a:extLst>
              </a:tr>
            </a:tbl>
          </a:graphicData>
        </a:graphic>
      </p:graphicFrame>
      <p:sp>
        <p:nvSpPr>
          <p:cNvPr id="3" name="Title 2"/>
          <p:cNvSpPr>
            <a:spLocks noGrp="1"/>
          </p:cNvSpPr>
          <p:nvPr>
            <p:ph type="title"/>
          </p:nvPr>
        </p:nvSpPr>
        <p:spPr/>
        <p:txBody>
          <a:bodyPr/>
          <a:lstStyle/>
          <a:p>
            <a:r>
              <a:rPr lang="en-US"/>
              <a:t>Own Posts Table - 1 of 2</a:t>
            </a:r>
            <a:endParaRPr lang="en-US"/>
          </a:p>
        </p:txBody>
      </p:sp>
      <p:sp>
        <p:nvSpPr>
          <p:cNvPr id="4" name="Text Placeholder 3"/>
          <p:cNvSpPr>
            <a:spLocks noGrp="1"/>
          </p:cNvSpPr>
          <p:nvPr>
            <p:ph type="body" sz="quarter" idx="14"/>
          </p:nvPr>
        </p:nvSpPr>
        <p:spPr/>
        <p:txBody>
          <a:bodyPr/>
          <a:lstStyle/>
          <a:p>
            <a:r>
              <a:rPr lang="en-US"/>
              <a:t>11/01/2016 - 12/31/2016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388217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705016614"/>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27022645"/>
                    </a:ext>
                  </a:extLst>
                </a:gridCol>
                <a:gridCol w="658368">
                  <a:extLst>
                    <a:ext uri="{9D8B030D-6E8A-4147-A177-3AD203B41FA5}">
                      <a16:colId xmlns:a16="http://schemas.microsoft.com/office/drawing/2014/main" val="3034253602"/>
                    </a:ext>
                  </a:extLst>
                </a:gridCol>
                <a:gridCol w="658368">
                  <a:extLst>
                    <a:ext uri="{9D8B030D-6E8A-4147-A177-3AD203B41FA5}">
                      <a16:colId xmlns:a16="http://schemas.microsoft.com/office/drawing/2014/main" val="641605916"/>
                    </a:ext>
                  </a:extLst>
                </a:gridCol>
                <a:gridCol w="658368">
                  <a:extLst>
                    <a:ext uri="{9D8B030D-6E8A-4147-A177-3AD203B41FA5}">
                      <a16:colId xmlns:a16="http://schemas.microsoft.com/office/drawing/2014/main" val="3086167120"/>
                    </a:ext>
                  </a:extLst>
                </a:gridCol>
                <a:gridCol w="658368">
                  <a:extLst>
                    <a:ext uri="{9D8B030D-6E8A-4147-A177-3AD203B41FA5}">
                      <a16:colId xmlns:a16="http://schemas.microsoft.com/office/drawing/2014/main" val="4166490776"/>
                    </a:ext>
                  </a:extLst>
                </a:gridCol>
                <a:gridCol w="658368">
                  <a:extLst>
                    <a:ext uri="{9D8B030D-6E8A-4147-A177-3AD203B41FA5}">
                      <a16:colId xmlns:a16="http://schemas.microsoft.com/office/drawing/2014/main" val="2516314672"/>
                    </a:ext>
                  </a:extLst>
                </a:gridCol>
                <a:gridCol w="658368">
                  <a:extLst>
                    <a:ext uri="{9D8B030D-6E8A-4147-A177-3AD203B41FA5}">
                      <a16:colId xmlns:a16="http://schemas.microsoft.com/office/drawing/2014/main" val="1196432454"/>
                    </a:ext>
                  </a:extLst>
                </a:gridCol>
                <a:gridCol w="658368">
                  <a:extLst>
                    <a:ext uri="{9D8B030D-6E8A-4147-A177-3AD203B41FA5}">
                      <a16:colId xmlns:a16="http://schemas.microsoft.com/office/drawing/2014/main" val="4202769229"/>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117834173"/>
                  </a:ext>
                </a:extLst>
              </a:tr>
              <a:tr h="370840">
                <a:tc>
                  <a:txBody>
                    <a:bodyPr/>
                    <a:lstStyle/>
                    <a:p>
                      <a:r>
                        <a:rPr lang="en-US" sz="1000" b="1"/>
                        <a:t>Rabea Tea - 2016-11-01 14:35:07</a:t>
                      </a:r>
                      <a:r>
                        <a:rPr lang="en-US" sz="1000"/>
                        <a:t>
</a:t>
                      </a:r>
                      <a:r>
                        <a:rPr lang="ar-AE" sz="1000"/>
                        <a:t>مبروك لجميع الفائزين معنا في هذا الأسبوع! الإجابة الصحيحة هي: شاي زنجبيل! الرجاء إرسال معلوماتكم الشخصية خلال أسبوع من الآن
#شاي_ربيع #دلال_وراحة_بال #هايبر_بنده #شاي_نكهات #شاي_أعشاب</a:t>
                      </a:r>
                      <a:endParaRPr lang="en-US" sz="1000"/>
                    </a:p>
                  </a:txBody>
                  <a:tcPr/>
                </a:tc>
                <a:tc>
                  <a:txBody>
                    <a:bodyPr/>
                    <a:lstStyle/>
                    <a:p>
                      <a:r>
                        <a:rPr lang="en-US" sz="1000"/>
                        <a:t>140</a:t>
                      </a:r>
                      <a:endParaRPr lang="en-US" sz="1000"/>
                    </a:p>
                  </a:txBody>
                  <a:tcPr/>
                </a:tc>
                <a:tc>
                  <a:txBody>
                    <a:bodyPr/>
                    <a:lstStyle/>
                    <a:p>
                      <a:r>
                        <a:rPr lang="en-US" sz="1000"/>
                        <a:t>108</a:t>
                      </a:r>
                      <a:endParaRPr lang="en-US" sz="1000"/>
                    </a:p>
                  </a:txBody>
                  <a:tcPr/>
                </a:tc>
                <a:tc>
                  <a:txBody>
                    <a:bodyPr/>
                    <a:lstStyle/>
                    <a:p>
                      <a:r>
                        <a:rPr lang="en-US" sz="1000"/>
                        <a:t>28</a:t>
                      </a:r>
                      <a:endParaRPr lang="en-US" sz="1000"/>
                    </a:p>
                  </a:txBody>
                  <a:tcPr/>
                </a:tc>
                <a:tc>
                  <a:txBody>
                    <a:bodyPr/>
                    <a:lstStyle/>
                    <a:p>
                      <a:r>
                        <a:rPr lang="en-US" sz="1000"/>
                        <a:t>4</a:t>
                      </a:r>
                      <a:endParaRPr lang="en-US" sz="1000"/>
                    </a:p>
                  </a:txBody>
                  <a:tcPr/>
                </a:tc>
                <a:tc>
                  <a:txBody>
                    <a:bodyPr/>
                    <a:lstStyle/>
                    <a:p>
                      <a:r>
                        <a:rPr lang="en-US" sz="1000"/>
                        <a:t>0.0729%</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324348249"/>
                  </a:ext>
                </a:extLst>
              </a:tr>
              <a:tr h="370840">
                <a:tc>
                  <a:txBody>
                    <a:bodyPr/>
                    <a:lstStyle/>
                    <a:p>
                      <a:r>
                        <a:rPr lang="en-US" sz="1000" b="1"/>
                        <a:t>Rabea Tea - 2016-11-01 12:57:50</a:t>
                      </a:r>
                      <a:r>
                        <a:rPr lang="en-US" sz="1000"/>
                        <a:t>
</a:t>
                      </a:r>
                      <a:r>
                        <a:rPr lang="ar-AE" sz="1000"/>
                        <a:t>عاد الاتحاد للصدارة بشباك نظيفة! كيف شفتوا عساف القرني في المباراة؟
#شاي_ربيع #الهلال #الاتحاد #دوري_جميل</a:t>
                      </a:r>
                      <a:endParaRPr lang="en-US" sz="1000"/>
                    </a:p>
                  </a:txBody>
                  <a:tcPr/>
                </a:tc>
                <a:tc>
                  <a:txBody>
                    <a:bodyPr/>
                    <a:lstStyle/>
                    <a:p>
                      <a:r>
                        <a:rPr lang="en-US" sz="1000"/>
                        <a:t>80</a:t>
                      </a:r>
                      <a:endParaRPr lang="en-US" sz="1000"/>
                    </a:p>
                  </a:txBody>
                  <a:tcPr/>
                </a:tc>
                <a:tc>
                  <a:txBody>
                    <a:bodyPr/>
                    <a:lstStyle/>
                    <a:p>
                      <a:r>
                        <a:rPr lang="en-US" sz="1000"/>
                        <a:t>66</a:t>
                      </a:r>
                      <a:endParaRPr lang="en-US" sz="1000"/>
                    </a:p>
                  </a:txBody>
                  <a:tcPr/>
                </a:tc>
                <a:tc>
                  <a:txBody>
                    <a:bodyPr/>
                    <a:lstStyle/>
                    <a:p>
                      <a:r>
                        <a:rPr lang="en-US" sz="1000"/>
                        <a:t>8</a:t>
                      </a:r>
                      <a:endParaRPr lang="en-US" sz="1000"/>
                    </a:p>
                  </a:txBody>
                  <a:tcPr/>
                </a:tc>
                <a:tc>
                  <a:txBody>
                    <a:bodyPr/>
                    <a:lstStyle/>
                    <a:p>
                      <a:r>
                        <a:rPr lang="en-US" sz="1000"/>
                        <a:t>6</a:t>
                      </a:r>
                      <a:endParaRPr lang="en-US" sz="1000"/>
                    </a:p>
                  </a:txBody>
                  <a:tcPr/>
                </a:tc>
                <a:tc>
                  <a:txBody>
                    <a:bodyPr/>
                    <a:lstStyle/>
                    <a:p>
                      <a:r>
                        <a:rPr lang="en-US" sz="1000"/>
                        <a:t>0.0416%</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503396942"/>
                  </a:ext>
                </a:extLst>
              </a:tr>
            </a:tbl>
          </a:graphicData>
        </a:graphic>
      </p:graphicFrame>
      <p:sp>
        <p:nvSpPr>
          <p:cNvPr id="3" name="Title 2"/>
          <p:cNvSpPr>
            <a:spLocks noGrp="1"/>
          </p:cNvSpPr>
          <p:nvPr>
            <p:ph type="title"/>
          </p:nvPr>
        </p:nvSpPr>
        <p:spPr/>
        <p:txBody>
          <a:bodyPr/>
          <a:lstStyle/>
          <a:p>
            <a:r>
              <a:rPr lang="en-US"/>
              <a:t>Own Posts Table - 2 of 2</a:t>
            </a:r>
            <a:endParaRPr lang="en-US"/>
          </a:p>
        </p:txBody>
      </p:sp>
      <p:sp>
        <p:nvSpPr>
          <p:cNvPr id="4" name="Text Placeholder 3"/>
          <p:cNvSpPr>
            <a:spLocks noGrp="1"/>
          </p:cNvSpPr>
          <p:nvPr>
            <p:ph type="body" sz="quarter" idx="14"/>
          </p:nvPr>
        </p:nvSpPr>
        <p:spPr/>
        <p:txBody>
          <a:bodyPr/>
          <a:lstStyle/>
          <a:p>
            <a:r>
              <a:rPr lang="en-US"/>
              <a:t>11/01/2016 - 12/31/2016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406154546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20170103_134852</Template>
  <TotalTime>0</TotalTime>
  <Words>303</Words>
  <Application>Microsoft Office PowerPoint</Application>
  <PresentationFormat>On-screen Show (4:3)</PresentationFormat>
  <Paragraphs>165</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Lato</vt:lpstr>
      <vt:lpstr>Calibri</vt:lpstr>
      <vt:lpstr>quintly_template</vt:lpstr>
      <vt:lpstr>Overview</vt:lpstr>
      <vt:lpstr>Fans Total</vt:lpstr>
      <vt:lpstr>Key Metrics Table</vt:lpstr>
      <vt:lpstr>Interaction Rate</vt:lpstr>
      <vt:lpstr>Fans Change Rate</vt:lpstr>
      <vt:lpstr>People Talking About This Rate</vt:lpstr>
      <vt:lpstr>Key Metrics Radar</vt:lpstr>
      <vt:lpstr>Own Posts Table - 1 of 2</vt:lpstr>
      <vt:lpstr>Own Posts Table - 2 of 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2017-01-03T13:48:53Z</dcterms:created>
  <dcterms:modified xsi:type="dcterms:W3CDTF">2017-01-03T13:49:18Z</dcterms:modified>
</cp:coreProperties>
</file>