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192135</c:v>
                </c:pt>
                <c:pt idx="1">
                  <c:v>192125</c:v>
                </c:pt>
                <c:pt idx="2">
                  <c:v>192121</c:v>
                </c:pt>
                <c:pt idx="3">
                  <c:v>192116</c:v>
                </c:pt>
                <c:pt idx="4">
                  <c:v>192125</c:v>
                </c:pt>
                <c:pt idx="5">
                  <c:v>192114</c:v>
                </c:pt>
                <c:pt idx="6">
                  <c:v>192115</c:v>
                </c:pt>
                <c:pt idx="7">
                  <c:v>192112</c:v>
                </c:pt>
                <c:pt idx="8">
                  <c:v>192126</c:v>
                </c:pt>
                <c:pt idx="9">
                  <c:v>192138</c:v>
                </c:pt>
                <c:pt idx="10">
                  <c:v>192138</c:v>
                </c:pt>
                <c:pt idx="11">
                  <c:v>192141</c:v>
                </c:pt>
                <c:pt idx="12">
                  <c:v>192145</c:v>
                </c:pt>
                <c:pt idx="13">
                  <c:v>192154</c:v>
                </c:pt>
                <c:pt idx="14">
                  <c:v>192153</c:v>
                </c:pt>
                <c:pt idx="15">
                  <c:v>192168</c:v>
                </c:pt>
                <c:pt idx="16">
                  <c:v>192175</c:v>
                </c:pt>
                <c:pt idx="17">
                  <c:v>192185</c:v>
                </c:pt>
                <c:pt idx="18">
                  <c:v>192204</c:v>
                </c:pt>
                <c:pt idx="19">
                  <c:v>192235</c:v>
                </c:pt>
                <c:pt idx="20">
                  <c:v>192273</c:v>
                </c:pt>
                <c:pt idx="21">
                  <c:v>192301</c:v>
                </c:pt>
                <c:pt idx="22">
                  <c:v>192325</c:v>
                </c:pt>
                <c:pt idx="23">
                  <c:v>192350</c:v>
                </c:pt>
                <c:pt idx="24">
                  <c:v>192385</c:v>
                </c:pt>
                <c:pt idx="25">
                  <c:v>192423</c:v>
                </c:pt>
                <c:pt idx="26">
                  <c:v>192459</c:v>
                </c:pt>
                <c:pt idx="27">
                  <c:v>192489</c:v>
                </c:pt>
                <c:pt idx="28">
                  <c:v>192505</c:v>
                </c:pt>
                <c:pt idx="29">
                  <c:v>192519</c:v>
                </c:pt>
              </c:numCache>
            </c:numRef>
          </c:val>
          <c:smooth val="0"/>
          <c:extLst>
            <c:ext xmlns:c16="http://schemas.microsoft.com/office/drawing/2014/chart" uri="{C3380CC4-5D6E-409C-BE32-E72D297353CC}">
              <c16:uniqueId val="{00000000-2704-45A7-A95E-2EAA0D642739}"/>
            </c:ext>
          </c:extLst>
        </c:ser>
        <c:dLbls>
          <c:showLegendKey val="0"/>
          <c:showVal val="0"/>
          <c:showCatName val="0"/>
          <c:showSerName val="0"/>
          <c:showPercent val="0"/>
          <c:showBubbleSize val="0"/>
        </c:dLbls>
        <c:smooth val="0"/>
        <c:axId val="284573400"/>
        <c:axId val="284571104"/>
      </c:lineChart>
      <c:dateAx>
        <c:axId val="28457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71104"/>
        <c:crosses val="autoZero"/>
        <c:auto val="1"/>
        <c:lblOffset val="100"/>
        <c:baseTimeUnit val="days"/>
      </c:dateAx>
      <c:valAx>
        <c:axId val="28457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7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5.6989398410542E-2</c:v>
                </c:pt>
                <c:pt idx="1">
                  <c:v>0.73231666059439005</c:v>
                </c:pt>
                <c:pt idx="2">
                  <c:v>0</c:v>
                </c:pt>
                <c:pt idx="3">
                  <c:v>0</c:v>
                </c:pt>
                <c:pt idx="4">
                  <c:v>0</c:v>
                </c:pt>
                <c:pt idx="5">
                  <c:v>0</c:v>
                </c:pt>
                <c:pt idx="6">
                  <c:v>0</c:v>
                </c:pt>
                <c:pt idx="7">
                  <c:v>9.1612748746830994E-2</c:v>
                </c:pt>
                <c:pt idx="8">
                  <c:v>0.75317901925369002</c:v>
                </c:pt>
                <c:pt idx="9">
                  <c:v>0</c:v>
                </c:pt>
                <c:pt idx="10">
                  <c:v>0</c:v>
                </c:pt>
                <c:pt idx="11">
                  <c:v>0</c:v>
                </c:pt>
                <c:pt idx="12">
                  <c:v>0</c:v>
                </c:pt>
                <c:pt idx="13">
                  <c:v>0</c:v>
                </c:pt>
                <c:pt idx="14">
                  <c:v>7.8583212336003003E-2</c:v>
                </c:pt>
                <c:pt idx="15">
                  <c:v>0.84044546211490001</c:v>
                </c:pt>
                <c:pt idx="16">
                  <c:v>0</c:v>
                </c:pt>
                <c:pt idx="17">
                  <c:v>0</c:v>
                </c:pt>
                <c:pt idx="18">
                  <c:v>0</c:v>
                </c:pt>
                <c:pt idx="19">
                  <c:v>0</c:v>
                </c:pt>
                <c:pt idx="20">
                  <c:v>0</c:v>
                </c:pt>
                <c:pt idx="21">
                  <c:v>5.3045707718150002E-2</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62C-4E1B-AEBB-EB5C8A5E1D91}"/>
            </c:ext>
          </c:extLst>
        </c:ser>
        <c:dLbls>
          <c:showLegendKey val="0"/>
          <c:showVal val="0"/>
          <c:showCatName val="0"/>
          <c:showSerName val="0"/>
          <c:showPercent val="0"/>
          <c:showBubbleSize val="0"/>
        </c:dLbls>
        <c:smooth val="0"/>
        <c:axId val="252471120"/>
        <c:axId val="252474400"/>
      </c:lineChart>
      <c:dateAx>
        <c:axId val="25247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474400"/>
        <c:crosses val="autoZero"/>
        <c:auto val="1"/>
        <c:lblOffset val="100"/>
        <c:baseTimeUnit val="days"/>
      </c:dateAx>
      <c:valAx>
        <c:axId val="25247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47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-6.2452185045823996E-3</c:v>
                </c:pt>
                <c:pt idx="1">
                  <c:v>-5.2046737970697999E-3</c:v>
                </c:pt>
                <c:pt idx="2">
                  <c:v>-2.0819778789849998E-3</c:v>
                </c:pt>
                <c:pt idx="3">
                  <c:v>-2.602526532758E-3</c:v>
                </c:pt>
                <c:pt idx="4">
                  <c:v>4.6846696787358E-3</c:v>
                </c:pt>
                <c:pt idx="5">
                  <c:v>-5.7254391672088003E-3</c:v>
                </c:pt>
                <c:pt idx="6">
                  <c:v>5.2052427204680996E-4</c:v>
                </c:pt>
                <c:pt idx="7">
                  <c:v>-1.5615646878172E-3</c:v>
                </c:pt>
                <c:pt idx="8">
                  <c:v>7.2874156741900998E-3</c:v>
                </c:pt>
                <c:pt idx="9">
                  <c:v>6.2459011273852004E-3</c:v>
                </c:pt>
                <c:pt idx="10">
                  <c:v>0</c:v>
                </c:pt>
                <c:pt idx="11">
                  <c:v>1.5613777597352E-3</c:v>
                </c:pt>
                <c:pt idx="12">
                  <c:v>2.0818045081477002E-3</c:v>
                </c:pt>
                <c:pt idx="13">
                  <c:v>4.6839626323870003E-3</c:v>
                </c:pt>
                <c:pt idx="14">
                  <c:v>-5.2041591640039002E-4</c:v>
                </c:pt>
                <c:pt idx="15">
                  <c:v>7.8062793711260996E-3</c:v>
                </c:pt>
                <c:pt idx="16">
                  <c:v>3.6426460180675E-3</c:v>
                </c:pt>
                <c:pt idx="17">
                  <c:v>5.2035904774294E-3</c:v>
                </c:pt>
                <c:pt idx="18">
                  <c:v>9.8863074641620998E-3</c:v>
                </c:pt>
                <c:pt idx="19">
                  <c:v>1.6128696593202999E-2</c:v>
                </c:pt>
                <c:pt idx="20">
                  <c:v>1.9767472104455001E-2</c:v>
                </c:pt>
                <c:pt idx="21">
                  <c:v>1.4562627097928001E-2</c:v>
                </c:pt>
                <c:pt idx="22">
                  <c:v>1.2480434319113999E-2</c:v>
                </c:pt>
                <c:pt idx="23">
                  <c:v>1.2998830105290999E-2</c:v>
                </c:pt>
                <c:pt idx="24">
                  <c:v>1.8195996880685999E-2</c:v>
                </c:pt>
                <c:pt idx="25">
                  <c:v>1.9752059672012E-2</c:v>
                </c:pt>
                <c:pt idx="26">
                  <c:v>1.8708782214184001E-2</c:v>
                </c:pt>
                <c:pt idx="27">
                  <c:v>1.5587735569653999E-2</c:v>
                </c:pt>
                <c:pt idx="28">
                  <c:v>8.3121632924479001E-3</c:v>
                </c:pt>
                <c:pt idx="29">
                  <c:v>7.2725383756266004E-3</c:v>
                </c:pt>
              </c:numCache>
            </c:numRef>
          </c:val>
          <c:smooth val="0"/>
          <c:extLst>
            <c:ext xmlns:c16="http://schemas.microsoft.com/office/drawing/2014/chart" uri="{C3380CC4-5D6E-409C-BE32-E72D297353CC}">
              <c16:uniqueId val="{00000000-1A1C-4E13-AFB7-9F3F9E9ABB4A}"/>
            </c:ext>
          </c:extLst>
        </c:ser>
        <c:dLbls>
          <c:showLegendKey val="0"/>
          <c:showVal val="0"/>
          <c:showCatName val="0"/>
          <c:showSerName val="0"/>
          <c:showPercent val="0"/>
          <c:showBubbleSize val="0"/>
        </c:dLbls>
        <c:smooth val="0"/>
        <c:axId val="289367472"/>
        <c:axId val="289362552"/>
      </c:lineChart>
      <c:dateAx>
        <c:axId val="28936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62552"/>
        <c:crosses val="autoZero"/>
        <c:auto val="1"/>
        <c:lblOffset val="100"/>
        <c:baseTimeUnit val="days"/>
      </c:dateAx>
      <c:valAx>
        <c:axId val="28936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6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 Tea</c:v>
                </c:pt>
              </c:strCache>
            </c:strRef>
          </c:tx>
          <c:spPr>
            <a:ln w="28575" cap="rnd">
              <a:solidFill>
                <a:schemeClr val="accent1"/>
              </a:solidFill>
              <a:round/>
            </a:ln>
            <a:effectLst/>
          </c:spPr>
          <c:marker>
            <c:symbol val="none"/>
          </c:marker>
          <c:cat>
            <c:numRef>
              <c:f>Sheet1!$A$2:$A$31</c:f>
              <c:numCache>
                <c:formatCode>m/d/yyyy</c:formatCode>
                <c:ptCount val="30"/>
                <c:pt idx="0">
                  <c:v>42675</c:v>
                </c:pt>
                <c:pt idx="1">
                  <c:v>42676</c:v>
                </c:pt>
                <c:pt idx="2">
                  <c:v>42677</c:v>
                </c:pt>
                <c:pt idx="3">
                  <c:v>42678</c:v>
                </c:pt>
                <c:pt idx="4">
                  <c:v>42679</c:v>
                </c:pt>
                <c:pt idx="5">
                  <c:v>42680</c:v>
                </c:pt>
                <c:pt idx="6">
                  <c:v>42681</c:v>
                </c:pt>
                <c:pt idx="7">
                  <c:v>42682</c:v>
                </c:pt>
                <c:pt idx="8">
                  <c:v>42683</c:v>
                </c:pt>
                <c:pt idx="9">
                  <c:v>42684</c:v>
                </c:pt>
                <c:pt idx="10">
                  <c:v>42685</c:v>
                </c:pt>
                <c:pt idx="11">
                  <c:v>42686</c:v>
                </c:pt>
                <c:pt idx="12">
                  <c:v>42687</c:v>
                </c:pt>
                <c:pt idx="13">
                  <c:v>42688</c:v>
                </c:pt>
                <c:pt idx="14">
                  <c:v>42689</c:v>
                </c:pt>
                <c:pt idx="15">
                  <c:v>42690</c:v>
                </c:pt>
                <c:pt idx="16">
                  <c:v>42691</c:v>
                </c:pt>
                <c:pt idx="17">
                  <c:v>42692</c:v>
                </c:pt>
                <c:pt idx="18">
                  <c:v>42693</c:v>
                </c:pt>
                <c:pt idx="19">
                  <c:v>42694</c:v>
                </c:pt>
                <c:pt idx="20">
                  <c:v>42695</c:v>
                </c:pt>
                <c:pt idx="21">
                  <c:v>42696</c:v>
                </c:pt>
                <c:pt idx="22">
                  <c:v>42697</c:v>
                </c:pt>
                <c:pt idx="23">
                  <c:v>42698</c:v>
                </c:pt>
                <c:pt idx="24">
                  <c:v>42699</c:v>
                </c:pt>
                <c:pt idx="25">
                  <c:v>42700</c:v>
                </c:pt>
                <c:pt idx="26">
                  <c:v>42701</c:v>
                </c:pt>
                <c:pt idx="27">
                  <c:v>42702</c:v>
                </c:pt>
                <c:pt idx="28">
                  <c:v>42703</c:v>
                </c:pt>
                <c:pt idx="29">
                  <c:v>42704</c:v>
                </c:pt>
              </c:numCache>
            </c:numRef>
          </c:cat>
          <c:val>
            <c:numRef>
              <c:f>Sheet1!$B$2:$B$31</c:f>
              <c:numCache>
                <c:formatCode>General</c:formatCode>
                <c:ptCount val="30"/>
                <c:pt idx="0">
                  <c:v>0.38722773050199</c:v>
                </c:pt>
                <c:pt idx="1">
                  <c:v>0.39921925829538002</c:v>
                </c:pt>
                <c:pt idx="2">
                  <c:v>0.27430629655269001</c:v>
                </c:pt>
                <c:pt idx="3">
                  <c:v>0.29305211434758</c:v>
                </c:pt>
                <c:pt idx="4">
                  <c:v>0.30032530904359001</c:v>
                </c:pt>
                <c:pt idx="5">
                  <c:v>0.30242460205918997</c:v>
                </c:pt>
                <c:pt idx="6">
                  <c:v>0.31491554537646999</c:v>
                </c:pt>
                <c:pt idx="7">
                  <c:v>0.28941450820355002</c:v>
                </c:pt>
                <c:pt idx="8">
                  <c:v>0.27638112488679001</c:v>
                </c:pt>
                <c:pt idx="9">
                  <c:v>0.32632795178465002</c:v>
                </c:pt>
                <c:pt idx="10">
                  <c:v>0.33985989236903003</c:v>
                </c:pt>
                <c:pt idx="11">
                  <c:v>0.33256827017659002</c:v>
                </c:pt>
                <c:pt idx="12">
                  <c:v>0.33880663040933001</c:v>
                </c:pt>
                <c:pt idx="13">
                  <c:v>0.36220947781467</c:v>
                </c:pt>
                <c:pt idx="14">
                  <c:v>0.35128257170068</c:v>
                </c:pt>
                <c:pt idx="15">
                  <c:v>0.27996336538861999</c:v>
                </c:pt>
                <c:pt idx="16">
                  <c:v>0.35696630675166002</c:v>
                </c:pt>
                <c:pt idx="17">
                  <c:v>0.37776101152535002</c:v>
                </c:pt>
                <c:pt idx="18">
                  <c:v>0.38656843770160998</c:v>
                </c:pt>
                <c:pt idx="19">
                  <c:v>0.40367258823835001</c:v>
                </c:pt>
                <c:pt idx="20">
                  <c:v>0.41607505994081001</c:v>
                </c:pt>
                <c:pt idx="21">
                  <c:v>0.42797489352628998</c:v>
                </c:pt>
                <c:pt idx="22">
                  <c:v>0.25841674249317997</c:v>
                </c:pt>
                <c:pt idx="23">
                  <c:v>0.23654795944891999</c:v>
                </c:pt>
                <c:pt idx="24">
                  <c:v>0.23442576084413999</c:v>
                </c:pt>
                <c:pt idx="25">
                  <c:v>0.25204887149665001</c:v>
                </c:pt>
                <c:pt idx="26">
                  <c:v>0.21563034204688</c:v>
                </c:pt>
                <c:pt idx="27">
                  <c:v>0.20832359251697</c:v>
                </c:pt>
                <c:pt idx="28">
                  <c:v>0.17090465182723</c:v>
                </c:pt>
                <c:pt idx="29">
                  <c:v>0.16569793111329001</c:v>
                </c:pt>
              </c:numCache>
            </c:numRef>
          </c:val>
          <c:smooth val="0"/>
          <c:extLst>
            <c:ext xmlns:c16="http://schemas.microsoft.com/office/drawing/2014/chart" uri="{C3380CC4-5D6E-409C-BE32-E72D297353CC}">
              <c16:uniqueId val="{00000000-9EC8-49EB-B1EB-27C86A233FC3}"/>
            </c:ext>
          </c:extLst>
        </c:ser>
        <c:dLbls>
          <c:showLegendKey val="0"/>
          <c:showVal val="0"/>
          <c:showCatName val="0"/>
          <c:showSerName val="0"/>
          <c:showPercent val="0"/>
          <c:showBubbleSize val="0"/>
        </c:dLbls>
        <c:smooth val="0"/>
        <c:axId val="289365504"/>
        <c:axId val="289365832"/>
      </c:lineChart>
      <c:dateAx>
        <c:axId val="28936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65832"/>
        <c:crosses val="autoZero"/>
        <c:auto val="1"/>
        <c:lblOffset val="100"/>
        <c:baseTimeUnit val="days"/>
      </c:dateAx>
      <c:valAx>
        <c:axId val="28936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6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Rabea Tea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FC1C-43C7-9989-3DB598DDD37F}"/>
            </c:ext>
          </c:extLst>
        </c:ser>
        <c:dLbls>
          <c:showLegendKey val="0"/>
          <c:showVal val="0"/>
          <c:showCatName val="0"/>
          <c:showSerName val="0"/>
          <c:showPercent val="0"/>
          <c:showBubbleSize val="0"/>
        </c:dLbls>
        <c:axId val="289373704"/>
        <c:axId val="289374032"/>
      </c:radarChart>
      <c:catAx>
        <c:axId val="28937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4032"/>
        <c:crosses val="autoZero"/>
        <c:auto val="1"/>
        <c:lblAlgn val="ctr"/>
        <c:lblOffset val="100"/>
        <c:noMultiLvlLbl val="0"/>
      </c:catAx>
      <c:valAx>
        <c:axId val="28937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7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12/25/2016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02947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360015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120091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1527666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87789794"/>
                    </a:ext>
                  </a:extLst>
                </a:gridCol>
                <a:gridCol w="740664">
                  <a:extLst>
                    <a:ext uri="{9D8B030D-6E8A-4147-A177-3AD203B41FA5}">
                      <a16:colId xmlns:a16="http://schemas.microsoft.com/office/drawing/2014/main" val="1776127395"/>
                    </a:ext>
                  </a:extLst>
                </a:gridCol>
                <a:gridCol w="740664">
                  <a:extLst>
                    <a:ext uri="{9D8B030D-6E8A-4147-A177-3AD203B41FA5}">
                      <a16:colId xmlns:a16="http://schemas.microsoft.com/office/drawing/2014/main" val="16031587"/>
                    </a:ext>
                  </a:extLst>
                </a:gridCol>
                <a:gridCol w="740664">
                  <a:extLst>
                    <a:ext uri="{9D8B030D-6E8A-4147-A177-3AD203B41FA5}">
                      <a16:colId xmlns:a16="http://schemas.microsoft.com/office/drawing/2014/main" val="827168872"/>
                    </a:ext>
                  </a:extLst>
                </a:gridCol>
                <a:gridCol w="740664">
                  <a:extLst>
                    <a:ext uri="{9D8B030D-6E8A-4147-A177-3AD203B41FA5}">
                      <a16:colId xmlns:a16="http://schemas.microsoft.com/office/drawing/2014/main" val="1885753052"/>
                    </a:ext>
                  </a:extLst>
                </a:gridCol>
                <a:gridCol w="740664">
                  <a:extLst>
                    <a:ext uri="{9D8B030D-6E8A-4147-A177-3AD203B41FA5}">
                      <a16:colId xmlns:a16="http://schemas.microsoft.com/office/drawing/2014/main" val="2646432669"/>
                    </a:ext>
                  </a:extLst>
                </a:gridCol>
                <a:gridCol w="740664">
                  <a:extLst>
                    <a:ext uri="{9D8B030D-6E8A-4147-A177-3AD203B41FA5}">
                      <a16:colId xmlns:a16="http://schemas.microsoft.com/office/drawing/2014/main" val="171803641"/>
                    </a:ext>
                  </a:extLst>
                </a:gridCol>
                <a:gridCol w="740664">
                  <a:extLst>
                    <a:ext uri="{9D8B030D-6E8A-4147-A177-3AD203B41FA5}">
                      <a16:colId xmlns:a16="http://schemas.microsoft.com/office/drawing/2014/main" val="1169448753"/>
                    </a:ext>
                  </a:extLst>
                </a:gridCol>
                <a:gridCol w="740664">
                  <a:extLst>
                    <a:ext uri="{9D8B030D-6E8A-4147-A177-3AD203B41FA5}">
                      <a16:colId xmlns:a16="http://schemas.microsoft.com/office/drawing/2014/main" val="565129556"/>
                    </a:ext>
                  </a:extLst>
                </a:gridCol>
                <a:gridCol w="740664">
                  <a:extLst>
                    <a:ext uri="{9D8B030D-6E8A-4147-A177-3AD203B41FA5}">
                      <a16:colId xmlns:a16="http://schemas.microsoft.com/office/drawing/2014/main" val="352488796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826997758"/>
                  </a:ext>
                </a:extLst>
              </a:tr>
              <a:tr h="370840">
                <a:tc>
                  <a:txBody>
                    <a:bodyPr/>
                    <a:lstStyle/>
                    <a:p>
                      <a:r>
                        <a:rPr lang="en-US" sz="1000"/>
                        <a:t>Rabea Tea</a:t>
                      </a:r>
                      <a:endParaRPr lang="en-US" sz="1000"/>
                    </a:p>
                  </a:txBody>
                  <a:tcPr/>
                </a:tc>
                <a:tc>
                  <a:txBody>
                    <a:bodyPr/>
                    <a:lstStyle/>
                    <a:p>
                      <a:r>
                        <a:rPr lang="en-US" sz="1000"/>
                        <a:t>192519</a:t>
                      </a:r>
                      <a:endParaRPr lang="en-US" sz="1000"/>
                    </a:p>
                  </a:txBody>
                  <a:tcPr/>
                </a:tc>
                <a:tc>
                  <a:txBody>
                    <a:bodyPr/>
                    <a:lstStyle/>
                    <a:p>
                      <a:r>
                        <a:rPr lang="en-US" sz="1000"/>
                        <a:t>372</a:t>
                      </a:r>
                      <a:endParaRPr lang="en-US" sz="1000"/>
                    </a:p>
                  </a:txBody>
                  <a:tcPr/>
                </a:tc>
                <a:tc>
                  <a:txBody>
                    <a:bodyPr/>
                    <a:lstStyle/>
                    <a:p>
                      <a:r>
                        <a:rPr lang="en-US" sz="1000"/>
                        <a:t>8</a:t>
                      </a:r>
                      <a:endParaRPr lang="en-US" sz="1000"/>
                    </a:p>
                  </a:txBody>
                  <a:tcPr/>
                </a:tc>
                <a:tc>
                  <a:txBody>
                    <a:bodyPr/>
                    <a:lstStyle/>
                    <a:p>
                      <a:r>
                        <a:rPr lang="en-US" sz="1000"/>
                        <a:t>1786</a:t>
                      </a:r>
                      <a:endParaRPr lang="en-US" sz="1000"/>
                    </a:p>
                  </a:txBody>
                  <a:tcPr/>
                </a:tc>
                <a:tc>
                  <a:txBody>
                    <a:bodyPr/>
                    <a:lstStyle/>
                    <a:p>
                      <a:r>
                        <a:rPr lang="en-US" sz="1000"/>
                        <a:t>2664</a:t>
                      </a:r>
                      <a:endParaRPr lang="en-US" sz="1000"/>
                    </a:p>
                  </a:txBody>
                  <a:tcPr/>
                </a:tc>
                <a:tc>
                  <a:txBody>
                    <a:bodyPr/>
                    <a:lstStyle/>
                    <a:p>
                      <a:r>
                        <a:rPr lang="en-US" sz="1000"/>
                        <a:t>667</a:t>
                      </a:r>
                      <a:endParaRPr lang="en-US" sz="1000"/>
                    </a:p>
                  </a:txBody>
                  <a:tcPr/>
                </a:tc>
                <a:tc>
                  <a:txBody>
                    <a:bodyPr/>
                    <a:lstStyle/>
                    <a:p>
                      <a:r>
                        <a:rPr lang="en-US" sz="1000"/>
                        <a:t>1</a:t>
                      </a:r>
                      <a:endParaRPr lang="en-US" sz="1000"/>
                    </a:p>
                  </a:txBody>
                  <a:tcPr/>
                </a:tc>
                <a:tc>
                  <a:txBody>
                    <a:bodyPr/>
                    <a:lstStyle/>
                    <a:p>
                      <a:r>
                        <a:rPr lang="en-US" sz="1000"/>
                        <a:t>0.3326%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716347607"/>
                  </a:ext>
                </a:extLst>
              </a:tr>
            </a:tbl>
          </a:graphicData>
        </a:graphic>
      </p:graphicFrame>
      <p:sp>
        <p:nvSpPr>
          <p:cNvPr id="3" name="Title 2"/>
          <p:cNvSpPr>
            <a:spLocks noGrp="1"/>
          </p:cNvSpPr>
          <p:nvPr>
            <p:ph type="title"/>
          </p:nvPr>
        </p:nvSpPr>
        <p:spPr/>
        <p:txBody>
          <a:bodyPr/>
          <a:lstStyle/>
          <a:p>
            <a:r>
              <a:rPr lang="en-US"/>
              <a:t>Key Metrics Table</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142372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526842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29757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4746515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22673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People Talking About This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9590710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40657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484865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824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95612905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7585151"/>
                    </a:ext>
                  </a:extLst>
                </a:gridCol>
                <a:gridCol w="658368">
                  <a:extLst>
                    <a:ext uri="{9D8B030D-6E8A-4147-A177-3AD203B41FA5}">
                      <a16:colId xmlns:a16="http://schemas.microsoft.com/office/drawing/2014/main" val="2759578134"/>
                    </a:ext>
                  </a:extLst>
                </a:gridCol>
                <a:gridCol w="658368">
                  <a:extLst>
                    <a:ext uri="{9D8B030D-6E8A-4147-A177-3AD203B41FA5}">
                      <a16:colId xmlns:a16="http://schemas.microsoft.com/office/drawing/2014/main" val="2520027687"/>
                    </a:ext>
                  </a:extLst>
                </a:gridCol>
                <a:gridCol w="658368">
                  <a:extLst>
                    <a:ext uri="{9D8B030D-6E8A-4147-A177-3AD203B41FA5}">
                      <a16:colId xmlns:a16="http://schemas.microsoft.com/office/drawing/2014/main" val="2210645939"/>
                    </a:ext>
                  </a:extLst>
                </a:gridCol>
                <a:gridCol w="658368">
                  <a:extLst>
                    <a:ext uri="{9D8B030D-6E8A-4147-A177-3AD203B41FA5}">
                      <a16:colId xmlns:a16="http://schemas.microsoft.com/office/drawing/2014/main" val="3805647032"/>
                    </a:ext>
                  </a:extLst>
                </a:gridCol>
                <a:gridCol w="658368">
                  <a:extLst>
                    <a:ext uri="{9D8B030D-6E8A-4147-A177-3AD203B41FA5}">
                      <a16:colId xmlns:a16="http://schemas.microsoft.com/office/drawing/2014/main" val="239977239"/>
                    </a:ext>
                  </a:extLst>
                </a:gridCol>
                <a:gridCol w="658368">
                  <a:extLst>
                    <a:ext uri="{9D8B030D-6E8A-4147-A177-3AD203B41FA5}">
                      <a16:colId xmlns:a16="http://schemas.microsoft.com/office/drawing/2014/main" val="3365763700"/>
                    </a:ext>
                  </a:extLst>
                </a:gridCol>
                <a:gridCol w="658368">
                  <a:extLst>
                    <a:ext uri="{9D8B030D-6E8A-4147-A177-3AD203B41FA5}">
                      <a16:colId xmlns:a16="http://schemas.microsoft.com/office/drawing/2014/main" val="79191531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110086488"/>
                  </a:ext>
                </a:extLst>
              </a:tr>
              <a:tr h="370840">
                <a:tc>
                  <a:txBody>
                    <a:bodyPr/>
                    <a:lstStyle/>
                    <a:p>
                      <a:r>
                        <a:rPr lang="en-US" sz="1000" b="1"/>
                        <a:t>Rabea Tea - 2016-11-22 14:06:26</a:t>
                      </a:r>
                      <a:r>
                        <a:rPr lang="en-US" sz="1000"/>
                        <a:t>
</a:t>
                      </a:r>
                      <a:r>
                        <a:rPr lang="ar-AE" sz="1000"/>
                        <a:t>مبروك لجميع الفائزين معنا في هذا الأسبوع! الإجابة الصحيحة هي: الشاي العدني!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102</a:t>
                      </a:r>
                      <a:endParaRPr lang="en-US" sz="1000"/>
                    </a:p>
                  </a:txBody>
                  <a:tcPr/>
                </a:tc>
                <a:tc>
                  <a:txBody>
                    <a:bodyPr/>
                    <a:lstStyle/>
                    <a:p>
                      <a:r>
                        <a:rPr lang="en-US" sz="1000"/>
                        <a:t>77</a:t>
                      </a:r>
                      <a:endParaRPr lang="en-US" sz="1000"/>
                    </a:p>
                  </a:txBody>
                  <a:tcPr/>
                </a:tc>
                <a:tc>
                  <a:txBody>
                    <a:bodyPr/>
                    <a:lstStyle/>
                    <a:p>
                      <a:r>
                        <a:rPr lang="en-US" sz="1000"/>
                        <a:t>20</a:t>
                      </a:r>
                      <a:endParaRPr lang="en-US" sz="1000"/>
                    </a:p>
                  </a:txBody>
                  <a:tcPr/>
                </a:tc>
                <a:tc>
                  <a:txBody>
                    <a:bodyPr/>
                    <a:lstStyle/>
                    <a:p>
                      <a:r>
                        <a:rPr lang="en-US" sz="1000"/>
                        <a:t>5</a:t>
                      </a:r>
                      <a:endParaRPr lang="en-US" sz="1000"/>
                    </a:p>
                  </a:txBody>
                  <a:tcPr/>
                </a:tc>
                <a:tc>
                  <a:txBody>
                    <a:bodyPr/>
                    <a:lstStyle/>
                    <a:p>
                      <a:r>
                        <a:rPr lang="en-US" sz="1000"/>
                        <a:t>0.0530%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53453413"/>
                  </a:ext>
                </a:extLst>
              </a:tr>
              <a:tr h="370840">
                <a:tc>
                  <a:txBody>
                    <a:bodyPr/>
                    <a:lstStyle/>
                    <a:p>
                      <a:r>
                        <a:rPr lang="en-US" sz="1000" b="1"/>
                        <a:t>Rabea Tea - 2016-11-16 14:08:30</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1615</a:t>
                      </a:r>
                      <a:endParaRPr lang="en-US" sz="1000"/>
                    </a:p>
                  </a:txBody>
                  <a:tcPr/>
                </a:tc>
                <a:tc>
                  <a:txBody>
                    <a:bodyPr/>
                    <a:lstStyle/>
                    <a:p>
                      <a:r>
                        <a:rPr lang="en-US" sz="1000"/>
                        <a:t>480</a:t>
                      </a:r>
                      <a:endParaRPr lang="en-US" sz="1000"/>
                    </a:p>
                  </a:txBody>
                  <a:tcPr/>
                </a:tc>
                <a:tc>
                  <a:txBody>
                    <a:bodyPr/>
                    <a:lstStyle/>
                    <a:p>
                      <a:r>
                        <a:rPr lang="en-US" sz="1000"/>
                        <a:t>895</a:t>
                      </a:r>
                      <a:endParaRPr lang="en-US" sz="1000"/>
                    </a:p>
                  </a:txBody>
                  <a:tcPr/>
                </a:tc>
                <a:tc>
                  <a:txBody>
                    <a:bodyPr/>
                    <a:lstStyle/>
                    <a:p>
                      <a:r>
                        <a:rPr lang="en-US" sz="1000"/>
                        <a:t>240</a:t>
                      </a:r>
                      <a:endParaRPr lang="en-US" sz="1000"/>
                    </a:p>
                  </a:txBody>
                  <a:tcPr/>
                </a:tc>
                <a:tc>
                  <a:txBody>
                    <a:bodyPr/>
                    <a:lstStyle/>
                    <a:p>
                      <a:r>
                        <a:rPr lang="en-US" sz="1000"/>
                        <a:t>0.8404%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88112912"/>
                  </a:ext>
                </a:extLst>
              </a:tr>
              <a:tr h="370840">
                <a:tc>
                  <a:txBody>
                    <a:bodyPr/>
                    <a:lstStyle/>
                    <a:p>
                      <a:r>
                        <a:rPr lang="en-US" sz="1000" b="1"/>
                        <a:t>Rabea Tea - 2016-11-15 14:00:06</a:t>
                      </a:r>
                      <a:r>
                        <a:rPr lang="en-US" sz="1000"/>
                        <a:t>
</a:t>
                      </a:r>
                      <a:r>
                        <a:rPr lang="ar-AE" sz="1000"/>
                        <a:t>مبروك لجميع الفائزين معنا في هذا الأسبوع! الإجابة الصحيحة هي: شاي نعناع صافي!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151</a:t>
                      </a:r>
                      <a:endParaRPr lang="en-US" sz="1000"/>
                    </a:p>
                  </a:txBody>
                  <a:tcPr/>
                </a:tc>
                <a:tc>
                  <a:txBody>
                    <a:bodyPr/>
                    <a:lstStyle/>
                    <a:p>
                      <a:r>
                        <a:rPr lang="en-US" sz="1000"/>
                        <a:t>115</a:t>
                      </a:r>
                      <a:endParaRPr lang="en-US" sz="1000"/>
                    </a:p>
                  </a:txBody>
                  <a:tcPr/>
                </a:tc>
                <a:tc>
                  <a:txBody>
                    <a:bodyPr/>
                    <a:lstStyle/>
                    <a:p>
                      <a:r>
                        <a:rPr lang="en-US" sz="1000"/>
                        <a:t>32</a:t>
                      </a:r>
                      <a:endParaRPr lang="en-US" sz="1000"/>
                    </a:p>
                  </a:txBody>
                  <a:tcPr/>
                </a:tc>
                <a:tc>
                  <a:txBody>
                    <a:bodyPr/>
                    <a:lstStyle/>
                    <a:p>
                      <a:r>
                        <a:rPr lang="en-US" sz="1000"/>
                        <a:t>4</a:t>
                      </a:r>
                      <a:endParaRPr lang="en-US" sz="1000"/>
                    </a:p>
                  </a:txBody>
                  <a:tcPr/>
                </a:tc>
                <a:tc>
                  <a:txBody>
                    <a:bodyPr/>
                    <a:lstStyle/>
                    <a:p>
                      <a:r>
                        <a:rPr lang="en-US" sz="1000"/>
                        <a:t>0.0786%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84882865"/>
                  </a:ext>
                </a:extLst>
              </a:tr>
              <a:tr h="370840">
                <a:tc>
                  <a:txBody>
                    <a:bodyPr/>
                    <a:lstStyle/>
                    <a:p>
                      <a:r>
                        <a:rPr lang="en-US" sz="1000" b="1"/>
                        <a:t>Rabea Tea - 2016-11-09 14:01:57</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
#شاي_ربيع #دلال_وراحة_بال #هايبر_بنده #شاي_نكهات #شاي_أعشاب</a:t>
                      </a:r>
                      <a:endParaRPr lang="en-US" sz="1000"/>
                    </a:p>
                  </a:txBody>
                  <a:tcPr/>
                </a:tc>
                <a:tc>
                  <a:txBody>
                    <a:bodyPr/>
                    <a:lstStyle/>
                    <a:p>
                      <a:r>
                        <a:rPr lang="en-US" sz="1000"/>
                        <a:t>1447</a:t>
                      </a:r>
                      <a:endParaRPr lang="en-US" sz="1000"/>
                    </a:p>
                  </a:txBody>
                  <a:tcPr/>
                </a:tc>
                <a:tc>
                  <a:txBody>
                    <a:bodyPr/>
                    <a:lstStyle/>
                    <a:p>
                      <a:r>
                        <a:rPr lang="en-US" sz="1000"/>
                        <a:t>449</a:t>
                      </a:r>
                      <a:endParaRPr lang="en-US" sz="1000"/>
                    </a:p>
                  </a:txBody>
                  <a:tcPr/>
                </a:tc>
                <a:tc>
                  <a:txBody>
                    <a:bodyPr/>
                    <a:lstStyle/>
                    <a:p>
                      <a:r>
                        <a:rPr lang="en-US" sz="1000"/>
                        <a:t>777</a:t>
                      </a:r>
                      <a:endParaRPr lang="en-US" sz="1000"/>
                    </a:p>
                  </a:txBody>
                  <a:tcPr/>
                </a:tc>
                <a:tc>
                  <a:txBody>
                    <a:bodyPr/>
                    <a:lstStyle/>
                    <a:p>
                      <a:r>
                        <a:rPr lang="en-US" sz="1000"/>
                        <a:t>221</a:t>
                      </a:r>
                      <a:endParaRPr lang="en-US" sz="1000"/>
                    </a:p>
                  </a:txBody>
                  <a:tcPr/>
                </a:tc>
                <a:tc>
                  <a:txBody>
                    <a:bodyPr/>
                    <a:lstStyle/>
                    <a:p>
                      <a:r>
                        <a:rPr lang="en-US" sz="1000"/>
                        <a:t>0.7532%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2253056"/>
                  </a:ext>
                </a:extLst>
              </a:tr>
              <a:tr h="370840">
                <a:tc>
                  <a:txBody>
                    <a:bodyPr/>
                    <a:lstStyle/>
                    <a:p>
                      <a:r>
                        <a:rPr lang="en-US" sz="1000" b="1"/>
                        <a:t>Rabea Tea - 2016-11-08 14:00:50</a:t>
                      </a:r>
                      <a:r>
                        <a:rPr lang="en-US" sz="1000"/>
                        <a:t>
</a:t>
                      </a:r>
                      <a:r>
                        <a:rPr lang="ar-AE" sz="1000"/>
                        <a:t>مبروك لجميع الفائزين معنا في هذا الأسبوع! الإجابة الصحيحة هي: شاي بابونج!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176</a:t>
                      </a:r>
                      <a:endParaRPr lang="en-US" sz="1000"/>
                    </a:p>
                  </a:txBody>
                  <a:tcPr/>
                </a:tc>
                <a:tc>
                  <a:txBody>
                    <a:bodyPr/>
                    <a:lstStyle/>
                    <a:p>
                      <a:r>
                        <a:rPr lang="en-US" sz="1000"/>
                        <a:t>124</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0.0916%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83235486"/>
                  </a:ext>
                </a:extLst>
              </a:tr>
              <a:tr h="370840">
                <a:tc>
                  <a:txBody>
                    <a:bodyPr/>
                    <a:lstStyle/>
                    <a:p>
                      <a:r>
                        <a:rPr lang="en-US" sz="1000" b="1"/>
                        <a:t>Rabea Tea - 2016-11-02 14:02:16</a:t>
                      </a:r>
                      <a:r>
                        <a:rPr lang="en-US" sz="1000"/>
                        <a:t>
</a:t>
                      </a:r>
                      <a:r>
                        <a:rPr lang="ar-AE" sz="1000"/>
                        <a:t>شاركوا معنا اليوم في مسابقة "احزر نوع شاي ربيع المناسب" لفرصة الفوز بقسيمة شرائية بقيمة 500 ريال سعودي من هايبر بنده. كل ما عليك فعله هو أن تحزر نوع الشاي المناسب للحالة في كل فيديو#شاي_ربيع #دلال_وراحة_بال #هايبر_بنده #شاي_نكهات #شاي_أعشاب</a:t>
                      </a:r>
                      <a:endParaRPr lang="en-US" sz="1000"/>
                    </a:p>
                  </a:txBody>
                  <a:tcPr/>
                </a:tc>
                <a:tc>
                  <a:txBody>
                    <a:bodyPr/>
                    <a:lstStyle/>
                    <a:p>
                      <a:r>
                        <a:rPr lang="en-US" sz="1000"/>
                        <a:t>1407</a:t>
                      </a:r>
                      <a:endParaRPr lang="en-US" sz="1000"/>
                    </a:p>
                  </a:txBody>
                  <a:tcPr/>
                </a:tc>
                <a:tc>
                  <a:txBody>
                    <a:bodyPr/>
                    <a:lstStyle/>
                    <a:p>
                      <a:r>
                        <a:rPr lang="en-US" sz="1000"/>
                        <a:t>368</a:t>
                      </a:r>
                      <a:endParaRPr lang="en-US" sz="1000"/>
                    </a:p>
                  </a:txBody>
                  <a:tcPr/>
                </a:tc>
                <a:tc>
                  <a:txBody>
                    <a:bodyPr/>
                    <a:lstStyle/>
                    <a:p>
                      <a:r>
                        <a:rPr lang="en-US" sz="1000"/>
                        <a:t>857</a:t>
                      </a:r>
                      <a:endParaRPr lang="en-US" sz="1000"/>
                    </a:p>
                  </a:txBody>
                  <a:tcPr/>
                </a:tc>
                <a:tc>
                  <a:txBody>
                    <a:bodyPr/>
                    <a:lstStyle/>
                    <a:p>
                      <a:r>
                        <a:rPr lang="en-US" sz="1000"/>
                        <a:t>182</a:t>
                      </a:r>
                      <a:endParaRPr lang="en-US" sz="1000"/>
                    </a:p>
                  </a:txBody>
                  <a:tcPr/>
                </a:tc>
                <a:tc>
                  <a:txBody>
                    <a:bodyPr/>
                    <a:lstStyle/>
                    <a:p>
                      <a:r>
                        <a:rPr lang="en-US" sz="1000"/>
                        <a:t>0.7323%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46436684"/>
                  </a:ext>
                </a:extLst>
              </a:tr>
              <a:tr h="370840">
                <a:tc>
                  <a:txBody>
                    <a:bodyPr/>
                    <a:lstStyle/>
                    <a:p>
                      <a:r>
                        <a:rPr lang="en-US" sz="1000" b="1"/>
                        <a:t>Rabea Tea - 2016-11-01 14:35:07</a:t>
                      </a:r>
                      <a:r>
                        <a:rPr lang="en-US" sz="1000"/>
                        <a:t>
</a:t>
                      </a:r>
                      <a:r>
                        <a:rPr lang="ar-AE" sz="1000"/>
                        <a:t>مبروك لجميع الفائزين معنا في هذا الأسبوع! الإجابة الصحيحة هي: شاي زنجبيل! الرجاء إرسال معلوماتكم الشخصية خلال أسبوع من الآن
#شاي_ربيع #دلال_وراحة_بال #هايبر_بنده #شاي_نكهات #شاي_أعشاب</a:t>
                      </a:r>
                      <a:endParaRPr lang="en-US" sz="1000"/>
                    </a:p>
                  </a:txBody>
                  <a:tcPr/>
                </a:tc>
                <a:tc>
                  <a:txBody>
                    <a:bodyPr/>
                    <a:lstStyle/>
                    <a:p>
                      <a:r>
                        <a:rPr lang="en-US" sz="1000"/>
                        <a:t>139</a:t>
                      </a:r>
                      <a:endParaRPr lang="en-US" sz="1000"/>
                    </a:p>
                  </a:txBody>
                  <a:tcPr/>
                </a:tc>
                <a:tc>
                  <a:txBody>
                    <a:bodyPr/>
                    <a:lstStyle/>
                    <a:p>
                      <a:r>
                        <a:rPr lang="en-US" sz="1000"/>
                        <a:t>107</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0.0723%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87749787"/>
                  </a:ext>
                </a:extLst>
              </a:tr>
              <a:tr h="370840">
                <a:tc>
                  <a:txBody>
                    <a:bodyPr/>
                    <a:lstStyle/>
                    <a:p>
                      <a:r>
                        <a:rPr lang="en-US" sz="1000" b="1"/>
                        <a:t>Rabea Tea - 2016-11-01 12:57:50</a:t>
                      </a:r>
                      <a:r>
                        <a:rPr lang="en-US" sz="1000"/>
                        <a:t>
</a:t>
                      </a:r>
                      <a:r>
                        <a:rPr lang="ar-AE" sz="1000"/>
                        <a:t>عاد الاتحاد للصدارة بشباك نظيفة! كيف شفتوا عساف القرني في المباراة؟
#شاي_ربيع #الهلال #الاتحاد #دوري_جميل</a:t>
                      </a:r>
                      <a:endParaRPr lang="en-US" sz="1000"/>
                    </a:p>
                  </a:txBody>
                  <a:tcPr/>
                </a:tc>
                <a:tc>
                  <a:txBody>
                    <a:bodyPr/>
                    <a:lstStyle/>
                    <a:p>
                      <a:r>
                        <a:rPr lang="en-US" sz="1000"/>
                        <a:t>80</a:t>
                      </a:r>
                      <a:endParaRPr lang="en-US" sz="1000"/>
                    </a:p>
                  </a:txBody>
                  <a:tcPr/>
                </a:tc>
                <a:tc>
                  <a:txBody>
                    <a:bodyPr/>
                    <a:lstStyle/>
                    <a:p>
                      <a:r>
                        <a:rPr lang="en-US" sz="1000"/>
                        <a:t>66</a:t>
                      </a:r>
                      <a:endParaRPr lang="en-US" sz="1000"/>
                    </a:p>
                  </a:txBody>
                  <a:tcPr/>
                </a:tc>
                <a:tc>
                  <a:txBody>
                    <a:bodyPr/>
                    <a:lstStyle/>
                    <a:p>
                      <a:r>
                        <a:rPr lang="en-US" sz="1000"/>
                        <a:t>8</a:t>
                      </a:r>
                      <a:endParaRPr lang="en-US" sz="1000"/>
                    </a:p>
                  </a:txBody>
                  <a:tcPr/>
                </a:tc>
                <a:tc>
                  <a:txBody>
                    <a:bodyPr/>
                    <a:lstStyle/>
                    <a:p>
                      <a:r>
                        <a:rPr lang="en-US" sz="1000"/>
                        <a:t>6</a:t>
                      </a:r>
                      <a:endParaRPr lang="en-US" sz="1000"/>
                    </a:p>
                  </a:txBody>
                  <a:tcPr/>
                </a:tc>
                <a:tc>
                  <a:txBody>
                    <a:bodyPr/>
                    <a:lstStyle/>
                    <a:p>
                      <a:r>
                        <a:rPr lang="en-US" sz="1000"/>
                        <a:t>0.0416%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308361718"/>
                  </a:ext>
                </a:extLst>
              </a:tr>
            </a:tbl>
          </a:graphicData>
        </a:graphic>
      </p:graphicFrame>
      <p:sp>
        <p:nvSpPr>
          <p:cNvPr id="3" name="Title 2"/>
          <p:cNvSpPr>
            <a:spLocks noGrp="1"/>
          </p:cNvSpPr>
          <p:nvPr>
            <p:ph type="title"/>
          </p:nvPr>
        </p:nvSpPr>
        <p:spPr/>
        <p:txBody>
          <a:bodyPr/>
          <a:lstStyle/>
          <a:p>
            <a:r>
              <a:rPr lang="en-US"/>
              <a:t>Own Posts Table</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754138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20161225_093515</Template>
  <TotalTime>0</TotalTime>
  <Words>210</Words>
  <Application>Microsoft Office PowerPoint</Application>
  <PresentationFormat>On-screen Show (4:3)</PresentationFormat>
  <Paragraphs>114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Lato</vt:lpstr>
      <vt:lpstr>Calibri</vt:lpstr>
      <vt:lpstr>quintly_template</vt:lpstr>
      <vt:lpstr>Overview</vt:lpstr>
      <vt:lpstr>Fans Total</vt:lpstr>
      <vt:lpstr>Key Metrics Table</vt:lpstr>
      <vt:lpstr>Interaction Rate</vt:lpstr>
      <vt:lpstr>Fans Change Rate</vt:lpstr>
      <vt:lpstr>People Talking About This Rate</vt:lpstr>
      <vt:lpstr>Key Metrics Radar</vt:lpstr>
      <vt:lpstr>Own Posts Table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2016-12-25T09:35:15Z</dcterms:created>
  <dcterms:modified xsi:type="dcterms:W3CDTF">2016-12-25T09:35:34Z</dcterms:modified>
</cp:coreProperties>
</file>