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405"/>
  </p:normalViewPr>
  <p:slideViewPr>
    <p:cSldViewPr snapToGrid="0">
      <p:cViewPr varScale="1">
        <p:scale>
          <a:sx n="62" d="100"/>
          <a:sy n="62" d="100"/>
        </p:scale>
        <p:origin x="90" y="3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c:f>
              <c:numCache>
                <c:formatCode>m/d/yyyy</c:formatCode>
                <c:ptCount val="1"/>
                <c:pt idx="0">
                  <c:v>42675</c:v>
                </c:pt>
              </c:numCache>
            </c:numRef>
          </c:cat>
          <c:val>
            <c:numRef>
              <c:f>Sheet1!$B$2</c:f>
              <c:numCache>
                <c:formatCode>General</c:formatCode>
                <c:ptCount val="1"/>
                <c:pt idx="0">
                  <c:v>60343</c:v>
                </c:pt>
              </c:numCache>
            </c:numRef>
          </c:val>
          <c:smooth val="0"/>
          <c:extLst>
            <c:ext xmlns:c16="http://schemas.microsoft.com/office/drawing/2014/chart" uri="{C3380CC4-5D6E-409C-BE32-E72D297353CC}">
              <c16:uniqueId val="{00000000-8DE2-42A4-82DC-D3549CAA63F9}"/>
            </c:ext>
          </c:extLst>
        </c:ser>
        <c:dLbls>
          <c:showLegendKey val="0"/>
          <c:showVal val="0"/>
          <c:showCatName val="0"/>
          <c:showSerName val="0"/>
          <c:showPercent val="0"/>
          <c:showBubbleSize val="0"/>
        </c:dLbls>
        <c:smooth val="0"/>
        <c:axId val="226522144"/>
        <c:axId val="159711424"/>
      </c:lineChart>
      <c:dateAx>
        <c:axId val="226522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9711424"/>
        <c:crosses val="autoZero"/>
        <c:auto val="1"/>
        <c:lblOffset val="100"/>
        <c:baseTimeUnit val="days"/>
      </c:dateAx>
      <c:valAx>
        <c:axId val="15971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52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c:f>
              <c:numCache>
                <c:formatCode>m/d/yyyy</c:formatCode>
                <c:ptCount val="1"/>
                <c:pt idx="0">
                  <c:v>42675</c:v>
                </c:pt>
              </c:numCache>
            </c:numRef>
          </c:cat>
          <c:val>
            <c:numRef>
              <c:f>Sheet1!$B$2</c:f>
              <c:numCache>
                <c:formatCode>General</c:formatCode>
                <c:ptCount val="1"/>
                <c:pt idx="0">
                  <c:v>1.5607071485619E-2</c:v>
                </c:pt>
              </c:numCache>
            </c:numRef>
          </c:val>
          <c:smooth val="0"/>
          <c:extLst>
            <c:ext xmlns:c16="http://schemas.microsoft.com/office/drawing/2014/chart" uri="{C3380CC4-5D6E-409C-BE32-E72D297353CC}">
              <c16:uniqueId val="{00000000-6FAC-45EE-8EED-DE6173CD496D}"/>
            </c:ext>
          </c:extLst>
        </c:ser>
        <c:dLbls>
          <c:showLegendKey val="0"/>
          <c:showVal val="0"/>
          <c:showCatName val="0"/>
          <c:showSerName val="0"/>
          <c:showPercent val="0"/>
          <c:showBubbleSize val="0"/>
        </c:dLbls>
        <c:smooth val="0"/>
        <c:axId val="230622816"/>
        <c:axId val="230623144"/>
      </c:lineChart>
      <c:dateAx>
        <c:axId val="230622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623144"/>
        <c:crosses val="autoZero"/>
        <c:auto val="1"/>
        <c:lblOffset val="100"/>
        <c:baseTimeUnit val="days"/>
      </c:dateAx>
      <c:valAx>
        <c:axId val="230623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62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c:f>
              <c:numCache>
                <c:formatCode>m/d/yyyy</c:formatCode>
                <c:ptCount val="1"/>
                <c:pt idx="0">
                  <c:v>42675</c:v>
                </c:pt>
              </c:numCache>
            </c:numRef>
          </c:cat>
          <c:val>
            <c:numRef>
              <c:f>Sheet1!$B$2</c:f>
              <c:numCache>
                <c:formatCode>General</c:formatCode>
                <c:ptCount val="1"/>
                <c:pt idx="0">
                  <c:v>-6.9553697110209006E-2</c:v>
                </c:pt>
              </c:numCache>
            </c:numRef>
          </c:val>
          <c:smooth val="0"/>
          <c:extLst>
            <c:ext xmlns:c16="http://schemas.microsoft.com/office/drawing/2014/chart" uri="{C3380CC4-5D6E-409C-BE32-E72D297353CC}">
              <c16:uniqueId val="{00000000-CC0C-4F49-B654-B93DDB4BE7BE}"/>
            </c:ext>
          </c:extLst>
        </c:ser>
        <c:dLbls>
          <c:showLegendKey val="0"/>
          <c:showVal val="0"/>
          <c:showCatName val="0"/>
          <c:showSerName val="0"/>
          <c:showPercent val="0"/>
          <c:showBubbleSize val="0"/>
        </c:dLbls>
        <c:smooth val="0"/>
        <c:axId val="231082776"/>
        <c:axId val="231083432"/>
      </c:lineChart>
      <c:dateAx>
        <c:axId val="231082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083432"/>
        <c:crosses val="autoZero"/>
        <c:auto val="1"/>
        <c:lblOffset val="100"/>
        <c:baseTimeUnit val="days"/>
      </c:dateAx>
      <c:valAx>
        <c:axId val="23108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08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c:f>
              <c:numCache>
                <c:formatCode>m/d/yyyy</c:formatCode>
                <c:ptCount val="1"/>
                <c:pt idx="0">
                  <c:v>42675</c:v>
                </c:pt>
              </c:numCache>
            </c:numRef>
          </c:cat>
          <c:val>
            <c:numRef>
              <c:f>Sheet1!$B$2</c:f>
              <c:numCache>
                <c:formatCode>General</c:formatCode>
                <c:ptCount val="1"/>
                <c:pt idx="0">
                  <c:v>0.11766070629568</c:v>
                </c:pt>
              </c:numCache>
            </c:numRef>
          </c:val>
          <c:smooth val="0"/>
          <c:extLst>
            <c:ext xmlns:c16="http://schemas.microsoft.com/office/drawing/2014/chart" uri="{C3380CC4-5D6E-409C-BE32-E72D297353CC}">
              <c16:uniqueId val="{00000000-D411-475E-84B2-21D990F75D90}"/>
            </c:ext>
          </c:extLst>
        </c:ser>
        <c:dLbls>
          <c:showLegendKey val="0"/>
          <c:showVal val="0"/>
          <c:showCatName val="0"/>
          <c:showSerName val="0"/>
          <c:showPercent val="0"/>
          <c:showBubbleSize val="0"/>
        </c:dLbls>
        <c:smooth val="0"/>
        <c:axId val="274928200"/>
        <c:axId val="274930496"/>
      </c:lineChart>
      <c:dateAx>
        <c:axId val="274928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930496"/>
        <c:crosses val="autoZero"/>
        <c:auto val="1"/>
        <c:lblOffset val="100"/>
        <c:baseTimeUnit val="days"/>
      </c:dateAx>
      <c:valAx>
        <c:axId val="274930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92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100</c:v>
                </c:pt>
                <c:pt idx="2">
                  <c:v>100</c:v>
                </c:pt>
                <c:pt idx="3">
                  <c:v>0</c:v>
                </c:pt>
                <c:pt idx="4">
                  <c:v>100</c:v>
                </c:pt>
                <c:pt idx="5">
                  <c:v>100</c:v>
                </c:pt>
                <c:pt idx="6">
                  <c:v>0</c:v>
                </c:pt>
              </c:numCache>
            </c:numRef>
          </c:val>
          <c:extLst>
            <c:ext xmlns:c16="http://schemas.microsoft.com/office/drawing/2014/chart" uri="{C3380CC4-5D6E-409C-BE32-E72D297353CC}">
              <c16:uniqueId val="{00000000-AF7C-4084-84D8-CE4BDC0EDEB0}"/>
            </c:ext>
          </c:extLst>
        </c:ser>
        <c:dLbls>
          <c:showLegendKey val="0"/>
          <c:showVal val="0"/>
          <c:showCatName val="0"/>
          <c:showSerName val="0"/>
          <c:showPercent val="0"/>
          <c:showBubbleSize val="0"/>
        </c:dLbls>
        <c:axId val="275150944"/>
        <c:axId val="275153240"/>
      </c:radarChart>
      <c:catAx>
        <c:axId val="27515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53240"/>
        <c:crosses val="autoZero"/>
        <c:auto val="1"/>
        <c:lblAlgn val="ctr"/>
        <c:lblOffset val="100"/>
        <c:noMultiLvlLbl val="0"/>
      </c:catAx>
      <c:valAx>
        <c:axId val="275153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5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12/21/2016</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12/21/2016</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12/21/2016</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12/21/2016</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12/21/2016</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12/21/2016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12/21/2016</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12/21/2016</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12/21/2016</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12/21/2016</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Overview</a:t>
            </a:r>
            <a:endParaRPr lang="en-US"/>
          </a:p>
        </p:txBody>
      </p:sp>
      <p:sp>
        <p:nvSpPr>
          <p:cNvPr id="3" name="Subtitle 2"/>
          <p:cNvSpPr>
            <a:spLocks noGrp="1"/>
          </p:cNvSpPr>
          <p:nvPr>
            <p:ph type="subTitle" idx="1"/>
          </p:nvPr>
        </p:nvSpPr>
        <p:spPr/>
        <p:txBody>
          <a:bodyPr/>
          <a:lstStyle/>
          <a:p>
            <a:endParaRPr lang="en-US"/>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403874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26369011"/>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6845381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12541072"/>
                    </a:ext>
                  </a:extLst>
                </a:gridCol>
                <a:gridCol w="740664">
                  <a:extLst>
                    <a:ext uri="{9D8B030D-6E8A-4147-A177-3AD203B41FA5}">
                      <a16:colId xmlns:a16="http://schemas.microsoft.com/office/drawing/2014/main" val="3996203300"/>
                    </a:ext>
                  </a:extLst>
                </a:gridCol>
                <a:gridCol w="740664">
                  <a:extLst>
                    <a:ext uri="{9D8B030D-6E8A-4147-A177-3AD203B41FA5}">
                      <a16:colId xmlns:a16="http://schemas.microsoft.com/office/drawing/2014/main" val="2370451718"/>
                    </a:ext>
                  </a:extLst>
                </a:gridCol>
                <a:gridCol w="740664">
                  <a:extLst>
                    <a:ext uri="{9D8B030D-6E8A-4147-A177-3AD203B41FA5}">
                      <a16:colId xmlns:a16="http://schemas.microsoft.com/office/drawing/2014/main" val="4280155684"/>
                    </a:ext>
                  </a:extLst>
                </a:gridCol>
                <a:gridCol w="740664">
                  <a:extLst>
                    <a:ext uri="{9D8B030D-6E8A-4147-A177-3AD203B41FA5}">
                      <a16:colId xmlns:a16="http://schemas.microsoft.com/office/drawing/2014/main" val="139942639"/>
                    </a:ext>
                  </a:extLst>
                </a:gridCol>
                <a:gridCol w="740664">
                  <a:extLst>
                    <a:ext uri="{9D8B030D-6E8A-4147-A177-3AD203B41FA5}">
                      <a16:colId xmlns:a16="http://schemas.microsoft.com/office/drawing/2014/main" val="3495727709"/>
                    </a:ext>
                  </a:extLst>
                </a:gridCol>
                <a:gridCol w="740664">
                  <a:extLst>
                    <a:ext uri="{9D8B030D-6E8A-4147-A177-3AD203B41FA5}">
                      <a16:colId xmlns:a16="http://schemas.microsoft.com/office/drawing/2014/main" val="2351786366"/>
                    </a:ext>
                  </a:extLst>
                </a:gridCol>
                <a:gridCol w="740664">
                  <a:extLst>
                    <a:ext uri="{9D8B030D-6E8A-4147-A177-3AD203B41FA5}">
                      <a16:colId xmlns:a16="http://schemas.microsoft.com/office/drawing/2014/main" val="466650079"/>
                    </a:ext>
                  </a:extLst>
                </a:gridCol>
                <a:gridCol w="740664">
                  <a:extLst>
                    <a:ext uri="{9D8B030D-6E8A-4147-A177-3AD203B41FA5}">
                      <a16:colId xmlns:a16="http://schemas.microsoft.com/office/drawing/2014/main" val="2041439792"/>
                    </a:ext>
                  </a:extLst>
                </a:gridCol>
                <a:gridCol w="740664">
                  <a:extLst>
                    <a:ext uri="{9D8B030D-6E8A-4147-A177-3AD203B41FA5}">
                      <a16:colId xmlns:a16="http://schemas.microsoft.com/office/drawing/2014/main" val="1387577860"/>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6158108"/>
                  </a:ext>
                </a:extLst>
              </a:tr>
              <a:tr h="370840">
                <a:tc>
                  <a:txBody>
                    <a:bodyPr/>
                    <a:lstStyle/>
                    <a:p>
                      <a:r>
                        <a:rPr lang="en-US" sz="1000"/>
                        <a:t>Renault - Gulf Advantage Automobiles</a:t>
                      </a:r>
                      <a:endParaRPr lang="en-US" sz="1000"/>
                    </a:p>
                  </a:txBody>
                  <a:tcPr/>
                </a:tc>
                <a:tc>
                  <a:txBody>
                    <a:bodyPr/>
                    <a:lstStyle/>
                    <a:p>
                      <a:r>
                        <a:rPr lang="en-US" sz="1000"/>
                        <a:t>60343</a:t>
                      </a:r>
                      <a:endParaRPr lang="en-US" sz="1000"/>
                    </a:p>
                  </a:txBody>
                  <a:tcPr/>
                </a:tc>
                <a:tc>
                  <a:txBody>
                    <a:bodyPr/>
                    <a:lstStyle/>
                    <a:p>
                      <a:r>
                        <a:rPr lang="en-US" sz="1000"/>
                        <a:t>-42</a:t>
                      </a:r>
                      <a:endParaRPr lang="en-US" sz="1000"/>
                    </a:p>
                  </a:txBody>
                  <a:tcPr/>
                </a:tc>
                <a:tc>
                  <a:txBody>
                    <a:bodyPr/>
                    <a:lstStyle/>
                    <a:p>
                      <a:r>
                        <a:rPr lang="en-US" sz="1000"/>
                        <a:t>57</a:t>
                      </a:r>
                      <a:endParaRPr lang="en-US" sz="1000"/>
                    </a:p>
                  </a:txBody>
                  <a:tcPr/>
                </a:tc>
                <a:tc>
                  <a:txBody>
                    <a:bodyPr/>
                    <a:lstStyle/>
                    <a:p>
                      <a:r>
                        <a:rPr lang="en-US" sz="1000"/>
                        <a:t>473</a:t>
                      </a:r>
                      <a:endParaRPr lang="en-US" sz="1000"/>
                    </a:p>
                  </a:txBody>
                  <a:tcPr/>
                </a:tc>
                <a:tc>
                  <a:txBody>
                    <a:bodyPr/>
                    <a:lstStyle/>
                    <a:p>
                      <a:r>
                        <a:rPr lang="en-US" sz="1000"/>
                        <a:t>44</a:t>
                      </a:r>
                      <a:endParaRPr lang="en-US" sz="1000"/>
                    </a:p>
                  </a:txBody>
                  <a:tcPr/>
                </a:tc>
                <a:tc>
                  <a:txBody>
                    <a:bodyPr/>
                    <a:lstStyle/>
                    <a:p>
                      <a:r>
                        <a:rPr lang="en-US" sz="1000"/>
                        <a:t>20</a:t>
                      </a:r>
                      <a:endParaRPr lang="en-US" sz="1000"/>
                    </a:p>
                  </a:txBody>
                  <a:tcPr/>
                </a:tc>
                <a:tc>
                  <a:txBody>
                    <a:bodyPr/>
                    <a:lstStyle/>
                    <a:p>
                      <a:r>
                        <a:rPr lang="en-US" sz="1000"/>
                        <a:t>0</a:t>
                      </a:r>
                      <a:endParaRPr lang="en-US" sz="1000"/>
                    </a:p>
                  </a:txBody>
                  <a:tcPr/>
                </a:tc>
                <a:tc>
                  <a:txBody>
                    <a:bodyPr/>
                    <a:lstStyle/>
                    <a:p>
                      <a:r>
                        <a:rPr lang="en-US" sz="1000"/>
                        <a:t>0.0156%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849522382"/>
                  </a:ext>
                </a:extLst>
              </a:tr>
            </a:tbl>
          </a:graphicData>
        </a:graphic>
      </p:graphicFrame>
      <p:sp>
        <p:nvSpPr>
          <p:cNvPr id="3" name="Title 2"/>
          <p:cNvSpPr>
            <a:spLocks noGrp="1"/>
          </p:cNvSpPr>
          <p:nvPr>
            <p:ph type="title"/>
          </p:nvPr>
        </p:nvSpPr>
        <p:spPr/>
        <p:txBody>
          <a:bodyPr/>
          <a:lstStyle/>
          <a:p>
            <a:r>
              <a:rPr lang="en-US"/>
              <a:t>Key Metrics Table</a:t>
            </a:r>
            <a:endParaRPr lang="en-US"/>
          </a:p>
        </p:txBody>
      </p:sp>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034884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52032063"/>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645428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13662706"/>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632532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People Talking About This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20325625"/>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106607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3149452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035142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10410889"/>
                    </a:ext>
                  </a:extLst>
                </a:gridCol>
                <a:gridCol w="658368">
                  <a:extLst>
                    <a:ext uri="{9D8B030D-6E8A-4147-A177-3AD203B41FA5}">
                      <a16:colId xmlns:a16="http://schemas.microsoft.com/office/drawing/2014/main" val="302400000"/>
                    </a:ext>
                  </a:extLst>
                </a:gridCol>
                <a:gridCol w="658368">
                  <a:extLst>
                    <a:ext uri="{9D8B030D-6E8A-4147-A177-3AD203B41FA5}">
                      <a16:colId xmlns:a16="http://schemas.microsoft.com/office/drawing/2014/main" val="3340964557"/>
                    </a:ext>
                  </a:extLst>
                </a:gridCol>
                <a:gridCol w="658368">
                  <a:extLst>
                    <a:ext uri="{9D8B030D-6E8A-4147-A177-3AD203B41FA5}">
                      <a16:colId xmlns:a16="http://schemas.microsoft.com/office/drawing/2014/main" val="2956304520"/>
                    </a:ext>
                  </a:extLst>
                </a:gridCol>
                <a:gridCol w="658368">
                  <a:extLst>
                    <a:ext uri="{9D8B030D-6E8A-4147-A177-3AD203B41FA5}">
                      <a16:colId xmlns:a16="http://schemas.microsoft.com/office/drawing/2014/main" val="20018197"/>
                    </a:ext>
                  </a:extLst>
                </a:gridCol>
                <a:gridCol w="658368">
                  <a:extLst>
                    <a:ext uri="{9D8B030D-6E8A-4147-A177-3AD203B41FA5}">
                      <a16:colId xmlns:a16="http://schemas.microsoft.com/office/drawing/2014/main" val="53268951"/>
                    </a:ext>
                  </a:extLst>
                </a:gridCol>
                <a:gridCol w="658368">
                  <a:extLst>
                    <a:ext uri="{9D8B030D-6E8A-4147-A177-3AD203B41FA5}">
                      <a16:colId xmlns:a16="http://schemas.microsoft.com/office/drawing/2014/main" val="1867561595"/>
                    </a:ext>
                  </a:extLst>
                </a:gridCol>
                <a:gridCol w="658368">
                  <a:extLst>
                    <a:ext uri="{9D8B030D-6E8A-4147-A177-3AD203B41FA5}">
                      <a16:colId xmlns:a16="http://schemas.microsoft.com/office/drawing/2014/main" val="362195607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036840208"/>
                  </a:ext>
                </a:extLst>
              </a:tr>
              <a:tr h="370840">
                <a:tc>
                  <a:txBody>
                    <a:bodyPr/>
                    <a:lstStyle/>
                    <a:p>
                      <a:r>
                        <a:rPr lang="en-US" sz="1000" b="1"/>
                        <a:t>Renault - Gulf Advantage Automobiles - 2016-11-30 13:30:01</a:t>
                      </a:r>
                      <a:r>
                        <a:rPr lang="en-US" sz="1000"/>
                        <a:t>
</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0.0000%</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22595452"/>
                  </a:ext>
                </a:extLst>
              </a:tr>
              <a:tr h="370840">
                <a:tc>
                  <a:txBody>
                    <a:bodyPr/>
                    <a:lstStyle/>
                    <a:p>
                      <a:r>
                        <a:rPr lang="en-US" sz="1000" b="1"/>
                        <a:t>Renault - Gulf Advantage Automobiles - 2016-11-30 11:00:01</a:t>
                      </a:r>
                      <a:r>
                        <a:rPr lang="en-US" sz="1000"/>
                        <a:t>
</a:t>
                      </a:r>
                      <a:r>
                        <a:rPr lang="ar-AE" sz="1000"/>
                        <a:t>نظام صوت </a:t>
                      </a:r>
                      <a:r>
                        <a:rPr lang="en-US" sz="1000"/>
                        <a:t>BOSE® </a:t>
                      </a:r>
                      <a:r>
                        <a:rPr lang="ar-AE" sz="1000"/>
                        <a:t>صمم خصيصا لمقصورة سيارة #كوليوس ليوفر درجة نقاء صوتي عالية المستوى
</a:t>
                      </a:r>
                      <a:r>
                        <a:rPr lang="en-US" sz="1000"/>
                        <a:t>Specially designed for the #Koleos interior acoustics, the Bose® sound system offers a high level quality sound.</a:t>
                      </a:r>
                      <a:endParaRPr lang="en-US" sz="1000"/>
                    </a:p>
                  </a:txBody>
                  <a:tcPr/>
                </a:tc>
                <a:tc>
                  <a:txBody>
                    <a:bodyPr/>
                    <a:lstStyle/>
                    <a:p>
                      <a:r>
                        <a:rPr lang="en-US" sz="1000"/>
                        <a:t>7</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0.0116%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192858293"/>
                  </a:ext>
                </a:extLst>
              </a:tr>
              <a:tr h="370840">
                <a:tc>
                  <a:txBody>
                    <a:bodyPr/>
                    <a:lstStyle/>
                    <a:p>
                      <a:r>
                        <a:rPr lang="en-US" sz="1000" b="1"/>
                        <a:t>Renault - Gulf Advantage Automobiles - 2016-11-29 11:00:00</a:t>
                      </a:r>
                      <a:r>
                        <a:rPr lang="en-US" sz="1000"/>
                        <a:t>
</a:t>
                      </a:r>
                      <a:r>
                        <a:rPr lang="ar-AE" sz="1000"/>
                        <a:t>مع سيارة #كوليوس استمتع بنظام هبوط المنحدرات بأمان وذلك بتثبيت سرعة هبوط المنحدرات عند 7 كلم/ ساعة، دون استخدام المكابح
</a:t>
                      </a:r>
                      <a:r>
                        <a:rPr lang="en-US" sz="1000"/>
                        <a:t>With #Koleos, enjoy system allows you to safely drive downhill the steepest slopes stabilizing the speed at 7km/h, without using the brake</a:t>
                      </a:r>
                      <a:endParaRPr lang="en-US" sz="1000"/>
                    </a:p>
                  </a:txBody>
                  <a:tcPr/>
                </a:tc>
                <a:tc>
                  <a:txBody>
                    <a:bodyPr/>
                    <a:lstStyle/>
                    <a:p>
                      <a:r>
                        <a:rPr lang="en-US" sz="1000"/>
                        <a:t>19</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0.0315%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32772979"/>
                  </a:ext>
                </a:extLst>
              </a:tr>
              <a:tr h="370840">
                <a:tc>
                  <a:txBody>
                    <a:bodyPr/>
                    <a:lstStyle/>
                    <a:p>
                      <a:r>
                        <a:rPr lang="en-US" sz="1000" b="1"/>
                        <a:t>Renault - Gulf Advantage Automobiles - 2016-11-28 13:30:00</a:t>
                      </a:r>
                      <a:r>
                        <a:rPr lang="en-US" sz="1000"/>
                        <a:t>
</a:t>
                      </a:r>
                      <a:endParaRPr lang="en-US" sz="1000"/>
                    </a:p>
                  </a:txBody>
                  <a:tcPr/>
                </a:tc>
                <a:tc>
                  <a:txBody>
                    <a:bodyPr/>
                    <a:lstStyle/>
                    <a:p>
                      <a:r>
                        <a:rPr lang="en-US" sz="1000"/>
                        <a:t>6</a:t>
                      </a:r>
                      <a:endParaRPr lang="en-US" sz="1000"/>
                    </a:p>
                  </a:txBody>
                  <a:tcPr/>
                </a:tc>
                <a:tc>
                  <a:txBody>
                    <a:bodyPr/>
                    <a:lstStyle/>
                    <a:p>
                      <a:r>
                        <a:rPr lang="en-US" sz="1000"/>
                        <a:t>4</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0.0099%</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24236213"/>
                  </a:ext>
                </a:extLst>
              </a:tr>
              <a:tr h="370840">
                <a:tc>
                  <a:txBody>
                    <a:bodyPr/>
                    <a:lstStyle/>
                    <a:p>
                      <a:r>
                        <a:rPr lang="en-US" sz="1000" b="1"/>
                        <a:t>Renault - Gulf Advantage Automobiles - 2016-11-28 11:00:00</a:t>
                      </a:r>
                      <a:r>
                        <a:rPr lang="en-US" sz="1000"/>
                        <a:t>
</a:t>
                      </a:r>
                      <a:r>
                        <a:rPr lang="ar-AE" sz="1000"/>
                        <a:t>ماذا يعني ميل لكل جالون؟ #نصائح_رينو
</a:t>
                      </a:r>
                      <a:r>
                        <a:rPr lang="en-US" sz="1000"/>
                        <a:t>How to understand miles per gallon</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0.0166%</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40981868"/>
                  </a:ext>
                </a:extLst>
              </a:tr>
              <a:tr h="370840">
                <a:tc>
                  <a:txBody>
                    <a:bodyPr/>
                    <a:lstStyle/>
                    <a:p>
                      <a:r>
                        <a:rPr lang="en-US" sz="1000" b="1"/>
                        <a:t>Renault - Gulf Advantage Automobiles - 2016-11-27 15:42:49</a:t>
                      </a:r>
                      <a:r>
                        <a:rPr lang="en-US" sz="1000"/>
                        <a:t>
https://www.youtube.com/watch?v=WmB-icfLq_g</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0.0000%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94687228"/>
                  </a:ext>
                </a:extLst>
              </a:tr>
              <a:tr h="370840">
                <a:tc>
                  <a:txBody>
                    <a:bodyPr/>
                    <a:lstStyle/>
                    <a:p>
                      <a:r>
                        <a:rPr lang="en-US" sz="1000" b="1"/>
                        <a:t>Renault - Gulf Advantage Automobiles - 2016-11-27 15:00:01</a:t>
                      </a:r>
                      <a:r>
                        <a:rPr lang="en-US" sz="1000"/>
                        <a:t>
</a:t>
                      </a:r>
                      <a:r>
                        <a:rPr lang="ar-AE" sz="1000"/>
                        <a:t>شاركونا معلوماتكم عن شركة #رينو
#</a:t>
                      </a:r>
                      <a:r>
                        <a:rPr lang="en-US" sz="1000"/>
                        <a:t>Renault is known for its role in….</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0.0166%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834784482"/>
                  </a:ext>
                </a:extLst>
              </a:tr>
            </a:tbl>
          </a:graphicData>
        </a:graphic>
      </p:graphicFrame>
      <p:sp>
        <p:nvSpPr>
          <p:cNvPr id="3" name="Title 2"/>
          <p:cNvSpPr>
            <a:spLocks noGrp="1"/>
          </p:cNvSpPr>
          <p:nvPr>
            <p:ph type="title"/>
          </p:nvPr>
        </p:nvSpPr>
        <p:spPr/>
        <p:txBody>
          <a:bodyPr/>
          <a:lstStyle/>
          <a:p>
            <a:r>
              <a:rPr lang="en-US"/>
              <a:t>Own Posts Table - 1 of 4</a:t>
            </a:r>
            <a:endParaRPr lang="en-US"/>
          </a:p>
        </p:txBody>
      </p:sp>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289012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4503022"/>
                    </a:ext>
                  </a:extLst>
                </a:gridCol>
                <a:gridCol w="658368">
                  <a:extLst>
                    <a:ext uri="{9D8B030D-6E8A-4147-A177-3AD203B41FA5}">
                      <a16:colId xmlns:a16="http://schemas.microsoft.com/office/drawing/2014/main" val="1699409304"/>
                    </a:ext>
                  </a:extLst>
                </a:gridCol>
                <a:gridCol w="658368">
                  <a:extLst>
                    <a:ext uri="{9D8B030D-6E8A-4147-A177-3AD203B41FA5}">
                      <a16:colId xmlns:a16="http://schemas.microsoft.com/office/drawing/2014/main" val="1209033323"/>
                    </a:ext>
                  </a:extLst>
                </a:gridCol>
                <a:gridCol w="658368">
                  <a:extLst>
                    <a:ext uri="{9D8B030D-6E8A-4147-A177-3AD203B41FA5}">
                      <a16:colId xmlns:a16="http://schemas.microsoft.com/office/drawing/2014/main" val="4140088816"/>
                    </a:ext>
                  </a:extLst>
                </a:gridCol>
                <a:gridCol w="658368">
                  <a:extLst>
                    <a:ext uri="{9D8B030D-6E8A-4147-A177-3AD203B41FA5}">
                      <a16:colId xmlns:a16="http://schemas.microsoft.com/office/drawing/2014/main" val="616821234"/>
                    </a:ext>
                  </a:extLst>
                </a:gridCol>
                <a:gridCol w="658368">
                  <a:extLst>
                    <a:ext uri="{9D8B030D-6E8A-4147-A177-3AD203B41FA5}">
                      <a16:colId xmlns:a16="http://schemas.microsoft.com/office/drawing/2014/main" val="1099818957"/>
                    </a:ext>
                  </a:extLst>
                </a:gridCol>
                <a:gridCol w="658368">
                  <a:extLst>
                    <a:ext uri="{9D8B030D-6E8A-4147-A177-3AD203B41FA5}">
                      <a16:colId xmlns:a16="http://schemas.microsoft.com/office/drawing/2014/main" val="3728578202"/>
                    </a:ext>
                  </a:extLst>
                </a:gridCol>
                <a:gridCol w="658368">
                  <a:extLst>
                    <a:ext uri="{9D8B030D-6E8A-4147-A177-3AD203B41FA5}">
                      <a16:colId xmlns:a16="http://schemas.microsoft.com/office/drawing/2014/main" val="108223699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832849610"/>
                  </a:ext>
                </a:extLst>
              </a:tr>
              <a:tr h="370840">
                <a:tc>
                  <a:txBody>
                    <a:bodyPr/>
                    <a:lstStyle/>
                    <a:p>
                      <a:r>
                        <a:rPr lang="en-US" sz="1000" b="1"/>
                        <a:t>Renault - Gulf Advantage Automobiles - 2016-11-27 14:58:22</a:t>
                      </a:r>
                      <a:r>
                        <a:rPr lang="en-US" sz="1000"/>
                        <a:t>
</a:t>
                      </a:r>
                      <a:r>
                        <a:rPr lang="ar-AE" sz="1000"/>
                        <a:t>أحتل فريق باكسي دي سي ريسنغ ألباين المركز الثالث في "سباق البحرين للتحمل 6 ساعات" والذي أستضافته حلبة البحرين الدولية ضمن الجولة الختامية من جولات البطولة العالمية للتحمل 2016 من تنظيم الاتحاد الدولي للسيارات</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0.0083%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74253130"/>
                  </a:ext>
                </a:extLst>
              </a:tr>
              <a:tr h="370840">
                <a:tc>
                  <a:txBody>
                    <a:bodyPr/>
                    <a:lstStyle/>
                    <a:p>
                      <a:r>
                        <a:rPr lang="en-US" sz="1000" b="1"/>
                        <a:t>Renault - Gulf Advantage Automobiles - 2016-11-27 11:00:00</a:t>
                      </a:r>
                      <a:r>
                        <a:rPr lang="en-US" sz="1000"/>
                        <a:t>
</a:t>
                      </a:r>
                      <a:r>
                        <a:rPr lang="ar-AE" sz="1000"/>
                        <a:t>مع سيارة #رينو #كوليوس، يمكنك الاختيار ما بين 3 تصاميم مختلقة لتنجيد سيارتك من الداخل ليتناسب بالفخامة التي تستحقها
</a:t>
                      </a:r>
                      <a:r>
                        <a:rPr lang="en-US" sz="1000"/>
                        <a:t>With #Koleos, #Renault offers 3 upholstery design options you can choose from to match the level of elegance you deserve</a:t>
                      </a:r>
                      <a:endParaRPr lang="en-US" sz="1000"/>
                    </a:p>
                  </a:txBody>
                  <a:tcPr/>
                </a:tc>
                <a:tc>
                  <a:txBody>
                    <a:bodyPr/>
                    <a:lstStyle/>
                    <a:p>
                      <a:r>
                        <a:rPr lang="en-US" sz="1000"/>
                        <a:t>8</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0.0133%</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63626849"/>
                  </a:ext>
                </a:extLst>
              </a:tr>
              <a:tr h="370840">
                <a:tc>
                  <a:txBody>
                    <a:bodyPr/>
                    <a:lstStyle/>
                    <a:p>
                      <a:r>
                        <a:rPr lang="en-US" sz="1000" b="1"/>
                        <a:t>Renault - Gulf Advantage Automobiles - 2016-11-26 08:46:00</a:t>
                      </a:r>
                      <a:r>
                        <a:rPr lang="en-US" sz="1000"/>
                        <a:t>
</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0.0133%</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91827416"/>
                  </a:ext>
                </a:extLst>
              </a:tr>
              <a:tr h="370840">
                <a:tc>
                  <a:txBody>
                    <a:bodyPr/>
                    <a:lstStyle/>
                    <a:p>
                      <a:r>
                        <a:rPr lang="en-US" sz="1000" b="1"/>
                        <a:t>Renault - Gulf Advantage Automobiles - 2016-11-24 13:30:00</a:t>
                      </a:r>
                      <a:r>
                        <a:rPr lang="en-US" sz="1000"/>
                        <a:t>
</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0.0000%</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79569337"/>
                  </a:ext>
                </a:extLst>
              </a:tr>
              <a:tr h="370840">
                <a:tc>
                  <a:txBody>
                    <a:bodyPr/>
                    <a:lstStyle/>
                    <a:p>
                      <a:r>
                        <a:rPr lang="en-US" sz="1000" b="1"/>
                        <a:t>Renault - Gulf Advantage Automobiles - 2016-11-24 11:00:01</a:t>
                      </a:r>
                      <a:r>
                        <a:rPr lang="en-US" sz="1000"/>
                        <a:t>
</a:t>
                      </a:r>
                      <a:r>
                        <a:rPr lang="ar-AE" sz="1000"/>
                        <a:t>شاركونا معلوماتكم عن شركة #رينو
</a:t>
                      </a:r>
                      <a:r>
                        <a:rPr lang="en-US" sz="1000"/>
                        <a:t>How did #Renault become famous?</a:t>
                      </a:r>
                      <a:endParaRPr lang="en-US" sz="1000"/>
                    </a:p>
                  </a:txBody>
                  <a:tcPr/>
                </a:tc>
                <a:tc>
                  <a:txBody>
                    <a:bodyPr/>
                    <a:lstStyle/>
                    <a:p>
                      <a:r>
                        <a:rPr lang="en-US" sz="1000"/>
                        <a:t>12</a:t>
                      </a:r>
                      <a:endParaRPr lang="en-US" sz="1000"/>
                    </a:p>
                  </a:txBody>
                  <a:tcPr/>
                </a:tc>
                <a:tc>
                  <a:txBody>
                    <a:bodyPr/>
                    <a:lstStyle/>
                    <a:p>
                      <a:r>
                        <a:rPr lang="en-US" sz="1000"/>
                        <a:t>8</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0.0199%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90134764"/>
                  </a:ext>
                </a:extLst>
              </a:tr>
              <a:tr h="370840">
                <a:tc>
                  <a:txBody>
                    <a:bodyPr/>
                    <a:lstStyle/>
                    <a:p>
                      <a:r>
                        <a:rPr lang="en-US" sz="1000" b="1"/>
                        <a:t>Renault - Gulf Advantage Automobiles - 2016-11-23 14:29:15</a:t>
                      </a:r>
                      <a:r>
                        <a:rPr lang="en-US" sz="1000"/>
                        <a:t>
</a:t>
                      </a:r>
                      <a:endParaRPr lang="en-US" sz="1000"/>
                    </a:p>
                  </a:txBody>
                  <a:tcPr/>
                </a:tc>
                <a:tc>
                  <a:txBody>
                    <a:bodyPr/>
                    <a:lstStyle/>
                    <a:p>
                      <a:r>
                        <a:rPr lang="en-US" sz="1000"/>
                        <a:t>5</a:t>
                      </a:r>
                      <a:endParaRPr lang="en-US" sz="1000"/>
                    </a:p>
                  </a:txBody>
                  <a:tcPr/>
                </a:tc>
                <a:tc>
                  <a:txBody>
                    <a:bodyPr/>
                    <a:lstStyle/>
                    <a:p>
                      <a:r>
                        <a:rPr lang="en-US" sz="1000"/>
                        <a:t>2</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0.0083%</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075073308"/>
                  </a:ext>
                </a:extLst>
              </a:tr>
              <a:tr h="370840">
                <a:tc>
                  <a:txBody>
                    <a:bodyPr/>
                    <a:lstStyle/>
                    <a:p>
                      <a:r>
                        <a:rPr lang="en-US" sz="1000" b="1"/>
                        <a:t>Renault - Gulf Advantage Automobiles - 2016-11-23 14:23:22</a:t>
                      </a:r>
                      <a:r>
                        <a:rPr lang="en-US" sz="1000"/>
                        <a:t>
</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0.0050%</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8451225"/>
                  </a:ext>
                </a:extLst>
              </a:tr>
            </a:tbl>
          </a:graphicData>
        </a:graphic>
      </p:graphicFrame>
      <p:sp>
        <p:nvSpPr>
          <p:cNvPr id="3" name="Title 2"/>
          <p:cNvSpPr>
            <a:spLocks noGrp="1"/>
          </p:cNvSpPr>
          <p:nvPr>
            <p:ph type="title"/>
          </p:nvPr>
        </p:nvSpPr>
        <p:spPr/>
        <p:txBody>
          <a:bodyPr/>
          <a:lstStyle/>
          <a:p>
            <a:r>
              <a:rPr lang="en-US"/>
              <a:t>Own Posts Table - 2 of 4</a:t>
            </a:r>
            <a:endParaRPr lang="en-US"/>
          </a:p>
        </p:txBody>
      </p:sp>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516727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7119760"/>
                    </a:ext>
                  </a:extLst>
                </a:gridCol>
                <a:gridCol w="658368">
                  <a:extLst>
                    <a:ext uri="{9D8B030D-6E8A-4147-A177-3AD203B41FA5}">
                      <a16:colId xmlns:a16="http://schemas.microsoft.com/office/drawing/2014/main" val="4097585961"/>
                    </a:ext>
                  </a:extLst>
                </a:gridCol>
                <a:gridCol w="658368">
                  <a:extLst>
                    <a:ext uri="{9D8B030D-6E8A-4147-A177-3AD203B41FA5}">
                      <a16:colId xmlns:a16="http://schemas.microsoft.com/office/drawing/2014/main" val="4207312221"/>
                    </a:ext>
                  </a:extLst>
                </a:gridCol>
                <a:gridCol w="658368">
                  <a:extLst>
                    <a:ext uri="{9D8B030D-6E8A-4147-A177-3AD203B41FA5}">
                      <a16:colId xmlns:a16="http://schemas.microsoft.com/office/drawing/2014/main" val="525870690"/>
                    </a:ext>
                  </a:extLst>
                </a:gridCol>
                <a:gridCol w="658368">
                  <a:extLst>
                    <a:ext uri="{9D8B030D-6E8A-4147-A177-3AD203B41FA5}">
                      <a16:colId xmlns:a16="http://schemas.microsoft.com/office/drawing/2014/main" val="4056052360"/>
                    </a:ext>
                  </a:extLst>
                </a:gridCol>
                <a:gridCol w="658368">
                  <a:extLst>
                    <a:ext uri="{9D8B030D-6E8A-4147-A177-3AD203B41FA5}">
                      <a16:colId xmlns:a16="http://schemas.microsoft.com/office/drawing/2014/main" val="2515555566"/>
                    </a:ext>
                  </a:extLst>
                </a:gridCol>
                <a:gridCol w="658368">
                  <a:extLst>
                    <a:ext uri="{9D8B030D-6E8A-4147-A177-3AD203B41FA5}">
                      <a16:colId xmlns:a16="http://schemas.microsoft.com/office/drawing/2014/main" val="2709620629"/>
                    </a:ext>
                  </a:extLst>
                </a:gridCol>
                <a:gridCol w="658368">
                  <a:extLst>
                    <a:ext uri="{9D8B030D-6E8A-4147-A177-3AD203B41FA5}">
                      <a16:colId xmlns:a16="http://schemas.microsoft.com/office/drawing/2014/main" val="165033895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4168956935"/>
                  </a:ext>
                </a:extLst>
              </a:tr>
              <a:tr h="370840">
                <a:tc>
                  <a:txBody>
                    <a:bodyPr/>
                    <a:lstStyle/>
                    <a:p>
                      <a:r>
                        <a:rPr lang="en-US" sz="1000" b="1"/>
                        <a:t>Renault - Gulf Advantage Automobiles - 2016-11-23 11:00:00</a:t>
                      </a:r>
                      <a:r>
                        <a:rPr lang="en-US" sz="1000"/>
                        <a:t>
</a:t>
                      </a:r>
                      <a:r>
                        <a:rPr lang="ar-AE" sz="1000"/>
                        <a:t>جهاز استشعار الضوء يعمل تلقائيا عند حلول الظلام أو دخول نفق لراحتك فقط مع #رينو #كوليوس
</a:t>
                      </a:r>
                      <a:r>
                        <a:rPr lang="en-US" sz="1000"/>
                        <a:t>An automatic light sensor activates at night comes or when you enter a tunnel for your comfort, only with #Renault #Koleos</a:t>
                      </a:r>
                      <a:endParaRPr lang="en-US" sz="1000"/>
                    </a:p>
                  </a:txBody>
                  <a:tcPr/>
                </a:tc>
                <a:tc>
                  <a:txBody>
                    <a:bodyPr/>
                    <a:lstStyle/>
                    <a:p>
                      <a:r>
                        <a:rPr lang="en-US" sz="1000"/>
                        <a:t>10</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0.0166%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19997195"/>
                  </a:ext>
                </a:extLst>
              </a:tr>
              <a:tr h="370840">
                <a:tc>
                  <a:txBody>
                    <a:bodyPr/>
                    <a:lstStyle/>
                    <a:p>
                      <a:r>
                        <a:rPr lang="en-US" sz="1000" b="1"/>
                        <a:t>Renault - Gulf Advantage Automobiles - 2016-11-22 14:11:22</a:t>
                      </a:r>
                      <a:r>
                        <a:rPr lang="en-US" sz="1000"/>
                        <a:t>
</a:t>
                      </a:r>
                      <a:r>
                        <a:rPr lang="ar-AE" sz="1000"/>
                        <a:t>استمتع بخدمات تطبيق </a:t>
                      </a:r>
                      <a:r>
                        <a:rPr lang="en-US" sz="1000"/>
                        <a:t>My_Renault# </a:t>
                      </a:r>
                      <a:r>
                        <a:rPr lang="ar-AE" sz="1000"/>
                        <a:t>واحمله معك في جيبك أينما كنت، وفي أي وقت للحصول على مزايا وخدمات صممت خصيصًا لراحتك ولصيانة سيارتك رينو بضغطة زر.
حمل التطبيق على هاتفك النقال الآن!
</a:t>
                      </a:r>
                      <a:r>
                        <a:rPr lang="en-US" sz="1000"/>
                        <a:t>www.myrenault-me.com
Android: http://bit.ly/2fYX3A7
iOS: http://apple.co/2eKWrMD</a:t>
                      </a:r>
                      <a:endParaRPr lang="en-US" sz="1000"/>
                    </a:p>
                  </a:txBody>
                  <a:tcPr/>
                </a:tc>
                <a:tc>
                  <a:txBody>
                    <a:bodyPr/>
                    <a:lstStyle/>
                    <a:p>
                      <a:r>
                        <a:rPr lang="en-US" sz="1000"/>
                        <a:t>6</a:t>
                      </a:r>
                      <a:endParaRPr lang="en-US" sz="1000"/>
                    </a:p>
                  </a:txBody>
                  <a:tcPr/>
                </a:tc>
                <a:tc>
                  <a:txBody>
                    <a:bodyPr/>
                    <a:lstStyle/>
                    <a:p>
                      <a:r>
                        <a:rPr lang="en-US" sz="1000"/>
                        <a:t>4</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0.0099%</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59684890"/>
                  </a:ext>
                </a:extLst>
              </a:tr>
              <a:tr h="370840">
                <a:tc>
                  <a:txBody>
                    <a:bodyPr/>
                    <a:lstStyle/>
                    <a:p>
                      <a:r>
                        <a:rPr lang="en-US" sz="1000" b="1"/>
                        <a:t>Renault - Gulf Advantage Automobiles - 2016-11-22 14:08:18</a:t>
                      </a:r>
                      <a:r>
                        <a:rPr lang="en-US" sz="1000"/>
                        <a:t>
#My_Renault travels with you in your pocket! Wherever you are, at any moment, the benefits and services designed especially for you and your Renault are a click away!
Download the app and enjoy your #My_Renault ride!
www.myrenault-me.com
Android: http://bit.ly/2fYX3A7iOS: http://apple.co/2eKWrMD</a:t>
                      </a:r>
                      <a:endParaRPr lang="en-US" sz="1000"/>
                    </a:p>
                  </a:txBody>
                  <a:tcPr/>
                </a:tc>
                <a:tc>
                  <a:txBody>
                    <a:bodyPr/>
                    <a:lstStyle/>
                    <a:p>
                      <a:r>
                        <a:rPr lang="en-US" sz="1000"/>
                        <a:t>6</a:t>
                      </a:r>
                      <a:endParaRPr lang="en-US" sz="1000"/>
                    </a:p>
                  </a:txBody>
                  <a:tcPr/>
                </a:tc>
                <a:tc>
                  <a:txBody>
                    <a:bodyPr/>
                    <a:lstStyle/>
                    <a:p>
                      <a:r>
                        <a:rPr lang="en-US" sz="1000"/>
                        <a:t>5</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0.0099%</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48639809"/>
                  </a:ext>
                </a:extLst>
              </a:tr>
              <a:tr h="370840">
                <a:tc>
                  <a:txBody>
                    <a:bodyPr/>
                    <a:lstStyle/>
                    <a:p>
                      <a:r>
                        <a:rPr lang="en-US" sz="1000" b="1"/>
                        <a:t>Renault - Gulf Advantage Automobiles - 2016-11-22 12:43:50</a:t>
                      </a:r>
                      <a:r>
                        <a:rPr lang="en-US" sz="1000"/>
                        <a:t>
</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0.0050%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09137997"/>
                  </a:ext>
                </a:extLst>
              </a:tr>
            </a:tbl>
          </a:graphicData>
        </a:graphic>
      </p:graphicFrame>
      <p:sp>
        <p:nvSpPr>
          <p:cNvPr id="3" name="Title 2"/>
          <p:cNvSpPr>
            <a:spLocks noGrp="1"/>
          </p:cNvSpPr>
          <p:nvPr>
            <p:ph type="title"/>
          </p:nvPr>
        </p:nvSpPr>
        <p:spPr/>
        <p:txBody>
          <a:bodyPr/>
          <a:lstStyle/>
          <a:p>
            <a:r>
              <a:rPr lang="en-US"/>
              <a:t>Own Posts Table - 3 of 4</a:t>
            </a:r>
            <a:endParaRPr lang="en-US"/>
          </a:p>
        </p:txBody>
      </p:sp>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330861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75112240"/>
                    </a:ext>
                  </a:extLst>
                </a:gridCol>
                <a:gridCol w="658368">
                  <a:extLst>
                    <a:ext uri="{9D8B030D-6E8A-4147-A177-3AD203B41FA5}">
                      <a16:colId xmlns:a16="http://schemas.microsoft.com/office/drawing/2014/main" val="1181184860"/>
                    </a:ext>
                  </a:extLst>
                </a:gridCol>
                <a:gridCol w="658368">
                  <a:extLst>
                    <a:ext uri="{9D8B030D-6E8A-4147-A177-3AD203B41FA5}">
                      <a16:colId xmlns:a16="http://schemas.microsoft.com/office/drawing/2014/main" val="1708208759"/>
                    </a:ext>
                  </a:extLst>
                </a:gridCol>
                <a:gridCol w="658368">
                  <a:extLst>
                    <a:ext uri="{9D8B030D-6E8A-4147-A177-3AD203B41FA5}">
                      <a16:colId xmlns:a16="http://schemas.microsoft.com/office/drawing/2014/main" val="2236265535"/>
                    </a:ext>
                  </a:extLst>
                </a:gridCol>
                <a:gridCol w="658368">
                  <a:extLst>
                    <a:ext uri="{9D8B030D-6E8A-4147-A177-3AD203B41FA5}">
                      <a16:colId xmlns:a16="http://schemas.microsoft.com/office/drawing/2014/main" val="4162725890"/>
                    </a:ext>
                  </a:extLst>
                </a:gridCol>
                <a:gridCol w="658368">
                  <a:extLst>
                    <a:ext uri="{9D8B030D-6E8A-4147-A177-3AD203B41FA5}">
                      <a16:colId xmlns:a16="http://schemas.microsoft.com/office/drawing/2014/main" val="2799962978"/>
                    </a:ext>
                  </a:extLst>
                </a:gridCol>
                <a:gridCol w="658368">
                  <a:extLst>
                    <a:ext uri="{9D8B030D-6E8A-4147-A177-3AD203B41FA5}">
                      <a16:colId xmlns:a16="http://schemas.microsoft.com/office/drawing/2014/main" val="4146186734"/>
                    </a:ext>
                  </a:extLst>
                </a:gridCol>
                <a:gridCol w="658368">
                  <a:extLst>
                    <a:ext uri="{9D8B030D-6E8A-4147-A177-3AD203B41FA5}">
                      <a16:colId xmlns:a16="http://schemas.microsoft.com/office/drawing/2014/main" val="338934070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102501154"/>
                  </a:ext>
                </a:extLst>
              </a:tr>
              <a:tr h="370840">
                <a:tc>
                  <a:txBody>
                    <a:bodyPr/>
                    <a:lstStyle/>
                    <a:p>
                      <a:r>
                        <a:rPr lang="en-US" sz="1000" b="1"/>
                        <a:t>Renault - Gulf Advantage Automobiles - 2016-11-22 11:00:01</a:t>
                      </a:r>
                      <a:r>
                        <a:rPr lang="en-US" sz="1000"/>
                        <a:t>
</a:t>
                      </a:r>
                      <a:r>
                        <a:rPr lang="ar-AE" sz="1000"/>
                        <a:t>شاركونا معلوماتكم عن شركة #رينو
</a:t>
                      </a:r>
                      <a:r>
                        <a:rPr lang="en-US" sz="1000"/>
                        <a:t>When did Renault began manufacturing its own engines?</a:t>
                      </a:r>
                      <a:endParaRPr lang="en-US" sz="1000"/>
                    </a:p>
                  </a:txBody>
                  <a:tcPr/>
                </a:tc>
                <a:tc>
                  <a:txBody>
                    <a:bodyPr/>
                    <a:lstStyle/>
                    <a:p>
                      <a:r>
                        <a:rPr lang="en-US" sz="1000"/>
                        <a:t>7</a:t>
                      </a:r>
                      <a:endParaRPr lang="en-US" sz="1000"/>
                    </a:p>
                  </a:txBody>
                  <a:tcPr/>
                </a:tc>
                <a:tc>
                  <a:txBody>
                    <a:bodyPr/>
                    <a:lstStyle/>
                    <a:p>
                      <a:r>
                        <a:rPr lang="en-US" sz="1000"/>
                        <a:t>6</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0.0116%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81918655"/>
                  </a:ext>
                </a:extLst>
              </a:tr>
              <a:tr h="370840">
                <a:tc>
                  <a:txBody>
                    <a:bodyPr/>
                    <a:lstStyle/>
                    <a:p>
                      <a:r>
                        <a:rPr lang="en-US" sz="1000" b="1"/>
                        <a:t>Renault - Gulf Advantage Automobiles - 2016-11-21 11:00:01</a:t>
                      </a:r>
                      <a:r>
                        <a:rPr lang="en-US" sz="1000"/>
                        <a:t>
</a:t>
                      </a:r>
                      <a:r>
                        <a:rPr lang="ar-AE" sz="1000"/>
                        <a:t>تعمل استراجية #رينو على توليد القوة للتقدم المتواصل في المحركات
</a:t>
                      </a:r>
                      <a:r>
                        <a:rPr lang="en-US" sz="1000"/>
                        <a:t>Renault's powertrain strategy focuses on the continuous improvement of internal-combustion engines</a:t>
                      </a:r>
                      <a:endParaRPr lang="en-US" sz="1000"/>
                    </a:p>
                  </a:txBody>
                  <a:tcPr/>
                </a:tc>
                <a:tc>
                  <a:txBody>
                    <a:bodyPr/>
                    <a:lstStyle/>
                    <a:p>
                      <a:r>
                        <a:rPr lang="en-US" sz="1000"/>
                        <a:t>6</a:t>
                      </a:r>
                      <a:endParaRPr lang="en-US" sz="1000"/>
                    </a:p>
                  </a:txBody>
                  <a:tcPr/>
                </a:tc>
                <a:tc>
                  <a:txBody>
                    <a:bodyPr/>
                    <a:lstStyle/>
                    <a:p>
                      <a:r>
                        <a:rPr lang="en-US" sz="1000"/>
                        <a:t>5</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0.0099%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54849307"/>
                  </a:ext>
                </a:extLst>
              </a:tr>
              <a:tr h="370840">
                <a:tc>
                  <a:txBody>
                    <a:bodyPr/>
                    <a:lstStyle/>
                    <a:p>
                      <a:r>
                        <a:rPr lang="en-US" sz="1000" b="1"/>
                        <a:t>Renault - Gulf Advantage Automobiles - 2016-11-21 07:06:52</a:t>
                      </a:r>
                      <a:r>
                        <a:rPr lang="en-US" sz="1000"/>
                        <a:t>
</a:t>
                      </a:r>
                      <a:endParaRPr lang="en-US" sz="1000"/>
                    </a:p>
                  </a:txBody>
                  <a:tcPr/>
                </a:tc>
                <a:tc>
                  <a:txBody>
                    <a:bodyPr/>
                    <a:lstStyle/>
                    <a:p>
                      <a:r>
                        <a:rPr lang="en-US" sz="1000"/>
                        <a:t>17</a:t>
                      </a:r>
                      <a:endParaRPr lang="en-US" sz="1000"/>
                    </a:p>
                  </a:txBody>
                  <a:tcPr/>
                </a:tc>
                <a:tc>
                  <a:txBody>
                    <a:bodyPr/>
                    <a:lstStyle/>
                    <a:p>
                      <a:r>
                        <a:rPr lang="en-US" sz="1000"/>
                        <a:t>13</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0.0282%</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62960996"/>
                  </a:ext>
                </a:extLst>
              </a:tr>
              <a:tr h="370840">
                <a:tc>
                  <a:txBody>
                    <a:bodyPr/>
                    <a:lstStyle/>
                    <a:p>
                      <a:r>
                        <a:rPr lang="en-US" sz="1000" b="1"/>
                        <a:t>Renault - Gulf Advantage Automobiles - 2016-11-21 07:02:36</a:t>
                      </a:r>
                      <a:r>
                        <a:rPr lang="en-US" sz="1000"/>
                        <a:t>
</a:t>
                      </a:r>
                      <a:endParaRPr lang="en-US" sz="1000"/>
                    </a:p>
                  </a:txBody>
                  <a:tcPr/>
                </a:tc>
                <a:tc>
                  <a:txBody>
                    <a:bodyPr/>
                    <a:lstStyle/>
                    <a:p>
                      <a:r>
                        <a:rPr lang="en-US" sz="1000"/>
                        <a:t>16</a:t>
                      </a:r>
                      <a:endParaRPr lang="en-US" sz="1000"/>
                    </a:p>
                  </a:txBody>
                  <a:tcPr/>
                </a:tc>
                <a:tc>
                  <a:txBody>
                    <a:bodyPr/>
                    <a:lstStyle/>
                    <a:p>
                      <a:r>
                        <a:rPr lang="en-US" sz="1000"/>
                        <a:t>14</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0.0265%</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58675538"/>
                  </a:ext>
                </a:extLst>
              </a:tr>
              <a:tr h="370840">
                <a:tc>
                  <a:txBody>
                    <a:bodyPr/>
                    <a:lstStyle/>
                    <a:p>
                      <a:r>
                        <a:rPr lang="en-US" sz="1000" b="1"/>
                        <a:t>Renault - Gulf Advantage Automobiles - 2016-11-20 11:00:01</a:t>
                      </a:r>
                      <a:r>
                        <a:rPr lang="en-US" sz="1000"/>
                        <a:t>
</a:t>
                      </a:r>
                      <a:r>
                        <a:rPr lang="ar-AE" sz="1000"/>
                        <a:t>شاركونا معلوماتكم عن شركة #رينو
</a:t>
                      </a:r>
                      <a:r>
                        <a:rPr lang="en-US" sz="1000"/>
                        <a:t>What was Renault's first ever produced automobile?</a:t>
                      </a:r>
                      <a:endParaRPr lang="en-US" sz="1000"/>
                    </a:p>
                  </a:txBody>
                  <a:tcPr/>
                </a:tc>
                <a:tc>
                  <a:txBody>
                    <a:bodyPr/>
                    <a:lstStyle/>
                    <a:p>
                      <a:r>
                        <a:rPr lang="en-US" sz="1000"/>
                        <a:t>9</a:t>
                      </a:r>
                      <a:endParaRPr lang="en-US" sz="1000"/>
                    </a:p>
                  </a:txBody>
                  <a:tcPr/>
                </a:tc>
                <a:tc>
                  <a:txBody>
                    <a:bodyPr/>
                    <a:lstStyle/>
                    <a:p>
                      <a:r>
                        <a:rPr lang="en-US" sz="1000"/>
                        <a:t>5</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0.0149%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917549419"/>
                  </a:ext>
                </a:extLst>
              </a:tr>
              <a:tr h="370840">
                <a:tc>
                  <a:txBody>
                    <a:bodyPr/>
                    <a:lstStyle/>
                    <a:p>
                      <a:r>
                        <a:rPr lang="en-US" sz="1000" b="1"/>
                        <a:t>Renault - Gulf Advantage Automobiles - 2016-11-17 21:46:15</a:t>
                      </a:r>
                      <a:r>
                        <a:rPr lang="en-US" sz="1000"/>
                        <a:t>
</a:t>
                      </a:r>
                      <a:r>
                        <a:rPr lang="ar-AE" sz="1000"/>
                        <a:t>بِكُل الفَخر والإعتزاز تتقدم أُسرة افضلية الخليج للسيارات سهيل بهوان إلى حضرة صاحب الجلالة السلطان قابوس حفظه الله ورعاه وإلى الشعب العُماني بأصدق الأماني وأحر التهاني بمناسبة العيد الوطني المجيد ..
ونسأل الله عز وجل أن يُديم على عُمانناالخير والسلام والأمن والآمان</a:t>
                      </a:r>
                      <a:endParaRPr lang="en-US" sz="1000"/>
                    </a:p>
                  </a:txBody>
                  <a:tcPr/>
                </a:tc>
                <a:tc>
                  <a:txBody>
                    <a:bodyPr/>
                    <a:lstStyle/>
                    <a:p>
                      <a:r>
                        <a:rPr lang="en-US" sz="1000"/>
                        <a:t>29</a:t>
                      </a:r>
                      <a:endParaRPr lang="en-US" sz="1000"/>
                    </a:p>
                  </a:txBody>
                  <a:tcPr/>
                </a:tc>
                <a:tc>
                  <a:txBody>
                    <a:bodyPr/>
                    <a:lstStyle/>
                    <a:p>
                      <a:r>
                        <a:rPr lang="en-US" sz="1000"/>
                        <a:t>28</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0.0480%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865691625"/>
                  </a:ext>
                </a:extLst>
              </a:tr>
              <a:tr h="370840">
                <a:tc>
                  <a:txBody>
                    <a:bodyPr/>
                    <a:lstStyle/>
                    <a:p>
                      <a:r>
                        <a:rPr lang="en-US" sz="1000" b="1"/>
                        <a:t>Renault - Gulf Advantage Automobiles - 2016-11-17 11:00:01</a:t>
                      </a:r>
                      <a:r>
                        <a:rPr lang="en-US" sz="1000"/>
                        <a:t>
</a:t>
                      </a:r>
                      <a:r>
                        <a:rPr lang="ar-AE" sz="1000"/>
                        <a:t>لا توفر السيارة #كوليوس أفضل أجهزة السلامة للسائق والركاب فقط ولكن للمشاة أيضا انعم بالراحة والأناقة
</a:t>
                      </a:r>
                      <a:r>
                        <a:rPr lang="en-US" sz="1000"/>
                        <a:t>Be seduced by the comfort and elegance of the #Renault #Koleos</a:t>
                      </a:r>
                      <a:endParaRPr lang="en-US" sz="1000"/>
                    </a:p>
                  </a:txBody>
                  <a:tcPr/>
                </a:tc>
                <a:tc>
                  <a:txBody>
                    <a:bodyPr/>
                    <a:lstStyle/>
                    <a:p>
                      <a:r>
                        <a:rPr lang="en-US" sz="1000"/>
                        <a:t>14</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0.0232%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17544665"/>
                  </a:ext>
                </a:extLst>
              </a:tr>
            </a:tbl>
          </a:graphicData>
        </a:graphic>
      </p:graphicFrame>
      <p:sp>
        <p:nvSpPr>
          <p:cNvPr id="3" name="Title 2"/>
          <p:cNvSpPr>
            <a:spLocks noGrp="1"/>
          </p:cNvSpPr>
          <p:nvPr>
            <p:ph type="title"/>
          </p:nvPr>
        </p:nvSpPr>
        <p:spPr/>
        <p:txBody>
          <a:bodyPr/>
          <a:lstStyle/>
          <a:p>
            <a:r>
              <a:rPr lang="en-US"/>
              <a:t>Own Posts Table - 4 of 4</a:t>
            </a:r>
            <a:endParaRPr lang="en-US"/>
          </a:p>
        </p:txBody>
      </p:sp>
      <p:sp>
        <p:nvSpPr>
          <p:cNvPr id="4" name="Text Placeholder 3"/>
          <p:cNvSpPr>
            <a:spLocks noGrp="1"/>
          </p:cNvSpPr>
          <p:nvPr>
            <p:ph type="body" sz="quarter" idx="14"/>
          </p:nvPr>
        </p:nvSpPr>
        <p:spPr/>
        <p:txBody>
          <a:bodyPr/>
          <a:lstStyle/>
          <a:p>
            <a:r>
              <a:rPr lang="en-US"/>
              <a:t>11/01/2016 - 11/30/2016</a:t>
            </a:r>
            <a:endParaRPr lang="en-US"/>
          </a:p>
        </p:txBody>
      </p:sp>
      <p:sp>
        <p:nvSpPr>
          <p:cNvPr id="5" name="Footer Placeholder 4"/>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5572528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20161221_085113</Template>
  <TotalTime>0</TotalTime>
  <Words>586</Words>
  <Application>Microsoft Office PowerPoint</Application>
  <PresentationFormat>On-screen Show (4:3)</PresentationFormat>
  <Paragraphs>283</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Lato</vt:lpstr>
      <vt:lpstr>Arial</vt:lpstr>
      <vt:lpstr>Calibri</vt:lpstr>
      <vt:lpstr>quintly_template</vt:lpstr>
      <vt:lpstr>Overview</vt:lpstr>
      <vt:lpstr>Fans Total</vt:lpstr>
      <vt:lpstr>Key Metrics Table</vt:lpstr>
      <vt:lpstr>Interaction Rate</vt:lpstr>
      <vt:lpstr>Fans Change Rate</vt:lpstr>
      <vt:lpstr>People Talking About This Rate</vt:lpstr>
      <vt:lpstr>Key Metrics Radar</vt:lpstr>
      <vt:lpstr>Own Posts Table - 1 of 4</vt:lpstr>
      <vt:lpstr>Own Posts Table - 2 of 4</vt:lpstr>
      <vt:lpstr>Own Posts Table - 3 of 4</vt:lpstr>
      <vt:lpstr>Own Posts Table - 4 of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2016-12-21T08:51:14Z</dcterms:created>
  <dcterms:modified xsi:type="dcterms:W3CDTF">2016-12-21T08:51:49Z</dcterms:modified>
</cp:coreProperties>
</file>