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Sheet1!$A$2:$A$62</c:f>
              <c:numCache>
                <c:formatCode>m/d/yyyy</c:formatCode>
                <c:ptCount val="61"/>
                <c:pt idx="0">
                  <c:v>42644</c:v>
                </c:pt>
                <c:pt idx="1">
                  <c:v>42645</c:v>
                </c:pt>
                <c:pt idx="2">
                  <c:v>42646</c:v>
                </c:pt>
                <c:pt idx="3">
                  <c:v>42647</c:v>
                </c:pt>
                <c:pt idx="4">
                  <c:v>42648</c:v>
                </c:pt>
                <c:pt idx="5">
                  <c:v>42649</c:v>
                </c:pt>
                <c:pt idx="6">
                  <c:v>42650</c:v>
                </c:pt>
                <c:pt idx="7">
                  <c:v>42651</c:v>
                </c:pt>
                <c:pt idx="8">
                  <c:v>42652</c:v>
                </c:pt>
                <c:pt idx="9">
                  <c:v>42653</c:v>
                </c:pt>
                <c:pt idx="10">
                  <c:v>42654</c:v>
                </c:pt>
                <c:pt idx="11">
                  <c:v>42655</c:v>
                </c:pt>
                <c:pt idx="12">
                  <c:v>42656</c:v>
                </c:pt>
                <c:pt idx="13">
                  <c:v>42657</c:v>
                </c:pt>
                <c:pt idx="14">
                  <c:v>42658</c:v>
                </c:pt>
                <c:pt idx="15">
                  <c:v>42659</c:v>
                </c:pt>
                <c:pt idx="16">
                  <c:v>42660</c:v>
                </c:pt>
                <c:pt idx="17">
                  <c:v>42661</c:v>
                </c:pt>
                <c:pt idx="18">
                  <c:v>42662</c:v>
                </c:pt>
                <c:pt idx="19">
                  <c:v>42663</c:v>
                </c:pt>
                <c:pt idx="20">
                  <c:v>42664</c:v>
                </c:pt>
                <c:pt idx="21">
                  <c:v>42665</c:v>
                </c:pt>
                <c:pt idx="22">
                  <c:v>42666</c:v>
                </c:pt>
                <c:pt idx="23">
                  <c:v>42667</c:v>
                </c:pt>
                <c:pt idx="24">
                  <c:v>42668</c:v>
                </c:pt>
                <c:pt idx="25">
                  <c:v>42669</c:v>
                </c:pt>
                <c:pt idx="26">
                  <c:v>42670</c:v>
                </c:pt>
                <c:pt idx="27">
                  <c:v>42671</c:v>
                </c:pt>
                <c:pt idx="28">
                  <c:v>42672</c:v>
                </c:pt>
                <c:pt idx="29">
                  <c:v>42673</c:v>
                </c:pt>
                <c:pt idx="30">
                  <c:v>42674</c:v>
                </c:pt>
                <c:pt idx="31">
                  <c:v>42675</c:v>
                </c:pt>
                <c:pt idx="32">
                  <c:v>42676</c:v>
                </c:pt>
                <c:pt idx="33">
                  <c:v>42677</c:v>
                </c:pt>
                <c:pt idx="34">
                  <c:v>42678</c:v>
                </c:pt>
                <c:pt idx="35">
                  <c:v>42679</c:v>
                </c:pt>
                <c:pt idx="36">
                  <c:v>42680</c:v>
                </c:pt>
                <c:pt idx="37">
                  <c:v>42681</c:v>
                </c:pt>
                <c:pt idx="38">
                  <c:v>42682</c:v>
                </c:pt>
                <c:pt idx="39">
                  <c:v>42683</c:v>
                </c:pt>
                <c:pt idx="40">
                  <c:v>42684</c:v>
                </c:pt>
                <c:pt idx="41">
                  <c:v>42685</c:v>
                </c:pt>
                <c:pt idx="42">
                  <c:v>42686</c:v>
                </c:pt>
                <c:pt idx="43">
                  <c:v>42687</c:v>
                </c:pt>
                <c:pt idx="44">
                  <c:v>42688</c:v>
                </c:pt>
                <c:pt idx="45">
                  <c:v>42689</c:v>
                </c:pt>
                <c:pt idx="46">
                  <c:v>42690</c:v>
                </c:pt>
                <c:pt idx="47">
                  <c:v>42691</c:v>
                </c:pt>
                <c:pt idx="48">
                  <c:v>42692</c:v>
                </c:pt>
                <c:pt idx="49">
                  <c:v>42693</c:v>
                </c:pt>
                <c:pt idx="50">
                  <c:v>42694</c:v>
                </c:pt>
                <c:pt idx="51">
                  <c:v>42695</c:v>
                </c:pt>
                <c:pt idx="52">
                  <c:v>42696</c:v>
                </c:pt>
                <c:pt idx="53">
                  <c:v>42697</c:v>
                </c:pt>
                <c:pt idx="54">
                  <c:v>42698</c:v>
                </c:pt>
                <c:pt idx="55">
                  <c:v>42699</c:v>
                </c:pt>
                <c:pt idx="56">
                  <c:v>42700</c:v>
                </c:pt>
                <c:pt idx="57">
                  <c:v>42701</c:v>
                </c:pt>
                <c:pt idx="58">
                  <c:v>42702</c:v>
                </c:pt>
                <c:pt idx="59">
                  <c:v>42703</c:v>
                </c:pt>
                <c:pt idx="60">
                  <c:v>42704</c:v>
                </c:pt>
              </c:numCache>
            </c:numRef>
          </c:cat>
          <c:val>
            <c:numRef>
              <c:f>Sheet1!$B$2:$B$62</c:f>
              <c:numCache>
                <c:formatCode>General</c:formatCode>
                <c:ptCount val="61"/>
                <c:pt idx="0">
                  <c:v>191913</c:v>
                </c:pt>
                <c:pt idx="1">
                  <c:v>191923</c:v>
                </c:pt>
                <c:pt idx="2">
                  <c:v>191919</c:v>
                </c:pt>
                <c:pt idx="3">
                  <c:v>191912</c:v>
                </c:pt>
                <c:pt idx="4">
                  <c:v>191907</c:v>
                </c:pt>
                <c:pt idx="5">
                  <c:v>191996</c:v>
                </c:pt>
                <c:pt idx="6">
                  <c:v>192021</c:v>
                </c:pt>
                <c:pt idx="7">
                  <c:v>192017</c:v>
                </c:pt>
                <c:pt idx="8">
                  <c:v>192026</c:v>
                </c:pt>
                <c:pt idx="9">
                  <c:v>192030</c:v>
                </c:pt>
                <c:pt idx="10">
                  <c:v>192043</c:v>
                </c:pt>
                <c:pt idx="11">
                  <c:v>192054</c:v>
                </c:pt>
                <c:pt idx="12">
                  <c:v>192075</c:v>
                </c:pt>
                <c:pt idx="13">
                  <c:v>192085</c:v>
                </c:pt>
                <c:pt idx="14">
                  <c:v>192090</c:v>
                </c:pt>
                <c:pt idx="15">
                  <c:v>192095</c:v>
                </c:pt>
                <c:pt idx="16">
                  <c:v>192095</c:v>
                </c:pt>
                <c:pt idx="17">
                  <c:v>192091</c:v>
                </c:pt>
                <c:pt idx="18">
                  <c:v>192102</c:v>
                </c:pt>
                <c:pt idx="19">
                  <c:v>192108</c:v>
                </c:pt>
                <c:pt idx="20">
                  <c:v>192108</c:v>
                </c:pt>
                <c:pt idx="21">
                  <c:v>192115</c:v>
                </c:pt>
                <c:pt idx="22">
                  <c:v>192127</c:v>
                </c:pt>
                <c:pt idx="23">
                  <c:v>192121</c:v>
                </c:pt>
                <c:pt idx="24">
                  <c:v>192120</c:v>
                </c:pt>
                <c:pt idx="25">
                  <c:v>192129</c:v>
                </c:pt>
                <c:pt idx="26">
                  <c:v>192137</c:v>
                </c:pt>
                <c:pt idx="27">
                  <c:v>192145</c:v>
                </c:pt>
                <c:pt idx="28">
                  <c:v>192141</c:v>
                </c:pt>
                <c:pt idx="29">
                  <c:v>192148</c:v>
                </c:pt>
                <c:pt idx="30">
                  <c:v>192147</c:v>
                </c:pt>
                <c:pt idx="31">
                  <c:v>192135</c:v>
                </c:pt>
                <c:pt idx="32">
                  <c:v>192125</c:v>
                </c:pt>
                <c:pt idx="33">
                  <c:v>192121</c:v>
                </c:pt>
                <c:pt idx="34">
                  <c:v>192116</c:v>
                </c:pt>
                <c:pt idx="35">
                  <c:v>192125</c:v>
                </c:pt>
                <c:pt idx="36">
                  <c:v>192114</c:v>
                </c:pt>
                <c:pt idx="37">
                  <c:v>192115</c:v>
                </c:pt>
                <c:pt idx="38">
                  <c:v>192112</c:v>
                </c:pt>
                <c:pt idx="39">
                  <c:v>192126</c:v>
                </c:pt>
                <c:pt idx="40">
                  <c:v>192138</c:v>
                </c:pt>
                <c:pt idx="41">
                  <c:v>192138</c:v>
                </c:pt>
                <c:pt idx="42">
                  <c:v>192141</c:v>
                </c:pt>
                <c:pt idx="43">
                  <c:v>192145</c:v>
                </c:pt>
                <c:pt idx="44">
                  <c:v>192154</c:v>
                </c:pt>
                <c:pt idx="45">
                  <c:v>192153</c:v>
                </c:pt>
                <c:pt idx="46">
                  <c:v>192168</c:v>
                </c:pt>
                <c:pt idx="47">
                  <c:v>192175</c:v>
                </c:pt>
                <c:pt idx="48">
                  <c:v>192185</c:v>
                </c:pt>
                <c:pt idx="49">
                  <c:v>192204</c:v>
                </c:pt>
                <c:pt idx="50">
                  <c:v>192235</c:v>
                </c:pt>
                <c:pt idx="51">
                  <c:v>192273</c:v>
                </c:pt>
                <c:pt idx="52">
                  <c:v>192301</c:v>
                </c:pt>
                <c:pt idx="53">
                  <c:v>192325</c:v>
                </c:pt>
                <c:pt idx="54">
                  <c:v>192350</c:v>
                </c:pt>
                <c:pt idx="55">
                  <c:v>192385</c:v>
                </c:pt>
                <c:pt idx="56">
                  <c:v>192423</c:v>
                </c:pt>
                <c:pt idx="57">
                  <c:v>192459</c:v>
                </c:pt>
                <c:pt idx="58">
                  <c:v>192489</c:v>
                </c:pt>
                <c:pt idx="59">
                  <c:v>192505</c:v>
                </c:pt>
                <c:pt idx="60">
                  <c:v>192519</c:v>
                </c:pt>
              </c:numCache>
            </c:numRef>
          </c:val>
          <c:smooth val="0"/>
          <c:extLst>
            <c:ext xmlns:c16="http://schemas.microsoft.com/office/drawing/2014/chart" uri="{C3380CC4-5D6E-409C-BE32-E72D297353CC}">
              <c16:uniqueId val="{00000000-FA30-40BF-9C21-61850CBACED0}"/>
            </c:ext>
          </c:extLst>
        </c:ser>
        <c:dLbls>
          <c:showLegendKey val="0"/>
          <c:showVal val="0"/>
          <c:showCatName val="0"/>
          <c:showSerName val="0"/>
          <c:showPercent val="0"/>
          <c:showBubbleSize val="0"/>
        </c:dLbls>
        <c:smooth val="0"/>
        <c:axId val="149020544"/>
        <c:axId val="149856720"/>
      </c:lineChart>
      <c:dateAx>
        <c:axId val="14902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856720"/>
        <c:crosses val="autoZero"/>
        <c:auto val="1"/>
        <c:lblOffset val="100"/>
        <c:baseTimeUnit val="days"/>
      </c:dateAx>
      <c:valAx>
        <c:axId val="14985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02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Sheet1!$A$2:$A$62</c:f>
              <c:numCache>
                <c:formatCode>m/d/yyyy</c:formatCode>
                <c:ptCount val="61"/>
                <c:pt idx="0">
                  <c:v>42644</c:v>
                </c:pt>
                <c:pt idx="1">
                  <c:v>42645</c:v>
                </c:pt>
                <c:pt idx="2">
                  <c:v>42646</c:v>
                </c:pt>
                <c:pt idx="3">
                  <c:v>42647</c:v>
                </c:pt>
                <c:pt idx="4">
                  <c:v>42648</c:v>
                </c:pt>
                <c:pt idx="5">
                  <c:v>42649</c:v>
                </c:pt>
                <c:pt idx="6">
                  <c:v>42650</c:v>
                </c:pt>
                <c:pt idx="7">
                  <c:v>42651</c:v>
                </c:pt>
                <c:pt idx="8">
                  <c:v>42652</c:v>
                </c:pt>
                <c:pt idx="9">
                  <c:v>42653</c:v>
                </c:pt>
                <c:pt idx="10">
                  <c:v>42654</c:v>
                </c:pt>
                <c:pt idx="11">
                  <c:v>42655</c:v>
                </c:pt>
                <c:pt idx="12">
                  <c:v>42656</c:v>
                </c:pt>
                <c:pt idx="13">
                  <c:v>42657</c:v>
                </c:pt>
                <c:pt idx="14">
                  <c:v>42658</c:v>
                </c:pt>
                <c:pt idx="15">
                  <c:v>42659</c:v>
                </c:pt>
                <c:pt idx="16">
                  <c:v>42660</c:v>
                </c:pt>
                <c:pt idx="17">
                  <c:v>42661</c:v>
                </c:pt>
                <c:pt idx="18">
                  <c:v>42662</c:v>
                </c:pt>
                <c:pt idx="19">
                  <c:v>42663</c:v>
                </c:pt>
                <c:pt idx="20">
                  <c:v>42664</c:v>
                </c:pt>
                <c:pt idx="21">
                  <c:v>42665</c:v>
                </c:pt>
                <c:pt idx="22">
                  <c:v>42666</c:v>
                </c:pt>
                <c:pt idx="23">
                  <c:v>42667</c:v>
                </c:pt>
                <c:pt idx="24">
                  <c:v>42668</c:v>
                </c:pt>
                <c:pt idx="25">
                  <c:v>42669</c:v>
                </c:pt>
                <c:pt idx="26">
                  <c:v>42670</c:v>
                </c:pt>
                <c:pt idx="27">
                  <c:v>42671</c:v>
                </c:pt>
                <c:pt idx="28">
                  <c:v>42672</c:v>
                </c:pt>
                <c:pt idx="29">
                  <c:v>42673</c:v>
                </c:pt>
                <c:pt idx="30">
                  <c:v>42674</c:v>
                </c:pt>
                <c:pt idx="31">
                  <c:v>42675</c:v>
                </c:pt>
                <c:pt idx="32">
                  <c:v>42676</c:v>
                </c:pt>
                <c:pt idx="33">
                  <c:v>42677</c:v>
                </c:pt>
                <c:pt idx="34">
                  <c:v>42678</c:v>
                </c:pt>
                <c:pt idx="35">
                  <c:v>42679</c:v>
                </c:pt>
                <c:pt idx="36">
                  <c:v>42680</c:v>
                </c:pt>
                <c:pt idx="37">
                  <c:v>42681</c:v>
                </c:pt>
                <c:pt idx="38">
                  <c:v>42682</c:v>
                </c:pt>
                <c:pt idx="39">
                  <c:v>42683</c:v>
                </c:pt>
                <c:pt idx="40">
                  <c:v>42684</c:v>
                </c:pt>
                <c:pt idx="41">
                  <c:v>42685</c:v>
                </c:pt>
                <c:pt idx="42">
                  <c:v>42686</c:v>
                </c:pt>
                <c:pt idx="43">
                  <c:v>42687</c:v>
                </c:pt>
                <c:pt idx="44">
                  <c:v>42688</c:v>
                </c:pt>
                <c:pt idx="45">
                  <c:v>42689</c:v>
                </c:pt>
                <c:pt idx="46">
                  <c:v>42690</c:v>
                </c:pt>
                <c:pt idx="47">
                  <c:v>42691</c:v>
                </c:pt>
                <c:pt idx="48">
                  <c:v>42692</c:v>
                </c:pt>
                <c:pt idx="49">
                  <c:v>42693</c:v>
                </c:pt>
                <c:pt idx="50">
                  <c:v>42694</c:v>
                </c:pt>
                <c:pt idx="51">
                  <c:v>42695</c:v>
                </c:pt>
                <c:pt idx="52">
                  <c:v>42696</c:v>
                </c:pt>
                <c:pt idx="53">
                  <c:v>42697</c:v>
                </c:pt>
                <c:pt idx="54">
                  <c:v>42698</c:v>
                </c:pt>
                <c:pt idx="55">
                  <c:v>42699</c:v>
                </c:pt>
                <c:pt idx="56">
                  <c:v>42700</c:v>
                </c:pt>
                <c:pt idx="57">
                  <c:v>42701</c:v>
                </c:pt>
                <c:pt idx="58">
                  <c:v>42702</c:v>
                </c:pt>
                <c:pt idx="59">
                  <c:v>42703</c:v>
                </c:pt>
                <c:pt idx="60">
                  <c:v>42704</c:v>
                </c:pt>
              </c:numCache>
            </c:numRef>
          </c:cat>
          <c:val>
            <c:numRef>
              <c:f>Sheet1!$B$2:$B$62</c:f>
              <c:numCache>
                <c:formatCode>General</c:formatCode>
                <c:ptCount val="61"/>
                <c:pt idx="0">
                  <c:v>0</c:v>
                </c:pt>
                <c:pt idx="1">
                  <c:v>0</c:v>
                </c:pt>
                <c:pt idx="2">
                  <c:v>0.13755659880887999</c:v>
                </c:pt>
                <c:pt idx="3">
                  <c:v>0</c:v>
                </c:pt>
                <c:pt idx="4">
                  <c:v>0.63571797049642997</c:v>
                </c:pt>
                <c:pt idx="5">
                  <c:v>0</c:v>
                </c:pt>
                <c:pt idx="6">
                  <c:v>0</c:v>
                </c:pt>
                <c:pt idx="7">
                  <c:v>0</c:v>
                </c:pt>
                <c:pt idx="8">
                  <c:v>0</c:v>
                </c:pt>
                <c:pt idx="9">
                  <c:v>0</c:v>
                </c:pt>
                <c:pt idx="10">
                  <c:v>0.31634693494970001</c:v>
                </c:pt>
                <c:pt idx="11">
                  <c:v>0.25358243772389999</c:v>
                </c:pt>
                <c:pt idx="12">
                  <c:v>0</c:v>
                </c:pt>
                <c:pt idx="13">
                  <c:v>0</c:v>
                </c:pt>
                <c:pt idx="14">
                  <c:v>0</c:v>
                </c:pt>
                <c:pt idx="15">
                  <c:v>0</c:v>
                </c:pt>
                <c:pt idx="16">
                  <c:v>0</c:v>
                </c:pt>
                <c:pt idx="17">
                  <c:v>6.6634390633702995E-2</c:v>
                </c:pt>
                <c:pt idx="18">
                  <c:v>0.89746793270031999</c:v>
                </c:pt>
                <c:pt idx="19">
                  <c:v>0</c:v>
                </c:pt>
                <c:pt idx="20">
                  <c:v>0</c:v>
                </c:pt>
                <c:pt idx="21">
                  <c:v>0</c:v>
                </c:pt>
                <c:pt idx="22">
                  <c:v>0</c:v>
                </c:pt>
                <c:pt idx="23">
                  <c:v>0</c:v>
                </c:pt>
                <c:pt idx="24">
                  <c:v>6.2460961898812999E-2</c:v>
                </c:pt>
                <c:pt idx="25">
                  <c:v>0.82602902292269997</c:v>
                </c:pt>
                <c:pt idx="26">
                  <c:v>0</c:v>
                </c:pt>
                <c:pt idx="27">
                  <c:v>0</c:v>
                </c:pt>
                <c:pt idx="28">
                  <c:v>0</c:v>
                </c:pt>
                <c:pt idx="29">
                  <c:v>0</c:v>
                </c:pt>
                <c:pt idx="30">
                  <c:v>0</c:v>
                </c:pt>
                <c:pt idx="31">
                  <c:v>5.6468947283505003E-2</c:v>
                </c:pt>
                <c:pt idx="32">
                  <c:v>0.73179617967001998</c:v>
                </c:pt>
                <c:pt idx="33">
                  <c:v>0</c:v>
                </c:pt>
                <c:pt idx="34">
                  <c:v>0</c:v>
                </c:pt>
                <c:pt idx="35">
                  <c:v>0</c:v>
                </c:pt>
                <c:pt idx="36">
                  <c:v>0</c:v>
                </c:pt>
                <c:pt idx="37">
                  <c:v>0</c:v>
                </c:pt>
                <c:pt idx="38">
                  <c:v>9.1092221765315007E-2</c:v>
                </c:pt>
                <c:pt idx="39">
                  <c:v>0.75213799780344004</c:v>
                </c:pt>
                <c:pt idx="40">
                  <c:v>0</c:v>
                </c:pt>
                <c:pt idx="41">
                  <c:v>0</c:v>
                </c:pt>
                <c:pt idx="42">
                  <c:v>0</c:v>
                </c:pt>
                <c:pt idx="43">
                  <c:v>0</c:v>
                </c:pt>
                <c:pt idx="44">
                  <c:v>0</c:v>
                </c:pt>
                <c:pt idx="45">
                  <c:v>7.7542375086519996E-2</c:v>
                </c:pt>
                <c:pt idx="46">
                  <c:v>0.83992506244795995</c:v>
                </c:pt>
                <c:pt idx="47">
                  <c:v>0</c:v>
                </c:pt>
                <c:pt idx="48">
                  <c:v>0</c:v>
                </c:pt>
                <c:pt idx="49">
                  <c:v>0</c:v>
                </c:pt>
                <c:pt idx="50">
                  <c:v>0</c:v>
                </c:pt>
                <c:pt idx="51">
                  <c:v>0</c:v>
                </c:pt>
                <c:pt idx="52">
                  <c:v>5.1485539844086999E-2</c:v>
                </c:pt>
                <c:pt idx="53">
                  <c:v>0</c:v>
                </c:pt>
                <c:pt idx="54">
                  <c:v>0</c:v>
                </c:pt>
                <c:pt idx="55">
                  <c:v>0</c:v>
                </c:pt>
                <c:pt idx="56">
                  <c:v>0</c:v>
                </c:pt>
                <c:pt idx="57">
                  <c:v>0</c:v>
                </c:pt>
                <c:pt idx="58">
                  <c:v>0</c:v>
                </c:pt>
                <c:pt idx="59">
                  <c:v>0</c:v>
                </c:pt>
                <c:pt idx="60">
                  <c:v>0</c:v>
                </c:pt>
              </c:numCache>
            </c:numRef>
          </c:val>
          <c:smooth val="0"/>
          <c:extLst>
            <c:ext xmlns:c16="http://schemas.microsoft.com/office/drawing/2014/chart" uri="{C3380CC4-5D6E-409C-BE32-E72D297353CC}">
              <c16:uniqueId val="{00000000-9121-492E-A737-64D345D72F22}"/>
            </c:ext>
          </c:extLst>
        </c:ser>
        <c:dLbls>
          <c:showLegendKey val="0"/>
          <c:showVal val="0"/>
          <c:showCatName val="0"/>
          <c:showSerName val="0"/>
          <c:showPercent val="0"/>
          <c:showBubbleSize val="0"/>
        </c:dLbls>
        <c:smooth val="0"/>
        <c:axId val="279950672"/>
        <c:axId val="279951000"/>
      </c:lineChart>
      <c:dateAx>
        <c:axId val="27995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951000"/>
        <c:crosses val="autoZero"/>
        <c:auto val="1"/>
        <c:lblOffset val="100"/>
        <c:baseTimeUnit val="days"/>
      </c:dateAx>
      <c:valAx>
        <c:axId val="27995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95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Sheet1!$A$2:$A$62</c:f>
              <c:numCache>
                <c:formatCode>m/d/yyyy</c:formatCode>
                <c:ptCount val="61"/>
                <c:pt idx="0">
                  <c:v>42644</c:v>
                </c:pt>
                <c:pt idx="1">
                  <c:v>42645</c:v>
                </c:pt>
                <c:pt idx="2">
                  <c:v>42646</c:v>
                </c:pt>
                <c:pt idx="3">
                  <c:v>42647</c:v>
                </c:pt>
                <c:pt idx="4">
                  <c:v>42648</c:v>
                </c:pt>
                <c:pt idx="5">
                  <c:v>42649</c:v>
                </c:pt>
                <c:pt idx="6">
                  <c:v>42650</c:v>
                </c:pt>
                <c:pt idx="7">
                  <c:v>42651</c:v>
                </c:pt>
                <c:pt idx="8">
                  <c:v>42652</c:v>
                </c:pt>
                <c:pt idx="9">
                  <c:v>42653</c:v>
                </c:pt>
                <c:pt idx="10">
                  <c:v>42654</c:v>
                </c:pt>
                <c:pt idx="11">
                  <c:v>42655</c:v>
                </c:pt>
                <c:pt idx="12">
                  <c:v>42656</c:v>
                </c:pt>
                <c:pt idx="13">
                  <c:v>42657</c:v>
                </c:pt>
                <c:pt idx="14">
                  <c:v>42658</c:v>
                </c:pt>
                <c:pt idx="15">
                  <c:v>42659</c:v>
                </c:pt>
                <c:pt idx="16">
                  <c:v>42660</c:v>
                </c:pt>
                <c:pt idx="17">
                  <c:v>42661</c:v>
                </c:pt>
                <c:pt idx="18">
                  <c:v>42662</c:v>
                </c:pt>
                <c:pt idx="19">
                  <c:v>42663</c:v>
                </c:pt>
                <c:pt idx="20">
                  <c:v>42664</c:v>
                </c:pt>
                <c:pt idx="21">
                  <c:v>42665</c:v>
                </c:pt>
                <c:pt idx="22">
                  <c:v>42666</c:v>
                </c:pt>
                <c:pt idx="23">
                  <c:v>42667</c:v>
                </c:pt>
                <c:pt idx="24">
                  <c:v>42668</c:v>
                </c:pt>
                <c:pt idx="25">
                  <c:v>42669</c:v>
                </c:pt>
                <c:pt idx="26">
                  <c:v>42670</c:v>
                </c:pt>
                <c:pt idx="27">
                  <c:v>42671</c:v>
                </c:pt>
                <c:pt idx="28">
                  <c:v>42672</c:v>
                </c:pt>
                <c:pt idx="29">
                  <c:v>42673</c:v>
                </c:pt>
                <c:pt idx="30">
                  <c:v>42674</c:v>
                </c:pt>
                <c:pt idx="31">
                  <c:v>42675</c:v>
                </c:pt>
                <c:pt idx="32">
                  <c:v>42676</c:v>
                </c:pt>
                <c:pt idx="33">
                  <c:v>42677</c:v>
                </c:pt>
                <c:pt idx="34">
                  <c:v>42678</c:v>
                </c:pt>
                <c:pt idx="35">
                  <c:v>42679</c:v>
                </c:pt>
                <c:pt idx="36">
                  <c:v>42680</c:v>
                </c:pt>
                <c:pt idx="37">
                  <c:v>42681</c:v>
                </c:pt>
                <c:pt idx="38">
                  <c:v>42682</c:v>
                </c:pt>
                <c:pt idx="39">
                  <c:v>42683</c:v>
                </c:pt>
                <c:pt idx="40">
                  <c:v>42684</c:v>
                </c:pt>
                <c:pt idx="41">
                  <c:v>42685</c:v>
                </c:pt>
                <c:pt idx="42">
                  <c:v>42686</c:v>
                </c:pt>
                <c:pt idx="43">
                  <c:v>42687</c:v>
                </c:pt>
                <c:pt idx="44">
                  <c:v>42688</c:v>
                </c:pt>
                <c:pt idx="45">
                  <c:v>42689</c:v>
                </c:pt>
                <c:pt idx="46">
                  <c:v>42690</c:v>
                </c:pt>
                <c:pt idx="47">
                  <c:v>42691</c:v>
                </c:pt>
                <c:pt idx="48">
                  <c:v>42692</c:v>
                </c:pt>
                <c:pt idx="49">
                  <c:v>42693</c:v>
                </c:pt>
                <c:pt idx="50">
                  <c:v>42694</c:v>
                </c:pt>
                <c:pt idx="51">
                  <c:v>42695</c:v>
                </c:pt>
                <c:pt idx="52">
                  <c:v>42696</c:v>
                </c:pt>
                <c:pt idx="53">
                  <c:v>42697</c:v>
                </c:pt>
                <c:pt idx="54">
                  <c:v>42698</c:v>
                </c:pt>
                <c:pt idx="55">
                  <c:v>42699</c:v>
                </c:pt>
                <c:pt idx="56">
                  <c:v>42700</c:v>
                </c:pt>
                <c:pt idx="57">
                  <c:v>42701</c:v>
                </c:pt>
                <c:pt idx="58">
                  <c:v>42702</c:v>
                </c:pt>
                <c:pt idx="59">
                  <c:v>42703</c:v>
                </c:pt>
                <c:pt idx="60">
                  <c:v>42704</c:v>
                </c:pt>
              </c:numCache>
            </c:numRef>
          </c:cat>
          <c:val>
            <c:numRef>
              <c:f>Sheet1!$B$2:$B$62</c:f>
              <c:numCache>
                <c:formatCode>General</c:formatCode>
                <c:ptCount val="61"/>
                <c:pt idx="0">
                  <c:v>8.3378062189611996E-3</c:v>
                </c:pt>
                <c:pt idx="1">
                  <c:v>5.2106944292466002E-3</c:v>
                </c:pt>
                <c:pt idx="2">
                  <c:v>-2.0841691720116999E-3</c:v>
                </c:pt>
                <c:pt idx="3">
                  <c:v>-3.6473720684246998E-3</c:v>
                </c:pt>
                <c:pt idx="4">
                  <c:v>-2.6053607903621999E-3</c:v>
                </c:pt>
                <c:pt idx="5">
                  <c:v>4.6376630346991E-2</c:v>
                </c:pt>
                <c:pt idx="6">
                  <c:v>1.3021104606346E-2</c:v>
                </c:pt>
                <c:pt idx="7">
                  <c:v>-2.0831054936699999E-3</c:v>
                </c:pt>
                <c:pt idx="8">
                  <c:v>4.6870849976825002E-3</c:v>
                </c:pt>
                <c:pt idx="9">
                  <c:v>2.0830512534761002E-3</c:v>
                </c:pt>
                <c:pt idx="10">
                  <c:v>6.7697755559027002E-3</c:v>
                </c:pt>
                <c:pt idx="11">
                  <c:v>5.7278838593440001E-3</c:v>
                </c:pt>
                <c:pt idx="12">
                  <c:v>1.0934424693055E-2</c:v>
                </c:pt>
                <c:pt idx="13">
                  <c:v>5.2062996225433001E-3</c:v>
                </c:pt>
                <c:pt idx="14">
                  <c:v>2.6030142905485E-3</c:v>
                </c:pt>
                <c:pt idx="15">
                  <c:v>2.6029465354782001E-3</c:v>
                </c:pt>
                <c:pt idx="16">
                  <c:v>0</c:v>
                </c:pt>
                <c:pt idx="17">
                  <c:v>-2.0823030271480002E-3</c:v>
                </c:pt>
                <c:pt idx="18">
                  <c:v>5.7264525667521998E-3</c:v>
                </c:pt>
                <c:pt idx="19">
                  <c:v>3.1233407252396999E-3</c:v>
                </c:pt>
                <c:pt idx="20">
                  <c:v>0</c:v>
                </c:pt>
                <c:pt idx="21">
                  <c:v>3.6437837049993001E-3</c:v>
                </c:pt>
                <c:pt idx="22">
                  <c:v>6.2462587512688E-3</c:v>
                </c:pt>
                <c:pt idx="23">
                  <c:v>-3.1229343090768001E-3</c:v>
                </c:pt>
                <c:pt idx="24">
                  <c:v>-5.2050530655159996E-4</c:v>
                </c:pt>
                <c:pt idx="25">
                  <c:v>4.6845721424110002E-3</c:v>
                </c:pt>
                <c:pt idx="26">
                  <c:v>4.1638690671372E-3</c:v>
                </c:pt>
                <c:pt idx="27">
                  <c:v>4.1636956962999997E-3</c:v>
                </c:pt>
                <c:pt idx="28">
                  <c:v>-2.0817611699498E-3</c:v>
                </c:pt>
                <c:pt idx="29">
                  <c:v>3.6431578892584002E-3</c:v>
                </c:pt>
                <c:pt idx="30">
                  <c:v>-5.2043216687136995E-4</c:v>
                </c:pt>
                <c:pt idx="31">
                  <c:v>-6.2452185045823996E-3</c:v>
                </c:pt>
                <c:pt idx="32">
                  <c:v>-5.2046737970697999E-3</c:v>
                </c:pt>
                <c:pt idx="33">
                  <c:v>-2.0819778789849998E-3</c:v>
                </c:pt>
                <c:pt idx="34">
                  <c:v>-2.602526532758E-3</c:v>
                </c:pt>
                <c:pt idx="35">
                  <c:v>4.6846696787358E-3</c:v>
                </c:pt>
                <c:pt idx="36">
                  <c:v>-5.7254391672088003E-3</c:v>
                </c:pt>
                <c:pt idx="37">
                  <c:v>5.2052427204680996E-4</c:v>
                </c:pt>
                <c:pt idx="38">
                  <c:v>-1.5615646878172E-3</c:v>
                </c:pt>
                <c:pt idx="39">
                  <c:v>7.2874156741900998E-3</c:v>
                </c:pt>
                <c:pt idx="40">
                  <c:v>6.2459011273852004E-3</c:v>
                </c:pt>
                <c:pt idx="41">
                  <c:v>0</c:v>
                </c:pt>
                <c:pt idx="42">
                  <c:v>1.5613777597352E-3</c:v>
                </c:pt>
                <c:pt idx="43">
                  <c:v>2.0818045081477002E-3</c:v>
                </c:pt>
                <c:pt idx="44">
                  <c:v>4.6839626323870003E-3</c:v>
                </c:pt>
                <c:pt idx="45">
                  <c:v>-5.2041591640039002E-4</c:v>
                </c:pt>
                <c:pt idx="46">
                  <c:v>7.8062793711260996E-3</c:v>
                </c:pt>
                <c:pt idx="47">
                  <c:v>3.6426460180675E-3</c:v>
                </c:pt>
                <c:pt idx="48">
                  <c:v>5.2035904774294E-3</c:v>
                </c:pt>
                <c:pt idx="49">
                  <c:v>9.8863074641620998E-3</c:v>
                </c:pt>
                <c:pt idx="50">
                  <c:v>1.6128696593202999E-2</c:v>
                </c:pt>
                <c:pt idx="51">
                  <c:v>1.9767472104455001E-2</c:v>
                </c:pt>
                <c:pt idx="52">
                  <c:v>1.4562627097928001E-2</c:v>
                </c:pt>
                <c:pt idx="53">
                  <c:v>1.2480434319113999E-2</c:v>
                </c:pt>
                <c:pt idx="54">
                  <c:v>1.2998830105290999E-2</c:v>
                </c:pt>
                <c:pt idx="55">
                  <c:v>1.8195996880685999E-2</c:v>
                </c:pt>
                <c:pt idx="56">
                  <c:v>1.9752059672012E-2</c:v>
                </c:pt>
                <c:pt idx="57">
                  <c:v>1.8708782214184001E-2</c:v>
                </c:pt>
                <c:pt idx="58">
                  <c:v>1.5587735569653999E-2</c:v>
                </c:pt>
                <c:pt idx="59">
                  <c:v>8.3121632924479001E-3</c:v>
                </c:pt>
                <c:pt idx="60">
                  <c:v>7.2725383756266004E-3</c:v>
                </c:pt>
              </c:numCache>
            </c:numRef>
          </c:val>
          <c:smooth val="0"/>
          <c:extLst>
            <c:ext xmlns:c16="http://schemas.microsoft.com/office/drawing/2014/chart" uri="{C3380CC4-5D6E-409C-BE32-E72D297353CC}">
              <c16:uniqueId val="{00000000-0ECF-4BFB-999E-47D3831C4CE6}"/>
            </c:ext>
          </c:extLst>
        </c:ser>
        <c:dLbls>
          <c:showLegendKey val="0"/>
          <c:showVal val="0"/>
          <c:showCatName val="0"/>
          <c:showSerName val="0"/>
          <c:showPercent val="0"/>
          <c:showBubbleSize val="0"/>
        </c:dLbls>
        <c:smooth val="0"/>
        <c:axId val="280882184"/>
        <c:axId val="280884808"/>
      </c:lineChart>
      <c:dateAx>
        <c:axId val="28088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84808"/>
        <c:crosses val="autoZero"/>
        <c:auto val="1"/>
        <c:lblOffset val="100"/>
        <c:baseTimeUnit val="days"/>
      </c:dateAx>
      <c:valAx>
        <c:axId val="28088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8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Sheet1!$A$2:$A$62</c:f>
              <c:numCache>
                <c:formatCode>m/d/yyyy</c:formatCode>
                <c:ptCount val="61"/>
                <c:pt idx="0">
                  <c:v>42644</c:v>
                </c:pt>
                <c:pt idx="1">
                  <c:v>42645</c:v>
                </c:pt>
                <c:pt idx="2">
                  <c:v>42646</c:v>
                </c:pt>
                <c:pt idx="3">
                  <c:v>42647</c:v>
                </c:pt>
                <c:pt idx="4">
                  <c:v>42648</c:v>
                </c:pt>
                <c:pt idx="5">
                  <c:v>42649</c:v>
                </c:pt>
                <c:pt idx="6">
                  <c:v>42650</c:v>
                </c:pt>
                <c:pt idx="7">
                  <c:v>42651</c:v>
                </c:pt>
                <c:pt idx="8">
                  <c:v>42652</c:v>
                </c:pt>
                <c:pt idx="9">
                  <c:v>42653</c:v>
                </c:pt>
                <c:pt idx="10">
                  <c:v>42654</c:v>
                </c:pt>
                <c:pt idx="11">
                  <c:v>42655</c:v>
                </c:pt>
                <c:pt idx="12">
                  <c:v>42656</c:v>
                </c:pt>
                <c:pt idx="13">
                  <c:v>42657</c:v>
                </c:pt>
                <c:pt idx="14">
                  <c:v>42658</c:v>
                </c:pt>
                <c:pt idx="15">
                  <c:v>42659</c:v>
                </c:pt>
                <c:pt idx="16">
                  <c:v>42660</c:v>
                </c:pt>
                <c:pt idx="17">
                  <c:v>42661</c:v>
                </c:pt>
                <c:pt idx="18">
                  <c:v>42662</c:v>
                </c:pt>
                <c:pt idx="19">
                  <c:v>42663</c:v>
                </c:pt>
                <c:pt idx="20">
                  <c:v>42664</c:v>
                </c:pt>
                <c:pt idx="21">
                  <c:v>42665</c:v>
                </c:pt>
                <c:pt idx="22">
                  <c:v>42666</c:v>
                </c:pt>
                <c:pt idx="23">
                  <c:v>42667</c:v>
                </c:pt>
                <c:pt idx="24">
                  <c:v>42668</c:v>
                </c:pt>
                <c:pt idx="25">
                  <c:v>42669</c:v>
                </c:pt>
                <c:pt idx="26">
                  <c:v>42670</c:v>
                </c:pt>
                <c:pt idx="27">
                  <c:v>42671</c:v>
                </c:pt>
                <c:pt idx="28">
                  <c:v>42672</c:v>
                </c:pt>
                <c:pt idx="29">
                  <c:v>42673</c:v>
                </c:pt>
                <c:pt idx="30">
                  <c:v>42674</c:v>
                </c:pt>
                <c:pt idx="31">
                  <c:v>42675</c:v>
                </c:pt>
                <c:pt idx="32">
                  <c:v>42676</c:v>
                </c:pt>
                <c:pt idx="33">
                  <c:v>42677</c:v>
                </c:pt>
                <c:pt idx="34">
                  <c:v>42678</c:v>
                </c:pt>
                <c:pt idx="35">
                  <c:v>42679</c:v>
                </c:pt>
                <c:pt idx="36">
                  <c:v>42680</c:v>
                </c:pt>
                <c:pt idx="37">
                  <c:v>42681</c:v>
                </c:pt>
                <c:pt idx="38">
                  <c:v>42682</c:v>
                </c:pt>
                <c:pt idx="39">
                  <c:v>42683</c:v>
                </c:pt>
                <c:pt idx="40">
                  <c:v>42684</c:v>
                </c:pt>
                <c:pt idx="41">
                  <c:v>42685</c:v>
                </c:pt>
                <c:pt idx="42">
                  <c:v>42686</c:v>
                </c:pt>
                <c:pt idx="43">
                  <c:v>42687</c:v>
                </c:pt>
                <c:pt idx="44">
                  <c:v>42688</c:v>
                </c:pt>
                <c:pt idx="45">
                  <c:v>42689</c:v>
                </c:pt>
                <c:pt idx="46">
                  <c:v>42690</c:v>
                </c:pt>
                <c:pt idx="47">
                  <c:v>42691</c:v>
                </c:pt>
                <c:pt idx="48">
                  <c:v>42692</c:v>
                </c:pt>
                <c:pt idx="49">
                  <c:v>42693</c:v>
                </c:pt>
                <c:pt idx="50">
                  <c:v>42694</c:v>
                </c:pt>
                <c:pt idx="51">
                  <c:v>42695</c:v>
                </c:pt>
                <c:pt idx="52">
                  <c:v>42696</c:v>
                </c:pt>
                <c:pt idx="53">
                  <c:v>42697</c:v>
                </c:pt>
                <c:pt idx="54">
                  <c:v>42698</c:v>
                </c:pt>
                <c:pt idx="55">
                  <c:v>42699</c:v>
                </c:pt>
                <c:pt idx="56">
                  <c:v>42700</c:v>
                </c:pt>
                <c:pt idx="57">
                  <c:v>42701</c:v>
                </c:pt>
                <c:pt idx="58">
                  <c:v>42702</c:v>
                </c:pt>
                <c:pt idx="59">
                  <c:v>42703</c:v>
                </c:pt>
                <c:pt idx="60">
                  <c:v>42704</c:v>
                </c:pt>
              </c:numCache>
            </c:numRef>
          </c:cat>
          <c:val>
            <c:numRef>
              <c:f>Sheet1!$B$2:$B$62</c:f>
              <c:numCache>
                <c:formatCode>General</c:formatCode>
                <c:ptCount val="61"/>
                <c:pt idx="0">
                  <c:v>7.6076138666999998E-2</c:v>
                </c:pt>
                <c:pt idx="1">
                  <c:v>7.6072174778426996E-2</c:v>
                </c:pt>
                <c:pt idx="2">
                  <c:v>0.10629484313695001</c:v>
                </c:pt>
                <c:pt idx="3">
                  <c:v>0.13026803951811</c:v>
                </c:pt>
                <c:pt idx="4">
                  <c:v>0.14173531971215</c:v>
                </c:pt>
                <c:pt idx="5">
                  <c:v>0.19948332256922</c:v>
                </c:pt>
                <c:pt idx="6">
                  <c:v>0.19320803453789001</c:v>
                </c:pt>
                <c:pt idx="7">
                  <c:v>0.17810922991193001</c:v>
                </c:pt>
                <c:pt idx="8">
                  <c:v>0.16612333746471999</c:v>
                </c:pt>
                <c:pt idx="9">
                  <c:v>0.11560693641618</c:v>
                </c:pt>
                <c:pt idx="10">
                  <c:v>0.11611982733034</c:v>
                </c:pt>
                <c:pt idx="11">
                  <c:v>1.5099919814218999E-2</c:v>
                </c:pt>
                <c:pt idx="12">
                  <c:v>1.561889886763E-2</c:v>
                </c:pt>
                <c:pt idx="13">
                  <c:v>2.4988937189264999E-2</c:v>
                </c:pt>
                <c:pt idx="14">
                  <c:v>5.2058930709563002E-2</c:v>
                </c:pt>
                <c:pt idx="15">
                  <c:v>7.2880605950181004E-2</c:v>
                </c:pt>
                <c:pt idx="16">
                  <c:v>8.0168666545198997E-2</c:v>
                </c:pt>
                <c:pt idx="17">
                  <c:v>0.12650254306552999</c:v>
                </c:pt>
                <c:pt idx="18">
                  <c:v>0.22644220257987999</c:v>
                </c:pt>
                <c:pt idx="19">
                  <c:v>0.27796864263852</c:v>
                </c:pt>
                <c:pt idx="20">
                  <c:v>0.35657026256064001</c:v>
                </c:pt>
                <c:pt idx="21">
                  <c:v>0.36072144288577002</c:v>
                </c:pt>
                <c:pt idx="22">
                  <c:v>0.36278086890442002</c:v>
                </c:pt>
                <c:pt idx="23">
                  <c:v>0.38048937908921998</c:v>
                </c:pt>
                <c:pt idx="24">
                  <c:v>0.36279408702894</c:v>
                </c:pt>
                <c:pt idx="25">
                  <c:v>0.21027538789042999</c:v>
                </c:pt>
                <c:pt idx="26">
                  <c:v>0.36380291146422</c:v>
                </c:pt>
                <c:pt idx="27">
                  <c:v>0.36951260766609001</c:v>
                </c:pt>
                <c:pt idx="28">
                  <c:v>0.38669518738843001</c:v>
                </c:pt>
                <c:pt idx="29">
                  <c:v>0.38980369298666001</c:v>
                </c:pt>
                <c:pt idx="30">
                  <c:v>0.37679484977646999</c:v>
                </c:pt>
                <c:pt idx="31">
                  <c:v>0.38722773050199</c:v>
                </c:pt>
                <c:pt idx="32">
                  <c:v>0.39921925829538002</c:v>
                </c:pt>
                <c:pt idx="33">
                  <c:v>0.27430629655269001</c:v>
                </c:pt>
                <c:pt idx="34">
                  <c:v>0.29305211434758</c:v>
                </c:pt>
                <c:pt idx="35">
                  <c:v>0.30032530904359001</c:v>
                </c:pt>
                <c:pt idx="36">
                  <c:v>0.30242460205918997</c:v>
                </c:pt>
                <c:pt idx="37">
                  <c:v>0.31491554537646999</c:v>
                </c:pt>
                <c:pt idx="38">
                  <c:v>0.28941450820355002</c:v>
                </c:pt>
                <c:pt idx="39">
                  <c:v>0.27638112488679001</c:v>
                </c:pt>
                <c:pt idx="40">
                  <c:v>0.32632795178465002</c:v>
                </c:pt>
                <c:pt idx="41">
                  <c:v>0.33985989236903003</c:v>
                </c:pt>
                <c:pt idx="42">
                  <c:v>0.33256827017659002</c:v>
                </c:pt>
                <c:pt idx="43">
                  <c:v>0.33880663040933001</c:v>
                </c:pt>
                <c:pt idx="44">
                  <c:v>0.36220947781467</c:v>
                </c:pt>
                <c:pt idx="45">
                  <c:v>0.35128257170068</c:v>
                </c:pt>
                <c:pt idx="46">
                  <c:v>0.27996336538861999</c:v>
                </c:pt>
                <c:pt idx="47">
                  <c:v>0.35696630675166002</c:v>
                </c:pt>
                <c:pt idx="48">
                  <c:v>0.37776101152535002</c:v>
                </c:pt>
                <c:pt idx="49">
                  <c:v>0.38656843770160998</c:v>
                </c:pt>
                <c:pt idx="50">
                  <c:v>0.40367258823835001</c:v>
                </c:pt>
                <c:pt idx="51">
                  <c:v>0.41607505994081001</c:v>
                </c:pt>
                <c:pt idx="52">
                  <c:v>0.42797489352628998</c:v>
                </c:pt>
                <c:pt idx="53">
                  <c:v>0.25841674249317997</c:v>
                </c:pt>
                <c:pt idx="54">
                  <c:v>0.23654795944891999</c:v>
                </c:pt>
                <c:pt idx="55">
                  <c:v>0.23442576084413999</c:v>
                </c:pt>
                <c:pt idx="56">
                  <c:v>0.25204887149665001</c:v>
                </c:pt>
                <c:pt idx="57">
                  <c:v>0.21563034204688</c:v>
                </c:pt>
                <c:pt idx="58">
                  <c:v>0.20832359251697</c:v>
                </c:pt>
                <c:pt idx="59">
                  <c:v>0.17090465182723</c:v>
                </c:pt>
                <c:pt idx="60">
                  <c:v>0.16569793111329001</c:v>
                </c:pt>
              </c:numCache>
            </c:numRef>
          </c:val>
          <c:smooth val="0"/>
          <c:extLst>
            <c:ext xmlns:c16="http://schemas.microsoft.com/office/drawing/2014/chart" uri="{C3380CC4-5D6E-409C-BE32-E72D297353CC}">
              <c16:uniqueId val="{00000000-5E51-4363-A98A-F27E9BF26B61}"/>
            </c:ext>
          </c:extLst>
        </c:ser>
        <c:dLbls>
          <c:showLegendKey val="0"/>
          <c:showVal val="0"/>
          <c:showCatName val="0"/>
          <c:showSerName val="0"/>
          <c:showPercent val="0"/>
          <c:showBubbleSize val="0"/>
        </c:dLbls>
        <c:smooth val="0"/>
        <c:axId val="279197824"/>
        <c:axId val="279191920"/>
      </c:lineChart>
      <c:dateAx>
        <c:axId val="27919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91920"/>
        <c:crosses val="autoZero"/>
        <c:auto val="1"/>
        <c:lblOffset val="100"/>
        <c:baseTimeUnit val="days"/>
      </c:dateAx>
      <c:valAx>
        <c:axId val="27919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9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Rabea Tea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ECD7-4A75-B0B7-21C5BD9A9C02}"/>
            </c:ext>
          </c:extLst>
        </c:ser>
        <c:dLbls>
          <c:showLegendKey val="0"/>
          <c:showVal val="0"/>
          <c:showCatName val="0"/>
          <c:showSerName val="0"/>
          <c:showPercent val="0"/>
          <c:showBubbleSize val="0"/>
        </c:dLbls>
        <c:axId val="279195856"/>
        <c:axId val="279189296"/>
      </c:radarChart>
      <c:catAx>
        <c:axId val="27919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89296"/>
        <c:crosses val="autoZero"/>
        <c:auto val="1"/>
        <c:lblAlgn val="ctr"/>
        <c:lblOffset val="100"/>
        <c:noMultiLvlLbl val="0"/>
      </c:catAx>
      <c:valAx>
        <c:axId val="27918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9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12/19/2016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Overview</a:t>
            </a:r>
            <a:endParaRPr lang="en-US"/>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375161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8826664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44294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05713129"/>
                    </a:ext>
                  </a:extLst>
                </a:gridCol>
                <a:gridCol w="740664">
                  <a:extLst>
                    <a:ext uri="{9D8B030D-6E8A-4147-A177-3AD203B41FA5}">
                      <a16:colId xmlns:a16="http://schemas.microsoft.com/office/drawing/2014/main" val="2514682189"/>
                    </a:ext>
                  </a:extLst>
                </a:gridCol>
                <a:gridCol w="740664">
                  <a:extLst>
                    <a:ext uri="{9D8B030D-6E8A-4147-A177-3AD203B41FA5}">
                      <a16:colId xmlns:a16="http://schemas.microsoft.com/office/drawing/2014/main" val="2923944131"/>
                    </a:ext>
                  </a:extLst>
                </a:gridCol>
                <a:gridCol w="740664">
                  <a:extLst>
                    <a:ext uri="{9D8B030D-6E8A-4147-A177-3AD203B41FA5}">
                      <a16:colId xmlns:a16="http://schemas.microsoft.com/office/drawing/2014/main" val="3217081450"/>
                    </a:ext>
                  </a:extLst>
                </a:gridCol>
                <a:gridCol w="740664">
                  <a:extLst>
                    <a:ext uri="{9D8B030D-6E8A-4147-A177-3AD203B41FA5}">
                      <a16:colId xmlns:a16="http://schemas.microsoft.com/office/drawing/2014/main" val="2926151433"/>
                    </a:ext>
                  </a:extLst>
                </a:gridCol>
                <a:gridCol w="740664">
                  <a:extLst>
                    <a:ext uri="{9D8B030D-6E8A-4147-A177-3AD203B41FA5}">
                      <a16:colId xmlns:a16="http://schemas.microsoft.com/office/drawing/2014/main" val="2150602867"/>
                    </a:ext>
                  </a:extLst>
                </a:gridCol>
                <a:gridCol w="740664">
                  <a:extLst>
                    <a:ext uri="{9D8B030D-6E8A-4147-A177-3AD203B41FA5}">
                      <a16:colId xmlns:a16="http://schemas.microsoft.com/office/drawing/2014/main" val="3664176111"/>
                    </a:ext>
                  </a:extLst>
                </a:gridCol>
                <a:gridCol w="740664">
                  <a:extLst>
                    <a:ext uri="{9D8B030D-6E8A-4147-A177-3AD203B41FA5}">
                      <a16:colId xmlns:a16="http://schemas.microsoft.com/office/drawing/2014/main" val="1522311922"/>
                    </a:ext>
                  </a:extLst>
                </a:gridCol>
                <a:gridCol w="740664">
                  <a:extLst>
                    <a:ext uri="{9D8B030D-6E8A-4147-A177-3AD203B41FA5}">
                      <a16:colId xmlns:a16="http://schemas.microsoft.com/office/drawing/2014/main" val="1232858454"/>
                    </a:ext>
                  </a:extLst>
                </a:gridCol>
                <a:gridCol w="740664">
                  <a:extLst>
                    <a:ext uri="{9D8B030D-6E8A-4147-A177-3AD203B41FA5}">
                      <a16:colId xmlns:a16="http://schemas.microsoft.com/office/drawing/2014/main" val="114801538"/>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096346931"/>
                  </a:ext>
                </a:extLst>
              </a:tr>
              <a:tr h="370840">
                <a:tc>
                  <a:txBody>
                    <a:bodyPr/>
                    <a:lstStyle/>
                    <a:p>
                      <a:r>
                        <a:rPr lang="en-US" sz="1000"/>
                        <a:t>Rabea Tea</a:t>
                      </a:r>
                      <a:endParaRPr lang="en-US" sz="1000"/>
                    </a:p>
                  </a:txBody>
                  <a:tcPr/>
                </a:tc>
                <a:tc>
                  <a:txBody>
                    <a:bodyPr/>
                    <a:lstStyle/>
                    <a:p>
                      <a:r>
                        <a:rPr lang="en-US" sz="1000"/>
                        <a:t>192519</a:t>
                      </a:r>
                      <a:endParaRPr lang="en-US" sz="1000"/>
                    </a:p>
                  </a:txBody>
                  <a:tcPr/>
                </a:tc>
                <a:tc>
                  <a:txBody>
                    <a:bodyPr/>
                    <a:lstStyle/>
                    <a:p>
                      <a:r>
                        <a:rPr lang="en-US" sz="1000"/>
                        <a:t>622</a:t>
                      </a:r>
                      <a:endParaRPr lang="en-US" sz="1000"/>
                    </a:p>
                  </a:txBody>
                  <a:tcPr/>
                </a:tc>
                <a:tc>
                  <a:txBody>
                    <a:bodyPr/>
                    <a:lstStyle/>
                    <a:p>
                      <a:r>
                        <a:rPr lang="en-US" sz="1000"/>
                        <a:t>17</a:t>
                      </a:r>
                      <a:endParaRPr lang="en-US" sz="1000"/>
                    </a:p>
                  </a:txBody>
                  <a:tcPr/>
                </a:tc>
                <a:tc>
                  <a:txBody>
                    <a:bodyPr/>
                    <a:lstStyle/>
                    <a:p>
                      <a:r>
                        <a:rPr lang="en-US" sz="1000"/>
                        <a:t>4252</a:t>
                      </a:r>
                      <a:endParaRPr lang="en-US" sz="1000"/>
                    </a:p>
                  </a:txBody>
                  <a:tcPr/>
                </a:tc>
                <a:tc>
                  <a:txBody>
                    <a:bodyPr/>
                    <a:lstStyle/>
                    <a:p>
                      <a:r>
                        <a:rPr lang="en-US" sz="1000"/>
                        <a:t>5945</a:t>
                      </a:r>
                      <a:endParaRPr lang="en-US" sz="1000"/>
                    </a:p>
                  </a:txBody>
                  <a:tcPr/>
                </a:tc>
                <a:tc>
                  <a:txBody>
                    <a:bodyPr/>
                    <a:lstStyle/>
                    <a:p>
                      <a:r>
                        <a:rPr lang="en-US" sz="1000"/>
                        <a:t>1653</a:t>
                      </a:r>
                      <a:endParaRPr lang="en-US" sz="1000"/>
                    </a:p>
                  </a:txBody>
                  <a:tcPr/>
                </a:tc>
                <a:tc>
                  <a:txBody>
                    <a:bodyPr/>
                    <a:lstStyle/>
                    <a:p>
                      <a:r>
                        <a:rPr lang="en-US" sz="1000"/>
                        <a:t>1</a:t>
                      </a:r>
                      <a:endParaRPr lang="en-US" sz="1000"/>
                    </a:p>
                  </a:txBody>
                  <a:tcPr/>
                </a:tc>
                <a:tc>
                  <a:txBody>
                    <a:bodyPr/>
                    <a:lstStyle/>
                    <a:p>
                      <a:r>
                        <a:rPr lang="en-US" sz="1000"/>
                        <a:t>0.3627%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595305025"/>
                  </a:ext>
                </a:extLst>
              </a:tr>
            </a:tbl>
          </a:graphicData>
        </a:graphic>
      </p:graphicFrame>
      <p:sp>
        <p:nvSpPr>
          <p:cNvPr id="3" name="Title 2"/>
          <p:cNvSpPr>
            <a:spLocks noGrp="1"/>
          </p:cNvSpPr>
          <p:nvPr>
            <p:ph type="title"/>
          </p:nvPr>
        </p:nvSpPr>
        <p:spPr/>
        <p:txBody>
          <a:bodyPr/>
          <a:lstStyle/>
          <a:p>
            <a:r>
              <a:rPr lang="en-US"/>
              <a:t>Key Metrics Table</a:t>
            </a:r>
            <a:endParaRPr lang="en-US"/>
          </a:p>
        </p:txBody>
      </p:sp>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046579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199188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77398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9675043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356281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People Talking About This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0125198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59349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3064453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145155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5500885"/>
                    </a:ext>
                  </a:extLst>
                </a:gridCol>
                <a:gridCol w="658368">
                  <a:extLst>
                    <a:ext uri="{9D8B030D-6E8A-4147-A177-3AD203B41FA5}">
                      <a16:colId xmlns:a16="http://schemas.microsoft.com/office/drawing/2014/main" val="3099731847"/>
                    </a:ext>
                  </a:extLst>
                </a:gridCol>
                <a:gridCol w="658368">
                  <a:extLst>
                    <a:ext uri="{9D8B030D-6E8A-4147-A177-3AD203B41FA5}">
                      <a16:colId xmlns:a16="http://schemas.microsoft.com/office/drawing/2014/main" val="4199914034"/>
                    </a:ext>
                  </a:extLst>
                </a:gridCol>
                <a:gridCol w="658368">
                  <a:extLst>
                    <a:ext uri="{9D8B030D-6E8A-4147-A177-3AD203B41FA5}">
                      <a16:colId xmlns:a16="http://schemas.microsoft.com/office/drawing/2014/main" val="658181898"/>
                    </a:ext>
                  </a:extLst>
                </a:gridCol>
                <a:gridCol w="658368">
                  <a:extLst>
                    <a:ext uri="{9D8B030D-6E8A-4147-A177-3AD203B41FA5}">
                      <a16:colId xmlns:a16="http://schemas.microsoft.com/office/drawing/2014/main" val="798330913"/>
                    </a:ext>
                  </a:extLst>
                </a:gridCol>
                <a:gridCol w="658368">
                  <a:extLst>
                    <a:ext uri="{9D8B030D-6E8A-4147-A177-3AD203B41FA5}">
                      <a16:colId xmlns:a16="http://schemas.microsoft.com/office/drawing/2014/main" val="3575848687"/>
                    </a:ext>
                  </a:extLst>
                </a:gridCol>
                <a:gridCol w="658368">
                  <a:extLst>
                    <a:ext uri="{9D8B030D-6E8A-4147-A177-3AD203B41FA5}">
                      <a16:colId xmlns:a16="http://schemas.microsoft.com/office/drawing/2014/main" val="3966815610"/>
                    </a:ext>
                  </a:extLst>
                </a:gridCol>
                <a:gridCol w="658368">
                  <a:extLst>
                    <a:ext uri="{9D8B030D-6E8A-4147-A177-3AD203B41FA5}">
                      <a16:colId xmlns:a16="http://schemas.microsoft.com/office/drawing/2014/main" val="51311356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523139986"/>
                  </a:ext>
                </a:extLst>
              </a:tr>
              <a:tr h="370840">
                <a:tc>
                  <a:txBody>
                    <a:bodyPr/>
                    <a:lstStyle/>
                    <a:p>
                      <a:r>
                        <a:rPr lang="en-US" sz="1000" b="1"/>
                        <a:t>Rabea Tea - 2016-11-22 14:06:26</a:t>
                      </a:r>
                      <a:r>
                        <a:rPr lang="en-US" sz="1000"/>
                        <a:t>
</a:t>
                      </a:r>
                      <a:r>
                        <a:rPr lang="ar-AE" sz="1000"/>
                        <a:t>مبروك لجميع الفائزين معنا في هذا الأسبوع! الإجابة الصحيحة هي: الشاي العدني!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99</a:t>
                      </a:r>
                      <a:endParaRPr lang="en-US" sz="1000"/>
                    </a:p>
                  </a:txBody>
                  <a:tcPr/>
                </a:tc>
                <a:tc>
                  <a:txBody>
                    <a:bodyPr/>
                    <a:lstStyle/>
                    <a:p>
                      <a:r>
                        <a:rPr lang="en-US" sz="1000"/>
                        <a:t>75</a:t>
                      </a:r>
                      <a:endParaRPr lang="en-US" sz="1000"/>
                    </a:p>
                  </a:txBody>
                  <a:tcPr/>
                </a:tc>
                <a:tc>
                  <a:txBody>
                    <a:bodyPr/>
                    <a:lstStyle/>
                    <a:p>
                      <a:r>
                        <a:rPr lang="en-US" sz="1000"/>
                        <a:t>19</a:t>
                      </a:r>
                      <a:endParaRPr lang="en-US" sz="1000"/>
                    </a:p>
                  </a:txBody>
                  <a:tcPr/>
                </a:tc>
                <a:tc>
                  <a:txBody>
                    <a:bodyPr/>
                    <a:lstStyle/>
                    <a:p>
                      <a:r>
                        <a:rPr lang="en-US" sz="1000"/>
                        <a:t>5</a:t>
                      </a:r>
                      <a:endParaRPr lang="en-US" sz="1000"/>
                    </a:p>
                  </a:txBody>
                  <a:tcPr/>
                </a:tc>
                <a:tc>
                  <a:txBody>
                    <a:bodyPr/>
                    <a:lstStyle/>
                    <a:p>
                      <a:r>
                        <a:rPr lang="en-US" sz="1000"/>
                        <a:t>0.0515%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91476723"/>
                  </a:ext>
                </a:extLst>
              </a:tr>
              <a:tr h="370840">
                <a:tc>
                  <a:txBody>
                    <a:bodyPr/>
                    <a:lstStyle/>
                    <a:p>
                      <a:r>
                        <a:rPr lang="en-US" sz="1000" b="1"/>
                        <a:t>Rabea Tea - 2016-11-16 14:08:30</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1614</a:t>
                      </a:r>
                      <a:endParaRPr lang="en-US" sz="1000"/>
                    </a:p>
                  </a:txBody>
                  <a:tcPr/>
                </a:tc>
                <a:tc>
                  <a:txBody>
                    <a:bodyPr/>
                    <a:lstStyle/>
                    <a:p>
                      <a:r>
                        <a:rPr lang="en-US" sz="1000"/>
                        <a:t>479</a:t>
                      </a:r>
                      <a:endParaRPr lang="en-US" sz="1000"/>
                    </a:p>
                  </a:txBody>
                  <a:tcPr/>
                </a:tc>
                <a:tc>
                  <a:txBody>
                    <a:bodyPr/>
                    <a:lstStyle/>
                    <a:p>
                      <a:r>
                        <a:rPr lang="en-US" sz="1000"/>
                        <a:t>895</a:t>
                      </a:r>
                      <a:endParaRPr lang="en-US" sz="1000"/>
                    </a:p>
                  </a:txBody>
                  <a:tcPr/>
                </a:tc>
                <a:tc>
                  <a:txBody>
                    <a:bodyPr/>
                    <a:lstStyle/>
                    <a:p>
                      <a:r>
                        <a:rPr lang="en-US" sz="1000"/>
                        <a:t>240</a:t>
                      </a:r>
                      <a:endParaRPr lang="en-US" sz="1000"/>
                    </a:p>
                  </a:txBody>
                  <a:tcPr/>
                </a:tc>
                <a:tc>
                  <a:txBody>
                    <a:bodyPr/>
                    <a:lstStyle/>
                    <a:p>
                      <a:r>
                        <a:rPr lang="en-US" sz="1000"/>
                        <a:t>0.8399%</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75603140"/>
                  </a:ext>
                </a:extLst>
              </a:tr>
              <a:tr h="370840">
                <a:tc>
                  <a:txBody>
                    <a:bodyPr/>
                    <a:lstStyle/>
                    <a:p>
                      <a:r>
                        <a:rPr lang="en-US" sz="1000" b="1"/>
                        <a:t>Rabea Tea - 2016-11-15 14:00:06</a:t>
                      </a:r>
                      <a:r>
                        <a:rPr lang="en-US" sz="1000"/>
                        <a:t>
</a:t>
                      </a:r>
                      <a:r>
                        <a:rPr lang="ar-AE" sz="1000"/>
                        <a:t>مبروك لجميع الفائزين معنا في هذا الأسبوع! الإجابة الصحيحة هي: شاي نعناع صافي!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149</a:t>
                      </a:r>
                      <a:endParaRPr lang="en-US" sz="1000"/>
                    </a:p>
                  </a:txBody>
                  <a:tcPr/>
                </a:tc>
                <a:tc>
                  <a:txBody>
                    <a:bodyPr/>
                    <a:lstStyle/>
                    <a:p>
                      <a:r>
                        <a:rPr lang="en-US" sz="1000"/>
                        <a:t>114</a:t>
                      </a:r>
                      <a:endParaRPr lang="en-US" sz="1000"/>
                    </a:p>
                  </a:txBody>
                  <a:tcPr/>
                </a:tc>
                <a:tc>
                  <a:txBody>
                    <a:bodyPr/>
                    <a:lstStyle/>
                    <a:p>
                      <a:r>
                        <a:rPr lang="en-US" sz="1000"/>
                        <a:t>31</a:t>
                      </a:r>
                      <a:endParaRPr lang="en-US" sz="1000"/>
                    </a:p>
                  </a:txBody>
                  <a:tcPr/>
                </a:tc>
                <a:tc>
                  <a:txBody>
                    <a:bodyPr/>
                    <a:lstStyle/>
                    <a:p>
                      <a:r>
                        <a:rPr lang="en-US" sz="1000"/>
                        <a:t>4</a:t>
                      </a:r>
                      <a:endParaRPr lang="en-US" sz="1000"/>
                    </a:p>
                  </a:txBody>
                  <a:tcPr/>
                </a:tc>
                <a:tc>
                  <a:txBody>
                    <a:bodyPr/>
                    <a:lstStyle/>
                    <a:p>
                      <a:r>
                        <a:rPr lang="en-US" sz="1000"/>
                        <a:t>0.0775%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40829960"/>
                  </a:ext>
                </a:extLst>
              </a:tr>
              <a:tr h="370840">
                <a:tc>
                  <a:txBody>
                    <a:bodyPr/>
                    <a:lstStyle/>
                    <a:p>
                      <a:r>
                        <a:rPr lang="en-US" sz="1000" b="1"/>
                        <a:t>Rabea Tea - 2016-11-09 14:01:57</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1445</a:t>
                      </a:r>
                      <a:endParaRPr lang="en-US" sz="1000"/>
                    </a:p>
                  </a:txBody>
                  <a:tcPr/>
                </a:tc>
                <a:tc>
                  <a:txBody>
                    <a:bodyPr/>
                    <a:lstStyle/>
                    <a:p>
                      <a:r>
                        <a:rPr lang="en-US" sz="1000"/>
                        <a:t>447</a:t>
                      </a:r>
                      <a:endParaRPr lang="en-US" sz="1000"/>
                    </a:p>
                  </a:txBody>
                  <a:tcPr/>
                </a:tc>
                <a:tc>
                  <a:txBody>
                    <a:bodyPr/>
                    <a:lstStyle/>
                    <a:p>
                      <a:r>
                        <a:rPr lang="en-US" sz="1000"/>
                        <a:t>777</a:t>
                      </a:r>
                      <a:endParaRPr lang="en-US" sz="1000"/>
                    </a:p>
                  </a:txBody>
                  <a:tcPr/>
                </a:tc>
                <a:tc>
                  <a:txBody>
                    <a:bodyPr/>
                    <a:lstStyle/>
                    <a:p>
                      <a:r>
                        <a:rPr lang="en-US" sz="1000"/>
                        <a:t>221</a:t>
                      </a:r>
                      <a:endParaRPr lang="en-US" sz="1000"/>
                    </a:p>
                  </a:txBody>
                  <a:tcPr/>
                </a:tc>
                <a:tc>
                  <a:txBody>
                    <a:bodyPr/>
                    <a:lstStyle/>
                    <a:p>
                      <a:r>
                        <a:rPr lang="en-US" sz="1000"/>
                        <a:t>0.7521%</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28524912"/>
                  </a:ext>
                </a:extLst>
              </a:tr>
              <a:tr h="370840">
                <a:tc>
                  <a:txBody>
                    <a:bodyPr/>
                    <a:lstStyle/>
                    <a:p>
                      <a:r>
                        <a:rPr lang="en-US" sz="1000" b="1"/>
                        <a:t>Rabea Tea - 2016-11-08 14:00:50</a:t>
                      </a:r>
                      <a:r>
                        <a:rPr lang="en-US" sz="1000"/>
                        <a:t>
</a:t>
                      </a:r>
                      <a:r>
                        <a:rPr lang="ar-AE" sz="1000"/>
                        <a:t>مبروك لجميع الفائزين معنا في هذا الأسبوع! الإجابة الصحيحة هي: شاي بابونج!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175</a:t>
                      </a:r>
                      <a:endParaRPr lang="en-US" sz="1000"/>
                    </a:p>
                  </a:txBody>
                  <a:tcPr/>
                </a:tc>
                <a:tc>
                  <a:txBody>
                    <a:bodyPr/>
                    <a:lstStyle/>
                    <a:p>
                      <a:r>
                        <a:rPr lang="en-US" sz="1000"/>
                        <a:t>123</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0.0911%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47913931"/>
                  </a:ext>
                </a:extLst>
              </a:tr>
            </a:tbl>
          </a:graphicData>
        </a:graphic>
      </p:graphicFrame>
      <p:sp>
        <p:nvSpPr>
          <p:cNvPr id="3" name="Title 2"/>
          <p:cNvSpPr>
            <a:spLocks noGrp="1"/>
          </p:cNvSpPr>
          <p:nvPr>
            <p:ph type="title"/>
          </p:nvPr>
        </p:nvSpPr>
        <p:spPr/>
        <p:txBody>
          <a:bodyPr/>
          <a:lstStyle/>
          <a:p>
            <a:r>
              <a:rPr lang="en-US"/>
              <a:t>Own Posts Table - 1 of 4</a:t>
            </a:r>
            <a:endParaRPr lang="en-US"/>
          </a:p>
        </p:txBody>
      </p:sp>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04683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3994918"/>
                    </a:ext>
                  </a:extLst>
                </a:gridCol>
                <a:gridCol w="658368">
                  <a:extLst>
                    <a:ext uri="{9D8B030D-6E8A-4147-A177-3AD203B41FA5}">
                      <a16:colId xmlns:a16="http://schemas.microsoft.com/office/drawing/2014/main" val="2199908457"/>
                    </a:ext>
                  </a:extLst>
                </a:gridCol>
                <a:gridCol w="658368">
                  <a:extLst>
                    <a:ext uri="{9D8B030D-6E8A-4147-A177-3AD203B41FA5}">
                      <a16:colId xmlns:a16="http://schemas.microsoft.com/office/drawing/2014/main" val="1295006366"/>
                    </a:ext>
                  </a:extLst>
                </a:gridCol>
                <a:gridCol w="658368">
                  <a:extLst>
                    <a:ext uri="{9D8B030D-6E8A-4147-A177-3AD203B41FA5}">
                      <a16:colId xmlns:a16="http://schemas.microsoft.com/office/drawing/2014/main" val="2071827250"/>
                    </a:ext>
                  </a:extLst>
                </a:gridCol>
                <a:gridCol w="658368">
                  <a:extLst>
                    <a:ext uri="{9D8B030D-6E8A-4147-A177-3AD203B41FA5}">
                      <a16:colId xmlns:a16="http://schemas.microsoft.com/office/drawing/2014/main" val="1736423303"/>
                    </a:ext>
                  </a:extLst>
                </a:gridCol>
                <a:gridCol w="658368">
                  <a:extLst>
                    <a:ext uri="{9D8B030D-6E8A-4147-A177-3AD203B41FA5}">
                      <a16:colId xmlns:a16="http://schemas.microsoft.com/office/drawing/2014/main" val="339377811"/>
                    </a:ext>
                  </a:extLst>
                </a:gridCol>
                <a:gridCol w="658368">
                  <a:extLst>
                    <a:ext uri="{9D8B030D-6E8A-4147-A177-3AD203B41FA5}">
                      <a16:colId xmlns:a16="http://schemas.microsoft.com/office/drawing/2014/main" val="3313274576"/>
                    </a:ext>
                  </a:extLst>
                </a:gridCol>
                <a:gridCol w="658368">
                  <a:extLst>
                    <a:ext uri="{9D8B030D-6E8A-4147-A177-3AD203B41FA5}">
                      <a16:colId xmlns:a16="http://schemas.microsoft.com/office/drawing/2014/main" val="357281828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930634984"/>
                  </a:ext>
                </a:extLst>
              </a:tr>
              <a:tr h="370840">
                <a:tc>
                  <a:txBody>
                    <a:bodyPr/>
                    <a:lstStyle/>
                    <a:p>
                      <a:r>
                        <a:rPr lang="en-US" sz="1000" b="1"/>
                        <a:t>Rabea Tea - 2016-11-02 14:02:16</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فيديو#شاي_ربيع #دلال_وراحة_بال #هايبر_بنده #شاي_نكهات #شاي_أعشاب</a:t>
                      </a:r>
                      <a:endParaRPr lang="en-US" sz="1000"/>
                    </a:p>
                  </a:txBody>
                  <a:tcPr/>
                </a:tc>
                <a:tc>
                  <a:txBody>
                    <a:bodyPr/>
                    <a:lstStyle/>
                    <a:p>
                      <a:r>
                        <a:rPr lang="en-US" sz="1000"/>
                        <a:t>1406</a:t>
                      </a:r>
                      <a:endParaRPr lang="en-US" sz="1000"/>
                    </a:p>
                  </a:txBody>
                  <a:tcPr/>
                </a:tc>
                <a:tc>
                  <a:txBody>
                    <a:bodyPr/>
                    <a:lstStyle/>
                    <a:p>
                      <a:r>
                        <a:rPr lang="en-US" sz="1000"/>
                        <a:t>367</a:t>
                      </a:r>
                      <a:endParaRPr lang="en-US" sz="1000"/>
                    </a:p>
                  </a:txBody>
                  <a:tcPr/>
                </a:tc>
                <a:tc>
                  <a:txBody>
                    <a:bodyPr/>
                    <a:lstStyle/>
                    <a:p>
                      <a:r>
                        <a:rPr lang="en-US" sz="1000"/>
                        <a:t>857</a:t>
                      </a:r>
                      <a:endParaRPr lang="en-US" sz="1000"/>
                    </a:p>
                  </a:txBody>
                  <a:tcPr/>
                </a:tc>
                <a:tc>
                  <a:txBody>
                    <a:bodyPr/>
                    <a:lstStyle/>
                    <a:p>
                      <a:r>
                        <a:rPr lang="en-US" sz="1000"/>
                        <a:t>182</a:t>
                      </a:r>
                      <a:endParaRPr lang="en-US" sz="1000"/>
                    </a:p>
                  </a:txBody>
                  <a:tcPr/>
                </a:tc>
                <a:tc>
                  <a:txBody>
                    <a:bodyPr/>
                    <a:lstStyle/>
                    <a:p>
                      <a:r>
                        <a:rPr lang="en-US" sz="1000"/>
                        <a:t>0.7318%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343530471"/>
                  </a:ext>
                </a:extLst>
              </a:tr>
              <a:tr h="370840">
                <a:tc>
                  <a:txBody>
                    <a:bodyPr/>
                    <a:lstStyle/>
                    <a:p>
                      <a:r>
                        <a:rPr lang="en-US" sz="1000" b="1"/>
                        <a:t>Rabea Tea - 2016-11-01 14:35:07</a:t>
                      </a:r>
                      <a:r>
                        <a:rPr lang="en-US" sz="1000"/>
                        <a:t>
</a:t>
                      </a:r>
                      <a:r>
                        <a:rPr lang="ar-AE" sz="1000"/>
                        <a:t>مبروك لجميع الفائزين معنا في هذا الأسبوع! الإجابة الصحيحة هي: شاي زنجبيل!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138</a:t>
                      </a:r>
                      <a:endParaRPr lang="en-US" sz="1000"/>
                    </a:p>
                  </a:txBody>
                  <a:tcPr/>
                </a:tc>
                <a:tc>
                  <a:txBody>
                    <a:bodyPr/>
                    <a:lstStyle/>
                    <a:p>
                      <a:r>
                        <a:rPr lang="en-US" sz="1000"/>
                        <a:t>106</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0.0718%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57038473"/>
                  </a:ext>
                </a:extLst>
              </a:tr>
              <a:tr h="370840">
                <a:tc>
                  <a:txBody>
                    <a:bodyPr/>
                    <a:lstStyle/>
                    <a:p>
                      <a:r>
                        <a:rPr lang="en-US" sz="1000" b="1"/>
                        <a:t>Rabea Tea - 2016-11-01 12:57:50</a:t>
                      </a:r>
                      <a:r>
                        <a:rPr lang="en-US" sz="1000"/>
                        <a:t>
</a:t>
                      </a:r>
                      <a:r>
                        <a:rPr lang="ar-AE" sz="1000"/>
                        <a:t>عاد الاتحاد للصدارة بشباك نظيفة! كيف شفتوا عساف القرني في المباراة؟
#شاي_ربيع #الهلال #الاتحاد #دوري_جميل</a:t>
                      </a:r>
                      <a:endParaRPr lang="en-US" sz="1000"/>
                    </a:p>
                  </a:txBody>
                  <a:tcPr/>
                </a:tc>
                <a:tc>
                  <a:txBody>
                    <a:bodyPr/>
                    <a:lstStyle/>
                    <a:p>
                      <a:r>
                        <a:rPr lang="en-US" sz="1000"/>
                        <a:t>79</a:t>
                      </a:r>
                      <a:endParaRPr lang="en-US" sz="1000"/>
                    </a:p>
                  </a:txBody>
                  <a:tcPr/>
                </a:tc>
                <a:tc>
                  <a:txBody>
                    <a:bodyPr/>
                    <a:lstStyle/>
                    <a:p>
                      <a:r>
                        <a:rPr lang="en-US" sz="1000"/>
                        <a:t>65</a:t>
                      </a:r>
                      <a:endParaRPr lang="en-US" sz="1000"/>
                    </a:p>
                  </a:txBody>
                  <a:tcPr/>
                </a:tc>
                <a:tc>
                  <a:txBody>
                    <a:bodyPr/>
                    <a:lstStyle/>
                    <a:p>
                      <a:r>
                        <a:rPr lang="en-US" sz="1000"/>
                        <a:t>8</a:t>
                      </a:r>
                      <a:endParaRPr lang="en-US" sz="1000"/>
                    </a:p>
                  </a:txBody>
                  <a:tcPr/>
                </a:tc>
                <a:tc>
                  <a:txBody>
                    <a:bodyPr/>
                    <a:lstStyle/>
                    <a:p>
                      <a:r>
                        <a:rPr lang="en-US" sz="1000"/>
                        <a:t>6</a:t>
                      </a:r>
                      <a:endParaRPr lang="en-US" sz="1000"/>
                    </a:p>
                  </a:txBody>
                  <a:tcPr/>
                </a:tc>
                <a:tc>
                  <a:txBody>
                    <a:bodyPr/>
                    <a:lstStyle/>
                    <a:p>
                      <a:r>
                        <a:rPr lang="en-US" sz="1000"/>
                        <a:t>0.0411%</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97050120"/>
                  </a:ext>
                </a:extLst>
              </a:tr>
              <a:tr h="370840">
                <a:tc>
                  <a:txBody>
                    <a:bodyPr/>
                    <a:lstStyle/>
                    <a:p>
                      <a:r>
                        <a:rPr lang="en-US" sz="1000" b="1"/>
                        <a:t>Rabea Tea - 2016-10-26 15:01:56</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1587</a:t>
                      </a:r>
                      <a:endParaRPr lang="en-US" sz="1000"/>
                    </a:p>
                  </a:txBody>
                  <a:tcPr/>
                </a:tc>
                <a:tc>
                  <a:txBody>
                    <a:bodyPr/>
                    <a:lstStyle/>
                    <a:p>
                      <a:r>
                        <a:rPr lang="en-US" sz="1000"/>
                        <a:t>470</a:t>
                      </a:r>
                      <a:endParaRPr lang="en-US" sz="1000"/>
                    </a:p>
                  </a:txBody>
                  <a:tcPr/>
                </a:tc>
                <a:tc>
                  <a:txBody>
                    <a:bodyPr/>
                    <a:lstStyle/>
                    <a:p>
                      <a:r>
                        <a:rPr lang="en-US" sz="1000"/>
                        <a:t>908</a:t>
                      </a:r>
                      <a:endParaRPr lang="en-US" sz="1000"/>
                    </a:p>
                  </a:txBody>
                  <a:tcPr/>
                </a:tc>
                <a:tc>
                  <a:txBody>
                    <a:bodyPr/>
                    <a:lstStyle/>
                    <a:p>
                      <a:r>
                        <a:rPr lang="en-US" sz="1000"/>
                        <a:t>209</a:t>
                      </a:r>
                      <a:endParaRPr lang="en-US" sz="1000"/>
                    </a:p>
                  </a:txBody>
                  <a:tcPr/>
                </a:tc>
                <a:tc>
                  <a:txBody>
                    <a:bodyPr/>
                    <a:lstStyle/>
                    <a:p>
                      <a:r>
                        <a:rPr lang="en-US" sz="1000"/>
                        <a:t>0.8260%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046616458"/>
                  </a:ext>
                </a:extLst>
              </a:tr>
              <a:tr h="370840">
                <a:tc>
                  <a:txBody>
                    <a:bodyPr/>
                    <a:lstStyle/>
                    <a:p>
                      <a:r>
                        <a:rPr lang="en-US" sz="1000" b="1"/>
                        <a:t>Rabea Tea - 2016-10-25 14:01:19</a:t>
                      </a:r>
                      <a:r>
                        <a:rPr lang="en-US" sz="1000"/>
                        <a:t>
</a:t>
                      </a:r>
                      <a:r>
                        <a:rPr lang="ar-AE" sz="1000"/>
                        <a:t>مبروك لجميع الفائزين معنا في هذا الأسبوع! الإجابة الصحيحة هي: شاي إيرل جراي!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120</a:t>
                      </a:r>
                      <a:endParaRPr lang="en-US" sz="1000"/>
                    </a:p>
                  </a:txBody>
                  <a:tcPr/>
                </a:tc>
                <a:tc>
                  <a:txBody>
                    <a:bodyPr/>
                    <a:lstStyle/>
                    <a:p>
                      <a:r>
                        <a:rPr lang="en-US" sz="1000"/>
                        <a:t>97</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0.0625%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22143336"/>
                  </a:ext>
                </a:extLst>
              </a:tr>
            </a:tbl>
          </a:graphicData>
        </a:graphic>
      </p:graphicFrame>
      <p:sp>
        <p:nvSpPr>
          <p:cNvPr id="3" name="Title 2"/>
          <p:cNvSpPr>
            <a:spLocks noGrp="1"/>
          </p:cNvSpPr>
          <p:nvPr>
            <p:ph type="title"/>
          </p:nvPr>
        </p:nvSpPr>
        <p:spPr/>
        <p:txBody>
          <a:bodyPr/>
          <a:lstStyle/>
          <a:p>
            <a:r>
              <a:rPr lang="en-US"/>
              <a:t>Own Posts Table - 2 of 4</a:t>
            </a:r>
            <a:endParaRPr lang="en-US"/>
          </a:p>
        </p:txBody>
      </p:sp>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387460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8261870"/>
                    </a:ext>
                  </a:extLst>
                </a:gridCol>
                <a:gridCol w="658368">
                  <a:extLst>
                    <a:ext uri="{9D8B030D-6E8A-4147-A177-3AD203B41FA5}">
                      <a16:colId xmlns:a16="http://schemas.microsoft.com/office/drawing/2014/main" val="4191736350"/>
                    </a:ext>
                  </a:extLst>
                </a:gridCol>
                <a:gridCol w="658368">
                  <a:extLst>
                    <a:ext uri="{9D8B030D-6E8A-4147-A177-3AD203B41FA5}">
                      <a16:colId xmlns:a16="http://schemas.microsoft.com/office/drawing/2014/main" val="603462167"/>
                    </a:ext>
                  </a:extLst>
                </a:gridCol>
                <a:gridCol w="658368">
                  <a:extLst>
                    <a:ext uri="{9D8B030D-6E8A-4147-A177-3AD203B41FA5}">
                      <a16:colId xmlns:a16="http://schemas.microsoft.com/office/drawing/2014/main" val="3531143555"/>
                    </a:ext>
                  </a:extLst>
                </a:gridCol>
                <a:gridCol w="658368">
                  <a:extLst>
                    <a:ext uri="{9D8B030D-6E8A-4147-A177-3AD203B41FA5}">
                      <a16:colId xmlns:a16="http://schemas.microsoft.com/office/drawing/2014/main" val="3816440429"/>
                    </a:ext>
                  </a:extLst>
                </a:gridCol>
                <a:gridCol w="658368">
                  <a:extLst>
                    <a:ext uri="{9D8B030D-6E8A-4147-A177-3AD203B41FA5}">
                      <a16:colId xmlns:a16="http://schemas.microsoft.com/office/drawing/2014/main" val="337767305"/>
                    </a:ext>
                  </a:extLst>
                </a:gridCol>
                <a:gridCol w="658368">
                  <a:extLst>
                    <a:ext uri="{9D8B030D-6E8A-4147-A177-3AD203B41FA5}">
                      <a16:colId xmlns:a16="http://schemas.microsoft.com/office/drawing/2014/main" val="3261718111"/>
                    </a:ext>
                  </a:extLst>
                </a:gridCol>
                <a:gridCol w="658368">
                  <a:extLst>
                    <a:ext uri="{9D8B030D-6E8A-4147-A177-3AD203B41FA5}">
                      <a16:colId xmlns:a16="http://schemas.microsoft.com/office/drawing/2014/main" val="107215135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041358917"/>
                  </a:ext>
                </a:extLst>
              </a:tr>
              <a:tr h="370840">
                <a:tc>
                  <a:txBody>
                    <a:bodyPr/>
                    <a:lstStyle/>
                    <a:p>
                      <a:r>
                        <a:rPr lang="en-US" sz="1000" b="1"/>
                        <a:t>Rabea Tea - 2016-10-19 14:11:46</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1724</a:t>
                      </a:r>
                      <a:endParaRPr lang="en-US" sz="1000"/>
                    </a:p>
                  </a:txBody>
                  <a:tcPr/>
                </a:tc>
                <a:tc>
                  <a:txBody>
                    <a:bodyPr/>
                    <a:lstStyle/>
                    <a:p>
                      <a:r>
                        <a:rPr lang="en-US" sz="1000"/>
                        <a:t>450</a:t>
                      </a:r>
                      <a:endParaRPr lang="en-US" sz="1000"/>
                    </a:p>
                  </a:txBody>
                  <a:tcPr/>
                </a:tc>
                <a:tc>
                  <a:txBody>
                    <a:bodyPr/>
                    <a:lstStyle/>
                    <a:p>
                      <a:r>
                        <a:rPr lang="en-US" sz="1000"/>
                        <a:t>1035</a:t>
                      </a:r>
                      <a:endParaRPr lang="en-US" sz="1000"/>
                    </a:p>
                  </a:txBody>
                  <a:tcPr/>
                </a:tc>
                <a:tc>
                  <a:txBody>
                    <a:bodyPr/>
                    <a:lstStyle/>
                    <a:p>
                      <a:r>
                        <a:rPr lang="en-US" sz="1000"/>
                        <a:t>239</a:t>
                      </a:r>
                      <a:endParaRPr lang="en-US" sz="1000"/>
                    </a:p>
                  </a:txBody>
                  <a:tcPr/>
                </a:tc>
                <a:tc>
                  <a:txBody>
                    <a:bodyPr/>
                    <a:lstStyle/>
                    <a:p>
                      <a:r>
                        <a:rPr lang="en-US" sz="1000"/>
                        <a:t>0.8974%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79678653"/>
                  </a:ext>
                </a:extLst>
              </a:tr>
              <a:tr h="370840">
                <a:tc>
                  <a:txBody>
                    <a:bodyPr/>
                    <a:lstStyle/>
                    <a:p>
                      <a:r>
                        <a:rPr lang="en-US" sz="1000" b="1"/>
                        <a:t>Rabea Tea - 2016-10-18 13:59:21</a:t>
                      </a:r>
                      <a:r>
                        <a:rPr lang="en-US" sz="1000"/>
                        <a:t>
</a:t>
                      </a:r>
                      <a:r>
                        <a:rPr lang="ar-AE" sz="1000"/>
                        <a:t>مبروك لجميع الفائزين معنا في هذا الأسبوع! الإجابة الصحيحة هي: شاي ربيع كركديه! الرجاء إرسال معلوماتكم الشخصية خلال أسبوع من الآن
#التشكيلة_الجديدة_من_خيرات_الطبيعة #شاي_ربيع  #دلال_وراحة_بال  #هايبر_بنده #شاي_نكهات #شاي_أعشاب</a:t>
                      </a:r>
                      <a:endParaRPr lang="en-US" sz="1000"/>
                    </a:p>
                  </a:txBody>
                  <a:tcPr/>
                </a:tc>
                <a:tc>
                  <a:txBody>
                    <a:bodyPr/>
                    <a:lstStyle/>
                    <a:p>
                      <a:r>
                        <a:rPr lang="en-US" sz="1000"/>
                        <a:t>128</a:t>
                      </a:r>
                      <a:endParaRPr lang="en-US" sz="1000"/>
                    </a:p>
                  </a:txBody>
                  <a:tcPr/>
                </a:tc>
                <a:tc>
                  <a:txBody>
                    <a:bodyPr/>
                    <a:lstStyle/>
                    <a:p>
                      <a:r>
                        <a:rPr lang="en-US" sz="1000"/>
                        <a:t>104</a:t>
                      </a:r>
                      <a:endParaRPr lang="en-US" sz="1000"/>
                    </a:p>
                  </a:txBody>
                  <a:tcPr/>
                </a:tc>
                <a:tc>
                  <a:txBody>
                    <a:bodyPr/>
                    <a:lstStyle/>
                    <a:p>
                      <a:r>
                        <a:rPr lang="en-US" sz="1000"/>
                        <a:t>22</a:t>
                      </a:r>
                      <a:endParaRPr lang="en-US" sz="1000"/>
                    </a:p>
                  </a:txBody>
                  <a:tcPr/>
                </a:tc>
                <a:tc>
                  <a:txBody>
                    <a:bodyPr/>
                    <a:lstStyle/>
                    <a:p>
                      <a:r>
                        <a:rPr lang="en-US" sz="1000"/>
                        <a:t>2</a:t>
                      </a:r>
                      <a:endParaRPr lang="en-US" sz="1000"/>
                    </a:p>
                  </a:txBody>
                  <a:tcPr/>
                </a:tc>
                <a:tc>
                  <a:txBody>
                    <a:bodyPr/>
                    <a:lstStyle/>
                    <a:p>
                      <a:r>
                        <a:rPr lang="en-US" sz="1000"/>
                        <a:t>0.0666%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49162391"/>
                  </a:ext>
                </a:extLst>
              </a:tr>
              <a:tr h="370840">
                <a:tc>
                  <a:txBody>
                    <a:bodyPr/>
                    <a:lstStyle/>
                    <a:p>
                      <a:r>
                        <a:rPr lang="en-US" sz="1000" b="1"/>
                        <a:t>Rabea Tea - 2016-10-12 14:47:42</a:t>
                      </a:r>
                      <a:r>
                        <a:rPr lang="en-US" sz="1000"/>
                        <a:t>
</a:t>
                      </a:r>
                      <a:r>
                        <a:rPr lang="ar-AE" sz="1000"/>
                        <a:t>قدرت تعرف الإجابة الصحيحة؟ شارك معنا في الفيديو الجاي ويمكن تكون من الفائزين في مسابقة "احزر نوع #شاي ربيع المناسب" #شاي_نكهات #شاي_أعشاب #دلال_وراحة_بال #هايبر_بنده</a:t>
                      </a:r>
                      <a:endParaRPr lang="en-US" sz="1000"/>
                    </a:p>
                  </a:txBody>
                  <a:tcPr/>
                </a:tc>
                <a:tc>
                  <a:txBody>
                    <a:bodyPr/>
                    <a:lstStyle/>
                    <a:p>
                      <a:r>
                        <a:rPr lang="en-US" sz="1000"/>
                        <a:t>487</a:t>
                      </a:r>
                      <a:endParaRPr lang="en-US" sz="1000"/>
                    </a:p>
                  </a:txBody>
                  <a:tcPr/>
                </a:tc>
                <a:tc>
                  <a:txBody>
                    <a:bodyPr/>
                    <a:lstStyle/>
                    <a:p>
                      <a:r>
                        <a:rPr lang="en-US" sz="1000"/>
                        <a:t>246</a:t>
                      </a:r>
                      <a:endParaRPr lang="en-US" sz="1000"/>
                    </a:p>
                  </a:txBody>
                  <a:tcPr/>
                </a:tc>
                <a:tc>
                  <a:txBody>
                    <a:bodyPr/>
                    <a:lstStyle/>
                    <a:p>
                      <a:r>
                        <a:rPr lang="en-US" sz="1000"/>
                        <a:t>168</a:t>
                      </a:r>
                      <a:endParaRPr lang="en-US" sz="1000"/>
                    </a:p>
                  </a:txBody>
                  <a:tcPr/>
                </a:tc>
                <a:tc>
                  <a:txBody>
                    <a:bodyPr/>
                    <a:lstStyle/>
                    <a:p>
                      <a:r>
                        <a:rPr lang="en-US" sz="1000"/>
                        <a:t>73</a:t>
                      </a:r>
                      <a:endParaRPr lang="en-US" sz="1000"/>
                    </a:p>
                  </a:txBody>
                  <a:tcPr/>
                </a:tc>
                <a:tc>
                  <a:txBody>
                    <a:bodyPr/>
                    <a:lstStyle/>
                    <a:p>
                      <a:r>
                        <a:rPr lang="en-US" sz="1000"/>
                        <a:t>0.2536%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65053018"/>
                  </a:ext>
                </a:extLst>
              </a:tr>
              <a:tr h="370840">
                <a:tc>
                  <a:txBody>
                    <a:bodyPr/>
                    <a:lstStyle/>
                    <a:p>
                      <a:r>
                        <a:rPr lang="en-US" sz="1000" b="1"/>
                        <a:t>Rabea Tea - 2016-10-11 15:24:12</a:t>
                      </a:r>
                      <a:r>
                        <a:rPr lang="en-US" sz="1000"/>
                        <a:t>
</a:t>
                      </a:r>
                      <a:r>
                        <a:rPr lang="ar-AE" sz="1000"/>
                        <a:t>مبروك لجميع الفائزين معنا في هذا الاسبوع! الإجابة الصحيحة هي: شاي ربيع يانسون! الرجاء إرسال معلوماتكم الشخصية خلال أسبوع من الآن
#شاي_ربيع #دلال_وراحة_بال #هايبر_بنده #شاي_نكهات</a:t>
                      </a:r>
                      <a:endParaRPr lang="en-US" sz="1000"/>
                    </a:p>
                  </a:txBody>
                  <a:tcPr/>
                </a:tc>
                <a:tc>
                  <a:txBody>
                    <a:bodyPr/>
                    <a:lstStyle/>
                    <a:p>
                      <a:r>
                        <a:rPr lang="en-US" sz="1000"/>
                        <a:t>188</a:t>
                      </a:r>
                      <a:endParaRPr lang="en-US" sz="1000"/>
                    </a:p>
                  </a:txBody>
                  <a:tcPr/>
                </a:tc>
                <a:tc>
                  <a:txBody>
                    <a:bodyPr/>
                    <a:lstStyle/>
                    <a:p>
                      <a:r>
                        <a:rPr lang="en-US" sz="1000"/>
                        <a:t>140</a:t>
                      </a:r>
                      <a:endParaRPr lang="en-US" sz="1000"/>
                    </a:p>
                  </a:txBody>
                  <a:tcPr/>
                </a:tc>
                <a:tc>
                  <a:txBody>
                    <a:bodyPr/>
                    <a:lstStyle/>
                    <a:p>
                      <a:r>
                        <a:rPr lang="en-US" sz="1000"/>
                        <a:t>43</a:t>
                      </a:r>
                      <a:endParaRPr lang="en-US" sz="1000"/>
                    </a:p>
                  </a:txBody>
                  <a:tcPr/>
                </a:tc>
                <a:tc>
                  <a:txBody>
                    <a:bodyPr/>
                    <a:lstStyle/>
                    <a:p>
                      <a:r>
                        <a:rPr lang="en-US" sz="1000"/>
                        <a:t>5</a:t>
                      </a:r>
                      <a:endParaRPr lang="en-US" sz="1000"/>
                    </a:p>
                  </a:txBody>
                  <a:tcPr/>
                </a:tc>
                <a:tc>
                  <a:txBody>
                    <a:bodyPr/>
                    <a:lstStyle/>
                    <a:p>
                      <a:r>
                        <a:rPr lang="en-US" sz="1000"/>
                        <a:t>0.0979%</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1306784"/>
                  </a:ext>
                </a:extLst>
              </a:tr>
              <a:tr h="370840">
                <a:tc>
                  <a:txBody>
                    <a:bodyPr/>
                    <a:lstStyle/>
                    <a:p>
                      <a:r>
                        <a:rPr lang="en-US" sz="1000" b="1"/>
                        <a:t>Rabea Tea - 2016-10-11 14:00:15</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a:t>
                      </a:r>
                      <a:endParaRPr lang="en-US" sz="1000"/>
                    </a:p>
                  </a:txBody>
                  <a:tcPr/>
                </a:tc>
                <a:tc>
                  <a:txBody>
                    <a:bodyPr/>
                    <a:lstStyle/>
                    <a:p>
                      <a:r>
                        <a:rPr lang="en-US" sz="1000"/>
                        <a:t>1027</a:t>
                      </a:r>
                      <a:endParaRPr lang="en-US" sz="1000"/>
                    </a:p>
                  </a:txBody>
                  <a:tcPr/>
                </a:tc>
                <a:tc>
                  <a:txBody>
                    <a:bodyPr/>
                    <a:lstStyle/>
                    <a:p>
                      <a:r>
                        <a:rPr lang="en-US" sz="1000"/>
                        <a:t>359</a:t>
                      </a:r>
                      <a:endParaRPr lang="en-US" sz="1000"/>
                    </a:p>
                  </a:txBody>
                  <a:tcPr/>
                </a:tc>
                <a:tc>
                  <a:txBody>
                    <a:bodyPr/>
                    <a:lstStyle/>
                    <a:p>
                      <a:r>
                        <a:rPr lang="en-US" sz="1000"/>
                        <a:t>509</a:t>
                      </a:r>
                      <a:endParaRPr lang="en-US" sz="1000"/>
                    </a:p>
                  </a:txBody>
                  <a:tcPr/>
                </a:tc>
                <a:tc>
                  <a:txBody>
                    <a:bodyPr/>
                    <a:lstStyle/>
                    <a:p>
                      <a:r>
                        <a:rPr lang="en-US" sz="1000"/>
                        <a:t>159</a:t>
                      </a:r>
                      <a:endParaRPr lang="en-US" sz="1000"/>
                    </a:p>
                  </a:txBody>
                  <a:tcPr/>
                </a:tc>
                <a:tc>
                  <a:txBody>
                    <a:bodyPr/>
                    <a:lstStyle/>
                    <a:p>
                      <a:r>
                        <a:rPr lang="en-US" sz="1000"/>
                        <a:t>0.5348%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42601693"/>
                  </a:ext>
                </a:extLst>
              </a:tr>
            </a:tbl>
          </a:graphicData>
        </a:graphic>
      </p:graphicFrame>
      <p:sp>
        <p:nvSpPr>
          <p:cNvPr id="3" name="Title 2"/>
          <p:cNvSpPr>
            <a:spLocks noGrp="1"/>
          </p:cNvSpPr>
          <p:nvPr>
            <p:ph type="title"/>
          </p:nvPr>
        </p:nvSpPr>
        <p:spPr/>
        <p:txBody>
          <a:bodyPr/>
          <a:lstStyle/>
          <a:p>
            <a:r>
              <a:rPr lang="en-US"/>
              <a:t>Own Posts Table - 3 of 4</a:t>
            </a:r>
            <a:endParaRPr lang="en-US"/>
          </a:p>
        </p:txBody>
      </p:sp>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382098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2039153"/>
                    </a:ext>
                  </a:extLst>
                </a:gridCol>
                <a:gridCol w="658368">
                  <a:extLst>
                    <a:ext uri="{9D8B030D-6E8A-4147-A177-3AD203B41FA5}">
                      <a16:colId xmlns:a16="http://schemas.microsoft.com/office/drawing/2014/main" val="2445031670"/>
                    </a:ext>
                  </a:extLst>
                </a:gridCol>
                <a:gridCol w="658368">
                  <a:extLst>
                    <a:ext uri="{9D8B030D-6E8A-4147-A177-3AD203B41FA5}">
                      <a16:colId xmlns:a16="http://schemas.microsoft.com/office/drawing/2014/main" val="2720540358"/>
                    </a:ext>
                  </a:extLst>
                </a:gridCol>
                <a:gridCol w="658368">
                  <a:extLst>
                    <a:ext uri="{9D8B030D-6E8A-4147-A177-3AD203B41FA5}">
                      <a16:colId xmlns:a16="http://schemas.microsoft.com/office/drawing/2014/main" val="19692684"/>
                    </a:ext>
                  </a:extLst>
                </a:gridCol>
                <a:gridCol w="658368">
                  <a:extLst>
                    <a:ext uri="{9D8B030D-6E8A-4147-A177-3AD203B41FA5}">
                      <a16:colId xmlns:a16="http://schemas.microsoft.com/office/drawing/2014/main" val="403687636"/>
                    </a:ext>
                  </a:extLst>
                </a:gridCol>
                <a:gridCol w="658368">
                  <a:extLst>
                    <a:ext uri="{9D8B030D-6E8A-4147-A177-3AD203B41FA5}">
                      <a16:colId xmlns:a16="http://schemas.microsoft.com/office/drawing/2014/main" val="2388593559"/>
                    </a:ext>
                  </a:extLst>
                </a:gridCol>
                <a:gridCol w="658368">
                  <a:extLst>
                    <a:ext uri="{9D8B030D-6E8A-4147-A177-3AD203B41FA5}">
                      <a16:colId xmlns:a16="http://schemas.microsoft.com/office/drawing/2014/main" val="504634554"/>
                    </a:ext>
                  </a:extLst>
                </a:gridCol>
                <a:gridCol w="658368">
                  <a:extLst>
                    <a:ext uri="{9D8B030D-6E8A-4147-A177-3AD203B41FA5}">
                      <a16:colId xmlns:a16="http://schemas.microsoft.com/office/drawing/2014/main" val="244279513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395662261"/>
                  </a:ext>
                </a:extLst>
              </a:tr>
              <a:tr h="370840">
                <a:tc>
                  <a:txBody>
                    <a:bodyPr/>
                    <a:lstStyle/>
                    <a:p>
                      <a:r>
                        <a:rPr lang="en-US" sz="1000" b="1"/>
                        <a:t>Rabea Tea - 2016-10-05 15:16:32</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a:t>
                      </a:r>
                      <a:endParaRPr lang="en-US" sz="1000"/>
                    </a:p>
                  </a:txBody>
                  <a:tcPr/>
                </a:tc>
                <a:tc>
                  <a:txBody>
                    <a:bodyPr/>
                    <a:lstStyle/>
                    <a:p>
                      <a:r>
                        <a:rPr lang="en-US" sz="1000"/>
                        <a:t>1220</a:t>
                      </a:r>
                      <a:endParaRPr lang="en-US" sz="1000"/>
                    </a:p>
                  </a:txBody>
                  <a:tcPr/>
                </a:tc>
                <a:tc>
                  <a:txBody>
                    <a:bodyPr/>
                    <a:lstStyle/>
                    <a:p>
                      <a:r>
                        <a:rPr lang="en-US" sz="1000"/>
                        <a:t>437</a:t>
                      </a:r>
                      <a:endParaRPr lang="en-US" sz="1000"/>
                    </a:p>
                  </a:txBody>
                  <a:tcPr/>
                </a:tc>
                <a:tc>
                  <a:txBody>
                    <a:bodyPr/>
                    <a:lstStyle/>
                    <a:p>
                      <a:r>
                        <a:rPr lang="en-US" sz="1000"/>
                        <a:t>514</a:t>
                      </a:r>
                      <a:endParaRPr lang="en-US" sz="1000"/>
                    </a:p>
                  </a:txBody>
                  <a:tcPr/>
                </a:tc>
                <a:tc>
                  <a:txBody>
                    <a:bodyPr/>
                    <a:lstStyle/>
                    <a:p>
                      <a:r>
                        <a:rPr lang="en-US" sz="1000"/>
                        <a:t>269</a:t>
                      </a:r>
                      <a:endParaRPr lang="en-US" sz="1000"/>
                    </a:p>
                  </a:txBody>
                  <a:tcPr/>
                </a:tc>
                <a:tc>
                  <a:txBody>
                    <a:bodyPr/>
                    <a:lstStyle/>
                    <a:p>
                      <a:r>
                        <a:rPr lang="en-US" sz="1000"/>
                        <a:t>0.6357%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56109851"/>
                  </a:ext>
                </a:extLst>
              </a:tr>
              <a:tr h="370840">
                <a:tc>
                  <a:txBody>
                    <a:bodyPr/>
                    <a:lstStyle/>
                    <a:p>
                      <a:r>
                        <a:rPr lang="en-US" sz="1000" b="1"/>
                        <a:t>Rabea Tea - 2016-10-03 15:11:10</a:t>
                      </a:r>
                      <a:r>
                        <a:rPr lang="en-US" sz="1000"/>
                        <a:t>
</a:t>
                      </a:r>
                      <a:r>
                        <a:rPr lang="ar-AE" sz="1000"/>
                        <a:t>الشروط والأحكام لمسابقة "احزر نوع شاي ربيع المناسب"</a:t>
                      </a:r>
                      <a:endParaRPr lang="en-US" sz="1000"/>
                    </a:p>
                  </a:txBody>
                  <a:tcPr/>
                </a:tc>
                <a:tc>
                  <a:txBody>
                    <a:bodyPr/>
                    <a:lstStyle/>
                    <a:p>
                      <a:r>
                        <a:rPr lang="en-US" sz="1000"/>
                        <a:t>264</a:t>
                      </a:r>
                      <a:endParaRPr lang="en-US" sz="1000"/>
                    </a:p>
                  </a:txBody>
                  <a:tcPr/>
                </a:tc>
                <a:tc>
                  <a:txBody>
                    <a:bodyPr/>
                    <a:lstStyle/>
                    <a:p>
                      <a:r>
                        <a:rPr lang="en-US" sz="1000"/>
                        <a:t>173</a:t>
                      </a:r>
                      <a:endParaRPr lang="en-US" sz="1000"/>
                    </a:p>
                  </a:txBody>
                  <a:tcPr/>
                </a:tc>
                <a:tc>
                  <a:txBody>
                    <a:bodyPr/>
                    <a:lstStyle/>
                    <a:p>
                      <a:r>
                        <a:rPr lang="en-US" sz="1000"/>
                        <a:t>61</a:t>
                      </a:r>
                      <a:endParaRPr lang="en-US" sz="1000"/>
                    </a:p>
                  </a:txBody>
                  <a:tcPr/>
                </a:tc>
                <a:tc>
                  <a:txBody>
                    <a:bodyPr/>
                    <a:lstStyle/>
                    <a:p>
                      <a:r>
                        <a:rPr lang="en-US" sz="1000"/>
                        <a:t>30</a:t>
                      </a:r>
                      <a:endParaRPr lang="en-US" sz="1000"/>
                    </a:p>
                  </a:txBody>
                  <a:tcPr/>
                </a:tc>
                <a:tc>
                  <a:txBody>
                    <a:bodyPr/>
                    <a:lstStyle/>
                    <a:p>
                      <a:r>
                        <a:rPr lang="en-US" sz="1000"/>
                        <a:t>0.1376%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33466514"/>
                  </a:ext>
                </a:extLst>
              </a:tr>
            </a:tbl>
          </a:graphicData>
        </a:graphic>
      </p:graphicFrame>
      <p:sp>
        <p:nvSpPr>
          <p:cNvPr id="3" name="Title 2"/>
          <p:cNvSpPr>
            <a:spLocks noGrp="1"/>
          </p:cNvSpPr>
          <p:nvPr>
            <p:ph type="title"/>
          </p:nvPr>
        </p:nvSpPr>
        <p:spPr/>
        <p:txBody>
          <a:bodyPr/>
          <a:lstStyle/>
          <a:p>
            <a:r>
              <a:rPr lang="en-US"/>
              <a:t>Own Posts Table - 4 of 4</a:t>
            </a:r>
            <a:endParaRPr lang="en-US"/>
          </a:p>
        </p:txBody>
      </p:sp>
      <p:sp>
        <p:nvSpPr>
          <p:cNvPr id="4" name="Text Placeholder 3"/>
          <p:cNvSpPr>
            <a:spLocks noGrp="1"/>
          </p:cNvSpPr>
          <p:nvPr>
            <p:ph type="body" sz="quarter" idx="14"/>
          </p:nvPr>
        </p:nvSpPr>
        <p:spPr/>
        <p:txBody>
          <a:bodyPr/>
          <a:lstStyle/>
          <a:p>
            <a:r>
              <a:rPr lang="en-US"/>
              <a:t>10/01/2016 - 11/30/2016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4398034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20161219_112601</Template>
  <TotalTime>0</TotalTime>
  <Words>403</Words>
  <Application>Microsoft Office PowerPoint</Application>
  <PresentationFormat>On-screen Show (4:3)</PresentationFormat>
  <Paragraphs>219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Lato</vt:lpstr>
      <vt:lpstr>Arial</vt:lpstr>
      <vt:lpstr>Calibri</vt:lpstr>
      <vt:lpstr>quintly_template</vt:lpstr>
      <vt:lpstr>Overview</vt:lpstr>
      <vt:lpstr>Fans Total</vt:lpstr>
      <vt:lpstr>Key Metrics Table</vt:lpstr>
      <vt:lpstr>Interaction Rate</vt:lpstr>
      <vt:lpstr>Fans Change Rate</vt:lpstr>
      <vt:lpstr>People Talking About This Rate</vt:lpstr>
      <vt:lpstr>Key Metrics Radar</vt:lpstr>
      <vt:lpstr>Own Posts Table - 1 of 4</vt:lpstr>
      <vt:lpstr>Own Posts Table - 2 of 4</vt:lpstr>
      <vt:lpstr>Own Posts Table - 3 of 4</vt:lpstr>
      <vt:lpstr>Own Posts Table - 4 of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2016-12-19T11:26:02Z</dcterms:created>
  <dcterms:modified xsi:type="dcterms:W3CDTF">2016-12-19T11:26:29Z</dcterms:modified>
</cp:coreProperties>
</file>