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192135</c:v>
                </c:pt>
                <c:pt idx="1">
                  <c:v>192125</c:v>
                </c:pt>
                <c:pt idx="2">
                  <c:v>192121</c:v>
                </c:pt>
                <c:pt idx="3">
                  <c:v>192116</c:v>
                </c:pt>
                <c:pt idx="4">
                  <c:v>192125</c:v>
                </c:pt>
                <c:pt idx="5">
                  <c:v>192114</c:v>
                </c:pt>
                <c:pt idx="6">
                  <c:v>192115</c:v>
                </c:pt>
                <c:pt idx="7">
                  <c:v>192112</c:v>
                </c:pt>
                <c:pt idx="8">
                  <c:v>192126</c:v>
                </c:pt>
                <c:pt idx="9">
                  <c:v>192138</c:v>
                </c:pt>
                <c:pt idx="10">
                  <c:v>192138</c:v>
                </c:pt>
                <c:pt idx="11">
                  <c:v>192141</c:v>
                </c:pt>
                <c:pt idx="12">
                  <c:v>192145</c:v>
                </c:pt>
                <c:pt idx="13">
                  <c:v>192154</c:v>
                </c:pt>
                <c:pt idx="14">
                  <c:v>192153</c:v>
                </c:pt>
                <c:pt idx="15">
                  <c:v>192168</c:v>
                </c:pt>
                <c:pt idx="16">
                  <c:v>192175</c:v>
                </c:pt>
                <c:pt idx="17">
                  <c:v>192185</c:v>
                </c:pt>
                <c:pt idx="18">
                  <c:v>192204</c:v>
                </c:pt>
                <c:pt idx="19">
                  <c:v>192235</c:v>
                </c:pt>
                <c:pt idx="20">
                  <c:v>192273</c:v>
                </c:pt>
                <c:pt idx="21">
                  <c:v>192301</c:v>
                </c:pt>
                <c:pt idx="22">
                  <c:v>192325</c:v>
                </c:pt>
                <c:pt idx="23">
                  <c:v>192350</c:v>
                </c:pt>
                <c:pt idx="24">
                  <c:v>192385</c:v>
                </c:pt>
                <c:pt idx="25">
                  <c:v>192423</c:v>
                </c:pt>
                <c:pt idx="26">
                  <c:v>192459</c:v>
                </c:pt>
                <c:pt idx="27">
                  <c:v>192489</c:v>
                </c:pt>
                <c:pt idx="28">
                  <c:v>192505</c:v>
                </c:pt>
                <c:pt idx="29">
                  <c:v>192519</c:v>
                </c:pt>
              </c:numCache>
            </c:numRef>
          </c:val>
          <c:smooth val="0"/>
          <c:extLst>
            <c:ext xmlns:c16="http://schemas.microsoft.com/office/drawing/2014/chart" uri="{C3380CC4-5D6E-409C-BE32-E72D297353CC}">
              <c16:uniqueId val="{00000000-E198-426E-9C3C-5E0A74CB3425}"/>
            </c:ext>
          </c:extLst>
        </c:ser>
        <c:dLbls>
          <c:showLegendKey val="0"/>
          <c:showVal val="0"/>
          <c:showCatName val="0"/>
          <c:showSerName val="0"/>
          <c:showPercent val="0"/>
          <c:showBubbleSize val="0"/>
        </c:dLbls>
        <c:smooth val="0"/>
        <c:axId val="230761760"/>
        <c:axId val="225944864"/>
      </c:lineChart>
      <c:dateAx>
        <c:axId val="23076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944864"/>
        <c:crosses val="autoZero"/>
        <c:auto val="1"/>
        <c:lblOffset val="100"/>
        <c:baseTimeUnit val="days"/>
      </c:dateAx>
      <c:valAx>
        <c:axId val="22594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76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5.6468947283505003E-2</c:v>
                </c:pt>
                <c:pt idx="1">
                  <c:v>0.73179617967001998</c:v>
                </c:pt>
                <c:pt idx="2">
                  <c:v>0</c:v>
                </c:pt>
                <c:pt idx="3">
                  <c:v>0</c:v>
                </c:pt>
                <c:pt idx="4">
                  <c:v>0</c:v>
                </c:pt>
                <c:pt idx="5">
                  <c:v>0</c:v>
                </c:pt>
                <c:pt idx="6">
                  <c:v>0</c:v>
                </c:pt>
                <c:pt idx="7">
                  <c:v>9.1092221765315007E-2</c:v>
                </c:pt>
                <c:pt idx="8">
                  <c:v>0.75161748707831999</c:v>
                </c:pt>
                <c:pt idx="9">
                  <c:v>0</c:v>
                </c:pt>
                <c:pt idx="10">
                  <c:v>0</c:v>
                </c:pt>
                <c:pt idx="11">
                  <c:v>0</c:v>
                </c:pt>
                <c:pt idx="12">
                  <c:v>0</c:v>
                </c:pt>
                <c:pt idx="13">
                  <c:v>0</c:v>
                </c:pt>
                <c:pt idx="14">
                  <c:v>7.7542375086519996E-2</c:v>
                </c:pt>
                <c:pt idx="15">
                  <c:v>0.83992506244795995</c:v>
                </c:pt>
                <c:pt idx="16">
                  <c:v>0</c:v>
                </c:pt>
                <c:pt idx="17">
                  <c:v>0</c:v>
                </c:pt>
                <c:pt idx="18">
                  <c:v>0</c:v>
                </c:pt>
                <c:pt idx="19">
                  <c:v>0</c:v>
                </c:pt>
                <c:pt idx="20">
                  <c:v>0</c:v>
                </c:pt>
                <c:pt idx="21">
                  <c:v>4.9925371970024002E-2</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28CD-4096-8774-B378CAC6C3A6}"/>
            </c:ext>
          </c:extLst>
        </c:ser>
        <c:dLbls>
          <c:showLegendKey val="0"/>
          <c:showVal val="0"/>
          <c:showCatName val="0"/>
          <c:showSerName val="0"/>
          <c:showPercent val="0"/>
          <c:showBubbleSize val="0"/>
        </c:dLbls>
        <c:smooth val="0"/>
        <c:axId val="265671792"/>
        <c:axId val="265669824"/>
      </c:lineChart>
      <c:dateAx>
        <c:axId val="26567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69824"/>
        <c:crosses val="autoZero"/>
        <c:auto val="1"/>
        <c:lblOffset val="100"/>
        <c:baseTimeUnit val="days"/>
      </c:dateAx>
      <c:valAx>
        <c:axId val="26566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-6.2452185045823996E-3</c:v>
                </c:pt>
                <c:pt idx="1">
                  <c:v>-5.2046737970697999E-3</c:v>
                </c:pt>
                <c:pt idx="2">
                  <c:v>-2.0819778789849998E-3</c:v>
                </c:pt>
                <c:pt idx="3">
                  <c:v>-2.602526532758E-3</c:v>
                </c:pt>
                <c:pt idx="4">
                  <c:v>4.6846696787358E-3</c:v>
                </c:pt>
                <c:pt idx="5">
                  <c:v>-5.7254391672088003E-3</c:v>
                </c:pt>
                <c:pt idx="6">
                  <c:v>5.2052427204680996E-4</c:v>
                </c:pt>
                <c:pt idx="7">
                  <c:v>-1.5615646878172E-3</c:v>
                </c:pt>
                <c:pt idx="8">
                  <c:v>7.2874156741900998E-3</c:v>
                </c:pt>
                <c:pt idx="9">
                  <c:v>6.2459011273852004E-3</c:v>
                </c:pt>
                <c:pt idx="10">
                  <c:v>0</c:v>
                </c:pt>
                <c:pt idx="11">
                  <c:v>1.5613777597352E-3</c:v>
                </c:pt>
                <c:pt idx="12">
                  <c:v>2.0818045081477002E-3</c:v>
                </c:pt>
                <c:pt idx="13">
                  <c:v>4.6839626323870003E-3</c:v>
                </c:pt>
                <c:pt idx="14">
                  <c:v>-5.2041591640039002E-4</c:v>
                </c:pt>
                <c:pt idx="15">
                  <c:v>7.8062793711260996E-3</c:v>
                </c:pt>
                <c:pt idx="16">
                  <c:v>3.6426460180675E-3</c:v>
                </c:pt>
                <c:pt idx="17">
                  <c:v>5.2035904774294E-3</c:v>
                </c:pt>
                <c:pt idx="18">
                  <c:v>9.8863074641620998E-3</c:v>
                </c:pt>
                <c:pt idx="19">
                  <c:v>1.6128696593202999E-2</c:v>
                </c:pt>
                <c:pt idx="20">
                  <c:v>1.9767472104455001E-2</c:v>
                </c:pt>
                <c:pt idx="21">
                  <c:v>1.4562627097928001E-2</c:v>
                </c:pt>
                <c:pt idx="22">
                  <c:v>1.2480434319113999E-2</c:v>
                </c:pt>
                <c:pt idx="23">
                  <c:v>1.2998830105290999E-2</c:v>
                </c:pt>
                <c:pt idx="24">
                  <c:v>1.8195996880685999E-2</c:v>
                </c:pt>
                <c:pt idx="25">
                  <c:v>1.9752059672012E-2</c:v>
                </c:pt>
                <c:pt idx="26">
                  <c:v>1.8708782214184001E-2</c:v>
                </c:pt>
                <c:pt idx="27">
                  <c:v>1.5587735569653999E-2</c:v>
                </c:pt>
                <c:pt idx="28">
                  <c:v>8.3121632924479001E-3</c:v>
                </c:pt>
                <c:pt idx="29">
                  <c:v>7.2725383756266004E-3</c:v>
                </c:pt>
              </c:numCache>
            </c:numRef>
          </c:val>
          <c:smooth val="0"/>
          <c:extLst>
            <c:ext xmlns:c16="http://schemas.microsoft.com/office/drawing/2014/chart" uri="{C3380CC4-5D6E-409C-BE32-E72D297353CC}">
              <c16:uniqueId val="{00000000-2E0D-4DD3-846B-BBCB5D0D47C7}"/>
            </c:ext>
          </c:extLst>
        </c:ser>
        <c:dLbls>
          <c:showLegendKey val="0"/>
          <c:showVal val="0"/>
          <c:showCatName val="0"/>
          <c:showSerName val="0"/>
          <c:showPercent val="0"/>
          <c:showBubbleSize val="0"/>
        </c:dLbls>
        <c:smooth val="0"/>
        <c:axId val="266498464"/>
        <c:axId val="266497808"/>
      </c:lineChart>
      <c:dateAx>
        <c:axId val="26649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97808"/>
        <c:crosses val="autoZero"/>
        <c:auto val="1"/>
        <c:lblOffset val="100"/>
        <c:baseTimeUnit val="days"/>
      </c:dateAx>
      <c:valAx>
        <c:axId val="26649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9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0.38722773050199</c:v>
                </c:pt>
                <c:pt idx="1">
                  <c:v>0.39921925829538002</c:v>
                </c:pt>
                <c:pt idx="2">
                  <c:v>0.27430629655269001</c:v>
                </c:pt>
                <c:pt idx="3">
                  <c:v>0.29305211434758</c:v>
                </c:pt>
                <c:pt idx="4">
                  <c:v>0.30032530904359001</c:v>
                </c:pt>
                <c:pt idx="5">
                  <c:v>0.30242460205918997</c:v>
                </c:pt>
                <c:pt idx="6">
                  <c:v>0.31491554537646999</c:v>
                </c:pt>
                <c:pt idx="7">
                  <c:v>0.28941450820355002</c:v>
                </c:pt>
                <c:pt idx="8">
                  <c:v>0.27638112488679001</c:v>
                </c:pt>
                <c:pt idx="9">
                  <c:v>0.32632795178465002</c:v>
                </c:pt>
                <c:pt idx="10">
                  <c:v>0.33985989236903003</c:v>
                </c:pt>
                <c:pt idx="11">
                  <c:v>0.33256827017659002</c:v>
                </c:pt>
                <c:pt idx="12">
                  <c:v>0.33880663040933001</c:v>
                </c:pt>
                <c:pt idx="13">
                  <c:v>0.36220947781467</c:v>
                </c:pt>
                <c:pt idx="14">
                  <c:v>0.35128257170068</c:v>
                </c:pt>
                <c:pt idx="15">
                  <c:v>0.27996336538861999</c:v>
                </c:pt>
                <c:pt idx="16">
                  <c:v>0.35696630675166002</c:v>
                </c:pt>
                <c:pt idx="17">
                  <c:v>0.37776101152535002</c:v>
                </c:pt>
                <c:pt idx="18">
                  <c:v>0.38656843770160998</c:v>
                </c:pt>
                <c:pt idx="19">
                  <c:v>0.40367258823835001</c:v>
                </c:pt>
                <c:pt idx="20">
                  <c:v>0.41607505994081001</c:v>
                </c:pt>
                <c:pt idx="21">
                  <c:v>0.42797489352628998</c:v>
                </c:pt>
                <c:pt idx="22">
                  <c:v>0.25841674249317997</c:v>
                </c:pt>
                <c:pt idx="23">
                  <c:v>0.23654795944891999</c:v>
                </c:pt>
                <c:pt idx="24">
                  <c:v>0.23442576084413999</c:v>
                </c:pt>
                <c:pt idx="25">
                  <c:v>0.25204887149665001</c:v>
                </c:pt>
                <c:pt idx="26">
                  <c:v>0.21563034204688</c:v>
                </c:pt>
                <c:pt idx="27">
                  <c:v>0.20832359251697</c:v>
                </c:pt>
                <c:pt idx="28">
                  <c:v>0.17090465182723</c:v>
                </c:pt>
                <c:pt idx="29">
                  <c:v>0.16569793111329001</c:v>
                </c:pt>
              </c:numCache>
            </c:numRef>
          </c:val>
          <c:smooth val="0"/>
          <c:extLst>
            <c:ext xmlns:c16="http://schemas.microsoft.com/office/drawing/2014/chart" uri="{C3380CC4-5D6E-409C-BE32-E72D297353CC}">
              <c16:uniqueId val="{00000000-7CC2-4776-964B-5B83EEFBC6C5}"/>
            </c:ext>
          </c:extLst>
        </c:ser>
        <c:dLbls>
          <c:showLegendKey val="0"/>
          <c:showVal val="0"/>
          <c:showCatName val="0"/>
          <c:showSerName val="0"/>
          <c:showPercent val="0"/>
          <c:showBubbleSize val="0"/>
        </c:dLbls>
        <c:smooth val="0"/>
        <c:axId val="266494528"/>
        <c:axId val="266493216"/>
      </c:lineChart>
      <c:dateAx>
        <c:axId val="26649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93216"/>
        <c:crosses val="autoZero"/>
        <c:auto val="1"/>
        <c:lblOffset val="100"/>
        <c:baseTimeUnit val="days"/>
      </c:dateAx>
      <c:valAx>
        <c:axId val="26649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49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Rabea Tea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D4A6-4530-9109-AF5E3C7D872F}"/>
            </c:ext>
          </c:extLst>
        </c:ser>
        <c:dLbls>
          <c:showLegendKey val="0"/>
          <c:showVal val="0"/>
          <c:showCatName val="0"/>
          <c:showSerName val="0"/>
          <c:showPercent val="0"/>
          <c:showBubbleSize val="0"/>
        </c:dLbls>
        <c:axId val="266233016"/>
        <c:axId val="266230720"/>
      </c:radarChart>
      <c:catAx>
        <c:axId val="26623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30720"/>
        <c:crosses val="autoZero"/>
        <c:auto val="1"/>
        <c:lblAlgn val="ctr"/>
        <c:lblOffset val="100"/>
        <c:noMultiLvlLbl val="0"/>
      </c:catAx>
      <c:valAx>
        <c:axId val="26623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3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12/15/2016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550563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3246150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9407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51248948"/>
                    </a:ext>
                  </a:extLst>
                </a:gridCol>
                <a:gridCol w="658368">
                  <a:extLst>
                    <a:ext uri="{9D8B030D-6E8A-4147-A177-3AD203B41FA5}">
                      <a16:colId xmlns:a16="http://schemas.microsoft.com/office/drawing/2014/main" val="597270106"/>
                    </a:ext>
                  </a:extLst>
                </a:gridCol>
                <a:gridCol w="658368">
                  <a:extLst>
                    <a:ext uri="{9D8B030D-6E8A-4147-A177-3AD203B41FA5}">
                      <a16:colId xmlns:a16="http://schemas.microsoft.com/office/drawing/2014/main" val="3354908752"/>
                    </a:ext>
                  </a:extLst>
                </a:gridCol>
                <a:gridCol w="658368">
                  <a:extLst>
                    <a:ext uri="{9D8B030D-6E8A-4147-A177-3AD203B41FA5}">
                      <a16:colId xmlns:a16="http://schemas.microsoft.com/office/drawing/2014/main" val="3107652336"/>
                    </a:ext>
                  </a:extLst>
                </a:gridCol>
                <a:gridCol w="658368">
                  <a:extLst>
                    <a:ext uri="{9D8B030D-6E8A-4147-A177-3AD203B41FA5}">
                      <a16:colId xmlns:a16="http://schemas.microsoft.com/office/drawing/2014/main" val="4276363564"/>
                    </a:ext>
                  </a:extLst>
                </a:gridCol>
                <a:gridCol w="658368">
                  <a:extLst>
                    <a:ext uri="{9D8B030D-6E8A-4147-A177-3AD203B41FA5}">
                      <a16:colId xmlns:a16="http://schemas.microsoft.com/office/drawing/2014/main" val="471947729"/>
                    </a:ext>
                  </a:extLst>
                </a:gridCol>
                <a:gridCol w="658368">
                  <a:extLst>
                    <a:ext uri="{9D8B030D-6E8A-4147-A177-3AD203B41FA5}">
                      <a16:colId xmlns:a16="http://schemas.microsoft.com/office/drawing/2014/main" val="3603947273"/>
                    </a:ext>
                  </a:extLst>
                </a:gridCol>
                <a:gridCol w="658368">
                  <a:extLst>
                    <a:ext uri="{9D8B030D-6E8A-4147-A177-3AD203B41FA5}">
                      <a16:colId xmlns:a16="http://schemas.microsoft.com/office/drawing/2014/main" val="1983329735"/>
                    </a:ext>
                  </a:extLst>
                </a:gridCol>
                <a:gridCol w="658368">
                  <a:extLst>
                    <a:ext uri="{9D8B030D-6E8A-4147-A177-3AD203B41FA5}">
                      <a16:colId xmlns:a16="http://schemas.microsoft.com/office/drawing/2014/main" val="3175065491"/>
                    </a:ext>
                  </a:extLst>
                </a:gridCol>
                <a:gridCol w="658368">
                  <a:extLst>
                    <a:ext uri="{9D8B030D-6E8A-4147-A177-3AD203B41FA5}">
                      <a16:colId xmlns:a16="http://schemas.microsoft.com/office/drawing/2014/main" val="2258089171"/>
                    </a:ext>
                  </a:extLst>
                </a:gridCol>
                <a:gridCol w="658368">
                  <a:extLst>
                    <a:ext uri="{9D8B030D-6E8A-4147-A177-3AD203B41FA5}">
                      <a16:colId xmlns:a16="http://schemas.microsoft.com/office/drawing/2014/main" val="380041426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Avg. PTAT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944950023"/>
                  </a:ext>
                </a:extLst>
              </a:tr>
              <a:tr h="370840">
                <a:tc>
                  <a:txBody>
                    <a:bodyPr/>
                    <a:lstStyle/>
                    <a:p>
                      <a:r>
                        <a:rPr lang="en-US" sz="1000"/>
                        <a:t>Rabea Tea</a:t>
                      </a:r>
                      <a:endParaRPr lang="en-US" sz="1000"/>
                    </a:p>
                  </a:txBody>
                  <a:tcPr/>
                </a:tc>
                <a:tc>
                  <a:txBody>
                    <a:bodyPr/>
                    <a:lstStyle/>
                    <a:p>
                      <a:r>
                        <a:rPr lang="en-US" sz="1000"/>
                        <a:t>192519</a:t>
                      </a:r>
                      <a:endParaRPr lang="en-US" sz="1000"/>
                    </a:p>
                  </a:txBody>
                  <a:tcPr/>
                </a:tc>
                <a:tc>
                  <a:txBody>
                    <a:bodyPr/>
                    <a:lstStyle/>
                    <a:p>
                      <a:r>
                        <a:rPr lang="en-US" sz="1000"/>
                        <a:t>372</a:t>
                      </a:r>
                      <a:endParaRPr lang="en-US" sz="1000"/>
                    </a:p>
                  </a:txBody>
                  <a:tcPr/>
                </a:tc>
                <a:tc>
                  <a:txBody>
                    <a:bodyPr/>
                    <a:lstStyle/>
                    <a:p>
                      <a:r>
                        <a:rPr lang="en-US" sz="1000"/>
                        <a:t>609</a:t>
                      </a:r>
                      <a:endParaRPr lang="en-US" sz="1000"/>
                    </a:p>
                  </a:txBody>
                  <a:tcPr/>
                </a:tc>
                <a:tc>
                  <a:txBody>
                    <a:bodyPr/>
                    <a:lstStyle/>
                    <a:p>
                      <a:r>
                        <a:rPr lang="en-US" sz="1000"/>
                        <a:t>8</a:t>
                      </a:r>
                      <a:endParaRPr lang="en-US" sz="1000"/>
                    </a:p>
                  </a:txBody>
                  <a:tcPr/>
                </a:tc>
                <a:tc>
                  <a:txBody>
                    <a:bodyPr/>
                    <a:lstStyle/>
                    <a:p>
                      <a:r>
                        <a:rPr lang="en-US" sz="1000"/>
                        <a:t>1774</a:t>
                      </a:r>
                      <a:endParaRPr lang="en-US" sz="1000"/>
                    </a:p>
                  </a:txBody>
                  <a:tcPr/>
                </a:tc>
                <a:tc>
                  <a:txBody>
                    <a:bodyPr/>
                    <a:lstStyle/>
                    <a:p>
                      <a:r>
                        <a:rPr lang="en-US" sz="1000"/>
                        <a:t>2660</a:t>
                      </a:r>
                      <a:endParaRPr lang="en-US" sz="1000"/>
                    </a:p>
                  </a:txBody>
                  <a:tcPr/>
                </a:tc>
                <a:tc>
                  <a:txBody>
                    <a:bodyPr/>
                    <a:lstStyle/>
                    <a:p>
                      <a:r>
                        <a:rPr lang="en-US" sz="1000"/>
                        <a:t>667</a:t>
                      </a:r>
                      <a:endParaRPr lang="en-US" sz="1000"/>
                    </a:p>
                  </a:txBody>
                  <a:tcPr/>
                </a:tc>
                <a:tc>
                  <a:txBody>
                    <a:bodyPr/>
                    <a:lstStyle/>
                    <a:p>
                      <a:r>
                        <a:rPr lang="en-US" sz="1000"/>
                        <a:t>1</a:t>
                      </a:r>
                      <a:endParaRPr lang="en-US" sz="1000"/>
                    </a:p>
                  </a:txBody>
                  <a:tcPr/>
                </a:tc>
                <a:tc>
                  <a:txBody>
                    <a:bodyPr/>
                    <a:lstStyle/>
                    <a:p>
                      <a:r>
                        <a:rPr lang="en-US" sz="1000"/>
                        <a:t>0.3315%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96284334"/>
                  </a:ext>
                </a:extLst>
              </a:tr>
            </a:tbl>
          </a:graphicData>
        </a:graphic>
      </p:graphicFrame>
      <p:sp>
        <p:nvSpPr>
          <p:cNvPr id="3" name="Title 2"/>
          <p:cNvSpPr>
            <a:spLocks noGrp="1"/>
          </p:cNvSpPr>
          <p:nvPr>
            <p:ph type="title"/>
          </p:nvPr>
        </p:nvSpPr>
        <p:spPr/>
        <p:txBody>
          <a:bodyPr/>
          <a:lstStyle/>
          <a:p>
            <a:r>
              <a:rPr lang="en-US"/>
              <a:t>Key Metrics Table</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316860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3954720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708841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3083601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499245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People Talking About This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8041093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393541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750457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975486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7931700"/>
                    </a:ext>
                  </a:extLst>
                </a:gridCol>
                <a:gridCol w="658368">
                  <a:extLst>
                    <a:ext uri="{9D8B030D-6E8A-4147-A177-3AD203B41FA5}">
                      <a16:colId xmlns:a16="http://schemas.microsoft.com/office/drawing/2014/main" val="84052120"/>
                    </a:ext>
                  </a:extLst>
                </a:gridCol>
                <a:gridCol w="658368">
                  <a:extLst>
                    <a:ext uri="{9D8B030D-6E8A-4147-A177-3AD203B41FA5}">
                      <a16:colId xmlns:a16="http://schemas.microsoft.com/office/drawing/2014/main" val="3233687447"/>
                    </a:ext>
                  </a:extLst>
                </a:gridCol>
                <a:gridCol w="658368">
                  <a:extLst>
                    <a:ext uri="{9D8B030D-6E8A-4147-A177-3AD203B41FA5}">
                      <a16:colId xmlns:a16="http://schemas.microsoft.com/office/drawing/2014/main" val="2406516925"/>
                    </a:ext>
                  </a:extLst>
                </a:gridCol>
                <a:gridCol w="658368">
                  <a:extLst>
                    <a:ext uri="{9D8B030D-6E8A-4147-A177-3AD203B41FA5}">
                      <a16:colId xmlns:a16="http://schemas.microsoft.com/office/drawing/2014/main" val="2134072309"/>
                    </a:ext>
                  </a:extLst>
                </a:gridCol>
                <a:gridCol w="658368">
                  <a:extLst>
                    <a:ext uri="{9D8B030D-6E8A-4147-A177-3AD203B41FA5}">
                      <a16:colId xmlns:a16="http://schemas.microsoft.com/office/drawing/2014/main" val="3560121687"/>
                    </a:ext>
                  </a:extLst>
                </a:gridCol>
                <a:gridCol w="658368">
                  <a:extLst>
                    <a:ext uri="{9D8B030D-6E8A-4147-A177-3AD203B41FA5}">
                      <a16:colId xmlns:a16="http://schemas.microsoft.com/office/drawing/2014/main" val="3288158230"/>
                    </a:ext>
                  </a:extLst>
                </a:gridCol>
                <a:gridCol w="658368">
                  <a:extLst>
                    <a:ext uri="{9D8B030D-6E8A-4147-A177-3AD203B41FA5}">
                      <a16:colId xmlns:a16="http://schemas.microsoft.com/office/drawing/2014/main" val="349291686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636180467"/>
                  </a:ext>
                </a:extLst>
              </a:tr>
              <a:tr h="370840">
                <a:tc>
                  <a:txBody>
                    <a:bodyPr/>
                    <a:lstStyle/>
                    <a:p>
                      <a:r>
                        <a:rPr lang="en-US" sz="1000" b="1"/>
                        <a:t>Rabea Tea - 2016-11-22 14:06:26</a:t>
                      </a:r>
                      <a:r>
                        <a:rPr lang="en-US" sz="1000"/>
                        <a:t>
</a:t>
                      </a:r>
                      <a:r>
                        <a:rPr lang="ar-AE" sz="1000"/>
                        <a:t>مبروك لجميع الفائزين معنا في هذا الأسبوع! الإجابة الصحيحة هي: الشاي العدني!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96</a:t>
                      </a:r>
                      <a:endParaRPr lang="en-US" sz="1000"/>
                    </a:p>
                  </a:txBody>
                  <a:tcPr/>
                </a:tc>
                <a:tc>
                  <a:txBody>
                    <a:bodyPr/>
                    <a:lstStyle/>
                    <a:p>
                      <a:r>
                        <a:rPr lang="en-US" sz="1000"/>
                        <a:t>74</a:t>
                      </a:r>
                      <a:endParaRPr lang="en-US" sz="1000"/>
                    </a:p>
                  </a:txBody>
                  <a:tcPr/>
                </a:tc>
                <a:tc>
                  <a:txBody>
                    <a:bodyPr/>
                    <a:lstStyle/>
                    <a:p>
                      <a:r>
                        <a:rPr lang="en-US" sz="1000"/>
                        <a:t>17</a:t>
                      </a:r>
                      <a:endParaRPr lang="en-US" sz="1000"/>
                    </a:p>
                  </a:txBody>
                  <a:tcPr/>
                </a:tc>
                <a:tc>
                  <a:txBody>
                    <a:bodyPr/>
                    <a:lstStyle/>
                    <a:p>
                      <a:r>
                        <a:rPr lang="en-US" sz="1000"/>
                        <a:t>5</a:t>
                      </a:r>
                      <a:endParaRPr lang="en-US" sz="1000"/>
                    </a:p>
                  </a:txBody>
                  <a:tcPr/>
                </a:tc>
                <a:tc>
                  <a:txBody>
                    <a:bodyPr/>
                    <a:lstStyle/>
                    <a:p>
                      <a:r>
                        <a:rPr lang="en-US" sz="1000"/>
                        <a:t>0.0499%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29176338"/>
                  </a:ext>
                </a:extLst>
              </a:tr>
              <a:tr h="370840">
                <a:tc>
                  <a:txBody>
                    <a:bodyPr/>
                    <a:lstStyle/>
                    <a:p>
                      <a:r>
                        <a:rPr lang="en-US" sz="1000" b="1"/>
                        <a:t>Rabea Tea - 2016-11-16 14:08:30</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1614</a:t>
                      </a:r>
                      <a:endParaRPr lang="en-US" sz="1000"/>
                    </a:p>
                  </a:txBody>
                  <a:tcPr/>
                </a:tc>
                <a:tc>
                  <a:txBody>
                    <a:bodyPr/>
                    <a:lstStyle/>
                    <a:p>
                      <a:r>
                        <a:rPr lang="en-US" sz="1000"/>
                        <a:t>479</a:t>
                      </a:r>
                      <a:endParaRPr lang="en-US" sz="1000"/>
                    </a:p>
                  </a:txBody>
                  <a:tcPr/>
                </a:tc>
                <a:tc>
                  <a:txBody>
                    <a:bodyPr/>
                    <a:lstStyle/>
                    <a:p>
                      <a:r>
                        <a:rPr lang="en-US" sz="1000"/>
                        <a:t>895</a:t>
                      </a:r>
                      <a:endParaRPr lang="en-US" sz="1000"/>
                    </a:p>
                  </a:txBody>
                  <a:tcPr/>
                </a:tc>
                <a:tc>
                  <a:txBody>
                    <a:bodyPr/>
                    <a:lstStyle/>
                    <a:p>
                      <a:r>
                        <a:rPr lang="en-US" sz="1000"/>
                        <a:t>240</a:t>
                      </a:r>
                      <a:endParaRPr lang="en-US" sz="1000"/>
                    </a:p>
                  </a:txBody>
                  <a:tcPr/>
                </a:tc>
                <a:tc>
                  <a:txBody>
                    <a:bodyPr/>
                    <a:lstStyle/>
                    <a:p>
                      <a:r>
                        <a:rPr lang="en-US" sz="1000"/>
                        <a:t>0.8399%</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32561940"/>
                  </a:ext>
                </a:extLst>
              </a:tr>
              <a:tr h="370840">
                <a:tc>
                  <a:txBody>
                    <a:bodyPr/>
                    <a:lstStyle/>
                    <a:p>
                      <a:r>
                        <a:rPr lang="en-US" sz="1000" b="1"/>
                        <a:t>Rabea Tea - 2016-11-15 14:00:06</a:t>
                      </a:r>
                      <a:r>
                        <a:rPr lang="en-US" sz="1000"/>
                        <a:t>
</a:t>
                      </a:r>
                      <a:r>
                        <a:rPr lang="ar-AE" sz="1000"/>
                        <a:t>مبروك لجميع الفائزين معنا في هذا الأسبوع! الإجابة الصحيحة هي: شاي نعناع صافي!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149</a:t>
                      </a:r>
                      <a:endParaRPr lang="en-US" sz="1000"/>
                    </a:p>
                  </a:txBody>
                  <a:tcPr/>
                </a:tc>
                <a:tc>
                  <a:txBody>
                    <a:bodyPr/>
                    <a:lstStyle/>
                    <a:p>
                      <a:r>
                        <a:rPr lang="en-US" sz="1000"/>
                        <a:t>114</a:t>
                      </a:r>
                      <a:endParaRPr lang="en-US" sz="1000"/>
                    </a:p>
                  </a:txBody>
                  <a:tcPr/>
                </a:tc>
                <a:tc>
                  <a:txBody>
                    <a:bodyPr/>
                    <a:lstStyle/>
                    <a:p>
                      <a:r>
                        <a:rPr lang="en-US" sz="1000"/>
                        <a:t>31</a:t>
                      </a:r>
                      <a:endParaRPr lang="en-US" sz="1000"/>
                    </a:p>
                  </a:txBody>
                  <a:tcPr/>
                </a:tc>
                <a:tc>
                  <a:txBody>
                    <a:bodyPr/>
                    <a:lstStyle/>
                    <a:p>
                      <a:r>
                        <a:rPr lang="en-US" sz="1000"/>
                        <a:t>4</a:t>
                      </a:r>
                      <a:endParaRPr lang="en-US" sz="1000"/>
                    </a:p>
                  </a:txBody>
                  <a:tcPr/>
                </a:tc>
                <a:tc>
                  <a:txBody>
                    <a:bodyPr/>
                    <a:lstStyle/>
                    <a:p>
                      <a:r>
                        <a:rPr lang="en-US" sz="1000"/>
                        <a:t>0.0775%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68670760"/>
                  </a:ext>
                </a:extLst>
              </a:tr>
              <a:tr h="370840">
                <a:tc>
                  <a:txBody>
                    <a:bodyPr/>
                    <a:lstStyle/>
                    <a:p>
                      <a:r>
                        <a:rPr lang="en-US" sz="1000" b="1"/>
                        <a:t>Rabea Tea - 2016-11-09 14:01:57</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1444</a:t>
                      </a:r>
                      <a:endParaRPr lang="en-US" sz="1000"/>
                    </a:p>
                  </a:txBody>
                  <a:tcPr/>
                </a:tc>
                <a:tc>
                  <a:txBody>
                    <a:bodyPr/>
                    <a:lstStyle/>
                    <a:p>
                      <a:r>
                        <a:rPr lang="en-US" sz="1000"/>
                        <a:t>446</a:t>
                      </a:r>
                      <a:endParaRPr lang="en-US" sz="1000"/>
                    </a:p>
                  </a:txBody>
                  <a:tcPr/>
                </a:tc>
                <a:tc>
                  <a:txBody>
                    <a:bodyPr/>
                    <a:lstStyle/>
                    <a:p>
                      <a:r>
                        <a:rPr lang="en-US" sz="1000"/>
                        <a:t>777</a:t>
                      </a:r>
                      <a:endParaRPr lang="en-US" sz="1000"/>
                    </a:p>
                  </a:txBody>
                  <a:tcPr/>
                </a:tc>
                <a:tc>
                  <a:txBody>
                    <a:bodyPr/>
                    <a:lstStyle/>
                    <a:p>
                      <a:r>
                        <a:rPr lang="en-US" sz="1000"/>
                        <a:t>221</a:t>
                      </a:r>
                      <a:endParaRPr lang="en-US" sz="1000"/>
                    </a:p>
                  </a:txBody>
                  <a:tcPr/>
                </a:tc>
                <a:tc>
                  <a:txBody>
                    <a:bodyPr/>
                    <a:lstStyle/>
                    <a:p>
                      <a:r>
                        <a:rPr lang="en-US" sz="1000"/>
                        <a:t>0.7516%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69326622"/>
                  </a:ext>
                </a:extLst>
              </a:tr>
              <a:tr h="370840">
                <a:tc>
                  <a:txBody>
                    <a:bodyPr/>
                    <a:lstStyle/>
                    <a:p>
                      <a:r>
                        <a:rPr lang="en-US" sz="1000" b="1"/>
                        <a:t>Rabea Tea - 2016-11-08 14:00:50</a:t>
                      </a:r>
                      <a:r>
                        <a:rPr lang="en-US" sz="1000"/>
                        <a:t>
</a:t>
                      </a:r>
                      <a:r>
                        <a:rPr lang="ar-AE" sz="1000"/>
                        <a:t>مبروك لجميع الفائزين معنا في هذا الأسبوع! الإجابة الصحيحة هي: شاي بابونج!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175</a:t>
                      </a:r>
                      <a:endParaRPr lang="en-US" sz="1000"/>
                    </a:p>
                  </a:txBody>
                  <a:tcPr/>
                </a:tc>
                <a:tc>
                  <a:txBody>
                    <a:bodyPr/>
                    <a:lstStyle/>
                    <a:p>
                      <a:r>
                        <a:rPr lang="en-US" sz="1000"/>
                        <a:t>123</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0.0911%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09049364"/>
                  </a:ext>
                </a:extLst>
              </a:tr>
            </a:tbl>
          </a:graphicData>
        </a:graphic>
      </p:graphicFrame>
      <p:sp>
        <p:nvSpPr>
          <p:cNvPr id="3" name="Title 2"/>
          <p:cNvSpPr>
            <a:spLocks noGrp="1"/>
          </p:cNvSpPr>
          <p:nvPr>
            <p:ph type="title"/>
          </p:nvPr>
        </p:nvSpPr>
        <p:spPr/>
        <p:txBody>
          <a:bodyPr/>
          <a:lstStyle/>
          <a:p>
            <a:r>
              <a:rPr lang="en-US"/>
              <a:t>Own Posts Table - 1 of 2</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097439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3448832"/>
                    </a:ext>
                  </a:extLst>
                </a:gridCol>
                <a:gridCol w="658368">
                  <a:extLst>
                    <a:ext uri="{9D8B030D-6E8A-4147-A177-3AD203B41FA5}">
                      <a16:colId xmlns:a16="http://schemas.microsoft.com/office/drawing/2014/main" val="3041587456"/>
                    </a:ext>
                  </a:extLst>
                </a:gridCol>
                <a:gridCol w="658368">
                  <a:extLst>
                    <a:ext uri="{9D8B030D-6E8A-4147-A177-3AD203B41FA5}">
                      <a16:colId xmlns:a16="http://schemas.microsoft.com/office/drawing/2014/main" val="2276148439"/>
                    </a:ext>
                  </a:extLst>
                </a:gridCol>
                <a:gridCol w="658368">
                  <a:extLst>
                    <a:ext uri="{9D8B030D-6E8A-4147-A177-3AD203B41FA5}">
                      <a16:colId xmlns:a16="http://schemas.microsoft.com/office/drawing/2014/main" val="1385474400"/>
                    </a:ext>
                  </a:extLst>
                </a:gridCol>
                <a:gridCol w="658368">
                  <a:extLst>
                    <a:ext uri="{9D8B030D-6E8A-4147-A177-3AD203B41FA5}">
                      <a16:colId xmlns:a16="http://schemas.microsoft.com/office/drawing/2014/main" val="1125849968"/>
                    </a:ext>
                  </a:extLst>
                </a:gridCol>
                <a:gridCol w="658368">
                  <a:extLst>
                    <a:ext uri="{9D8B030D-6E8A-4147-A177-3AD203B41FA5}">
                      <a16:colId xmlns:a16="http://schemas.microsoft.com/office/drawing/2014/main" val="3836021040"/>
                    </a:ext>
                  </a:extLst>
                </a:gridCol>
                <a:gridCol w="658368">
                  <a:extLst>
                    <a:ext uri="{9D8B030D-6E8A-4147-A177-3AD203B41FA5}">
                      <a16:colId xmlns:a16="http://schemas.microsoft.com/office/drawing/2014/main" val="249534529"/>
                    </a:ext>
                  </a:extLst>
                </a:gridCol>
                <a:gridCol w="658368">
                  <a:extLst>
                    <a:ext uri="{9D8B030D-6E8A-4147-A177-3AD203B41FA5}">
                      <a16:colId xmlns:a16="http://schemas.microsoft.com/office/drawing/2014/main" val="77611834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575332843"/>
                  </a:ext>
                </a:extLst>
              </a:tr>
              <a:tr h="370840">
                <a:tc>
                  <a:txBody>
                    <a:bodyPr/>
                    <a:lstStyle/>
                    <a:p>
                      <a:r>
                        <a:rPr lang="en-US" sz="1000" b="1"/>
                        <a:t>Rabea Tea - 2016-11-02 14:02:16</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فيديو#شاي_ربيع #دلال_وراحة_بال #هايبر_بنده #شاي_نكهات #شاي_أعشاب</a:t>
                      </a:r>
                      <a:endParaRPr lang="en-US" sz="1000"/>
                    </a:p>
                  </a:txBody>
                  <a:tcPr/>
                </a:tc>
                <a:tc>
                  <a:txBody>
                    <a:bodyPr/>
                    <a:lstStyle/>
                    <a:p>
                      <a:r>
                        <a:rPr lang="en-US" sz="1000"/>
                        <a:t>1406</a:t>
                      </a:r>
                      <a:endParaRPr lang="en-US" sz="1000"/>
                    </a:p>
                  </a:txBody>
                  <a:tcPr/>
                </a:tc>
                <a:tc>
                  <a:txBody>
                    <a:bodyPr/>
                    <a:lstStyle/>
                    <a:p>
                      <a:r>
                        <a:rPr lang="en-US" sz="1000"/>
                        <a:t>367</a:t>
                      </a:r>
                      <a:endParaRPr lang="en-US" sz="1000"/>
                    </a:p>
                  </a:txBody>
                  <a:tcPr/>
                </a:tc>
                <a:tc>
                  <a:txBody>
                    <a:bodyPr/>
                    <a:lstStyle/>
                    <a:p>
                      <a:r>
                        <a:rPr lang="en-US" sz="1000"/>
                        <a:t>857</a:t>
                      </a:r>
                      <a:endParaRPr lang="en-US" sz="1000"/>
                    </a:p>
                  </a:txBody>
                  <a:tcPr/>
                </a:tc>
                <a:tc>
                  <a:txBody>
                    <a:bodyPr/>
                    <a:lstStyle/>
                    <a:p>
                      <a:r>
                        <a:rPr lang="en-US" sz="1000"/>
                        <a:t>182</a:t>
                      </a:r>
                      <a:endParaRPr lang="en-US" sz="1000"/>
                    </a:p>
                  </a:txBody>
                  <a:tcPr/>
                </a:tc>
                <a:tc>
                  <a:txBody>
                    <a:bodyPr/>
                    <a:lstStyle/>
                    <a:p>
                      <a:r>
                        <a:rPr lang="en-US" sz="1000"/>
                        <a:t>0.7318%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92032125"/>
                  </a:ext>
                </a:extLst>
              </a:tr>
              <a:tr h="370840">
                <a:tc>
                  <a:txBody>
                    <a:bodyPr/>
                    <a:lstStyle/>
                    <a:p>
                      <a:r>
                        <a:rPr lang="en-US" sz="1000" b="1"/>
                        <a:t>Rabea Tea - 2016-11-01 14:35:07</a:t>
                      </a:r>
                      <a:r>
                        <a:rPr lang="en-US" sz="1000"/>
                        <a:t>
</a:t>
                      </a:r>
                      <a:r>
                        <a:rPr lang="ar-AE" sz="1000"/>
                        <a:t>مبروك لجميع الفائزين معنا في هذا الأسبوع! الإجابة الصحيحة هي: شاي زنجبيل!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138</a:t>
                      </a:r>
                      <a:endParaRPr lang="en-US" sz="1000"/>
                    </a:p>
                  </a:txBody>
                  <a:tcPr/>
                </a:tc>
                <a:tc>
                  <a:txBody>
                    <a:bodyPr/>
                    <a:lstStyle/>
                    <a:p>
                      <a:r>
                        <a:rPr lang="en-US" sz="1000"/>
                        <a:t>106</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0.0718%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69152707"/>
                  </a:ext>
                </a:extLst>
              </a:tr>
              <a:tr h="370840">
                <a:tc>
                  <a:txBody>
                    <a:bodyPr/>
                    <a:lstStyle/>
                    <a:p>
                      <a:r>
                        <a:rPr lang="en-US" sz="1000" b="1"/>
                        <a:t>Rabea Tea - 2016-11-01 12:57:50</a:t>
                      </a:r>
                      <a:r>
                        <a:rPr lang="en-US" sz="1000"/>
                        <a:t>
</a:t>
                      </a:r>
                      <a:r>
                        <a:rPr lang="ar-AE" sz="1000"/>
                        <a:t>عاد الاتحاد للصدارة بشباك نظيفة! كيف شفتوا عساف القرني في المباراة؟
#شاي_ربيع #الهلال #الاتحاد #دوري_جميل</a:t>
                      </a:r>
                      <a:endParaRPr lang="en-US" sz="1000"/>
                    </a:p>
                  </a:txBody>
                  <a:tcPr/>
                </a:tc>
                <a:tc>
                  <a:txBody>
                    <a:bodyPr/>
                    <a:lstStyle/>
                    <a:p>
                      <a:r>
                        <a:rPr lang="en-US" sz="1000"/>
                        <a:t>79</a:t>
                      </a:r>
                      <a:endParaRPr lang="en-US" sz="1000"/>
                    </a:p>
                  </a:txBody>
                  <a:tcPr/>
                </a:tc>
                <a:tc>
                  <a:txBody>
                    <a:bodyPr/>
                    <a:lstStyle/>
                    <a:p>
                      <a:r>
                        <a:rPr lang="en-US" sz="1000"/>
                        <a:t>65</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0.0411%</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58759825"/>
                  </a:ext>
                </a:extLst>
              </a:tr>
            </a:tbl>
          </a:graphicData>
        </a:graphic>
      </p:graphicFrame>
      <p:sp>
        <p:nvSpPr>
          <p:cNvPr id="3" name="Title 2"/>
          <p:cNvSpPr>
            <a:spLocks noGrp="1"/>
          </p:cNvSpPr>
          <p:nvPr>
            <p:ph type="title"/>
          </p:nvPr>
        </p:nvSpPr>
        <p:spPr/>
        <p:txBody>
          <a:bodyPr/>
          <a:lstStyle/>
          <a:p>
            <a:r>
              <a:rPr lang="en-US"/>
              <a:t>Own Posts Table - 2 of 2</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8120817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20161215_085747</Template>
  <TotalTime>0</TotalTime>
  <Words>242</Words>
  <Application>Microsoft Office PowerPoint</Application>
  <PresentationFormat>On-screen Show (4:3)</PresentationFormat>
  <Paragraphs>127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Lato</vt:lpstr>
      <vt:lpstr>Arial</vt:lpstr>
      <vt:lpstr>Calibri</vt:lpstr>
      <vt:lpstr>quintly_template</vt:lpstr>
      <vt:lpstr>Overview</vt:lpstr>
      <vt:lpstr>Fans Total</vt:lpstr>
      <vt:lpstr>Key Metrics Table</vt:lpstr>
      <vt:lpstr>Interaction Rate</vt:lpstr>
      <vt:lpstr>Fans Change Rate</vt:lpstr>
      <vt:lpstr>People Talking About This Rate</vt:lpstr>
      <vt:lpstr>Key Metrics Radar</vt:lpstr>
      <vt:lpstr>Own Posts Table - 1 of 2</vt:lpstr>
      <vt:lpstr>Own Posts Table - 2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2016-12-15T08:57:47Z</dcterms:created>
  <dcterms:modified xsi:type="dcterms:W3CDTF">2016-12-15T08:58:06Z</dcterms:modified>
</cp:coreProperties>
</file>