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4"/>
      <p:bold r:id="rId15"/>
      <p:italic r:id="rId16"/>
      <p:boldItalic r:id="rId1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A9F4"/>
    <a:srgbClr val="C0C0C0"/>
    <a:srgbClr val="5F5F5F"/>
    <a:srgbClr val="00AEF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6405"/>
  </p:normalViewPr>
  <p:slideViewPr>
    <p:cSldViewPr snapToGrid="0">
      <p:cViewPr varScale="1">
        <p:scale>
          <a:sx n="62" d="100"/>
          <a:sy n="62" d="100"/>
        </p:scale>
        <p:origin x="90" y="36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4.fntdata"/><Relationship Id="rId2" Type="http://schemas.openxmlformats.org/officeDocument/2006/relationships/slide" Target="slides/slide1.xml"/><Relationship Id="rId16" Type="http://schemas.openxmlformats.org/officeDocument/2006/relationships/font" Target="fonts/font3.fntdata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2.fntdata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font" Target="fonts/font1.fntdata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MUNCH BAKERY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42675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516456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A067-4216-AB09-D84EC609670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1765288"/>
        <c:axId val="241764632"/>
      </c:lineChart>
      <c:dateAx>
        <c:axId val="24176528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64632"/>
        <c:crosses val="autoZero"/>
        <c:auto val="1"/>
        <c:lblOffset val="100"/>
        <c:baseTimeUnit val="days"/>
      </c:dateAx>
      <c:valAx>
        <c:axId val="2417646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17652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MUNCH BAKERY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42675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2.3877897140879002E-2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56D5-42A9-8886-C4EB98BE95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43580800"/>
        <c:axId val="243576864"/>
      </c:lineChart>
      <c:dateAx>
        <c:axId val="243580800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576864"/>
        <c:crosses val="autoZero"/>
        <c:auto val="1"/>
        <c:lblOffset val="100"/>
        <c:baseTimeUnit val="days"/>
      </c:dateAx>
      <c:valAx>
        <c:axId val="2435768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43580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MUNCH BAKERY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42675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-0.14616830235957001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B085-4E7E-99A1-9EC096A4A73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830344"/>
        <c:axId val="278831984"/>
      </c:lineChart>
      <c:dateAx>
        <c:axId val="278830344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831984"/>
        <c:crosses val="autoZero"/>
        <c:auto val="1"/>
        <c:lblOffset val="100"/>
        <c:baseTimeUnit val="days"/>
      </c:dateAx>
      <c:valAx>
        <c:axId val="27883198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83034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MUNCH BAKERY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</c:f>
              <c:numCache>
                <c:formatCode>m/d/yyyy</c:formatCode>
                <c:ptCount val="1"/>
                <c:pt idx="0">
                  <c:v>42675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0.21531359883514001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30EE-4CA1-B6E3-4E04B647044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8822472"/>
        <c:axId val="278819520"/>
      </c:lineChart>
      <c:dateAx>
        <c:axId val="278822472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819520"/>
        <c:crosses val="autoZero"/>
        <c:auto val="1"/>
        <c:lblOffset val="100"/>
        <c:baseTimeUnit val="days"/>
      </c:dateAx>
      <c:valAx>
        <c:axId val="2788195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8224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radarChart>
        <c:radarStyle val="marker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MUNCH BAKERY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Sheet1!$A$2:$A$8</c:f>
              <c:strCache>
                <c:ptCount val="7"/>
                <c:pt idx="0">
                  <c:v>Fans</c:v>
                </c:pt>
                <c:pt idx="1">
                  <c:v>Own Posts</c:v>
                </c:pt>
                <c:pt idx="2">
                  <c:v>Interactions Total</c:v>
                </c:pt>
                <c:pt idx="3">
                  <c:v>Response Rate</c:v>
                </c:pt>
                <c:pt idx="4">
                  <c:v>Interaction Rate</c:v>
                </c:pt>
                <c:pt idx="5">
                  <c:v>Avg PTAT Rate</c:v>
                </c:pt>
                <c:pt idx="6">
                  <c:v>Fans Change Rate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100</c:v>
                </c:pt>
                <c:pt idx="1">
                  <c:v>100</c:v>
                </c:pt>
                <c:pt idx="2">
                  <c:v>100</c:v>
                </c:pt>
                <c:pt idx="3">
                  <c:v>0</c:v>
                </c:pt>
                <c:pt idx="4">
                  <c:v>100</c:v>
                </c:pt>
                <c:pt idx="5">
                  <c:v>100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40C-4082-8A38-1311B8A19F3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8305872"/>
        <c:axId val="278309480"/>
      </c:radarChart>
      <c:catAx>
        <c:axId val="27830587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09480"/>
        <c:crosses val="autoZero"/>
        <c:auto val="1"/>
        <c:lblAlgn val="ctr"/>
        <c:lblOffset val="100"/>
        <c:noMultiLvlLbl val="0"/>
      </c:catAx>
      <c:valAx>
        <c:axId val="2783094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830587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31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465172" y="1410762"/>
            <a:ext cx="3183556" cy="495797"/>
          </a:xfrm>
        </p:spPr>
        <p:txBody>
          <a:bodyPr anchor="b"/>
          <a:lstStyle>
            <a:lvl1pPr algn="l">
              <a:defRPr b="1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Page Name"/>
          <p:cNvSpPr>
            <a:spLocks noGrp="1"/>
          </p:cNvSpPr>
          <p:nvPr>
            <p:ph type="subTitle" idx="1" hasCustomPrompt="1"/>
          </p:nvPr>
        </p:nvSpPr>
        <p:spPr>
          <a:xfrm>
            <a:off x="465172" y="1945059"/>
            <a:ext cx="3183556" cy="422756"/>
          </a:xfrm>
        </p:spPr>
        <p:txBody>
          <a:bodyPr>
            <a:normAutofit/>
          </a:bodyPr>
          <a:lstStyle>
            <a:lvl1pPr marL="0" indent="0" algn="l">
              <a:buNone/>
              <a:defRPr sz="180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/>
              <a:t>Page Name</a:t>
            </a:r>
          </a:p>
        </p:txBody>
      </p:sp>
      <p:sp>
        <p:nvSpPr>
          <p:cNvPr id="5" name="Shape 4"/>
          <p:cNvSpPr/>
          <p:nvPr userDrawn="1"/>
        </p:nvSpPr>
        <p:spPr>
          <a:xfrm>
            <a:off x="4115498" y="0"/>
            <a:ext cx="5028502" cy="6858000"/>
          </a:xfrm>
          <a:prstGeom prst="rect">
            <a:avLst/>
          </a:prstGeom>
          <a:solidFill>
            <a:srgbClr val="00A9F4"/>
          </a:solidFill>
          <a:ln w="25400">
            <a:noFill/>
            <a:miter lim="400000"/>
          </a:ln>
          <a:effectLst/>
        </p:spPr>
        <p:txBody>
          <a:bodyPr lIns="0" tIns="0" rIns="0" bIns="0" anchor="ctr"/>
          <a:lstStyle/>
          <a:p>
            <a:pPr lvl="0">
              <a:defRPr sz="4000">
                <a:solidFill>
                  <a:srgbClr val="FFFFFF"/>
                </a:solidFill>
                <a:effectLst>
                  <a:outerShdw blurRad="38100" dist="12700" dir="5400000" rotWithShape="0">
                    <a:srgbClr val="000000">
                      <a:alpha val="50000"/>
                    </a:srgbClr>
                  </a:outerShdw>
                </a:effectLst>
              </a:defRPr>
            </a:pPr>
            <a:endParaRPr sz="4000" dirty="0">
              <a:latin typeface="Lato"/>
            </a:endParaRPr>
          </a:p>
        </p:txBody>
      </p:sp>
      <p:cxnSp>
        <p:nvCxnSpPr>
          <p:cNvPr id="7" name="Straight Connector 6"/>
          <p:cNvCxnSpPr/>
          <p:nvPr userDrawn="1"/>
        </p:nvCxnSpPr>
        <p:spPr>
          <a:xfrm>
            <a:off x="4115498" y="0"/>
            <a:ext cx="0" cy="6858000"/>
          </a:xfrm>
          <a:prstGeom prst="line">
            <a:avLst/>
          </a:prstGeom>
          <a:ln w="76200">
            <a:solidFill>
              <a:srgbClr val="EB904E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82268" y="1239583"/>
            <a:ext cx="4094962" cy="666976"/>
          </a:xfrm>
          <a:prstGeom prst="rect">
            <a:avLst/>
          </a:prstGeom>
        </p:spPr>
      </p:pic>
      <p:sp>
        <p:nvSpPr>
          <p:cNvPr id="6" name="DD/MM/YY – DD/MM/YY"/>
          <p:cNvSpPr>
            <a:spLocks noGrp="1"/>
          </p:cNvSpPr>
          <p:nvPr>
            <p:ph type="body" sz="quarter" idx="10" hasCustomPrompt="1"/>
          </p:nvPr>
        </p:nvSpPr>
        <p:spPr>
          <a:xfrm>
            <a:off x="465172" y="2406315"/>
            <a:ext cx="3182937" cy="577850"/>
          </a:xfrm>
        </p:spPr>
        <p:txBody>
          <a:bodyPr>
            <a:noAutofit/>
          </a:bodyPr>
          <a:lstStyle>
            <a:lvl1pPr marL="0" indent="0">
              <a:buNone/>
              <a:defRPr sz="1500" b="0">
                <a:solidFill>
                  <a:srgbClr val="C0C0C0"/>
                </a:solidFill>
              </a:defRPr>
            </a:lvl1pPr>
            <a:lvl2pPr marL="342900" indent="0">
              <a:buNone/>
              <a:defRPr sz="1500" b="0">
                <a:solidFill>
                  <a:srgbClr val="C0C0C0"/>
                </a:solidFill>
              </a:defRPr>
            </a:lvl2pPr>
            <a:lvl3pPr marL="685800" indent="0">
              <a:buNone/>
              <a:defRPr sz="1500" b="0">
                <a:solidFill>
                  <a:srgbClr val="C0C0C0"/>
                </a:solidFill>
              </a:defRPr>
            </a:lvl3pPr>
            <a:lvl4pPr marL="1028700" indent="0">
              <a:buNone/>
              <a:defRPr sz="1500" b="0">
                <a:solidFill>
                  <a:srgbClr val="C0C0C0"/>
                </a:solidFill>
              </a:defRPr>
            </a:lvl4pPr>
            <a:lvl5pPr marL="1371600" indent="0">
              <a:buNone/>
              <a:defRPr sz="1500" b="0">
                <a:solidFill>
                  <a:srgbClr val="C0C0C0"/>
                </a:solidFill>
              </a:defRPr>
            </a:lvl5pPr>
          </a:lstStyle>
          <a:p>
            <a:pPr lvl="0"/>
            <a:r>
              <a:rPr lang="en-US" dirty="0"/>
              <a:t>DD/MM/YY – DD/MM/YY</a:t>
            </a:r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468582"/>
            <a:ext cx="8229600" cy="47019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chart</a:t>
            </a:r>
            <a:endParaRPr lang="de-DE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he Social Clinic Analytics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 algn="r"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de-DE" dirty="0"/>
              <a:t>The </a:t>
            </a:r>
            <a:r>
              <a:rPr lang="de-DE" dirty="0" err="1"/>
              <a:t>Social</a:t>
            </a:r>
            <a:r>
              <a:rPr lang="de-DE" dirty="0"/>
              <a:t> </a:t>
            </a:r>
            <a:r>
              <a:rPr lang="de-DE" dirty="0" err="1"/>
              <a:t>Clinic</a:t>
            </a:r>
            <a:r>
              <a:rPr lang="de-DE" dirty="0"/>
              <a:t> Analytics</a:t>
            </a:r>
            <a:endParaRPr lang="en-US" dirty="0"/>
          </a:p>
        </p:txBody>
      </p:sp>
      <p:sp>
        <p:nvSpPr>
          <p:cNvPr id="7" name="Click icon to add table"/>
          <p:cNvSpPr>
            <a:spLocks noGrp="1"/>
          </p:cNvSpPr>
          <p:nvPr>
            <p:ph type="tbl" sz="quarter" idx="13"/>
          </p:nvPr>
        </p:nvSpPr>
        <p:spPr>
          <a:xfrm>
            <a:off x="457200" y="1468582"/>
            <a:ext cx="8229600" cy="4703618"/>
          </a:xfrm>
        </p:spPr>
        <p:txBody>
          <a:bodyPr/>
          <a:lstStyle>
            <a:lvl1pPr>
              <a:defRPr>
                <a:latin typeface="Lato" charset="0"/>
                <a:ea typeface="Lato" charset="0"/>
                <a:cs typeface="Lato" charset="0"/>
              </a:defRPr>
            </a:lvl1pPr>
          </a:lstStyle>
          <a:p>
            <a:r>
              <a:rPr lang="en-US"/>
              <a:t>Click icon to add table</a:t>
            </a:r>
            <a:endParaRPr lang="de-DE"/>
          </a:p>
        </p:txBody>
      </p:sp>
      <p:sp>
        <p:nvSpPr>
          <p:cNvPr id="10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462424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11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753658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rgbClr val="00A9F4"/>
                </a:solidFill>
                <a:latin typeface="Lato" charset="0"/>
                <a:ea typeface="Lato" charset="0"/>
                <a:cs typeface="Lato" charset="0"/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  <p:pic>
        <p:nvPicPr>
          <p:cNvPr id="12" name="Picture 11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7200" y="6396738"/>
            <a:ext cx="2495550" cy="32473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45F6C407-A0E7-45C3-BD21-F98192467435}" type="datetimeFigureOut">
              <a:rPr lang="en-US" smtClean="0"/>
              <a:pPr/>
              <a:t>12/11/2016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>
            <a:lvl1pPr>
              <a:defRPr>
                <a:latin typeface="Lato"/>
              </a:defRPr>
            </a:lvl1pPr>
          </a:lstStyle>
          <a:p>
            <a:fld id="{C5F0B1D3-11B3-40F2-B52F-0B95A3E092DF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  <a:latin typeface="Lato"/>
              </a:defRPr>
            </a:lvl1pPr>
          </a:lstStyle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Lato" charset="0"/>
          <a:ea typeface="Lato" charset="0"/>
          <a:cs typeface="Lato" charset="0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Lato" charset="0"/>
          <a:ea typeface="Lato" charset="0"/>
          <a:cs typeface="Lato" charset="0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Lato" charset="0"/>
          <a:ea typeface="Lato" charset="0"/>
          <a:cs typeface="Lato" charset="0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Lato" charset="0"/>
          <a:ea typeface="Lato" charset="0"/>
          <a:cs typeface="Lato" charset="0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Overview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8243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Total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219810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9323413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19">
                  <a:extLst>
                    <a:ext uri="{9D8B030D-6E8A-4147-A177-3AD203B41FA5}">
                      <a16:colId xmlns:a16="http://schemas.microsoft.com/office/drawing/2014/main" val="407728340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793250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0178338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6891808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7227871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3006442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70272676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36704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32419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43803093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508954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Fans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Avg. PTAT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User Posts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Response Rate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647070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MUNCH BAKERY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516456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-756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627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0.0239%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0.0%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43054206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Table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88952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Interaction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6909738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59776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Fans Change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3674857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03741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People Talking About This Rate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88887732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497435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Key Metrics Radar</a:t>
            </a:r>
            <a:endParaRPr lang="en-US"/>
          </a:p>
        </p:txBody>
      </p:sp>
      <p:graphicFrame>
        <p:nvGraphicFramePr>
          <p:cNvPr id="6" name="Chart Placeholder 5"/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79484613"/>
              </p:ext>
            </p:extLst>
          </p:nvPr>
        </p:nvGraphicFramePr>
        <p:xfrm>
          <a:off x="457200" y="1468438"/>
          <a:ext cx="8229600" cy="470217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826746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18680807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66679060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60216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81913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870158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5345467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755753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9776694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449274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- 2016-11-30 07:27:34</a:t>
                      </a:r>
                      <a:r>
                        <a:rPr lang="en-US" sz="1000"/>
                        <a:t>
Cake boss visit to Munch factory in Jeddah. Buddy Valastro sharing happy moments with Munch team.
</a:t>
                      </a:r>
                      <a:r>
                        <a:rPr lang="ar-AE" sz="1000"/>
                        <a:t>زيارة ( كيك بوس ) لمصنع منش في مدينة جدة. بادي فالاسترو يستمتع بوقته مع الفريق.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069620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- 2016-11-30 07:18:08</a:t>
                      </a:r>
                      <a:r>
                        <a:rPr lang="en-US" sz="1000"/>
                        <a:t>
Thank you very Munch.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0.0254%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1109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- 2016-11-29 08:54:27</a:t>
                      </a:r>
                      <a:r>
                        <a:rPr lang="en-US" sz="1000"/>
                        <a:t>
Thank you very Munch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4904033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- 2016-11-29 07:19:29</a:t>
                      </a:r>
                      <a:r>
                        <a:rPr lang="en-US" sz="1000"/>
                        <a:t>
Cake Boss visit in Munch factory. Buddy Valastro with Munch team.
</a:t>
                      </a:r>
                      <a:r>
                        <a:rPr lang="ar-AE" sz="1000"/>
                        <a:t>زيارة ( كيك بوس ) لمصنع منش في مدينة جدة. بادي فالاسترو مع فريق عمل منش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979753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- 2016-11-28 13:04:09</a:t>
                      </a:r>
                      <a:r>
                        <a:rPr lang="en-US" sz="1000"/>
                        <a:t>
Munch adds flavor to birthdays.
Thank you very Munch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0.0103%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3065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- 2016-11-28 10:34:37</a:t>
                      </a:r>
                      <a:r>
                        <a:rPr lang="en-US" sz="1000"/>
                        <a:t>
Cake Boss at Munch factory in Jeddah. Buddy Valastro performing his magic.
</a:t>
                      </a:r>
                      <a:r>
                        <a:rPr lang="ar-AE" sz="1000"/>
                        <a:t>زيارة ( كيك بوس ) لمصنع منش في مدينة جدة. بادي فالاسترو يستعرض مهاراته في صناعة الكيك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0.0347%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6507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- 2016-11-27 09:18:38</a:t>
                      </a:r>
                      <a:r>
                        <a:rPr lang="en-US" sz="1000"/>
                        <a:t>
Thank you very Munch Chris Paglicauan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0.0225%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5548391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- 1 of 5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218814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16228598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8097894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04284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077817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8191289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4473591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270596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75423000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181644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- 2016-11-27 07:08:40</a:t>
                      </a:r>
                      <a:r>
                        <a:rPr lang="en-US" sz="1000"/>
                        <a:t>
Cake boss visit to Munch factory. Buddy Valastro appreciating the quality of our cakes.
</a:t>
                      </a:r>
                      <a:r>
                        <a:rPr lang="ar-AE" sz="1000"/>
                        <a:t>زيارة ( كيك بوس ) لمصنع منش في مدينة جدة. بادي فالاسترو يعبر عن إعجابه بجودة كيك منش.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293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0.0620%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565176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- 2016-11-24 12:55:59</a:t>
                      </a:r>
                      <a:r>
                        <a:rPr lang="en-US" sz="1000"/>
                        <a:t>
Thank you very Munch @mima_0o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0.0126%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234427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- 2016-11-24 08:44:26</a:t>
                      </a:r>
                      <a:r>
                        <a:rPr lang="en-US" sz="1000"/>
                        <a:t>
Cake Boss visit in Munch factory. Buddy Valastro with Munch team.
</a:t>
                      </a:r>
                      <a:r>
                        <a:rPr lang="ar-AE" sz="1000"/>
                        <a:t>زيارة ( كيك بوس ) لمصنع منش في مدينة جدة. بادي فالاسترو مع فريق عمل منش.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0.0451%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82704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- 2016-11-23 15:47:02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تعرفوا انو كل شهر احنا نبيع أكتر من ألف كيكة ريد فيلفيت؟
(الكيكة تكفي 5 أشخاص)       
#منش #مكة #جدة #المدينة #حلى #منش_بيكري #الرياض 
</a:t>
                      </a:r>
                      <a:r>
                        <a:rPr lang="en-US" sz="1000"/>
                        <a:t>Did you know that over a thousand Red Velvet cakes are sold monthly?
(serves 5 people)
#Munchbakery #Jeddahfood #Jeddah #Makkah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0.0159%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53532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- 2016-11-23 10:08:40</a:t>
                      </a:r>
                      <a:r>
                        <a:rPr lang="en-US" sz="1000"/>
                        <a:t>
Ever heard of a cake between biscuits? Try our new Munch N Biscuits!
!</a:t>
                      </a:r>
                      <a:r>
                        <a:rPr lang="ar-AE" sz="1000"/>
                        <a:t>سمعت بكيك مع البسكويت؟ جرب منش آن بسكتس الجديد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0.0234%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1487658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- 2 of 5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462460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302875320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34540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147415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57509654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1994698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6827126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210097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04105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3977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- 2016-11-23 07:48:36</a:t>
                      </a:r>
                      <a:r>
                        <a:rPr lang="en-US" sz="1000"/>
                        <a:t>
Cake Boss at Munch factory in Jeddah. Buddy Valastro sharing his experience with our team.
</a:t>
                      </a:r>
                      <a:r>
                        <a:rPr lang="ar-AE" sz="1000"/>
                        <a:t>زيارة ( كيك بوس ) لمصنع منش في مدينة جدة. مشاركة بادي فالاسترو لخبراته مع فريق منش في إعداد وتحضير الكيك والحلويات.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0.0536%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01515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- 2016-11-22 15:52:40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بس شخص واحد يستحق انك تشاركها معاه. مين حتختار؟ 
#منش #مكة #جدة #المدينة #حلى #منش_بيكري #الرياض 
</a:t>
                      </a:r>
                      <a:r>
                        <a:rPr lang="en-US" sz="1000"/>
                        <a:t>Only one person is worth sharing this cake with, who will you choose?
 #Munchbakery #Jeddahfood #Jeddah #Makkah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0.0168%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135626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- 2016-11-22 12:50:48</a:t>
                      </a:r>
                      <a:r>
                        <a:rPr lang="en-US" sz="1000"/>
                        <a:t>
Cake Boss at Munch factory in Jeddah. Buddy Valastro performing his magic.
</a:t>
                      </a:r>
                      <a:r>
                        <a:rPr lang="ar-AE" sz="1000"/>
                        <a:t>زيارة ( كيك بوس ) لمصنع منش في مدينة جدة. بادي فالاسترو يستعرض مهاراته في صناعة الكيك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1671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1173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0.3234%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Yes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60337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- 2016-11-22 07:52:24</a:t>
                      </a:r>
                      <a:r>
                        <a:rPr lang="en-US" sz="1000"/>
                        <a:t>
Thank you very Munch #daliarecommends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187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0.0406%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34373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- 2016-11-21 09:58:16</a:t>
                      </a:r>
                      <a:r>
                        <a:rPr lang="en-US" sz="1000"/>
                        <a:t>
Cake Boss at Munch factory in Jeddah. It's a pleasure to have you Buddy Valastro.
</a:t>
                      </a:r>
                      <a:r>
                        <a:rPr lang="ar-AE" sz="1000"/>
                        <a:t>زيارة ( كيك بوس ) لمصنع منش في مدينة جدة. تشرفنا بحضور ( بادي فالاسترو 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407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0.0788%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50824431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- 3 of 5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240677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51609306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92535072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54771388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631329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33363970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616424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20355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7676321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534151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- 2016-11-21 09:31:17</a:t>
                      </a:r>
                      <a:r>
                        <a:rPr lang="en-US" sz="1000"/>
                        <a:t>
Thank you very Munch @lovingthistaste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108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0.0209%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233097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- 2016-11-20 15:56:57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أيش أكتر نكهة تحبوها من البش أب كيك؟ 
#منش #حلى #منش_بيكيري #جدة #مكة #المدينة #الرياض
</a:t>
                      </a:r>
                      <a:r>
                        <a:rPr lang="en-US" sz="1000"/>
                        <a:t>What is your favorite Push Up Cake flavor?
 #Munchbakery #jeddahfood #Jeddah #Makkah #Madinah #Riyadh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29394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- 2016-11-20 08:59:20</a:t>
                      </a:r>
                      <a:r>
                        <a:rPr lang="en-US" sz="1000"/>
                        <a:t>
Munch adds flavor to birthdays.
Thank you very Munch @yantifaruk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9941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- 2016-11-19 12:00:00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جربتوا خدمة التوصيل في المدينة المنورة؟
للطلب الرجاء التواصل معانا على 920015010
</a:t>
                      </a:r>
                      <a:r>
                        <a:rPr lang="en-US" sz="1000"/>
                        <a:t>Did you try our delivery service at Al-Madinah?
For orders please contact us on 920015010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0.0033%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14369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- 2016-11-18 12:00:01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أي نكهة كيك مشتهيين؟ 
جربوا الميني جار كيك بنكهتكم المفضلة
</a:t>
                      </a:r>
                      <a:r>
                        <a:rPr lang="en-US" sz="1000"/>
                        <a:t>What cake flavor are you craving? 
Have it on the go with our mini jar cakes!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0.0135%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24706535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- 4 of 5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2212308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Table Placeholder 5"/>
          <p:cNvGraphicFramePr>
            <a:graphicFrameLocks noGrp="1"/>
          </p:cNvGraphicFramePr>
          <p:nvPr>
            <p:ph type="tbl" sz="quarter" idx="13"/>
          </p:nvPr>
        </p:nvGraphicFramePr>
        <p:xfrm>
          <a:off x="457200" y="1468438"/>
          <a:ext cx="8229600" cy="470376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3621024">
                  <a:extLst>
                    <a:ext uri="{9D8B030D-6E8A-4147-A177-3AD203B41FA5}">
                      <a16:colId xmlns:a16="http://schemas.microsoft.com/office/drawing/2014/main" val="264640880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085788014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618432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404621308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9569282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588273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54621691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4191857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Reactions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Type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Sponsored?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022658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- 2016-11-17 14:00:01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بدئنا عرض ال50% على كل نكهات منش بفس!!
العرض ساري الى٣٠ نوفمبر
</a:t>
                      </a:r>
                      <a:r>
                        <a:rPr lang="en-US" sz="1000"/>
                        <a:t>The 50% discount on Munch puffs started!!
(Offer is available until the 30th of November)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36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0.0070%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20977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- 2016-11-17 12:00:00</a:t>
                      </a:r>
                      <a:r>
                        <a:rPr lang="en-US" sz="1000"/>
                        <a:t>
</a:t>
                      </a:r>
                      <a:r>
                        <a:rPr lang="ar-AE" sz="1000"/>
                        <a:t>طلبتوا ولا لسة؟!
للطلب الرجاء التواصل معنا على 920015010
</a:t>
                      </a:r>
                      <a:r>
                        <a:rPr lang="en-US" sz="1000"/>
                        <a:t>For all our Madinah customers, we now deliver to your doorstep! 
For orders please contact us on 920015010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0.0039%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396130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 b="1"/>
                        <a:t>MUNCH BAKERY - 2016-11-17 07:49:45</a:t>
                      </a:r>
                      <a:r>
                        <a:rPr lang="en-US" sz="1000"/>
                        <a:t>
Complete your party with Munch,
Thank you very Munch "theresefostock"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0.0060%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Photo</a:t>
                      </a:r>
                      <a:endParaRPr lang="en-US" sz="1000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No</a:t>
                      </a:r>
                      <a:endParaRPr lang="en-US" sz="100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7397112"/>
                  </a:ext>
                </a:extLst>
              </a:tr>
            </a:tbl>
          </a:graphicData>
        </a:graphic>
      </p:graphicFrame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Own Posts Table - 5 of 5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11/01/2016 - 11/30/2016</a:t>
            </a:r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The Social Clinic Analytics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0684642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export" id="{730E3BEE-88AA-A542-BD47-7B51DEEE3DC3}" vid="{CDEABCA8-611C-994A-B836-CFA7112ECC77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20161211_123057</Template>
  <TotalTime>0</TotalTime>
  <Words>536</Words>
  <Application>Microsoft Office PowerPoint</Application>
  <PresentationFormat>On-screen Show (4:3)</PresentationFormat>
  <Paragraphs>296</Paragraphs>
  <Slides>12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6" baseType="lpstr">
      <vt:lpstr>Arial</vt:lpstr>
      <vt:lpstr>Lato</vt:lpstr>
      <vt:lpstr>Calibri</vt:lpstr>
      <vt:lpstr>quintly_template</vt:lpstr>
      <vt:lpstr>Overview</vt:lpstr>
      <vt:lpstr>Fans Total</vt:lpstr>
      <vt:lpstr>Key Metrics Table</vt:lpstr>
      <vt:lpstr>Interaction Rate</vt:lpstr>
      <vt:lpstr>Fans Change Rate</vt:lpstr>
      <vt:lpstr>People Talking About This Rate</vt:lpstr>
      <vt:lpstr>Key Metrics Radar</vt:lpstr>
      <vt:lpstr>Own Posts Table - 1 of 5</vt:lpstr>
      <vt:lpstr>Own Posts Table - 2 of 5</vt:lpstr>
      <vt:lpstr>Own Posts Table - 3 of 5</vt:lpstr>
      <vt:lpstr>Own Posts Table - 4 of 5</vt:lpstr>
      <vt:lpstr>Own Posts Table - 5 of 5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Overview</dc:title>
  <dc:creator>Administrator</dc:creator>
  <cp:lastModifiedBy>Administrator</cp:lastModifiedBy>
  <cp:revision>1</cp:revision>
  <dcterms:created xsi:type="dcterms:W3CDTF">2016-12-11T12:30:57Z</dcterms:created>
  <dcterms:modified xsi:type="dcterms:W3CDTF">2016-12-11T12:31:32Z</dcterms:modified>
</cp:coreProperties>
</file>