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secretsensesbyzahar</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19900</c:v>
                </c:pt>
                <c:pt idx="1">
                  <c:v>19900</c:v>
                </c:pt>
                <c:pt idx="2">
                  <c:v>19904</c:v>
                </c:pt>
                <c:pt idx="3">
                  <c:v>19901</c:v>
                </c:pt>
                <c:pt idx="4">
                  <c:v>19885</c:v>
                </c:pt>
                <c:pt idx="5">
                  <c:v>19882</c:v>
                </c:pt>
                <c:pt idx="6">
                  <c:v>19881</c:v>
                </c:pt>
                <c:pt idx="7">
                  <c:v>19884</c:v>
                </c:pt>
                <c:pt idx="8">
                  <c:v>19880</c:v>
                </c:pt>
                <c:pt idx="9">
                  <c:v>19882</c:v>
                </c:pt>
                <c:pt idx="10">
                  <c:v>19875</c:v>
                </c:pt>
                <c:pt idx="11">
                  <c:v>19875</c:v>
                </c:pt>
                <c:pt idx="12">
                  <c:v>19873</c:v>
                </c:pt>
                <c:pt idx="13">
                  <c:v>19882</c:v>
                </c:pt>
                <c:pt idx="14">
                  <c:v>19883</c:v>
                </c:pt>
                <c:pt idx="15">
                  <c:v>19878</c:v>
                </c:pt>
                <c:pt idx="16">
                  <c:v>19880</c:v>
                </c:pt>
                <c:pt idx="17">
                  <c:v>19879</c:v>
                </c:pt>
                <c:pt idx="18">
                  <c:v>19883</c:v>
                </c:pt>
                <c:pt idx="19">
                  <c:v>19884</c:v>
                </c:pt>
                <c:pt idx="20">
                  <c:v>19880</c:v>
                </c:pt>
                <c:pt idx="21">
                  <c:v>19881</c:v>
                </c:pt>
                <c:pt idx="22">
                  <c:v>19883</c:v>
                </c:pt>
                <c:pt idx="23">
                  <c:v>19883</c:v>
                </c:pt>
                <c:pt idx="24">
                  <c:v>19881</c:v>
                </c:pt>
                <c:pt idx="25">
                  <c:v>19877</c:v>
                </c:pt>
                <c:pt idx="26">
                  <c:v>19873</c:v>
                </c:pt>
                <c:pt idx="27">
                  <c:v>19868</c:v>
                </c:pt>
                <c:pt idx="28">
                  <c:v>19866</c:v>
                </c:pt>
                <c:pt idx="29">
                  <c:v>19863</c:v>
                </c:pt>
                <c:pt idx="30">
                  <c:v>19858</c:v>
                </c:pt>
              </c:numCache>
            </c:numRef>
          </c:val>
          <c:smooth val="0"/>
          <c:extLst>
            <c:ext xmlns:c16="http://schemas.microsoft.com/office/drawing/2014/chart" uri="{C3380CC4-5D6E-409C-BE32-E72D297353CC}">
              <c16:uniqueId val="{00000000-81C8-4C11-8D19-8EF60A180CE1}"/>
            </c:ext>
          </c:extLst>
        </c:ser>
        <c:dLbls>
          <c:showLegendKey val="0"/>
          <c:showVal val="0"/>
          <c:showCatName val="0"/>
          <c:showSerName val="0"/>
          <c:showPercent val="0"/>
          <c:showBubbleSize val="0"/>
        </c:dLbls>
        <c:smooth val="0"/>
        <c:axId val="369437360"/>
        <c:axId val="369437688"/>
      </c:lineChart>
      <c:dateAx>
        <c:axId val="36943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37688"/>
        <c:crosses val="autoZero"/>
        <c:auto val="1"/>
        <c:lblOffset val="100"/>
        <c:baseTimeUnit val="days"/>
      </c:dateAx>
      <c:valAx>
        <c:axId val="36943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3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D1CA-29CE-4979-84DE-24579B20E4B0}"/>
              </a:ext>
            </a:extLst>
          </p:cNvPr>
          <p:cNvSpPr>
            <a:spLocks noGrp="1"/>
          </p:cNvSpPr>
          <p:nvPr>
            <p:ph type="ctrTitle"/>
          </p:nvPr>
        </p:nvSpPr>
        <p:spPr/>
        <p:txBody>
          <a:bodyPr/>
          <a:lstStyle/>
          <a:p>
            <a:r>
              <a:rPr lang="en-US"/>
              <a:t>Instagram Dashboard</a:t>
            </a:r>
          </a:p>
        </p:txBody>
      </p:sp>
      <p:sp>
        <p:nvSpPr>
          <p:cNvPr id="3" name="Subtitle 2">
            <a:extLst>
              <a:ext uri="{FF2B5EF4-FFF2-40B4-BE49-F238E27FC236}">
                <a16:creationId xmlns:a16="http://schemas.microsoft.com/office/drawing/2014/main" id="{099124BF-B0D0-4F85-BFB8-657F8B4DF69A}"/>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809503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F699-746E-4013-9D57-D852BF53598E}"/>
              </a:ext>
            </a:extLst>
          </p:cNvPr>
          <p:cNvSpPr>
            <a:spLocks noGrp="1"/>
          </p:cNvSpPr>
          <p:nvPr>
            <p:ph type="title"/>
          </p:nvPr>
        </p:nvSpPr>
        <p:spPr/>
        <p:txBody>
          <a:bodyPr/>
          <a:lstStyle/>
          <a:p>
            <a:r>
              <a:rPr lang="en-US"/>
              <a:t>Instagram Key Metrics Table | secretsensesbyzahar</a:t>
            </a:r>
          </a:p>
        </p:txBody>
      </p:sp>
      <p:graphicFrame>
        <p:nvGraphicFramePr>
          <p:cNvPr id="5" name="Table Placeholder 4">
            <a:extLst>
              <a:ext uri="{FF2B5EF4-FFF2-40B4-BE49-F238E27FC236}">
                <a16:creationId xmlns:a16="http://schemas.microsoft.com/office/drawing/2014/main" id="{89C26C7C-2FE8-4706-8EFD-E41BE10D4B9A}"/>
              </a:ext>
            </a:extLst>
          </p:cNvPr>
          <p:cNvGraphicFramePr>
            <a:graphicFrameLocks noGrp="1"/>
          </p:cNvGraphicFramePr>
          <p:nvPr>
            <p:ph type="tbl" sz="quarter" idx="13"/>
            <p:extLst>
              <p:ext uri="{D42A27DB-BD31-4B8C-83A1-F6EECF244321}">
                <p14:modId xmlns:p14="http://schemas.microsoft.com/office/powerpoint/2010/main" val="269168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8154100"/>
                    </a:ext>
                  </a:extLst>
                </a:gridCol>
                <a:gridCol w="699516">
                  <a:extLst>
                    <a:ext uri="{9D8B030D-6E8A-4147-A177-3AD203B41FA5}">
                      <a16:colId xmlns:a16="http://schemas.microsoft.com/office/drawing/2014/main" val="3582845780"/>
                    </a:ext>
                  </a:extLst>
                </a:gridCol>
                <a:gridCol w="699516">
                  <a:extLst>
                    <a:ext uri="{9D8B030D-6E8A-4147-A177-3AD203B41FA5}">
                      <a16:colId xmlns:a16="http://schemas.microsoft.com/office/drawing/2014/main" val="2950956664"/>
                    </a:ext>
                  </a:extLst>
                </a:gridCol>
                <a:gridCol w="658368">
                  <a:extLst>
                    <a:ext uri="{9D8B030D-6E8A-4147-A177-3AD203B41FA5}">
                      <a16:colId xmlns:a16="http://schemas.microsoft.com/office/drawing/2014/main" val="3634241963"/>
                    </a:ext>
                  </a:extLst>
                </a:gridCol>
                <a:gridCol w="658368">
                  <a:extLst>
                    <a:ext uri="{9D8B030D-6E8A-4147-A177-3AD203B41FA5}">
                      <a16:colId xmlns:a16="http://schemas.microsoft.com/office/drawing/2014/main" val="59643552"/>
                    </a:ext>
                  </a:extLst>
                </a:gridCol>
                <a:gridCol w="658368">
                  <a:extLst>
                    <a:ext uri="{9D8B030D-6E8A-4147-A177-3AD203B41FA5}">
                      <a16:colId xmlns:a16="http://schemas.microsoft.com/office/drawing/2014/main" val="9003456"/>
                    </a:ext>
                  </a:extLst>
                </a:gridCol>
                <a:gridCol w="699516">
                  <a:extLst>
                    <a:ext uri="{9D8B030D-6E8A-4147-A177-3AD203B41FA5}">
                      <a16:colId xmlns:a16="http://schemas.microsoft.com/office/drawing/2014/main" val="2128505012"/>
                    </a:ext>
                  </a:extLst>
                </a:gridCol>
                <a:gridCol w="699516">
                  <a:extLst>
                    <a:ext uri="{9D8B030D-6E8A-4147-A177-3AD203B41FA5}">
                      <a16:colId xmlns:a16="http://schemas.microsoft.com/office/drawing/2014/main" val="2635763741"/>
                    </a:ext>
                  </a:extLst>
                </a:gridCol>
                <a:gridCol w="699516">
                  <a:extLst>
                    <a:ext uri="{9D8B030D-6E8A-4147-A177-3AD203B41FA5}">
                      <a16:colId xmlns:a16="http://schemas.microsoft.com/office/drawing/2014/main" val="1769433714"/>
                    </a:ext>
                  </a:extLst>
                </a:gridCol>
                <a:gridCol w="658368">
                  <a:extLst>
                    <a:ext uri="{9D8B030D-6E8A-4147-A177-3AD203B41FA5}">
                      <a16:colId xmlns:a16="http://schemas.microsoft.com/office/drawing/2014/main" val="12204405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27119694"/>
                  </a:ext>
                </a:extLst>
              </a:tr>
              <a:tr h="370840">
                <a:tc>
                  <a:txBody>
                    <a:bodyPr/>
                    <a:lstStyle/>
                    <a:p>
                      <a:r>
                        <a:rPr lang="en-US" sz="1000"/>
                        <a:t>secretsensesbyzahar</a:t>
                      </a:r>
                    </a:p>
                  </a:txBody>
                  <a:tcPr/>
                </a:tc>
                <a:tc>
                  <a:txBody>
                    <a:bodyPr/>
                    <a:lstStyle/>
                    <a:p>
                      <a:r>
                        <a:rPr lang="en-US" sz="1000"/>
                        <a:t>19858</a:t>
                      </a:r>
                    </a:p>
                  </a:txBody>
                  <a:tcPr/>
                </a:tc>
                <a:tc>
                  <a:txBody>
                    <a:bodyPr/>
                    <a:lstStyle/>
                    <a:p>
                      <a:r>
                        <a:rPr lang="en-US" sz="1000"/>
                        <a:t>-43</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17</a:t>
                      </a:r>
                    </a:p>
                  </a:txBody>
                  <a:tcPr/>
                </a:tc>
                <a:tc>
                  <a:txBody>
                    <a:bodyPr/>
                    <a:lstStyle/>
                    <a:p>
                      <a:r>
                        <a:rPr lang="en-US" sz="1000"/>
                        <a:t>363</a:t>
                      </a:r>
                    </a:p>
                  </a:txBody>
                  <a:tcPr/>
                </a:tc>
                <a:tc>
                  <a:txBody>
                    <a:bodyPr/>
                    <a:lstStyle/>
                    <a:p>
                      <a:r>
                        <a:rPr lang="en-US" sz="1000"/>
                        <a:t>1</a:t>
                      </a:r>
                    </a:p>
                  </a:txBody>
                  <a:tcPr/>
                </a:tc>
                <a:tc>
                  <a:txBody>
                    <a:bodyPr/>
                    <a:lstStyle/>
                    <a:p>
                      <a:r>
                        <a:rPr lang="en-US" sz="1000"/>
                        <a:t>0.1077 %</a:t>
                      </a:r>
                    </a:p>
                  </a:txBody>
                  <a:tcPr/>
                </a:tc>
                <a:extLst>
                  <a:ext uri="{0D108BD9-81ED-4DB2-BD59-A6C34878D82A}">
                    <a16:rowId xmlns:a16="http://schemas.microsoft.com/office/drawing/2014/main" val="3729913283"/>
                  </a:ext>
                </a:extLst>
              </a:tr>
            </a:tbl>
          </a:graphicData>
        </a:graphic>
      </p:graphicFrame>
      <p:sp>
        <p:nvSpPr>
          <p:cNvPr id="4" name="Text Placeholder 3">
            <a:extLst>
              <a:ext uri="{FF2B5EF4-FFF2-40B4-BE49-F238E27FC236}">
                <a16:creationId xmlns:a16="http://schemas.microsoft.com/office/drawing/2014/main" id="{77D6717C-EE63-40E0-BC12-3DE53B3E5BF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55422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96E22-A98E-40D1-B5E7-72AECB185B35}"/>
              </a:ext>
            </a:extLst>
          </p:cNvPr>
          <p:cNvSpPr>
            <a:spLocks noGrp="1"/>
          </p:cNvSpPr>
          <p:nvPr>
            <p:ph type="title"/>
          </p:nvPr>
        </p:nvSpPr>
        <p:spPr/>
        <p:txBody>
          <a:bodyPr/>
          <a:lstStyle/>
          <a:p>
            <a:r>
              <a:rPr lang="en-US"/>
              <a:t>Instagram Posts Table | secretsensesbyzahar - 1 of 12</a:t>
            </a:r>
          </a:p>
        </p:txBody>
      </p:sp>
      <p:graphicFrame>
        <p:nvGraphicFramePr>
          <p:cNvPr id="5" name="Table Placeholder 4">
            <a:extLst>
              <a:ext uri="{FF2B5EF4-FFF2-40B4-BE49-F238E27FC236}">
                <a16:creationId xmlns:a16="http://schemas.microsoft.com/office/drawing/2014/main" id="{83AF5D90-4643-439D-84D1-A5AD79E5AC23}"/>
              </a:ext>
            </a:extLst>
          </p:cNvPr>
          <p:cNvGraphicFramePr>
            <a:graphicFrameLocks noGrp="1"/>
          </p:cNvGraphicFramePr>
          <p:nvPr>
            <p:ph type="tbl" sz="quarter" idx="13"/>
            <p:extLst>
              <p:ext uri="{D42A27DB-BD31-4B8C-83A1-F6EECF244321}">
                <p14:modId xmlns:p14="http://schemas.microsoft.com/office/powerpoint/2010/main" val="105143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6184743"/>
                    </a:ext>
                  </a:extLst>
                </a:gridCol>
                <a:gridCol w="1810512">
                  <a:extLst>
                    <a:ext uri="{9D8B030D-6E8A-4147-A177-3AD203B41FA5}">
                      <a16:colId xmlns:a16="http://schemas.microsoft.com/office/drawing/2014/main" val="2530292678"/>
                    </a:ext>
                  </a:extLst>
                </a:gridCol>
                <a:gridCol w="822960">
                  <a:extLst>
                    <a:ext uri="{9D8B030D-6E8A-4147-A177-3AD203B41FA5}">
                      <a16:colId xmlns:a16="http://schemas.microsoft.com/office/drawing/2014/main" val="2883908835"/>
                    </a:ext>
                  </a:extLst>
                </a:gridCol>
                <a:gridCol w="822960">
                  <a:extLst>
                    <a:ext uri="{9D8B030D-6E8A-4147-A177-3AD203B41FA5}">
                      <a16:colId xmlns:a16="http://schemas.microsoft.com/office/drawing/2014/main" val="1346494814"/>
                    </a:ext>
                  </a:extLst>
                </a:gridCol>
                <a:gridCol w="822960">
                  <a:extLst>
                    <a:ext uri="{9D8B030D-6E8A-4147-A177-3AD203B41FA5}">
                      <a16:colId xmlns:a16="http://schemas.microsoft.com/office/drawing/2014/main" val="1924483694"/>
                    </a:ext>
                  </a:extLst>
                </a:gridCol>
                <a:gridCol w="822960">
                  <a:extLst>
                    <a:ext uri="{9D8B030D-6E8A-4147-A177-3AD203B41FA5}">
                      <a16:colId xmlns:a16="http://schemas.microsoft.com/office/drawing/2014/main" val="887394697"/>
                    </a:ext>
                  </a:extLst>
                </a:gridCol>
                <a:gridCol w="822960">
                  <a:extLst>
                    <a:ext uri="{9D8B030D-6E8A-4147-A177-3AD203B41FA5}">
                      <a16:colId xmlns:a16="http://schemas.microsoft.com/office/drawing/2014/main" val="389263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176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- 2019-12-30 13:00:18</a:t>
                      </a:r>
                      <a:r>
                        <a:rPr kumimoji="0" lang="en-US" sz="1000" b="0" i="0" u="none" strike="noStrike" kern="1200" cap="none" spc="0" normalizeH="0" baseline="0" noProof="0">
                          <a:ln>
                            <a:noFill/>
                          </a:ln>
                          <a:solidFill>
                            <a:prstClr val="black"/>
                          </a:solidFill>
                          <a:effectLst/>
                          <a:uLnTx/>
                          <a:uFillTx/>
                          <a:latin typeface="+mn-lt"/>
                          <a:ea typeface="+mn-ea"/>
                          <a:cs typeface="+mn-cs"/>
                        </a:rPr>
                        <a:t>
 Making the switch to cruelty-free fashion isn't as hard as you think. It just takes a little patience, compassion and a little visit to our shops! 🌱⁠
⁠
⁠
#secretsensesbyzahar #hayspijama #crueltyfree #vegan #veganfashion #sleepwear #loungewear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https://www.instagram.com/p/B6soz73gLoJ/media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048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- 2019-12-28 07:00:16</a:t>
                      </a:r>
                      <a:r>
                        <a:rPr kumimoji="0" lang="en-US" sz="1000" b="0" i="0" u="none" strike="noStrike" kern="1200" cap="none" spc="0" normalizeH="0" baseline="0" noProof="0">
                          <a:ln>
                            <a:noFill/>
                          </a:ln>
                          <a:solidFill>
                            <a:prstClr val="black"/>
                          </a:solidFill>
                          <a:effectLst/>
                          <a:uLnTx/>
                          <a:uFillTx/>
                          <a:latin typeface="+mn-lt"/>
                          <a:ea typeface="+mn-ea"/>
                          <a:cs typeface="+mn-cs"/>
                        </a:rPr>
                        <a:t>
 Cruelty free, #vegan sleepwear and pajamas that are sustainable and stylish. We've got style to match your ethics at #secretsensesbyzahar⁠
⁠
⁠
#hayspijama #sleepwear #loungewear #pajama #pjs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https://www.instagram.com/p/B6m2BMag8wt/media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2765430"/>
                  </a:ext>
                </a:extLst>
              </a:tr>
            </a:tbl>
          </a:graphicData>
        </a:graphic>
      </p:graphicFrame>
      <p:sp>
        <p:nvSpPr>
          <p:cNvPr id="4" name="Text Placeholder 3">
            <a:extLst>
              <a:ext uri="{FF2B5EF4-FFF2-40B4-BE49-F238E27FC236}">
                <a16:creationId xmlns:a16="http://schemas.microsoft.com/office/drawing/2014/main" id="{A06C9E1F-707A-4DF4-911D-44312B03698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48301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940F-6C00-4C53-B646-0469D45CF50A}"/>
              </a:ext>
            </a:extLst>
          </p:cNvPr>
          <p:cNvSpPr>
            <a:spLocks noGrp="1"/>
          </p:cNvSpPr>
          <p:nvPr>
            <p:ph type="title"/>
          </p:nvPr>
        </p:nvSpPr>
        <p:spPr/>
        <p:txBody>
          <a:bodyPr/>
          <a:lstStyle/>
          <a:p>
            <a:r>
              <a:rPr lang="en-US"/>
              <a:t>Instagram Posts Table | secretsensesbyzahar - 2 of 12</a:t>
            </a:r>
          </a:p>
        </p:txBody>
      </p:sp>
      <p:graphicFrame>
        <p:nvGraphicFramePr>
          <p:cNvPr id="5" name="Table Placeholder 4">
            <a:extLst>
              <a:ext uri="{FF2B5EF4-FFF2-40B4-BE49-F238E27FC236}">
                <a16:creationId xmlns:a16="http://schemas.microsoft.com/office/drawing/2014/main" id="{DD18ED4A-9C95-47D9-8EEE-1EBBCD2893A2}"/>
              </a:ext>
            </a:extLst>
          </p:cNvPr>
          <p:cNvGraphicFramePr>
            <a:graphicFrameLocks noGrp="1"/>
          </p:cNvGraphicFramePr>
          <p:nvPr>
            <p:ph type="tbl" sz="quarter" idx="13"/>
            <p:extLst>
              <p:ext uri="{D42A27DB-BD31-4B8C-83A1-F6EECF244321}">
                <p14:modId xmlns:p14="http://schemas.microsoft.com/office/powerpoint/2010/main" val="274750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75247438"/>
                    </a:ext>
                  </a:extLst>
                </a:gridCol>
                <a:gridCol w="1810512">
                  <a:extLst>
                    <a:ext uri="{9D8B030D-6E8A-4147-A177-3AD203B41FA5}">
                      <a16:colId xmlns:a16="http://schemas.microsoft.com/office/drawing/2014/main" val="2934968452"/>
                    </a:ext>
                  </a:extLst>
                </a:gridCol>
                <a:gridCol w="822960">
                  <a:extLst>
                    <a:ext uri="{9D8B030D-6E8A-4147-A177-3AD203B41FA5}">
                      <a16:colId xmlns:a16="http://schemas.microsoft.com/office/drawing/2014/main" val="2545146109"/>
                    </a:ext>
                  </a:extLst>
                </a:gridCol>
                <a:gridCol w="822960">
                  <a:extLst>
                    <a:ext uri="{9D8B030D-6E8A-4147-A177-3AD203B41FA5}">
                      <a16:colId xmlns:a16="http://schemas.microsoft.com/office/drawing/2014/main" val="2688352168"/>
                    </a:ext>
                  </a:extLst>
                </a:gridCol>
                <a:gridCol w="822960">
                  <a:extLst>
                    <a:ext uri="{9D8B030D-6E8A-4147-A177-3AD203B41FA5}">
                      <a16:colId xmlns:a16="http://schemas.microsoft.com/office/drawing/2014/main" val="1371015341"/>
                    </a:ext>
                  </a:extLst>
                </a:gridCol>
                <a:gridCol w="822960">
                  <a:extLst>
                    <a:ext uri="{9D8B030D-6E8A-4147-A177-3AD203B41FA5}">
                      <a16:colId xmlns:a16="http://schemas.microsoft.com/office/drawing/2014/main" val="1596075768"/>
                    </a:ext>
                  </a:extLst>
                </a:gridCol>
                <a:gridCol w="822960">
                  <a:extLst>
                    <a:ext uri="{9D8B030D-6E8A-4147-A177-3AD203B41FA5}">
                      <a16:colId xmlns:a16="http://schemas.microsoft.com/office/drawing/2014/main" val="2333297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74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- 2019-12-25 07:00:31</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from the #secretsensesbyzahar team!⁠
Here's to a year of blessings and beyond. 🎄✨⁠
⁠
⁠
#christmas #merrychristmas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https://www.instagram.com/p/B6fHqcwo0xA/media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521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- 2019-12-23 13:00:25</a:t>
                      </a:r>
                      <a:r>
                        <a:rPr kumimoji="0" lang="en-US" sz="1000" b="0" i="0" u="none" strike="noStrike" kern="1200" cap="none" spc="0" normalizeH="0" baseline="0" noProof="0">
                          <a:ln>
                            <a:noFill/>
                          </a:ln>
                          <a:solidFill>
                            <a:prstClr val="black"/>
                          </a:solidFill>
                          <a:effectLst/>
                          <a:uLnTx/>
                          <a:uFillTx/>
                          <a:latin typeface="+mn-lt"/>
                          <a:ea typeface="+mn-ea"/>
                          <a:cs typeface="+mn-cs"/>
                        </a:rPr>
                        <a:t>
 If you're on a budget, gift giving season can be quite a daunting task. 💸🎁⁠
⁠
That's why we've gathered Christmas gift ideas for under 200,000LL! Want to see more? Click on the link in our bio and have them delivered straight to your door!⁠
⁠
⁠
#secretsensesbyzahar #hayspijama #loungewear #christmas #christmasgifts #giftideas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https://www.instagram.com/p/B6anQsaHe4z/media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5424738"/>
                  </a:ext>
                </a:extLst>
              </a:tr>
            </a:tbl>
          </a:graphicData>
        </a:graphic>
      </p:graphicFrame>
      <p:sp>
        <p:nvSpPr>
          <p:cNvPr id="4" name="Text Placeholder 3">
            <a:extLst>
              <a:ext uri="{FF2B5EF4-FFF2-40B4-BE49-F238E27FC236}">
                <a16:creationId xmlns:a16="http://schemas.microsoft.com/office/drawing/2014/main" id="{0DCB5A2F-4B4C-41E2-B5BA-FF3990994F9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0808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2445B-F665-4115-984A-B744B8061908}"/>
              </a:ext>
            </a:extLst>
          </p:cNvPr>
          <p:cNvSpPr>
            <a:spLocks noGrp="1"/>
          </p:cNvSpPr>
          <p:nvPr>
            <p:ph type="title"/>
          </p:nvPr>
        </p:nvSpPr>
        <p:spPr/>
        <p:txBody>
          <a:bodyPr/>
          <a:lstStyle/>
          <a:p>
            <a:r>
              <a:rPr lang="en-US"/>
              <a:t>Instagram Posts Table | secretsensesbyzahar - 3 of 12</a:t>
            </a:r>
          </a:p>
        </p:txBody>
      </p:sp>
      <p:graphicFrame>
        <p:nvGraphicFramePr>
          <p:cNvPr id="5" name="Table Placeholder 4">
            <a:extLst>
              <a:ext uri="{FF2B5EF4-FFF2-40B4-BE49-F238E27FC236}">
                <a16:creationId xmlns:a16="http://schemas.microsoft.com/office/drawing/2014/main" id="{569FEF85-6A77-4E23-AE5E-BE6EE1B91199}"/>
              </a:ext>
            </a:extLst>
          </p:cNvPr>
          <p:cNvGraphicFramePr>
            <a:graphicFrameLocks noGrp="1"/>
          </p:cNvGraphicFramePr>
          <p:nvPr>
            <p:ph type="tbl" sz="quarter" idx="13"/>
            <p:extLst>
              <p:ext uri="{D42A27DB-BD31-4B8C-83A1-F6EECF244321}">
                <p14:modId xmlns:p14="http://schemas.microsoft.com/office/powerpoint/2010/main" val="414839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2823561"/>
                    </a:ext>
                  </a:extLst>
                </a:gridCol>
                <a:gridCol w="1810512">
                  <a:extLst>
                    <a:ext uri="{9D8B030D-6E8A-4147-A177-3AD203B41FA5}">
                      <a16:colId xmlns:a16="http://schemas.microsoft.com/office/drawing/2014/main" val="4144848337"/>
                    </a:ext>
                  </a:extLst>
                </a:gridCol>
                <a:gridCol w="822960">
                  <a:extLst>
                    <a:ext uri="{9D8B030D-6E8A-4147-A177-3AD203B41FA5}">
                      <a16:colId xmlns:a16="http://schemas.microsoft.com/office/drawing/2014/main" val="2344162072"/>
                    </a:ext>
                  </a:extLst>
                </a:gridCol>
                <a:gridCol w="822960">
                  <a:extLst>
                    <a:ext uri="{9D8B030D-6E8A-4147-A177-3AD203B41FA5}">
                      <a16:colId xmlns:a16="http://schemas.microsoft.com/office/drawing/2014/main" val="8674361"/>
                    </a:ext>
                  </a:extLst>
                </a:gridCol>
                <a:gridCol w="822960">
                  <a:extLst>
                    <a:ext uri="{9D8B030D-6E8A-4147-A177-3AD203B41FA5}">
                      <a16:colId xmlns:a16="http://schemas.microsoft.com/office/drawing/2014/main" val="404592329"/>
                    </a:ext>
                  </a:extLst>
                </a:gridCol>
                <a:gridCol w="822960">
                  <a:extLst>
                    <a:ext uri="{9D8B030D-6E8A-4147-A177-3AD203B41FA5}">
                      <a16:colId xmlns:a16="http://schemas.microsoft.com/office/drawing/2014/main" val="3441046759"/>
                    </a:ext>
                  </a:extLst>
                </a:gridCol>
                <a:gridCol w="822960">
                  <a:extLst>
                    <a:ext uri="{9D8B030D-6E8A-4147-A177-3AD203B41FA5}">
                      <a16:colId xmlns:a16="http://schemas.microsoft.com/office/drawing/2014/main" val="381986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419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- 2019-12-21 07:00:18</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better than grabbing a seat by the fire, wrapping yourself up in a fluffy Poncho, with a cup of hot chocolate this Christmas! ☕⁠
⁠
Find this poncho and more in our Christmas Gift Guide (link in bio) and have it delivered straight to you!⁠
⁠
⁠
#secretsensesbyzahar #lingerielechat #christmas #christmasgifts #giftideas #loungewear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https://www.instagram.com/p/B6U0dVMnCDS/media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237176"/>
                  </a:ext>
                </a:extLst>
              </a:tr>
            </a:tbl>
          </a:graphicData>
        </a:graphic>
      </p:graphicFrame>
      <p:sp>
        <p:nvSpPr>
          <p:cNvPr id="4" name="Text Placeholder 3">
            <a:extLst>
              <a:ext uri="{FF2B5EF4-FFF2-40B4-BE49-F238E27FC236}">
                <a16:creationId xmlns:a16="http://schemas.microsoft.com/office/drawing/2014/main" id="{98F7DD88-ABF5-404A-AD5F-49DA2A66E7A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1590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3091B-691D-451B-9091-47CE0915DFAE}"/>
              </a:ext>
            </a:extLst>
          </p:cNvPr>
          <p:cNvSpPr>
            <a:spLocks noGrp="1"/>
          </p:cNvSpPr>
          <p:nvPr>
            <p:ph type="title"/>
          </p:nvPr>
        </p:nvSpPr>
        <p:spPr/>
        <p:txBody>
          <a:bodyPr/>
          <a:lstStyle/>
          <a:p>
            <a:r>
              <a:rPr lang="en-US"/>
              <a:t>Instagram Posts Table | secretsensesbyzahar - 4 of 12</a:t>
            </a:r>
          </a:p>
        </p:txBody>
      </p:sp>
      <p:graphicFrame>
        <p:nvGraphicFramePr>
          <p:cNvPr id="5" name="Table Placeholder 4">
            <a:extLst>
              <a:ext uri="{FF2B5EF4-FFF2-40B4-BE49-F238E27FC236}">
                <a16:creationId xmlns:a16="http://schemas.microsoft.com/office/drawing/2014/main" id="{DBE8219A-4C10-43C6-8F84-CF5C885DD5CE}"/>
              </a:ext>
            </a:extLst>
          </p:cNvPr>
          <p:cNvGraphicFramePr>
            <a:graphicFrameLocks noGrp="1"/>
          </p:cNvGraphicFramePr>
          <p:nvPr>
            <p:ph type="tbl" sz="quarter" idx="13"/>
            <p:extLst>
              <p:ext uri="{D42A27DB-BD31-4B8C-83A1-F6EECF244321}">
                <p14:modId xmlns:p14="http://schemas.microsoft.com/office/powerpoint/2010/main" val="1194085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8719000"/>
                    </a:ext>
                  </a:extLst>
                </a:gridCol>
                <a:gridCol w="1810512">
                  <a:extLst>
                    <a:ext uri="{9D8B030D-6E8A-4147-A177-3AD203B41FA5}">
                      <a16:colId xmlns:a16="http://schemas.microsoft.com/office/drawing/2014/main" val="2687512293"/>
                    </a:ext>
                  </a:extLst>
                </a:gridCol>
                <a:gridCol w="822960">
                  <a:extLst>
                    <a:ext uri="{9D8B030D-6E8A-4147-A177-3AD203B41FA5}">
                      <a16:colId xmlns:a16="http://schemas.microsoft.com/office/drawing/2014/main" val="2275088010"/>
                    </a:ext>
                  </a:extLst>
                </a:gridCol>
                <a:gridCol w="822960">
                  <a:extLst>
                    <a:ext uri="{9D8B030D-6E8A-4147-A177-3AD203B41FA5}">
                      <a16:colId xmlns:a16="http://schemas.microsoft.com/office/drawing/2014/main" val="108372875"/>
                    </a:ext>
                  </a:extLst>
                </a:gridCol>
                <a:gridCol w="822960">
                  <a:extLst>
                    <a:ext uri="{9D8B030D-6E8A-4147-A177-3AD203B41FA5}">
                      <a16:colId xmlns:a16="http://schemas.microsoft.com/office/drawing/2014/main" val="2673449903"/>
                    </a:ext>
                  </a:extLst>
                </a:gridCol>
                <a:gridCol w="822960">
                  <a:extLst>
                    <a:ext uri="{9D8B030D-6E8A-4147-A177-3AD203B41FA5}">
                      <a16:colId xmlns:a16="http://schemas.microsoft.com/office/drawing/2014/main" val="2864736148"/>
                    </a:ext>
                  </a:extLst>
                </a:gridCol>
                <a:gridCol w="822960">
                  <a:extLst>
                    <a:ext uri="{9D8B030D-6E8A-4147-A177-3AD203B41FA5}">
                      <a16:colId xmlns:a16="http://schemas.microsoft.com/office/drawing/2014/main" val="3645262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61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- 2019-12-20 16:00:27</a:t>
                      </a:r>
                      <a:r>
                        <a:rPr kumimoji="0" lang="en-US" sz="1000" b="0" i="0" u="none" strike="noStrike" kern="1200" cap="none" spc="0" normalizeH="0" baseline="0" noProof="0">
                          <a:ln>
                            <a:noFill/>
                          </a:ln>
                          <a:solidFill>
                            <a:prstClr val="black"/>
                          </a:solidFill>
                          <a:effectLst/>
                          <a:uLnTx/>
                          <a:uFillTx/>
                          <a:latin typeface="+mn-lt"/>
                          <a:ea typeface="+mn-ea"/>
                          <a:cs typeface="+mn-cs"/>
                        </a:rPr>
                        <a:t>
 MAYBE it's cold outside – but this is the perfect time to get temperatures soaring 🔥 with hot lingerie for Christmas.🎄⁠
⁠
Surprise him with this sexy set and more by clicking on the link in our bio to get it delivered straight to you!⁠
⁠
⁠
#secretsensesbyzahar #hayspijama #sexylingerie #christmas #christmasgift #lingerie #christmaslingerie #giftideas #beirut #lebanon⁠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https://www.instagram.com/p/B6TNenlnUWD/media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9401123"/>
                  </a:ext>
                </a:extLst>
              </a:tr>
            </a:tbl>
          </a:graphicData>
        </a:graphic>
      </p:graphicFrame>
      <p:sp>
        <p:nvSpPr>
          <p:cNvPr id="4" name="Text Placeholder 3">
            <a:extLst>
              <a:ext uri="{FF2B5EF4-FFF2-40B4-BE49-F238E27FC236}">
                <a16:creationId xmlns:a16="http://schemas.microsoft.com/office/drawing/2014/main" id="{DBB90011-DA57-4ED5-B1A3-11E780129EE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586266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A63B-BD2A-4002-8C6F-47C7CCF0DCA7}"/>
              </a:ext>
            </a:extLst>
          </p:cNvPr>
          <p:cNvSpPr>
            <a:spLocks noGrp="1"/>
          </p:cNvSpPr>
          <p:nvPr>
            <p:ph type="title"/>
          </p:nvPr>
        </p:nvSpPr>
        <p:spPr/>
        <p:txBody>
          <a:bodyPr/>
          <a:lstStyle/>
          <a:p>
            <a:r>
              <a:rPr lang="en-US"/>
              <a:t>Instagram Posts Table | secretsensesbyzahar - 5 of 12</a:t>
            </a:r>
          </a:p>
        </p:txBody>
      </p:sp>
      <p:graphicFrame>
        <p:nvGraphicFramePr>
          <p:cNvPr id="5" name="Table Placeholder 4">
            <a:extLst>
              <a:ext uri="{FF2B5EF4-FFF2-40B4-BE49-F238E27FC236}">
                <a16:creationId xmlns:a16="http://schemas.microsoft.com/office/drawing/2014/main" id="{0FEEF8A8-F98D-4B17-8AC4-3854F8991CB8}"/>
              </a:ext>
            </a:extLst>
          </p:cNvPr>
          <p:cNvGraphicFramePr>
            <a:graphicFrameLocks noGrp="1"/>
          </p:cNvGraphicFramePr>
          <p:nvPr>
            <p:ph type="tbl" sz="quarter" idx="13"/>
            <p:extLst>
              <p:ext uri="{D42A27DB-BD31-4B8C-83A1-F6EECF244321}">
                <p14:modId xmlns:p14="http://schemas.microsoft.com/office/powerpoint/2010/main" val="100083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9133000"/>
                    </a:ext>
                  </a:extLst>
                </a:gridCol>
                <a:gridCol w="1810512">
                  <a:extLst>
                    <a:ext uri="{9D8B030D-6E8A-4147-A177-3AD203B41FA5}">
                      <a16:colId xmlns:a16="http://schemas.microsoft.com/office/drawing/2014/main" val="962233497"/>
                    </a:ext>
                  </a:extLst>
                </a:gridCol>
                <a:gridCol w="822960">
                  <a:extLst>
                    <a:ext uri="{9D8B030D-6E8A-4147-A177-3AD203B41FA5}">
                      <a16:colId xmlns:a16="http://schemas.microsoft.com/office/drawing/2014/main" val="1751732892"/>
                    </a:ext>
                  </a:extLst>
                </a:gridCol>
                <a:gridCol w="822960">
                  <a:extLst>
                    <a:ext uri="{9D8B030D-6E8A-4147-A177-3AD203B41FA5}">
                      <a16:colId xmlns:a16="http://schemas.microsoft.com/office/drawing/2014/main" val="2480772115"/>
                    </a:ext>
                  </a:extLst>
                </a:gridCol>
                <a:gridCol w="822960">
                  <a:extLst>
                    <a:ext uri="{9D8B030D-6E8A-4147-A177-3AD203B41FA5}">
                      <a16:colId xmlns:a16="http://schemas.microsoft.com/office/drawing/2014/main" val="4285506568"/>
                    </a:ext>
                  </a:extLst>
                </a:gridCol>
                <a:gridCol w="822960">
                  <a:extLst>
                    <a:ext uri="{9D8B030D-6E8A-4147-A177-3AD203B41FA5}">
                      <a16:colId xmlns:a16="http://schemas.microsoft.com/office/drawing/2014/main" val="1779606480"/>
                    </a:ext>
                  </a:extLst>
                </a:gridCol>
                <a:gridCol w="822960">
                  <a:extLst>
                    <a:ext uri="{9D8B030D-6E8A-4147-A177-3AD203B41FA5}">
                      <a16:colId xmlns:a16="http://schemas.microsoft.com/office/drawing/2014/main" val="210467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21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- 2019-12-19 08:51:50</a:t>
                      </a:r>
                      <a:r>
                        <a:rPr kumimoji="0" lang="en-US" sz="1000" b="0" i="0" u="none" strike="noStrike" kern="1200" cap="none" spc="0" normalizeH="0" baseline="0" noProof="0">
                          <a:ln>
                            <a:noFill/>
                          </a:ln>
                          <a:solidFill>
                            <a:prstClr val="black"/>
                          </a:solidFill>
                          <a:effectLst/>
                          <a:uLnTx/>
                          <a:uFillTx/>
                          <a:latin typeface="+mn-lt"/>
                          <a:ea typeface="+mn-ea"/>
                          <a:cs typeface="+mn-cs"/>
                        </a:rPr>
                        <a:t>
 Why take extra care to find the best Christmas gifts for Mom this year? Well, for starters, she's your mom!🎁🎄 Make sure you put your mother's comfort first with plush robes from #canatparis - shop now by clicking on the link in bio and have it delivered straight to you!⁠
⁠
⁠
#secretsensesbyzahar #christmas #christmasgifts #giftguide #beirut #loungewear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https://www.instagram.com/p/B6P3oeHBDet/media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276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- 2019-12-18 10:21:08</a:t>
                      </a:r>
                      <a:r>
                        <a:rPr kumimoji="0" lang="en-US" sz="1000" b="0" i="0" u="none" strike="noStrike" kern="1200" cap="none" spc="0" normalizeH="0" baseline="0" noProof="0">
                          <a:ln>
                            <a:noFill/>
                          </a:ln>
                          <a:solidFill>
                            <a:prstClr val="black"/>
                          </a:solidFill>
                          <a:effectLst/>
                          <a:uLnTx/>
                          <a:uFillTx/>
                          <a:latin typeface="+mn-lt"/>
                          <a:ea typeface="+mn-ea"/>
                          <a:cs typeface="+mn-cs"/>
                        </a:rPr>
                        <a:t>
 We’re hosting a #Christmas brunch at our stores to celebrate the holiday season with YOU! 
You’ll also find great discounts on the FW19 collection, just in time to tick off some gifts off your list!
#secretsensesbyzahar #holiday #merrychristmas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https://www.instagram.com/p/B6NdDn9H9GW/media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1427399"/>
                  </a:ext>
                </a:extLst>
              </a:tr>
            </a:tbl>
          </a:graphicData>
        </a:graphic>
      </p:graphicFrame>
      <p:sp>
        <p:nvSpPr>
          <p:cNvPr id="4" name="Text Placeholder 3">
            <a:extLst>
              <a:ext uri="{FF2B5EF4-FFF2-40B4-BE49-F238E27FC236}">
                <a16:creationId xmlns:a16="http://schemas.microsoft.com/office/drawing/2014/main" id="{1992E79C-9D0D-4737-B169-E5EC08A0448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873520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5C16-C532-44CF-9762-B3972DC57110}"/>
              </a:ext>
            </a:extLst>
          </p:cNvPr>
          <p:cNvSpPr>
            <a:spLocks noGrp="1"/>
          </p:cNvSpPr>
          <p:nvPr>
            <p:ph type="title"/>
          </p:nvPr>
        </p:nvSpPr>
        <p:spPr/>
        <p:txBody>
          <a:bodyPr/>
          <a:lstStyle/>
          <a:p>
            <a:r>
              <a:rPr lang="en-US"/>
              <a:t>Instagram Posts Table | secretsensesbyzahar - 6 of 12</a:t>
            </a:r>
          </a:p>
        </p:txBody>
      </p:sp>
      <p:graphicFrame>
        <p:nvGraphicFramePr>
          <p:cNvPr id="5" name="Table Placeholder 4">
            <a:extLst>
              <a:ext uri="{FF2B5EF4-FFF2-40B4-BE49-F238E27FC236}">
                <a16:creationId xmlns:a16="http://schemas.microsoft.com/office/drawing/2014/main" id="{DA4BE888-F840-4413-B651-68F4DC984054}"/>
              </a:ext>
            </a:extLst>
          </p:cNvPr>
          <p:cNvGraphicFramePr>
            <a:graphicFrameLocks noGrp="1"/>
          </p:cNvGraphicFramePr>
          <p:nvPr>
            <p:ph type="tbl" sz="quarter" idx="13"/>
            <p:extLst>
              <p:ext uri="{D42A27DB-BD31-4B8C-83A1-F6EECF244321}">
                <p14:modId xmlns:p14="http://schemas.microsoft.com/office/powerpoint/2010/main" val="295218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1754713"/>
                    </a:ext>
                  </a:extLst>
                </a:gridCol>
                <a:gridCol w="1810512">
                  <a:extLst>
                    <a:ext uri="{9D8B030D-6E8A-4147-A177-3AD203B41FA5}">
                      <a16:colId xmlns:a16="http://schemas.microsoft.com/office/drawing/2014/main" val="671377958"/>
                    </a:ext>
                  </a:extLst>
                </a:gridCol>
                <a:gridCol w="822960">
                  <a:extLst>
                    <a:ext uri="{9D8B030D-6E8A-4147-A177-3AD203B41FA5}">
                      <a16:colId xmlns:a16="http://schemas.microsoft.com/office/drawing/2014/main" val="2080495610"/>
                    </a:ext>
                  </a:extLst>
                </a:gridCol>
                <a:gridCol w="822960">
                  <a:extLst>
                    <a:ext uri="{9D8B030D-6E8A-4147-A177-3AD203B41FA5}">
                      <a16:colId xmlns:a16="http://schemas.microsoft.com/office/drawing/2014/main" val="3717576412"/>
                    </a:ext>
                  </a:extLst>
                </a:gridCol>
                <a:gridCol w="822960">
                  <a:extLst>
                    <a:ext uri="{9D8B030D-6E8A-4147-A177-3AD203B41FA5}">
                      <a16:colId xmlns:a16="http://schemas.microsoft.com/office/drawing/2014/main" val="1490298546"/>
                    </a:ext>
                  </a:extLst>
                </a:gridCol>
                <a:gridCol w="822960">
                  <a:extLst>
                    <a:ext uri="{9D8B030D-6E8A-4147-A177-3AD203B41FA5}">
                      <a16:colId xmlns:a16="http://schemas.microsoft.com/office/drawing/2014/main" val="828669843"/>
                    </a:ext>
                  </a:extLst>
                </a:gridCol>
                <a:gridCol w="822960">
                  <a:extLst>
                    <a:ext uri="{9D8B030D-6E8A-4147-A177-3AD203B41FA5}">
                      <a16:colId xmlns:a16="http://schemas.microsoft.com/office/drawing/2014/main" val="124093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324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- 2019-12-16 13:00:26</a:t>
                      </a:r>
                      <a:r>
                        <a:rPr kumimoji="0" lang="en-US" sz="1000" b="0" i="0" u="none" strike="noStrike" kern="1200" cap="none" spc="0" normalizeH="0" baseline="0" noProof="0">
                          <a:ln>
                            <a:noFill/>
                          </a:ln>
                          <a:solidFill>
                            <a:prstClr val="black"/>
                          </a:solidFill>
                          <a:effectLst/>
                          <a:uLnTx/>
                          <a:uFillTx/>
                          <a:latin typeface="+mn-lt"/>
                          <a:ea typeface="+mn-ea"/>
                          <a:cs typeface="+mn-cs"/>
                        </a:rPr>
                        <a:t>
 Pamper her or YOURSELF with a silky pajama set by hayspijama with its warm ecru robe. ✨⁠
⁠
➡️Click on the link in bio to shop the perfect gifts and we'll deliver straight to your door!⁠
⁠
⁠
#secretsensesbyzahar #hayspijama #christmas #christmasgift #giftguide #giftsforher #loungewear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https://www.instagram.com/p/B6IlsrDH473/media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0739649"/>
                  </a:ext>
                </a:extLst>
              </a:tr>
            </a:tbl>
          </a:graphicData>
        </a:graphic>
      </p:graphicFrame>
      <p:sp>
        <p:nvSpPr>
          <p:cNvPr id="4" name="Text Placeholder 3">
            <a:extLst>
              <a:ext uri="{FF2B5EF4-FFF2-40B4-BE49-F238E27FC236}">
                <a16:creationId xmlns:a16="http://schemas.microsoft.com/office/drawing/2014/main" id="{0D5F2F63-AD27-4C3E-B7B4-9C71072D2CD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941343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AAF6C-6953-4946-9406-5C2096BC1624}"/>
              </a:ext>
            </a:extLst>
          </p:cNvPr>
          <p:cNvSpPr>
            <a:spLocks noGrp="1"/>
          </p:cNvSpPr>
          <p:nvPr>
            <p:ph type="title"/>
          </p:nvPr>
        </p:nvSpPr>
        <p:spPr/>
        <p:txBody>
          <a:bodyPr/>
          <a:lstStyle/>
          <a:p>
            <a:r>
              <a:rPr lang="en-US"/>
              <a:t>Instagram Posts Table | secretsensesbyzahar - 7 of 12</a:t>
            </a:r>
          </a:p>
        </p:txBody>
      </p:sp>
      <p:graphicFrame>
        <p:nvGraphicFramePr>
          <p:cNvPr id="5" name="Table Placeholder 4">
            <a:extLst>
              <a:ext uri="{FF2B5EF4-FFF2-40B4-BE49-F238E27FC236}">
                <a16:creationId xmlns:a16="http://schemas.microsoft.com/office/drawing/2014/main" id="{C8C9B1F6-41E3-4D44-A1BA-7A43A0B2B9F9}"/>
              </a:ext>
            </a:extLst>
          </p:cNvPr>
          <p:cNvGraphicFramePr>
            <a:graphicFrameLocks noGrp="1"/>
          </p:cNvGraphicFramePr>
          <p:nvPr>
            <p:ph type="tbl" sz="quarter" idx="13"/>
            <p:extLst>
              <p:ext uri="{D42A27DB-BD31-4B8C-83A1-F6EECF244321}">
                <p14:modId xmlns:p14="http://schemas.microsoft.com/office/powerpoint/2010/main" val="29078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7795485"/>
                    </a:ext>
                  </a:extLst>
                </a:gridCol>
                <a:gridCol w="1810512">
                  <a:extLst>
                    <a:ext uri="{9D8B030D-6E8A-4147-A177-3AD203B41FA5}">
                      <a16:colId xmlns:a16="http://schemas.microsoft.com/office/drawing/2014/main" val="4226663150"/>
                    </a:ext>
                  </a:extLst>
                </a:gridCol>
                <a:gridCol w="822960">
                  <a:extLst>
                    <a:ext uri="{9D8B030D-6E8A-4147-A177-3AD203B41FA5}">
                      <a16:colId xmlns:a16="http://schemas.microsoft.com/office/drawing/2014/main" val="1785184185"/>
                    </a:ext>
                  </a:extLst>
                </a:gridCol>
                <a:gridCol w="822960">
                  <a:extLst>
                    <a:ext uri="{9D8B030D-6E8A-4147-A177-3AD203B41FA5}">
                      <a16:colId xmlns:a16="http://schemas.microsoft.com/office/drawing/2014/main" val="698778693"/>
                    </a:ext>
                  </a:extLst>
                </a:gridCol>
                <a:gridCol w="822960">
                  <a:extLst>
                    <a:ext uri="{9D8B030D-6E8A-4147-A177-3AD203B41FA5}">
                      <a16:colId xmlns:a16="http://schemas.microsoft.com/office/drawing/2014/main" val="877898919"/>
                    </a:ext>
                  </a:extLst>
                </a:gridCol>
                <a:gridCol w="822960">
                  <a:extLst>
                    <a:ext uri="{9D8B030D-6E8A-4147-A177-3AD203B41FA5}">
                      <a16:colId xmlns:a16="http://schemas.microsoft.com/office/drawing/2014/main" val="2074761764"/>
                    </a:ext>
                  </a:extLst>
                </a:gridCol>
                <a:gridCol w="822960">
                  <a:extLst>
                    <a:ext uri="{9D8B030D-6E8A-4147-A177-3AD203B41FA5}">
                      <a16:colId xmlns:a16="http://schemas.microsoft.com/office/drawing/2014/main" val="4061819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438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- 2019-12-14 07:00:19</a:t>
                      </a:r>
                      <a:r>
                        <a:rPr kumimoji="0" lang="en-US" sz="1000" b="0" i="0" u="none" strike="noStrike" kern="1200" cap="none" spc="0" normalizeH="0" baseline="0" noProof="0">
                          <a:ln>
                            <a:noFill/>
                          </a:ln>
                          <a:solidFill>
                            <a:prstClr val="black"/>
                          </a:solidFill>
                          <a:effectLst/>
                          <a:uLnTx/>
                          <a:uFillTx/>
                          <a:latin typeface="+mn-lt"/>
                          <a:ea typeface="+mn-ea"/>
                          <a:cs typeface="+mn-cs"/>
                        </a:rPr>
                        <a:t>
 GUYS! You've spent most of your day walking through the mall looking for that special gift for her ❤️ (hello wife or girlfriend!), but have you checked out our Christmas Gift Guide? 🎁⁠
⁠
Worry no more, just click on the link in our bio - you'll thank us later 😉⁠
⁠
⁠
#secretsensesbyzahar #hayspijama #christmas #christmasgifts #giftideas #loungewear #lingerie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https://www.instagram.com/p/B6Cy5SsARrs/media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1925316"/>
                  </a:ext>
                </a:extLst>
              </a:tr>
            </a:tbl>
          </a:graphicData>
        </a:graphic>
      </p:graphicFrame>
      <p:sp>
        <p:nvSpPr>
          <p:cNvPr id="4" name="Text Placeholder 3">
            <a:extLst>
              <a:ext uri="{FF2B5EF4-FFF2-40B4-BE49-F238E27FC236}">
                <a16:creationId xmlns:a16="http://schemas.microsoft.com/office/drawing/2014/main" id="{4D611352-3817-47E1-8C17-F780BB96592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1917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ECAB3-1786-4434-9CCE-2DF21D0516C4}"/>
              </a:ext>
            </a:extLst>
          </p:cNvPr>
          <p:cNvSpPr>
            <a:spLocks noGrp="1"/>
          </p:cNvSpPr>
          <p:nvPr>
            <p:ph type="title"/>
          </p:nvPr>
        </p:nvSpPr>
        <p:spPr/>
        <p:txBody>
          <a:bodyPr/>
          <a:lstStyle/>
          <a:p>
            <a:r>
              <a:rPr lang="en-US"/>
              <a:t>Instagram Posts Table | secretsensesbyzahar - 8 of 12</a:t>
            </a:r>
          </a:p>
        </p:txBody>
      </p:sp>
      <p:graphicFrame>
        <p:nvGraphicFramePr>
          <p:cNvPr id="5" name="Table Placeholder 4">
            <a:extLst>
              <a:ext uri="{FF2B5EF4-FFF2-40B4-BE49-F238E27FC236}">
                <a16:creationId xmlns:a16="http://schemas.microsoft.com/office/drawing/2014/main" id="{E7591CC3-BDDB-4BBF-B010-EA805C48B2E3}"/>
              </a:ext>
            </a:extLst>
          </p:cNvPr>
          <p:cNvGraphicFramePr>
            <a:graphicFrameLocks noGrp="1"/>
          </p:cNvGraphicFramePr>
          <p:nvPr>
            <p:ph type="tbl" sz="quarter" idx="13"/>
            <p:extLst>
              <p:ext uri="{D42A27DB-BD31-4B8C-83A1-F6EECF244321}">
                <p14:modId xmlns:p14="http://schemas.microsoft.com/office/powerpoint/2010/main" val="316509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8922542"/>
                    </a:ext>
                  </a:extLst>
                </a:gridCol>
                <a:gridCol w="1810512">
                  <a:extLst>
                    <a:ext uri="{9D8B030D-6E8A-4147-A177-3AD203B41FA5}">
                      <a16:colId xmlns:a16="http://schemas.microsoft.com/office/drawing/2014/main" val="3600009617"/>
                    </a:ext>
                  </a:extLst>
                </a:gridCol>
                <a:gridCol w="822960">
                  <a:extLst>
                    <a:ext uri="{9D8B030D-6E8A-4147-A177-3AD203B41FA5}">
                      <a16:colId xmlns:a16="http://schemas.microsoft.com/office/drawing/2014/main" val="159416475"/>
                    </a:ext>
                  </a:extLst>
                </a:gridCol>
                <a:gridCol w="822960">
                  <a:extLst>
                    <a:ext uri="{9D8B030D-6E8A-4147-A177-3AD203B41FA5}">
                      <a16:colId xmlns:a16="http://schemas.microsoft.com/office/drawing/2014/main" val="1708841018"/>
                    </a:ext>
                  </a:extLst>
                </a:gridCol>
                <a:gridCol w="822960">
                  <a:extLst>
                    <a:ext uri="{9D8B030D-6E8A-4147-A177-3AD203B41FA5}">
                      <a16:colId xmlns:a16="http://schemas.microsoft.com/office/drawing/2014/main" val="48112145"/>
                    </a:ext>
                  </a:extLst>
                </a:gridCol>
                <a:gridCol w="822960">
                  <a:extLst>
                    <a:ext uri="{9D8B030D-6E8A-4147-A177-3AD203B41FA5}">
                      <a16:colId xmlns:a16="http://schemas.microsoft.com/office/drawing/2014/main" val="2605118423"/>
                    </a:ext>
                  </a:extLst>
                </a:gridCol>
                <a:gridCol w="822960">
                  <a:extLst>
                    <a:ext uri="{9D8B030D-6E8A-4147-A177-3AD203B41FA5}">
                      <a16:colId xmlns:a16="http://schemas.microsoft.com/office/drawing/2014/main" val="326172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926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- 2019-12-13 15:00:17</a:t>
                      </a:r>
                      <a:r>
                        <a:rPr kumimoji="0" lang="en-US" sz="1000" b="0" i="0" u="none" strike="noStrike" kern="1200" cap="none" spc="0" normalizeH="0" baseline="0" noProof="0">
                          <a:ln>
                            <a:noFill/>
                          </a:ln>
                          <a:solidFill>
                            <a:prstClr val="black"/>
                          </a:solidFill>
                          <a:effectLst/>
                          <a:uLnTx/>
                          <a:uFillTx/>
                          <a:latin typeface="+mn-lt"/>
                          <a:ea typeface="+mn-ea"/>
                          <a:cs typeface="+mn-cs"/>
                        </a:rPr>
                        <a:t>
 The perfect Christmas starts with fluffy slippers and cosy wraps to snuggle up with your loved ones!🎄☕⁠
⁠
➡️ Find this gift and so much more on our Christmas Gift Guide by clicking on the link in our bio!⁠
⁠
⁠
#secretsensesbyzahar #lechat #hayspijama #giftideas #christmasgift #christmas #beirut #lebanon⁠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https://www.instagram.com/p/B6BFBykjbUI/media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957240"/>
                  </a:ext>
                </a:extLst>
              </a:tr>
            </a:tbl>
          </a:graphicData>
        </a:graphic>
      </p:graphicFrame>
      <p:sp>
        <p:nvSpPr>
          <p:cNvPr id="4" name="Text Placeholder 3">
            <a:extLst>
              <a:ext uri="{FF2B5EF4-FFF2-40B4-BE49-F238E27FC236}">
                <a16:creationId xmlns:a16="http://schemas.microsoft.com/office/drawing/2014/main" id="{668B0B33-0583-497F-BD8D-A2F53F7C2F7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04663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F3845-DC52-4988-B8A1-D49CF326558D}"/>
              </a:ext>
            </a:extLst>
          </p:cNvPr>
          <p:cNvSpPr>
            <a:spLocks noGrp="1"/>
          </p:cNvSpPr>
          <p:nvPr>
            <p:ph type="title"/>
          </p:nvPr>
        </p:nvSpPr>
        <p:spPr/>
        <p:txBody>
          <a:bodyPr/>
          <a:lstStyle/>
          <a:p>
            <a:r>
              <a:rPr lang="en-US"/>
              <a:t>Instagram Posts Table | secretsensesbyzahar - 9 of 12</a:t>
            </a:r>
          </a:p>
        </p:txBody>
      </p:sp>
      <p:graphicFrame>
        <p:nvGraphicFramePr>
          <p:cNvPr id="5" name="Table Placeholder 4">
            <a:extLst>
              <a:ext uri="{FF2B5EF4-FFF2-40B4-BE49-F238E27FC236}">
                <a16:creationId xmlns:a16="http://schemas.microsoft.com/office/drawing/2014/main" id="{AD491829-A7B4-4E38-B4B1-1CBB08E0C246}"/>
              </a:ext>
            </a:extLst>
          </p:cNvPr>
          <p:cNvGraphicFramePr>
            <a:graphicFrameLocks noGrp="1"/>
          </p:cNvGraphicFramePr>
          <p:nvPr>
            <p:ph type="tbl" sz="quarter" idx="13"/>
            <p:extLst>
              <p:ext uri="{D42A27DB-BD31-4B8C-83A1-F6EECF244321}">
                <p14:modId xmlns:p14="http://schemas.microsoft.com/office/powerpoint/2010/main" val="180785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112928"/>
                    </a:ext>
                  </a:extLst>
                </a:gridCol>
                <a:gridCol w="1810512">
                  <a:extLst>
                    <a:ext uri="{9D8B030D-6E8A-4147-A177-3AD203B41FA5}">
                      <a16:colId xmlns:a16="http://schemas.microsoft.com/office/drawing/2014/main" val="371398483"/>
                    </a:ext>
                  </a:extLst>
                </a:gridCol>
                <a:gridCol w="822960">
                  <a:extLst>
                    <a:ext uri="{9D8B030D-6E8A-4147-A177-3AD203B41FA5}">
                      <a16:colId xmlns:a16="http://schemas.microsoft.com/office/drawing/2014/main" val="2496433902"/>
                    </a:ext>
                  </a:extLst>
                </a:gridCol>
                <a:gridCol w="822960">
                  <a:extLst>
                    <a:ext uri="{9D8B030D-6E8A-4147-A177-3AD203B41FA5}">
                      <a16:colId xmlns:a16="http://schemas.microsoft.com/office/drawing/2014/main" val="2124317408"/>
                    </a:ext>
                  </a:extLst>
                </a:gridCol>
                <a:gridCol w="822960">
                  <a:extLst>
                    <a:ext uri="{9D8B030D-6E8A-4147-A177-3AD203B41FA5}">
                      <a16:colId xmlns:a16="http://schemas.microsoft.com/office/drawing/2014/main" val="1414834579"/>
                    </a:ext>
                  </a:extLst>
                </a:gridCol>
                <a:gridCol w="822960">
                  <a:extLst>
                    <a:ext uri="{9D8B030D-6E8A-4147-A177-3AD203B41FA5}">
                      <a16:colId xmlns:a16="http://schemas.microsoft.com/office/drawing/2014/main" val="3999851811"/>
                    </a:ext>
                  </a:extLst>
                </a:gridCol>
                <a:gridCol w="822960">
                  <a:extLst>
                    <a:ext uri="{9D8B030D-6E8A-4147-A177-3AD203B41FA5}">
                      <a16:colId xmlns:a16="http://schemas.microsoft.com/office/drawing/2014/main" val="503495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660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- 2019-12-11 14:00:20</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get NAUGHTY! 😈⁠
Feel sexy in lacy robes and satin sleepwear this Christmas!⁠
⁠
⁠
#secretsensesbyzahar #hayspijama #loungewear #nightwear #lingerie #fashion #christmas #christmasgifts #giftideas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https://www.instagram.com/p/B570lBVAcwe/media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386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- 2019-12-09 13:00:25</a:t>
                      </a:r>
                      <a:r>
                        <a:rPr kumimoji="0" lang="en-US" sz="1000" b="0" i="0" u="none" strike="noStrike" kern="1200" cap="none" spc="0" normalizeH="0" baseline="0" noProof="0">
                          <a:ln>
                            <a:noFill/>
                          </a:ln>
                          <a:solidFill>
                            <a:prstClr val="black"/>
                          </a:solidFill>
                          <a:effectLst/>
                          <a:uLnTx/>
                          <a:uFillTx/>
                          <a:latin typeface="+mn-lt"/>
                          <a:ea typeface="+mn-ea"/>
                          <a:cs typeface="+mn-cs"/>
                        </a:rPr>
                        <a:t>
 Here we are just weeks from Christmas, and your budget is tighter than Santa's belt after a cookies-and-milk binge.🎅🍪🥛⁠
🎁 Check out our Christmas gift guide in the link in our bio for budget-friendly gifts - and don't forget, WE DELIVER! 🛵⁠
⁠
⁠
#secretsensesbyzahar #hayspijama #loungewear #giftideas #christmasgifts #pajama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https://www.instagram.com/p/B52kIX0AFJN/media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678983"/>
                  </a:ext>
                </a:extLst>
              </a:tr>
            </a:tbl>
          </a:graphicData>
        </a:graphic>
      </p:graphicFrame>
      <p:sp>
        <p:nvSpPr>
          <p:cNvPr id="4" name="Text Placeholder 3">
            <a:extLst>
              <a:ext uri="{FF2B5EF4-FFF2-40B4-BE49-F238E27FC236}">
                <a16:creationId xmlns:a16="http://schemas.microsoft.com/office/drawing/2014/main" id="{F8026814-E8B6-42F1-B11F-FA90FDE42E5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598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FC198-6DEB-4224-AB20-21F16E0ABAAC}"/>
              </a:ext>
            </a:extLst>
          </p:cNvPr>
          <p:cNvSpPr>
            <a:spLocks noGrp="1"/>
          </p:cNvSpPr>
          <p:nvPr>
            <p:ph type="title"/>
          </p:nvPr>
        </p:nvSpPr>
        <p:spPr/>
        <p:txBody>
          <a:bodyPr/>
          <a:lstStyle/>
          <a:p>
            <a:r>
              <a:rPr lang="en-US"/>
              <a:t>Instagram Posts Table | secretsensesbyzahar - 10 of 12</a:t>
            </a:r>
          </a:p>
        </p:txBody>
      </p:sp>
      <p:graphicFrame>
        <p:nvGraphicFramePr>
          <p:cNvPr id="5" name="Table Placeholder 4">
            <a:extLst>
              <a:ext uri="{FF2B5EF4-FFF2-40B4-BE49-F238E27FC236}">
                <a16:creationId xmlns:a16="http://schemas.microsoft.com/office/drawing/2014/main" id="{359DB3E9-891D-4355-8D7B-FA8FA65B8A6F}"/>
              </a:ext>
            </a:extLst>
          </p:cNvPr>
          <p:cNvGraphicFramePr>
            <a:graphicFrameLocks noGrp="1"/>
          </p:cNvGraphicFramePr>
          <p:nvPr>
            <p:ph type="tbl" sz="quarter" idx="13"/>
            <p:extLst>
              <p:ext uri="{D42A27DB-BD31-4B8C-83A1-F6EECF244321}">
                <p14:modId xmlns:p14="http://schemas.microsoft.com/office/powerpoint/2010/main" val="416238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8597752"/>
                    </a:ext>
                  </a:extLst>
                </a:gridCol>
                <a:gridCol w="1810512">
                  <a:extLst>
                    <a:ext uri="{9D8B030D-6E8A-4147-A177-3AD203B41FA5}">
                      <a16:colId xmlns:a16="http://schemas.microsoft.com/office/drawing/2014/main" val="3824682827"/>
                    </a:ext>
                  </a:extLst>
                </a:gridCol>
                <a:gridCol w="822960">
                  <a:extLst>
                    <a:ext uri="{9D8B030D-6E8A-4147-A177-3AD203B41FA5}">
                      <a16:colId xmlns:a16="http://schemas.microsoft.com/office/drawing/2014/main" val="3677685693"/>
                    </a:ext>
                  </a:extLst>
                </a:gridCol>
                <a:gridCol w="822960">
                  <a:extLst>
                    <a:ext uri="{9D8B030D-6E8A-4147-A177-3AD203B41FA5}">
                      <a16:colId xmlns:a16="http://schemas.microsoft.com/office/drawing/2014/main" val="2322503295"/>
                    </a:ext>
                  </a:extLst>
                </a:gridCol>
                <a:gridCol w="822960">
                  <a:extLst>
                    <a:ext uri="{9D8B030D-6E8A-4147-A177-3AD203B41FA5}">
                      <a16:colId xmlns:a16="http://schemas.microsoft.com/office/drawing/2014/main" val="4143489593"/>
                    </a:ext>
                  </a:extLst>
                </a:gridCol>
                <a:gridCol w="822960">
                  <a:extLst>
                    <a:ext uri="{9D8B030D-6E8A-4147-A177-3AD203B41FA5}">
                      <a16:colId xmlns:a16="http://schemas.microsoft.com/office/drawing/2014/main" val="4113275960"/>
                    </a:ext>
                  </a:extLst>
                </a:gridCol>
                <a:gridCol w="822960">
                  <a:extLst>
                    <a:ext uri="{9D8B030D-6E8A-4147-A177-3AD203B41FA5}">
                      <a16:colId xmlns:a16="http://schemas.microsoft.com/office/drawing/2014/main" val="1107539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628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- 2019-12-08 16:00:31</a:t>
                      </a:r>
                      <a:r>
                        <a:rPr kumimoji="0" lang="en-US" sz="1000" b="0" i="0" u="none" strike="noStrike" kern="1200" cap="none" spc="0" normalizeH="0" baseline="0" noProof="0">
                          <a:ln>
                            <a:noFill/>
                          </a:ln>
                          <a:solidFill>
                            <a:prstClr val="black"/>
                          </a:solidFill>
                          <a:effectLst/>
                          <a:uLnTx/>
                          <a:uFillTx/>
                          <a:latin typeface="+mn-lt"/>
                          <a:ea typeface="+mn-ea"/>
                          <a:cs typeface="+mn-cs"/>
                        </a:rPr>
                        <a:t>
 Slip into your naughtiest loungewear this Christmas and add a little red lip to complete your look - no, you have not been nice this year 😉 🎄⁠
⁠
⁠
#secretsensesbyzahar #hayspijama #loungewear #pajama #christmas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https://www.instagram.com/p/B50T8k-AUHU/media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6899078"/>
                  </a:ext>
                </a:extLst>
              </a:tr>
            </a:tbl>
          </a:graphicData>
        </a:graphic>
      </p:graphicFrame>
      <p:sp>
        <p:nvSpPr>
          <p:cNvPr id="4" name="Text Placeholder 3">
            <a:extLst>
              <a:ext uri="{FF2B5EF4-FFF2-40B4-BE49-F238E27FC236}">
                <a16:creationId xmlns:a16="http://schemas.microsoft.com/office/drawing/2014/main" id="{FED7AFA5-2F85-4435-9941-302E7B5013F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17217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6545-82BE-4155-B1B7-A49AF7191342}"/>
              </a:ext>
            </a:extLst>
          </p:cNvPr>
          <p:cNvSpPr>
            <a:spLocks noGrp="1"/>
          </p:cNvSpPr>
          <p:nvPr>
            <p:ph type="title"/>
          </p:nvPr>
        </p:nvSpPr>
        <p:spPr/>
        <p:txBody>
          <a:bodyPr/>
          <a:lstStyle/>
          <a:p>
            <a:r>
              <a:rPr lang="en-US"/>
              <a:t>Instagram Posts Table | secretsensesbyzahar - 11 of 12</a:t>
            </a:r>
          </a:p>
        </p:txBody>
      </p:sp>
      <p:graphicFrame>
        <p:nvGraphicFramePr>
          <p:cNvPr id="5" name="Table Placeholder 4">
            <a:extLst>
              <a:ext uri="{FF2B5EF4-FFF2-40B4-BE49-F238E27FC236}">
                <a16:creationId xmlns:a16="http://schemas.microsoft.com/office/drawing/2014/main" id="{70FDFB61-B6CA-470F-8F3C-1F6D68CAD65F}"/>
              </a:ext>
            </a:extLst>
          </p:cNvPr>
          <p:cNvGraphicFramePr>
            <a:graphicFrameLocks noGrp="1"/>
          </p:cNvGraphicFramePr>
          <p:nvPr>
            <p:ph type="tbl" sz="quarter" idx="13"/>
            <p:extLst>
              <p:ext uri="{D42A27DB-BD31-4B8C-83A1-F6EECF244321}">
                <p14:modId xmlns:p14="http://schemas.microsoft.com/office/powerpoint/2010/main" val="243666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8193063"/>
                    </a:ext>
                  </a:extLst>
                </a:gridCol>
                <a:gridCol w="1810512">
                  <a:extLst>
                    <a:ext uri="{9D8B030D-6E8A-4147-A177-3AD203B41FA5}">
                      <a16:colId xmlns:a16="http://schemas.microsoft.com/office/drawing/2014/main" val="2744110216"/>
                    </a:ext>
                  </a:extLst>
                </a:gridCol>
                <a:gridCol w="822960">
                  <a:extLst>
                    <a:ext uri="{9D8B030D-6E8A-4147-A177-3AD203B41FA5}">
                      <a16:colId xmlns:a16="http://schemas.microsoft.com/office/drawing/2014/main" val="705025380"/>
                    </a:ext>
                  </a:extLst>
                </a:gridCol>
                <a:gridCol w="822960">
                  <a:extLst>
                    <a:ext uri="{9D8B030D-6E8A-4147-A177-3AD203B41FA5}">
                      <a16:colId xmlns:a16="http://schemas.microsoft.com/office/drawing/2014/main" val="1496599439"/>
                    </a:ext>
                  </a:extLst>
                </a:gridCol>
                <a:gridCol w="822960">
                  <a:extLst>
                    <a:ext uri="{9D8B030D-6E8A-4147-A177-3AD203B41FA5}">
                      <a16:colId xmlns:a16="http://schemas.microsoft.com/office/drawing/2014/main" val="2250079095"/>
                    </a:ext>
                  </a:extLst>
                </a:gridCol>
                <a:gridCol w="822960">
                  <a:extLst>
                    <a:ext uri="{9D8B030D-6E8A-4147-A177-3AD203B41FA5}">
                      <a16:colId xmlns:a16="http://schemas.microsoft.com/office/drawing/2014/main" val="2336896951"/>
                    </a:ext>
                  </a:extLst>
                </a:gridCol>
                <a:gridCol w="822960">
                  <a:extLst>
                    <a:ext uri="{9D8B030D-6E8A-4147-A177-3AD203B41FA5}">
                      <a16:colId xmlns:a16="http://schemas.microsoft.com/office/drawing/2014/main" val="296769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83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- 2019-12-07 07:00:27</a:t>
                      </a:r>
                      <a:r>
                        <a:rPr kumimoji="0" lang="en-US" sz="1000" b="0" i="0" u="none" strike="noStrike" kern="1200" cap="none" spc="0" normalizeH="0" baseline="0" noProof="0">
                          <a:ln>
                            <a:noFill/>
                          </a:ln>
                          <a:solidFill>
                            <a:prstClr val="black"/>
                          </a:solidFill>
                          <a:effectLst/>
                          <a:uLnTx/>
                          <a:uFillTx/>
                          <a:latin typeface="+mn-lt"/>
                          <a:ea typeface="+mn-ea"/>
                          <a:cs typeface="+mn-cs"/>
                        </a:rPr>
                        <a:t>
 Waiting for Santa?🎅⁠
We've got a whole range of great gift ideas for your loved ones (and for yourself) in our Christmas Gift guide.⁠
⁠
❗Click on the link in our bio and we'll make sure Santa delivers them straight to your door.⁠
⁠
⁠
#secretsensesbyzahar #hayspijama #loungewear #sleepwear #cozy #christmas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https://www.instagram.com/p/B5wxWJiAoYt/media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8542853"/>
                  </a:ext>
                </a:extLst>
              </a:tr>
            </a:tbl>
          </a:graphicData>
        </a:graphic>
      </p:graphicFrame>
      <p:sp>
        <p:nvSpPr>
          <p:cNvPr id="4" name="Text Placeholder 3">
            <a:extLst>
              <a:ext uri="{FF2B5EF4-FFF2-40B4-BE49-F238E27FC236}">
                <a16:creationId xmlns:a16="http://schemas.microsoft.com/office/drawing/2014/main" id="{2CE70305-E3B3-4DAE-B379-DA18913C4CC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78667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866C6-D58B-4D7C-A5BC-BBEBBED04022}"/>
              </a:ext>
            </a:extLst>
          </p:cNvPr>
          <p:cNvSpPr>
            <a:spLocks noGrp="1"/>
          </p:cNvSpPr>
          <p:nvPr>
            <p:ph type="title"/>
          </p:nvPr>
        </p:nvSpPr>
        <p:spPr/>
        <p:txBody>
          <a:bodyPr/>
          <a:lstStyle/>
          <a:p>
            <a:r>
              <a:rPr lang="en-US"/>
              <a:t>Instagram Posts Table | secretsensesbyzahar - 12 of 12</a:t>
            </a:r>
          </a:p>
        </p:txBody>
      </p:sp>
      <p:graphicFrame>
        <p:nvGraphicFramePr>
          <p:cNvPr id="5" name="Table Placeholder 4">
            <a:extLst>
              <a:ext uri="{FF2B5EF4-FFF2-40B4-BE49-F238E27FC236}">
                <a16:creationId xmlns:a16="http://schemas.microsoft.com/office/drawing/2014/main" id="{20510166-3188-4D52-BA72-066B553610E8}"/>
              </a:ext>
            </a:extLst>
          </p:cNvPr>
          <p:cNvGraphicFramePr>
            <a:graphicFrameLocks noGrp="1"/>
          </p:cNvGraphicFramePr>
          <p:nvPr>
            <p:ph type="tbl" sz="quarter" idx="13"/>
            <p:extLst>
              <p:ext uri="{D42A27DB-BD31-4B8C-83A1-F6EECF244321}">
                <p14:modId xmlns:p14="http://schemas.microsoft.com/office/powerpoint/2010/main" val="428323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1133468"/>
                    </a:ext>
                  </a:extLst>
                </a:gridCol>
                <a:gridCol w="1810512">
                  <a:extLst>
                    <a:ext uri="{9D8B030D-6E8A-4147-A177-3AD203B41FA5}">
                      <a16:colId xmlns:a16="http://schemas.microsoft.com/office/drawing/2014/main" val="2936059503"/>
                    </a:ext>
                  </a:extLst>
                </a:gridCol>
                <a:gridCol w="822960">
                  <a:extLst>
                    <a:ext uri="{9D8B030D-6E8A-4147-A177-3AD203B41FA5}">
                      <a16:colId xmlns:a16="http://schemas.microsoft.com/office/drawing/2014/main" val="2095700150"/>
                    </a:ext>
                  </a:extLst>
                </a:gridCol>
                <a:gridCol w="822960">
                  <a:extLst>
                    <a:ext uri="{9D8B030D-6E8A-4147-A177-3AD203B41FA5}">
                      <a16:colId xmlns:a16="http://schemas.microsoft.com/office/drawing/2014/main" val="1346686576"/>
                    </a:ext>
                  </a:extLst>
                </a:gridCol>
                <a:gridCol w="822960">
                  <a:extLst>
                    <a:ext uri="{9D8B030D-6E8A-4147-A177-3AD203B41FA5}">
                      <a16:colId xmlns:a16="http://schemas.microsoft.com/office/drawing/2014/main" val="4236683026"/>
                    </a:ext>
                  </a:extLst>
                </a:gridCol>
                <a:gridCol w="822960">
                  <a:extLst>
                    <a:ext uri="{9D8B030D-6E8A-4147-A177-3AD203B41FA5}">
                      <a16:colId xmlns:a16="http://schemas.microsoft.com/office/drawing/2014/main" val="3402912379"/>
                    </a:ext>
                  </a:extLst>
                </a:gridCol>
                <a:gridCol w="822960">
                  <a:extLst>
                    <a:ext uri="{9D8B030D-6E8A-4147-A177-3AD203B41FA5}">
                      <a16:colId xmlns:a16="http://schemas.microsoft.com/office/drawing/2014/main" val="144756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693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- 2019-12-06 12:33:52</a:t>
                      </a:r>
                      <a:r>
                        <a:rPr kumimoji="0" lang="en-US" sz="1000" b="0" i="0" u="none" strike="noStrike" kern="1200" cap="none" spc="0" normalizeH="0" baseline="0" noProof="0">
                          <a:ln>
                            <a:noFill/>
                          </a:ln>
                          <a:solidFill>
                            <a:prstClr val="black"/>
                          </a:solidFill>
                          <a:effectLst/>
                          <a:uLnTx/>
                          <a:uFillTx/>
                          <a:latin typeface="+mn-lt"/>
                          <a:ea typeface="+mn-ea"/>
                          <a:cs typeface="+mn-cs"/>
                        </a:rPr>
                        <a:t>
 Spread the festive cheer with our picks of the best budget-friendly, Secret Santa treats and special gifts for your loved ones. We've also made it easier for you to get the gifts delivered straight to your door!🎄 🎁 
Click on the link in our bio! 👉🏻 #secretsensesbyzahar #christmas #christmasgiftguide #lingerie #loungewear #nightwear #beirut #lebanon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https://www.instagram.com/p/B5uytSjnaGU/media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991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secretsensesbyzahar - 2019-12-03 13:01:13</a:t>
                      </a:r>
                      <a:r>
                        <a:rPr kumimoji="0" lang="en-US" sz="1000" b="0" i="0" u="none" strike="noStrike" kern="1200" cap="none" spc="0" normalizeH="0" baseline="0" noProof="0">
                          <a:ln>
                            <a:noFill/>
                          </a:ln>
                          <a:solidFill>
                            <a:prstClr val="black"/>
                          </a:solidFill>
                          <a:effectLst/>
                          <a:uLnTx/>
                          <a:uFillTx/>
                          <a:latin typeface="+mn-lt"/>
                          <a:ea typeface="+mn-ea"/>
                          <a:cs typeface="+mn-cs"/>
                        </a:rPr>
                        <a:t>
 ❄️ Baby, it's cold outside ❄️⁠
⁠
#secretsensesbyzahar #hayspijama #loungewear #leopardprint #fashion #lebanon #beirut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https://www.instagram.com/p/B5nHc_GDohm/media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8952318"/>
                  </a:ext>
                </a:extLst>
              </a:tr>
            </a:tbl>
          </a:graphicData>
        </a:graphic>
      </p:graphicFrame>
      <p:sp>
        <p:nvSpPr>
          <p:cNvPr id="4" name="Text Placeholder 3">
            <a:extLst>
              <a:ext uri="{FF2B5EF4-FFF2-40B4-BE49-F238E27FC236}">
                <a16:creationId xmlns:a16="http://schemas.microsoft.com/office/drawing/2014/main" id="{D5CB8332-C7C3-43F4-B35A-541CB190CEC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24905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00C7C-FF56-48D4-8C52-5ADCF62FA8DE}"/>
              </a:ext>
            </a:extLst>
          </p:cNvPr>
          <p:cNvSpPr>
            <a:spLocks noGrp="1"/>
          </p:cNvSpPr>
          <p:nvPr>
            <p:ph type="title"/>
          </p:nvPr>
        </p:nvSpPr>
        <p:spPr/>
        <p:txBody>
          <a:bodyPr/>
          <a:lstStyle/>
          <a:p>
            <a:r>
              <a:rPr lang="en-US"/>
              <a:t>Instagram Followers Total | secretsensesbyzahar</a:t>
            </a:r>
          </a:p>
        </p:txBody>
      </p:sp>
      <p:graphicFrame>
        <p:nvGraphicFramePr>
          <p:cNvPr id="6" name="Chart Placeholder 5">
            <a:extLst>
              <a:ext uri="{FF2B5EF4-FFF2-40B4-BE49-F238E27FC236}">
                <a16:creationId xmlns:a16="http://schemas.microsoft.com/office/drawing/2014/main" id="{DA5C25FC-8E71-4361-9429-C2EBC4BBB535}"/>
              </a:ext>
            </a:extLst>
          </p:cNvPr>
          <p:cNvGraphicFramePr>
            <a:graphicFrameLocks noGrp="1"/>
          </p:cNvGraphicFramePr>
          <p:nvPr>
            <p:ph type="chart" sz="quarter" idx="13"/>
            <p:extLst>
              <p:ext uri="{D42A27DB-BD31-4B8C-83A1-F6EECF244321}">
                <p14:modId xmlns:p14="http://schemas.microsoft.com/office/powerpoint/2010/main" val="1796714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46F02-823C-4F4D-A744-D4C149B67A98}"/>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D9A2534-893D-41C8-8837-4F036FB2C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736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697</Words>
  <Application>Microsoft Office PowerPoint</Application>
  <PresentationFormat>On-screen Show (4:3)</PresentationFormat>
  <Paragraphs>254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Instagram Dashboard</vt:lpstr>
      <vt:lpstr>Instagram Key Metrics Table | secretsensesbyzahar</vt:lpstr>
      <vt:lpstr>Instagram Posts Table | secretsensesbyzahar - 1 of 12</vt:lpstr>
      <vt:lpstr>Instagram Posts Table | secretsensesbyzahar - 2 of 12</vt:lpstr>
      <vt:lpstr>Instagram Posts Table | secretsensesbyzahar - 3 of 12</vt:lpstr>
      <vt:lpstr>Instagram Posts Table | secretsensesbyzahar - 4 of 12</vt:lpstr>
      <vt:lpstr>Instagram Posts Table | secretsensesbyzahar - 5 of 12</vt:lpstr>
      <vt:lpstr>Instagram Posts Table | secretsensesbyzahar - 6 of 12</vt:lpstr>
      <vt:lpstr>Instagram Posts Table | secretsensesbyzahar - 7 of 12</vt:lpstr>
      <vt:lpstr>Instagram Posts Table | secretsensesbyzahar - 8 of 12</vt:lpstr>
      <vt:lpstr>Instagram Posts Table | secretsensesbyzahar - 9 of 12</vt:lpstr>
      <vt:lpstr>Instagram Posts Table | secretsensesbyzahar - 10 of 12</vt:lpstr>
      <vt:lpstr>Instagram Posts Table | secretsensesbyzahar - 11 of 12</vt:lpstr>
      <vt:lpstr>Instagram Posts Table | secretsensesbyzahar - 12 of 12</vt:lpstr>
      <vt:lpstr>Instagram Followers Total | secretsensesbyzahar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Dashboard</dc:title>
  <dc:creator>Frederik Peiniger</dc:creator>
  <cp:lastModifiedBy>Frederik Peiniger</cp:lastModifiedBy>
  <cp:revision>1</cp:revision>
  <dcterms:created xsi:type="dcterms:W3CDTF">2020-01-08T06:54:58Z</dcterms:created>
  <dcterms:modified xsi:type="dcterms:W3CDTF">2020-01-08T06:55:19Z</dcterms:modified>
</cp:coreProperties>
</file>