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7.2640824143168498E-2</c:v>
                </c:pt>
                <c:pt idx="1">
                  <c:v>2.6395671109937999E-2</c:v>
                </c:pt>
                <c:pt idx="2">
                  <c:v>3.9583058450982998E-2</c:v>
                </c:pt>
                <c:pt idx="3">
                  <c:v>4.6161962542864698E-2</c:v>
                </c:pt>
                <c:pt idx="4">
                  <c:v>6.5915233010348699E-3</c:v>
                </c:pt>
                <c:pt idx="5">
                  <c:v>4.6137621935143702E-2</c:v>
                </c:pt>
                <c:pt idx="6">
                  <c:v>7.9056591343303201E-2</c:v>
                </c:pt>
                <c:pt idx="7">
                  <c:v>8.5576986373510605E-2</c:v>
                </c:pt>
                <c:pt idx="8">
                  <c:v>0.361746908708235</c:v>
                </c:pt>
                <c:pt idx="9">
                  <c:v>0.30146143259715602</c:v>
                </c:pt>
                <c:pt idx="10">
                  <c:v>7.1871937275400199E-2</c:v>
                </c:pt>
                <c:pt idx="11">
                  <c:v>5.2232958997127203E-2</c:v>
                </c:pt>
                <c:pt idx="12">
                  <c:v>5.8731401722787797E-2</c:v>
                </c:pt>
                <c:pt idx="13">
                  <c:v>5.8696928194091197E-2</c:v>
                </c:pt>
                <c:pt idx="14">
                  <c:v>-1.9554165037152901E-2</c:v>
                </c:pt>
                <c:pt idx="15">
                  <c:v>-2.60773192515809E-2</c:v>
                </c:pt>
                <c:pt idx="16">
                  <c:v>0</c:v>
                </c:pt>
                <c:pt idx="17">
                  <c:v>6.5210303227910002E-3</c:v>
                </c:pt>
                <c:pt idx="18">
                  <c:v>5.2164840897235297E-2</c:v>
                </c:pt>
                <c:pt idx="19">
                  <c:v>-6.5172054223149103E-3</c:v>
                </c:pt>
                <c:pt idx="20">
                  <c:v>9.7764452844945601E-2</c:v>
                </c:pt>
                <c:pt idx="21">
                  <c:v>0.175804141164214</c:v>
                </c:pt>
                <c:pt idx="22">
                  <c:v>0.17549561260968499</c:v>
                </c:pt>
                <c:pt idx="23">
                  <c:v>5.8396055022060703E-2</c:v>
                </c:pt>
                <c:pt idx="24">
                  <c:v>9.0785292782569194E-2</c:v>
                </c:pt>
                <c:pt idx="25">
                  <c:v>0.123096857790735</c:v>
                </c:pt>
                <c:pt idx="26">
                  <c:v>7.7649799404684902E-2</c:v>
                </c:pt>
                <c:pt idx="27">
                  <c:v>9.0521143152722097E-2</c:v>
                </c:pt>
              </c:numCache>
            </c:numRef>
          </c:val>
          <c:smooth val="0"/>
          <c:extLst>
            <c:ext xmlns:c16="http://schemas.microsoft.com/office/drawing/2014/chart" uri="{C3380CC4-5D6E-409C-BE32-E72D297353CC}">
              <c16:uniqueId val="{00000000-5587-44DA-A9B1-25333D917F28}"/>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Sheet1!$C$2:$C$29</c:f>
              <c:numCache>
                <c:formatCode>General</c:formatCode>
                <c:ptCount val="28"/>
                <c:pt idx="0">
                  <c:v>-2.8638524543215499E-2</c:v>
                </c:pt>
                <c:pt idx="1">
                  <c:v>-3.43760742523204E-2</c:v>
                </c:pt>
                <c:pt idx="2">
                  <c:v>1.7193947730398899E-2</c:v>
                </c:pt>
                <c:pt idx="3">
                  <c:v>0</c:v>
                </c:pt>
                <c:pt idx="4">
                  <c:v>-2.2921322560311701E-2</c:v>
                </c:pt>
                <c:pt idx="5">
                  <c:v>-5.73164440878088E-3</c:v>
                </c:pt>
                <c:pt idx="6">
                  <c:v>2.29278917803508E-2</c:v>
                </c:pt>
                <c:pt idx="7">
                  <c:v>1.7191977077363901E-2</c:v>
                </c:pt>
                <c:pt idx="8">
                  <c:v>0</c:v>
                </c:pt>
                <c:pt idx="9">
                  <c:v>1.1459347963100899E-2</c:v>
                </c:pt>
                <c:pt idx="10">
                  <c:v>-4.01031223145231E-2</c:v>
                </c:pt>
                <c:pt idx="11">
                  <c:v>1.14626318202659E-2</c:v>
                </c:pt>
                <c:pt idx="12">
                  <c:v>-1.38681948424069</c:v>
                </c:pt>
                <c:pt idx="13">
                  <c:v>1.40632264063226</c:v>
                </c:pt>
                <c:pt idx="14">
                  <c:v>0</c:v>
                </c:pt>
                <c:pt idx="15">
                  <c:v>-1.7191977077363901E-2</c:v>
                </c:pt>
                <c:pt idx="16">
                  <c:v>-1.71949332263426E-2</c:v>
                </c:pt>
                <c:pt idx="17">
                  <c:v>-5.7326301307039701E-3</c:v>
                </c:pt>
                <c:pt idx="18">
                  <c:v>5.7329587800263697E-2</c:v>
                </c:pt>
                <c:pt idx="19">
                  <c:v>2.2918695926201799E-2</c:v>
                </c:pt>
                <c:pt idx="20">
                  <c:v>9.1653777854155905E-2</c:v>
                </c:pt>
                <c:pt idx="21">
                  <c:v>9.1569850626681201E-2</c:v>
                </c:pt>
                <c:pt idx="22">
                  <c:v>6.8614557721996705E-2</c:v>
                </c:pt>
                <c:pt idx="23">
                  <c:v>0.137135020855951</c:v>
                </c:pt>
                <c:pt idx="24">
                  <c:v>7.9885877318116999E-2</c:v>
                </c:pt>
                <c:pt idx="25">
                  <c:v>8.5523690062147203E-2</c:v>
                </c:pt>
                <c:pt idx="26">
                  <c:v>9.1147316850860194E-2</c:v>
                </c:pt>
                <c:pt idx="27">
                  <c:v>5.6915196357427401E-2</c:v>
                </c:pt>
              </c:numCache>
            </c:numRef>
          </c:val>
          <c:smooth val="0"/>
          <c:extLst>
            <c:ext xmlns:c16="http://schemas.microsoft.com/office/drawing/2014/chart" uri="{C3380CC4-5D6E-409C-BE32-E72D297353CC}">
              <c16:uniqueId val="{00000001-5587-44DA-A9B1-25333D917F28}"/>
            </c:ext>
          </c:extLst>
        </c:ser>
        <c:dLbls>
          <c:showLegendKey val="0"/>
          <c:showVal val="0"/>
          <c:showCatName val="0"/>
          <c:showSerName val="0"/>
          <c:showPercent val="0"/>
          <c:showBubbleSize val="0"/>
        </c:dLbls>
        <c:smooth val="0"/>
        <c:axId val="282691024"/>
        <c:axId val="282694960"/>
      </c:lineChart>
      <c:dateAx>
        <c:axId val="28269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94960"/>
        <c:crosses val="autoZero"/>
        <c:auto val="1"/>
        <c:lblOffset val="100"/>
        <c:baseTimeUnit val="days"/>
      </c:dateAx>
      <c:valAx>
        <c:axId val="28269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69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0.38950000000000001</c:v>
                </c:pt>
                <c:pt idx="1">
                  <c:v>0.32329999999999998</c:v>
                </c:pt>
                <c:pt idx="2">
                  <c:v>0.27039999999999997</c:v>
                </c:pt>
                <c:pt idx="3">
                  <c:v>0.22750000000000001</c:v>
                </c:pt>
                <c:pt idx="4">
                  <c:v>0.23069999999999999</c:v>
                </c:pt>
                <c:pt idx="5">
                  <c:v>0.2306</c:v>
                </c:pt>
                <c:pt idx="6">
                  <c:v>0.32929999999999998</c:v>
                </c:pt>
                <c:pt idx="7">
                  <c:v>0.3422</c:v>
                </c:pt>
                <c:pt idx="8">
                  <c:v>0.31509999999999999</c:v>
                </c:pt>
                <c:pt idx="9">
                  <c:v>0.2094</c:v>
                </c:pt>
                <c:pt idx="10">
                  <c:v>0.2351</c:v>
                </c:pt>
                <c:pt idx="11">
                  <c:v>0.1958</c:v>
                </c:pt>
                <c:pt idx="12">
                  <c:v>0.2349</c:v>
                </c:pt>
                <c:pt idx="13">
                  <c:v>0.20860000000000001</c:v>
                </c:pt>
                <c:pt idx="14">
                  <c:v>0.189</c:v>
                </c:pt>
                <c:pt idx="15">
                  <c:v>0.37819999999999998</c:v>
                </c:pt>
                <c:pt idx="16">
                  <c:v>0.27389999999999998</c:v>
                </c:pt>
                <c:pt idx="17">
                  <c:v>0</c:v>
                </c:pt>
                <c:pt idx="18">
                  <c:v>0.16950000000000001</c:v>
                </c:pt>
                <c:pt idx="19">
                  <c:v>0.30630000000000002</c:v>
                </c:pt>
                <c:pt idx="20">
                  <c:v>0.29320000000000002</c:v>
                </c:pt>
                <c:pt idx="21">
                  <c:v>0.22120000000000001</c:v>
                </c:pt>
                <c:pt idx="22">
                  <c:v>0.18179999999999999</c:v>
                </c:pt>
                <c:pt idx="23">
                  <c:v>0.21410000000000001</c:v>
                </c:pt>
                <c:pt idx="24">
                  <c:v>0.42780000000000001</c:v>
                </c:pt>
                <c:pt idx="25">
                  <c:v>0.55689999999999995</c:v>
                </c:pt>
                <c:pt idx="26">
                  <c:v>0.39460000000000001</c:v>
                </c:pt>
                <c:pt idx="27">
                  <c:v>0.20680000000000001</c:v>
                </c:pt>
              </c:numCache>
            </c:numRef>
          </c:val>
          <c:smooth val="0"/>
          <c:extLst>
            <c:ext xmlns:c16="http://schemas.microsoft.com/office/drawing/2014/chart" uri="{C3380CC4-5D6E-409C-BE32-E72D297353CC}">
              <c16:uniqueId val="{00000000-33BD-45A5-A3F1-B612B0A550DB}"/>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Sheet1!$C$2:$C$29</c:f>
              <c:numCache>
                <c:formatCode>General</c:formatCode>
                <c:ptCount val="28"/>
                <c:pt idx="0">
                  <c:v>0.20619999999999999</c:v>
                </c:pt>
                <c:pt idx="1">
                  <c:v>0.1547</c:v>
                </c:pt>
                <c:pt idx="2">
                  <c:v>0.19489999999999999</c:v>
                </c:pt>
                <c:pt idx="3">
                  <c:v>0.2407</c:v>
                </c:pt>
                <c:pt idx="4">
                  <c:v>0.29799999999999999</c:v>
                </c:pt>
                <c:pt idx="5">
                  <c:v>0.33250000000000002</c:v>
                </c:pt>
                <c:pt idx="6">
                  <c:v>0.14899999999999999</c:v>
                </c:pt>
                <c:pt idx="7">
                  <c:v>0.18909999999999999</c:v>
                </c:pt>
                <c:pt idx="8">
                  <c:v>0.1719</c:v>
                </c:pt>
                <c:pt idx="9">
                  <c:v>0.50990000000000002</c:v>
                </c:pt>
                <c:pt idx="10">
                  <c:v>0.40110000000000001</c:v>
                </c:pt>
                <c:pt idx="11">
                  <c:v>0.18909999999999999</c:v>
                </c:pt>
                <c:pt idx="12">
                  <c:v>0.2366</c:v>
                </c:pt>
                <c:pt idx="13">
                  <c:v>0.37509999999999999</c:v>
                </c:pt>
                <c:pt idx="14">
                  <c:v>1.2321</c:v>
                </c:pt>
                <c:pt idx="15">
                  <c:v>0.32669999999999999</c:v>
                </c:pt>
                <c:pt idx="16">
                  <c:v>0.25800000000000001</c:v>
                </c:pt>
                <c:pt idx="17">
                  <c:v>0</c:v>
                </c:pt>
                <c:pt idx="18">
                  <c:v>0.69920000000000004</c:v>
                </c:pt>
                <c:pt idx="19">
                  <c:v>0.4239</c:v>
                </c:pt>
                <c:pt idx="20">
                  <c:v>0.15459999999999999</c:v>
                </c:pt>
                <c:pt idx="21">
                  <c:v>0.2288</c:v>
                </c:pt>
                <c:pt idx="22">
                  <c:v>0.1429</c:v>
                </c:pt>
                <c:pt idx="23">
                  <c:v>0.19989999999999999</c:v>
                </c:pt>
                <c:pt idx="24">
                  <c:v>0.25669999999999998</c:v>
                </c:pt>
                <c:pt idx="25">
                  <c:v>0.1368</c:v>
                </c:pt>
                <c:pt idx="26">
                  <c:v>0.47260000000000002</c:v>
                </c:pt>
                <c:pt idx="27">
                  <c:v>0.32429999999999998</c:v>
                </c:pt>
              </c:numCache>
            </c:numRef>
          </c:val>
          <c:smooth val="0"/>
          <c:extLst>
            <c:ext xmlns:c16="http://schemas.microsoft.com/office/drawing/2014/chart" uri="{C3380CC4-5D6E-409C-BE32-E72D297353CC}">
              <c16:uniqueId val="{00000001-33BD-45A5-A3F1-B612B0A550DB}"/>
            </c:ext>
          </c:extLst>
        </c:ser>
        <c:dLbls>
          <c:showLegendKey val="0"/>
          <c:showVal val="0"/>
          <c:showCatName val="0"/>
          <c:showSerName val="0"/>
          <c:showPercent val="0"/>
          <c:showBubbleSize val="0"/>
        </c:dLbls>
        <c:smooth val="0"/>
        <c:axId val="279925152"/>
        <c:axId val="282709048"/>
      </c:lineChart>
      <c:dateAx>
        <c:axId val="279925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709048"/>
        <c:crosses val="autoZero"/>
        <c:auto val="1"/>
        <c:lblOffset val="100"/>
        <c:baseTimeUnit val="days"/>
      </c:dateAx>
      <c:valAx>
        <c:axId val="28270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2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Sheet1!$B$2:$B$29</c:f>
              <c:numCache>
                <c:formatCode>General</c:formatCode>
                <c:ptCount val="28"/>
                <c:pt idx="0">
                  <c:v>15154</c:v>
                </c:pt>
                <c:pt idx="1">
                  <c:v>15158</c:v>
                </c:pt>
                <c:pt idx="2">
                  <c:v>15164</c:v>
                </c:pt>
                <c:pt idx="3">
                  <c:v>15171</c:v>
                </c:pt>
                <c:pt idx="4">
                  <c:v>15172</c:v>
                </c:pt>
                <c:pt idx="5">
                  <c:v>15179</c:v>
                </c:pt>
                <c:pt idx="6">
                  <c:v>15191</c:v>
                </c:pt>
                <c:pt idx="7">
                  <c:v>15204</c:v>
                </c:pt>
                <c:pt idx="8">
                  <c:v>15259</c:v>
                </c:pt>
                <c:pt idx="9">
                  <c:v>15305</c:v>
                </c:pt>
                <c:pt idx="10">
                  <c:v>15316</c:v>
                </c:pt>
                <c:pt idx="11">
                  <c:v>15324</c:v>
                </c:pt>
                <c:pt idx="12">
                  <c:v>15333</c:v>
                </c:pt>
                <c:pt idx="13">
                  <c:v>15342</c:v>
                </c:pt>
                <c:pt idx="14">
                  <c:v>15339</c:v>
                </c:pt>
                <c:pt idx="15">
                  <c:v>15335</c:v>
                </c:pt>
                <c:pt idx="16">
                  <c:v>15335</c:v>
                </c:pt>
                <c:pt idx="17">
                  <c:v>15336</c:v>
                </c:pt>
                <c:pt idx="18">
                  <c:v>15344</c:v>
                </c:pt>
                <c:pt idx="19">
                  <c:v>15343</c:v>
                </c:pt>
                <c:pt idx="20">
                  <c:v>15358</c:v>
                </c:pt>
                <c:pt idx="21">
                  <c:v>15385</c:v>
                </c:pt>
                <c:pt idx="22">
                  <c:v>15412</c:v>
                </c:pt>
                <c:pt idx="23">
                  <c:v>15421</c:v>
                </c:pt>
                <c:pt idx="24">
                  <c:v>15435</c:v>
                </c:pt>
                <c:pt idx="25">
                  <c:v>15454</c:v>
                </c:pt>
                <c:pt idx="26">
                  <c:v>15466</c:v>
                </c:pt>
                <c:pt idx="27">
                  <c:v>15480</c:v>
                </c:pt>
              </c:numCache>
            </c:numRef>
          </c:val>
          <c:smooth val="0"/>
          <c:extLst>
            <c:ext xmlns:c16="http://schemas.microsoft.com/office/drawing/2014/chart" uri="{C3380CC4-5D6E-409C-BE32-E72D297353CC}">
              <c16:uniqueId val="{00000000-8764-4303-B9B2-0ED11213114D}"/>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Sheet1!$A$2:$A$29</c:f>
              <c:numCache>
                <c:formatCode>m/d/yyyy</c:formatCode>
                <c:ptCount val="28"/>
                <c:pt idx="0">
                  <c:v>43497</c:v>
                </c:pt>
                <c:pt idx="1">
                  <c:v>43498</c:v>
                </c:pt>
                <c:pt idx="2">
                  <c:v>43499</c:v>
                </c:pt>
                <c:pt idx="3">
                  <c:v>43500</c:v>
                </c:pt>
                <c:pt idx="4">
                  <c:v>43501</c:v>
                </c:pt>
                <c:pt idx="5">
                  <c:v>43502</c:v>
                </c:pt>
                <c:pt idx="6">
                  <c:v>43503</c:v>
                </c:pt>
                <c:pt idx="7">
                  <c:v>43504</c:v>
                </c:pt>
                <c:pt idx="8">
                  <c:v>43505</c:v>
                </c:pt>
                <c:pt idx="9">
                  <c:v>43506</c:v>
                </c:pt>
                <c:pt idx="10">
                  <c:v>43507</c:v>
                </c:pt>
                <c:pt idx="11">
                  <c:v>43508</c:v>
                </c:pt>
                <c:pt idx="12">
                  <c:v>43509</c:v>
                </c:pt>
                <c:pt idx="13">
                  <c:v>43510</c:v>
                </c:pt>
                <c:pt idx="14">
                  <c:v>43511</c:v>
                </c:pt>
                <c:pt idx="15">
                  <c:v>43512</c:v>
                </c:pt>
                <c:pt idx="16">
                  <c:v>43513</c:v>
                </c:pt>
                <c:pt idx="17">
                  <c:v>43514</c:v>
                </c:pt>
                <c:pt idx="18">
                  <c:v>43515</c:v>
                </c:pt>
                <c:pt idx="19">
                  <c:v>43516</c:v>
                </c:pt>
                <c:pt idx="20">
                  <c:v>43517</c:v>
                </c:pt>
                <c:pt idx="21">
                  <c:v>43518</c:v>
                </c:pt>
                <c:pt idx="22">
                  <c:v>43519</c:v>
                </c:pt>
                <c:pt idx="23">
                  <c:v>43520</c:v>
                </c:pt>
                <c:pt idx="24">
                  <c:v>43521</c:v>
                </c:pt>
                <c:pt idx="25">
                  <c:v>43522</c:v>
                </c:pt>
                <c:pt idx="26">
                  <c:v>43523</c:v>
                </c:pt>
                <c:pt idx="27">
                  <c:v>43524</c:v>
                </c:pt>
              </c:numCache>
            </c:numRef>
          </c:cat>
          <c:val>
            <c:numRef>
              <c:f>Sheet1!$C$2:$C$29</c:f>
              <c:numCache>
                <c:formatCode>General</c:formatCode>
                <c:ptCount val="28"/>
                <c:pt idx="0">
                  <c:v>17454</c:v>
                </c:pt>
                <c:pt idx="1">
                  <c:v>17448</c:v>
                </c:pt>
                <c:pt idx="2">
                  <c:v>17451</c:v>
                </c:pt>
                <c:pt idx="3">
                  <c:v>17451</c:v>
                </c:pt>
                <c:pt idx="4">
                  <c:v>17447</c:v>
                </c:pt>
                <c:pt idx="5">
                  <c:v>17446</c:v>
                </c:pt>
                <c:pt idx="6">
                  <c:v>17450</c:v>
                </c:pt>
                <c:pt idx="7">
                  <c:v>17453</c:v>
                </c:pt>
                <c:pt idx="8">
                  <c:v>17453</c:v>
                </c:pt>
                <c:pt idx="9">
                  <c:v>17455</c:v>
                </c:pt>
                <c:pt idx="10">
                  <c:v>17448</c:v>
                </c:pt>
                <c:pt idx="11">
                  <c:v>17450</c:v>
                </c:pt>
                <c:pt idx="12">
                  <c:v>17208</c:v>
                </c:pt>
                <c:pt idx="13">
                  <c:v>17450</c:v>
                </c:pt>
                <c:pt idx="14">
                  <c:v>17450</c:v>
                </c:pt>
                <c:pt idx="15">
                  <c:v>17447</c:v>
                </c:pt>
                <c:pt idx="16">
                  <c:v>17444</c:v>
                </c:pt>
                <c:pt idx="17">
                  <c:v>17443</c:v>
                </c:pt>
                <c:pt idx="18">
                  <c:v>17453</c:v>
                </c:pt>
                <c:pt idx="19">
                  <c:v>17457</c:v>
                </c:pt>
                <c:pt idx="20">
                  <c:v>17473</c:v>
                </c:pt>
                <c:pt idx="21">
                  <c:v>17489</c:v>
                </c:pt>
                <c:pt idx="22">
                  <c:v>17501</c:v>
                </c:pt>
                <c:pt idx="23">
                  <c:v>17525</c:v>
                </c:pt>
                <c:pt idx="24">
                  <c:v>17539</c:v>
                </c:pt>
                <c:pt idx="25">
                  <c:v>17554</c:v>
                </c:pt>
                <c:pt idx="26">
                  <c:v>17570</c:v>
                </c:pt>
                <c:pt idx="27">
                  <c:v>17580</c:v>
                </c:pt>
              </c:numCache>
            </c:numRef>
          </c:val>
          <c:smooth val="0"/>
          <c:extLst>
            <c:ext xmlns:c16="http://schemas.microsoft.com/office/drawing/2014/chart" uri="{C3380CC4-5D6E-409C-BE32-E72D297353CC}">
              <c16:uniqueId val="{00000001-8764-4303-B9B2-0ED11213114D}"/>
            </c:ext>
          </c:extLst>
        </c:ser>
        <c:dLbls>
          <c:showLegendKey val="0"/>
          <c:showVal val="0"/>
          <c:showCatName val="0"/>
          <c:showSerName val="0"/>
          <c:showPercent val="0"/>
          <c:showBubbleSize val="0"/>
        </c:dLbls>
        <c:smooth val="0"/>
        <c:axId val="425955576"/>
        <c:axId val="425950000"/>
      </c:lineChart>
      <c:dateAx>
        <c:axId val="425955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0000"/>
        <c:crosses val="autoZero"/>
        <c:auto val="1"/>
        <c:lblOffset val="100"/>
        <c:baseTimeUnit val="days"/>
      </c:dateAx>
      <c:valAx>
        <c:axId val="425950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955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A9C08-F523-4714-BCF2-E401834F28A2}"/>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BC335273-FCD2-4E04-A1E2-B48FA0114A4F}"/>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13678409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72129-0F05-4C3B-8607-8D549722BA06}"/>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07A280DD-69A4-478F-A3E4-4F1D3B81A55C}"/>
              </a:ext>
            </a:extLst>
          </p:cNvPr>
          <p:cNvGraphicFramePr>
            <a:graphicFrameLocks noGrp="1"/>
          </p:cNvGraphicFramePr>
          <p:nvPr>
            <p:ph type="chart" sz="quarter" idx="13"/>
            <p:extLst>
              <p:ext uri="{D42A27DB-BD31-4B8C-83A1-F6EECF244321}">
                <p14:modId xmlns:p14="http://schemas.microsoft.com/office/powerpoint/2010/main" val="3017059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A5158BD-31A0-436F-829A-569B07B6CDFD}"/>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E1721E4E-AA39-4EA4-9CE3-A5C18B79A2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56303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E44A8-14FA-4854-B5CD-A1EDB8626AC1}"/>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A7271F54-56A7-4B98-B195-C6CD383BE7D7}"/>
              </a:ext>
            </a:extLst>
          </p:cNvPr>
          <p:cNvGraphicFramePr>
            <a:graphicFrameLocks noGrp="1"/>
          </p:cNvGraphicFramePr>
          <p:nvPr>
            <p:ph type="chart" sz="quarter" idx="13"/>
            <p:extLst>
              <p:ext uri="{D42A27DB-BD31-4B8C-83A1-F6EECF244321}">
                <p14:modId xmlns:p14="http://schemas.microsoft.com/office/powerpoint/2010/main" val="690036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0C8A95-B531-4406-8CDC-FF30453EB1C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DFC8A031-5686-446F-9EE2-7D0EBB6835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0189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F1688-9463-4A54-9CF2-52142669797A}"/>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320B55B2-B79D-4B39-9346-11B1E430232F}"/>
              </a:ext>
            </a:extLst>
          </p:cNvPr>
          <p:cNvGraphicFramePr>
            <a:graphicFrameLocks noGrp="1"/>
          </p:cNvGraphicFramePr>
          <p:nvPr>
            <p:ph type="tbl" sz="quarter" idx="13"/>
            <p:extLst>
              <p:ext uri="{D42A27DB-BD31-4B8C-83A1-F6EECF244321}">
                <p14:modId xmlns:p14="http://schemas.microsoft.com/office/powerpoint/2010/main" val="1365835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84812673"/>
                    </a:ext>
                  </a:extLst>
                </a:gridCol>
                <a:gridCol w="699516">
                  <a:extLst>
                    <a:ext uri="{9D8B030D-6E8A-4147-A177-3AD203B41FA5}">
                      <a16:colId xmlns:a16="http://schemas.microsoft.com/office/drawing/2014/main" val="1654744753"/>
                    </a:ext>
                  </a:extLst>
                </a:gridCol>
                <a:gridCol w="699516">
                  <a:extLst>
                    <a:ext uri="{9D8B030D-6E8A-4147-A177-3AD203B41FA5}">
                      <a16:colId xmlns:a16="http://schemas.microsoft.com/office/drawing/2014/main" val="1690011934"/>
                    </a:ext>
                  </a:extLst>
                </a:gridCol>
                <a:gridCol w="658368">
                  <a:extLst>
                    <a:ext uri="{9D8B030D-6E8A-4147-A177-3AD203B41FA5}">
                      <a16:colId xmlns:a16="http://schemas.microsoft.com/office/drawing/2014/main" val="3733485150"/>
                    </a:ext>
                  </a:extLst>
                </a:gridCol>
                <a:gridCol w="658368">
                  <a:extLst>
                    <a:ext uri="{9D8B030D-6E8A-4147-A177-3AD203B41FA5}">
                      <a16:colId xmlns:a16="http://schemas.microsoft.com/office/drawing/2014/main" val="3705258831"/>
                    </a:ext>
                  </a:extLst>
                </a:gridCol>
                <a:gridCol w="658368">
                  <a:extLst>
                    <a:ext uri="{9D8B030D-6E8A-4147-A177-3AD203B41FA5}">
                      <a16:colId xmlns:a16="http://schemas.microsoft.com/office/drawing/2014/main" val="538738291"/>
                    </a:ext>
                  </a:extLst>
                </a:gridCol>
                <a:gridCol w="699516">
                  <a:extLst>
                    <a:ext uri="{9D8B030D-6E8A-4147-A177-3AD203B41FA5}">
                      <a16:colId xmlns:a16="http://schemas.microsoft.com/office/drawing/2014/main" val="4018209617"/>
                    </a:ext>
                  </a:extLst>
                </a:gridCol>
                <a:gridCol w="699516">
                  <a:extLst>
                    <a:ext uri="{9D8B030D-6E8A-4147-A177-3AD203B41FA5}">
                      <a16:colId xmlns:a16="http://schemas.microsoft.com/office/drawing/2014/main" val="1265186217"/>
                    </a:ext>
                  </a:extLst>
                </a:gridCol>
                <a:gridCol w="699516">
                  <a:extLst>
                    <a:ext uri="{9D8B030D-6E8A-4147-A177-3AD203B41FA5}">
                      <a16:colId xmlns:a16="http://schemas.microsoft.com/office/drawing/2014/main" val="1994805036"/>
                    </a:ext>
                  </a:extLst>
                </a:gridCol>
                <a:gridCol w="658368">
                  <a:extLst>
                    <a:ext uri="{9D8B030D-6E8A-4147-A177-3AD203B41FA5}">
                      <a16:colId xmlns:a16="http://schemas.microsoft.com/office/drawing/2014/main" val="285621827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511640139"/>
                  </a:ext>
                </a:extLst>
              </a:tr>
              <a:tr h="370840">
                <a:tc>
                  <a:txBody>
                    <a:bodyPr/>
                    <a:lstStyle/>
                    <a:p>
                      <a:r>
                        <a:rPr lang="en-US" sz="1000"/>
                        <a:t>citiesdubai</a:t>
                      </a:r>
                    </a:p>
                  </a:txBody>
                  <a:tcPr/>
                </a:tc>
                <a:tc>
                  <a:txBody>
                    <a:bodyPr/>
                    <a:lstStyle/>
                    <a:p>
                      <a:r>
                        <a:rPr lang="en-US" sz="1000"/>
                        <a:t>15480</a:t>
                      </a:r>
                    </a:p>
                  </a:txBody>
                  <a:tcPr/>
                </a:tc>
                <a:tc>
                  <a:txBody>
                    <a:bodyPr/>
                    <a:lstStyle/>
                    <a:p>
                      <a:r>
                        <a:rPr lang="en-US" sz="1000"/>
                        <a:t>337</a:t>
                      </a:r>
                    </a:p>
                  </a:txBody>
                  <a:tcPr/>
                </a:tc>
                <a:tc>
                  <a:txBody>
                    <a:bodyPr/>
                    <a:lstStyle/>
                    <a:p>
                      <a:r>
                        <a:rPr lang="en-US" sz="1000"/>
                        <a:t>17</a:t>
                      </a:r>
                    </a:p>
                  </a:txBody>
                  <a:tcPr/>
                </a:tc>
                <a:tc>
                  <a:txBody>
                    <a:bodyPr/>
                    <a:lstStyle/>
                    <a:p>
                      <a:r>
                        <a:rPr lang="en-US" sz="1000"/>
                        <a:t>9</a:t>
                      </a:r>
                    </a:p>
                  </a:txBody>
                  <a:tcPr/>
                </a:tc>
                <a:tc>
                  <a:txBody>
                    <a:bodyPr/>
                    <a:lstStyle/>
                    <a:p>
                      <a:r>
                        <a:rPr lang="en-US" sz="1000"/>
                        <a:t>5</a:t>
                      </a:r>
                    </a:p>
                  </a:txBody>
                  <a:tcPr/>
                </a:tc>
                <a:tc>
                  <a:txBody>
                    <a:bodyPr/>
                    <a:lstStyle/>
                    <a:p>
                      <a:r>
                        <a:rPr lang="en-US" sz="1000"/>
                        <a:t>31</a:t>
                      </a:r>
                    </a:p>
                  </a:txBody>
                  <a:tcPr/>
                </a:tc>
                <a:tc>
                  <a:txBody>
                    <a:bodyPr/>
                    <a:lstStyle/>
                    <a:p>
                      <a:r>
                        <a:rPr lang="en-US" sz="1000"/>
                        <a:t>1289</a:t>
                      </a:r>
                    </a:p>
                  </a:txBody>
                  <a:tcPr/>
                </a:tc>
                <a:tc>
                  <a:txBody>
                    <a:bodyPr/>
                    <a:lstStyle/>
                    <a:p>
                      <a:r>
                        <a:rPr lang="en-US" sz="1000"/>
                        <a:t>15</a:t>
                      </a:r>
                    </a:p>
                  </a:txBody>
                  <a:tcPr/>
                </a:tc>
                <a:tc>
                  <a:txBody>
                    <a:bodyPr/>
                    <a:lstStyle/>
                    <a:p>
                      <a:r>
                        <a:rPr lang="en-US" sz="1000"/>
                        <a:t>0.2747 %</a:t>
                      </a:r>
                    </a:p>
                  </a:txBody>
                  <a:tcPr/>
                </a:tc>
                <a:extLst>
                  <a:ext uri="{0D108BD9-81ED-4DB2-BD59-A6C34878D82A}">
                    <a16:rowId xmlns:a16="http://schemas.microsoft.com/office/drawing/2014/main" val="2465836279"/>
                  </a:ext>
                </a:extLst>
              </a:tr>
              <a:tr h="370840">
                <a:tc>
                  <a:txBody>
                    <a:bodyPr/>
                    <a:lstStyle/>
                    <a:p>
                      <a:r>
                        <a:rPr lang="en-US" sz="1000"/>
                        <a:t>citiesriyadh</a:t>
                      </a:r>
                    </a:p>
                  </a:txBody>
                  <a:tcPr/>
                </a:tc>
                <a:tc>
                  <a:txBody>
                    <a:bodyPr/>
                    <a:lstStyle/>
                    <a:p>
                      <a:r>
                        <a:rPr lang="en-US" sz="1000"/>
                        <a:t>17580</a:t>
                      </a:r>
                    </a:p>
                  </a:txBody>
                  <a:tcPr/>
                </a:tc>
                <a:tc>
                  <a:txBody>
                    <a:bodyPr/>
                    <a:lstStyle/>
                    <a:p>
                      <a:r>
                        <a:rPr lang="en-US" sz="1000"/>
                        <a:t>121</a:t>
                      </a:r>
                    </a:p>
                  </a:txBody>
                  <a:tcPr/>
                </a:tc>
                <a:tc>
                  <a:txBody>
                    <a:bodyPr/>
                    <a:lstStyle/>
                    <a:p>
                      <a:r>
                        <a:rPr lang="en-US" sz="1000"/>
                        <a:t>27</a:t>
                      </a:r>
                    </a:p>
                  </a:txBody>
                  <a:tcPr/>
                </a:tc>
                <a:tc>
                  <a:txBody>
                    <a:bodyPr/>
                    <a:lstStyle/>
                    <a:p>
                      <a:r>
                        <a:rPr lang="en-US" sz="1000"/>
                        <a:t>0</a:t>
                      </a:r>
                    </a:p>
                  </a:txBody>
                  <a:tcPr/>
                </a:tc>
                <a:tc>
                  <a:txBody>
                    <a:bodyPr/>
                    <a:lstStyle/>
                    <a:p>
                      <a:r>
                        <a:rPr lang="en-US" sz="1000"/>
                        <a:t>0</a:t>
                      </a:r>
                    </a:p>
                  </a:txBody>
                  <a:tcPr/>
                </a:tc>
                <a:tc>
                  <a:txBody>
                    <a:bodyPr/>
                    <a:lstStyle/>
                    <a:p>
                      <a:r>
                        <a:rPr lang="en-US" sz="1000"/>
                        <a:t>27</a:t>
                      </a:r>
                    </a:p>
                  </a:txBody>
                  <a:tcPr/>
                </a:tc>
                <a:tc>
                  <a:txBody>
                    <a:bodyPr/>
                    <a:lstStyle/>
                    <a:p>
                      <a:r>
                        <a:rPr lang="en-US" sz="1000"/>
                        <a:t>1400</a:t>
                      </a:r>
                    </a:p>
                  </a:txBody>
                  <a:tcPr/>
                </a:tc>
                <a:tc>
                  <a:txBody>
                    <a:bodyPr/>
                    <a:lstStyle/>
                    <a:p>
                      <a:r>
                        <a:rPr lang="en-US" sz="1000"/>
                        <a:t>85</a:t>
                      </a:r>
                    </a:p>
                  </a:txBody>
                  <a:tcPr/>
                </a:tc>
                <a:tc>
                  <a:txBody>
                    <a:bodyPr/>
                    <a:lstStyle/>
                    <a:p>
                      <a:r>
                        <a:rPr lang="en-US" sz="1000"/>
                        <a:t>0.3139 %</a:t>
                      </a:r>
                    </a:p>
                  </a:txBody>
                  <a:tcPr/>
                </a:tc>
                <a:extLst>
                  <a:ext uri="{0D108BD9-81ED-4DB2-BD59-A6C34878D82A}">
                    <a16:rowId xmlns:a16="http://schemas.microsoft.com/office/drawing/2014/main" val="1984662592"/>
                  </a:ext>
                </a:extLst>
              </a:tr>
            </a:tbl>
          </a:graphicData>
        </a:graphic>
      </p:graphicFrame>
      <p:sp>
        <p:nvSpPr>
          <p:cNvPr id="4" name="Text Placeholder 3">
            <a:extLst>
              <a:ext uri="{FF2B5EF4-FFF2-40B4-BE49-F238E27FC236}">
                <a16:creationId xmlns:a16="http://schemas.microsoft.com/office/drawing/2014/main" id="{669425F8-F84A-4DBC-AEB3-49BCA898EAE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8743283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897AA-E850-410F-A760-85772B5826DD}"/>
              </a:ext>
            </a:extLst>
          </p:cNvPr>
          <p:cNvSpPr>
            <a:spLocks noGrp="1"/>
          </p:cNvSpPr>
          <p:nvPr>
            <p:ph type="title"/>
          </p:nvPr>
        </p:nvSpPr>
        <p:spPr/>
        <p:txBody>
          <a:bodyPr/>
          <a:lstStyle/>
          <a:p>
            <a:r>
              <a:rPr lang="en-US"/>
              <a:t>Instagram Posts Table | Cities - 1 of 9</a:t>
            </a:r>
          </a:p>
        </p:txBody>
      </p:sp>
      <p:graphicFrame>
        <p:nvGraphicFramePr>
          <p:cNvPr id="5" name="Table Placeholder 4">
            <a:extLst>
              <a:ext uri="{FF2B5EF4-FFF2-40B4-BE49-F238E27FC236}">
                <a16:creationId xmlns:a16="http://schemas.microsoft.com/office/drawing/2014/main" id="{0CEF73CB-D28F-4AB9-8FEA-A92EBDEF4DBE}"/>
              </a:ext>
            </a:extLst>
          </p:cNvPr>
          <p:cNvGraphicFramePr>
            <a:graphicFrameLocks noGrp="1"/>
          </p:cNvGraphicFramePr>
          <p:nvPr>
            <p:ph type="tbl" sz="quarter" idx="13"/>
            <p:extLst>
              <p:ext uri="{D42A27DB-BD31-4B8C-83A1-F6EECF244321}">
                <p14:modId xmlns:p14="http://schemas.microsoft.com/office/powerpoint/2010/main" val="1742363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86504713"/>
                    </a:ext>
                  </a:extLst>
                </a:gridCol>
                <a:gridCol w="987552">
                  <a:extLst>
                    <a:ext uri="{9D8B030D-6E8A-4147-A177-3AD203B41FA5}">
                      <a16:colId xmlns:a16="http://schemas.microsoft.com/office/drawing/2014/main" val="3230479003"/>
                    </a:ext>
                  </a:extLst>
                </a:gridCol>
                <a:gridCol w="987552">
                  <a:extLst>
                    <a:ext uri="{9D8B030D-6E8A-4147-A177-3AD203B41FA5}">
                      <a16:colId xmlns:a16="http://schemas.microsoft.com/office/drawing/2014/main" val="1990920644"/>
                    </a:ext>
                  </a:extLst>
                </a:gridCol>
                <a:gridCol w="987552">
                  <a:extLst>
                    <a:ext uri="{9D8B030D-6E8A-4147-A177-3AD203B41FA5}">
                      <a16:colId xmlns:a16="http://schemas.microsoft.com/office/drawing/2014/main" val="2059193325"/>
                    </a:ext>
                  </a:extLst>
                </a:gridCol>
                <a:gridCol w="987552">
                  <a:extLst>
                    <a:ext uri="{9D8B030D-6E8A-4147-A177-3AD203B41FA5}">
                      <a16:colId xmlns:a16="http://schemas.microsoft.com/office/drawing/2014/main" val="1591107705"/>
                    </a:ext>
                  </a:extLst>
                </a:gridCol>
                <a:gridCol w="987552">
                  <a:extLst>
                    <a:ext uri="{9D8B030D-6E8A-4147-A177-3AD203B41FA5}">
                      <a16:colId xmlns:a16="http://schemas.microsoft.com/office/drawing/2014/main" val="1646887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62284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- 2019-02-28 14:00:17 </a:t>
                      </a:r>
                      <a:r>
                        <a:rPr kumimoji="0" lang="en-US" sz="1000" b="0" i="0" u="none" strike="noStrike" kern="1200" cap="none" spc="0" normalizeH="0" baseline="0" noProof="0">
                          <a:ln>
                            <a:noFill/>
                          </a:ln>
                          <a:solidFill>
                            <a:prstClr val="black"/>
                          </a:solidFill>
                          <a:effectLst/>
                          <a:uLnTx/>
                          <a:uFillTx/>
                          <a:latin typeface="+mn-lt"/>
                          <a:ea typeface="+mn-ea"/>
                          <a:cs typeface="+mn-cs"/>
                        </a:rPr>
                        <a:t>
 Glam up a forgotten corner with the Oily Spikes stool from #PolsPotten! Crafted from ceramic with an iridescent finish, perfect for adding a touch of color to your space. Check it out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https://www.instagram.com/citiesdubai/p/BubZOYeAkT_/media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3563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- 2019-02-28 14:00:14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تتميز مجموعة استكانات الشاي أسينت من "صلصال" بتصميم مزدوج، مما يجعلها مثالية للحفاظ على المشروبات ساخنة. صُنعت بعناية من الزجاج وزينت بلمسات خطية تمزج بين التصميم الكلاسيكي والاسلوب المعاصر، متوفرة الآن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The Accents collection of Istikanahs from #Silsal features a double-walled design, perfect for keeping beverages warm. Expertly crafted from glass, and decorated with calligraphic accents, fusing classic design and contemporary style. Get your Istikanahs from Silsal at #CitiesRiyadh!⁣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https://www.instagram.com/p/BubZN9HgI3z/media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0328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- 2019-02-27 14:05:03 </a:t>
                      </a:r>
                      <a:r>
                        <a:rPr kumimoji="0" lang="en-US" sz="1000" b="0" i="0" u="none" strike="noStrike" kern="1200" cap="none" spc="0" normalizeH="0" baseline="0" noProof="0">
                          <a:ln>
                            <a:noFill/>
                          </a:ln>
                          <a:solidFill>
                            <a:prstClr val="black"/>
                          </a:solidFill>
                          <a:effectLst/>
                          <a:uLnTx/>
                          <a:uFillTx/>
                          <a:latin typeface="+mn-lt"/>
                          <a:ea typeface="+mn-ea"/>
                          <a:cs typeface="+mn-cs"/>
                        </a:rPr>
                        <a:t>
 Add a touch of pop art décor to your space with the Balloon Dog, available in platinum rose, gold, and silver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https://www.instagram.com/citiesdubai/p/BuY0-Z6j4IU/media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60294024"/>
                  </a:ext>
                </a:extLst>
              </a:tr>
            </a:tbl>
          </a:graphicData>
        </a:graphic>
      </p:graphicFrame>
      <p:sp>
        <p:nvSpPr>
          <p:cNvPr id="4" name="Text Placeholder 3">
            <a:extLst>
              <a:ext uri="{FF2B5EF4-FFF2-40B4-BE49-F238E27FC236}">
                <a16:creationId xmlns:a16="http://schemas.microsoft.com/office/drawing/2014/main" id="{7724773D-811E-45CD-A952-034F5F288F02}"/>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6761375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07912-5FAD-4DE0-8960-FDBF0D8B9502}"/>
              </a:ext>
            </a:extLst>
          </p:cNvPr>
          <p:cNvSpPr>
            <a:spLocks noGrp="1"/>
          </p:cNvSpPr>
          <p:nvPr>
            <p:ph type="title"/>
          </p:nvPr>
        </p:nvSpPr>
        <p:spPr/>
        <p:txBody>
          <a:bodyPr/>
          <a:lstStyle/>
          <a:p>
            <a:r>
              <a:rPr lang="en-US"/>
              <a:t>Instagram Posts Table | Cities - 2 of 9</a:t>
            </a:r>
          </a:p>
        </p:txBody>
      </p:sp>
      <p:graphicFrame>
        <p:nvGraphicFramePr>
          <p:cNvPr id="5" name="Table Placeholder 4">
            <a:extLst>
              <a:ext uri="{FF2B5EF4-FFF2-40B4-BE49-F238E27FC236}">
                <a16:creationId xmlns:a16="http://schemas.microsoft.com/office/drawing/2014/main" id="{6621B4FF-5AD3-46C8-BB6E-FBAD9B55DA66}"/>
              </a:ext>
            </a:extLst>
          </p:cNvPr>
          <p:cNvGraphicFramePr>
            <a:graphicFrameLocks noGrp="1"/>
          </p:cNvGraphicFramePr>
          <p:nvPr>
            <p:ph type="tbl" sz="quarter" idx="13"/>
            <p:extLst>
              <p:ext uri="{D42A27DB-BD31-4B8C-83A1-F6EECF244321}">
                <p14:modId xmlns:p14="http://schemas.microsoft.com/office/powerpoint/2010/main" val="14424775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96547437"/>
                    </a:ext>
                  </a:extLst>
                </a:gridCol>
                <a:gridCol w="987552">
                  <a:extLst>
                    <a:ext uri="{9D8B030D-6E8A-4147-A177-3AD203B41FA5}">
                      <a16:colId xmlns:a16="http://schemas.microsoft.com/office/drawing/2014/main" val="3979775687"/>
                    </a:ext>
                  </a:extLst>
                </a:gridCol>
                <a:gridCol w="987552">
                  <a:extLst>
                    <a:ext uri="{9D8B030D-6E8A-4147-A177-3AD203B41FA5}">
                      <a16:colId xmlns:a16="http://schemas.microsoft.com/office/drawing/2014/main" val="80815997"/>
                    </a:ext>
                  </a:extLst>
                </a:gridCol>
                <a:gridCol w="987552">
                  <a:extLst>
                    <a:ext uri="{9D8B030D-6E8A-4147-A177-3AD203B41FA5}">
                      <a16:colId xmlns:a16="http://schemas.microsoft.com/office/drawing/2014/main" val="2003180698"/>
                    </a:ext>
                  </a:extLst>
                </a:gridCol>
                <a:gridCol w="987552">
                  <a:extLst>
                    <a:ext uri="{9D8B030D-6E8A-4147-A177-3AD203B41FA5}">
                      <a16:colId xmlns:a16="http://schemas.microsoft.com/office/drawing/2014/main" val="3600246018"/>
                    </a:ext>
                  </a:extLst>
                </a:gridCol>
                <a:gridCol w="987552">
                  <a:extLst>
                    <a:ext uri="{9D8B030D-6E8A-4147-A177-3AD203B41FA5}">
                      <a16:colId xmlns:a16="http://schemas.microsoft.com/office/drawing/2014/main" val="260481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01221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- 2019-02-27 14:00:15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آخر صيحات التصميم وأسلوب التزود بالوقت مع ساعات "كلوك تو"،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The ultimate in statement-making design and timekeeping style from #Qlocktwo! Discover the collection and tell the time in words with Qlocktwo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https://www.instagram.com/p/BuY0bOzjub0/media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44083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- 2019-02-26 14:00:16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خفف من فوضى مفاتيحك وإبقيها بكومة منظمة مع ماسكة المفاتيح من "اوربت كي"، متوفرة الآن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Organization starts small! Reduce key clutter with the #Orbitkey key organizer.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https://www.instagram.com/p/BuWPoiCA8af/media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36288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- 2019-02-26 13:55:02 </a:t>
                      </a:r>
                      <a:r>
                        <a:rPr kumimoji="0" lang="en-US" sz="1000" b="0" i="0" u="none" strike="noStrike" kern="1200" cap="none" spc="0" normalizeH="0" baseline="0" noProof="0">
                          <a:ln>
                            <a:noFill/>
                          </a:ln>
                          <a:solidFill>
                            <a:prstClr val="black"/>
                          </a:solidFill>
                          <a:effectLst/>
                          <a:uLnTx/>
                          <a:uFillTx/>
                          <a:latin typeface="+mn-lt"/>
                          <a:ea typeface="+mn-ea"/>
                          <a:cs typeface="+mn-cs"/>
                        </a:rPr>
                        <a:t>
 The aptly named Empty Memory USB stick features a design that incorporates a physical emptiness into its form, providing the metaphor that you can fill the space with your own memories. Find this thoughtful creation from #BeyondObject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https://www.instagram.com/citiesdubai/p/BuWPCHhDTzu/media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7000175"/>
                  </a:ext>
                </a:extLst>
              </a:tr>
            </a:tbl>
          </a:graphicData>
        </a:graphic>
      </p:graphicFrame>
      <p:sp>
        <p:nvSpPr>
          <p:cNvPr id="4" name="Text Placeholder 3">
            <a:extLst>
              <a:ext uri="{FF2B5EF4-FFF2-40B4-BE49-F238E27FC236}">
                <a16:creationId xmlns:a16="http://schemas.microsoft.com/office/drawing/2014/main" id="{5C11B67E-4095-4A6A-84BF-FBA291DB70E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771191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9AC78-81D0-4741-9C70-A4E21F258852}"/>
              </a:ext>
            </a:extLst>
          </p:cNvPr>
          <p:cNvSpPr>
            <a:spLocks noGrp="1"/>
          </p:cNvSpPr>
          <p:nvPr>
            <p:ph type="title"/>
          </p:nvPr>
        </p:nvSpPr>
        <p:spPr/>
        <p:txBody>
          <a:bodyPr/>
          <a:lstStyle/>
          <a:p>
            <a:r>
              <a:rPr lang="en-US"/>
              <a:t>Instagram Posts Table | Cities - 3 of 9</a:t>
            </a:r>
          </a:p>
        </p:txBody>
      </p:sp>
      <p:graphicFrame>
        <p:nvGraphicFramePr>
          <p:cNvPr id="5" name="Table Placeholder 4">
            <a:extLst>
              <a:ext uri="{FF2B5EF4-FFF2-40B4-BE49-F238E27FC236}">
                <a16:creationId xmlns:a16="http://schemas.microsoft.com/office/drawing/2014/main" id="{B39E9A27-4F62-4628-A10C-EC5915CE4F2C}"/>
              </a:ext>
            </a:extLst>
          </p:cNvPr>
          <p:cNvGraphicFramePr>
            <a:graphicFrameLocks noGrp="1"/>
          </p:cNvGraphicFramePr>
          <p:nvPr>
            <p:ph type="tbl" sz="quarter" idx="13"/>
            <p:extLst>
              <p:ext uri="{D42A27DB-BD31-4B8C-83A1-F6EECF244321}">
                <p14:modId xmlns:p14="http://schemas.microsoft.com/office/powerpoint/2010/main" val="17304346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438838"/>
                    </a:ext>
                  </a:extLst>
                </a:gridCol>
                <a:gridCol w="987552">
                  <a:extLst>
                    <a:ext uri="{9D8B030D-6E8A-4147-A177-3AD203B41FA5}">
                      <a16:colId xmlns:a16="http://schemas.microsoft.com/office/drawing/2014/main" val="2656389398"/>
                    </a:ext>
                  </a:extLst>
                </a:gridCol>
                <a:gridCol w="987552">
                  <a:extLst>
                    <a:ext uri="{9D8B030D-6E8A-4147-A177-3AD203B41FA5}">
                      <a16:colId xmlns:a16="http://schemas.microsoft.com/office/drawing/2014/main" val="2507733843"/>
                    </a:ext>
                  </a:extLst>
                </a:gridCol>
                <a:gridCol w="987552">
                  <a:extLst>
                    <a:ext uri="{9D8B030D-6E8A-4147-A177-3AD203B41FA5}">
                      <a16:colId xmlns:a16="http://schemas.microsoft.com/office/drawing/2014/main" val="738580739"/>
                    </a:ext>
                  </a:extLst>
                </a:gridCol>
                <a:gridCol w="987552">
                  <a:extLst>
                    <a:ext uri="{9D8B030D-6E8A-4147-A177-3AD203B41FA5}">
                      <a16:colId xmlns:a16="http://schemas.microsoft.com/office/drawing/2014/main" val="969416890"/>
                    </a:ext>
                  </a:extLst>
                </a:gridCol>
                <a:gridCol w="987552">
                  <a:extLst>
                    <a:ext uri="{9D8B030D-6E8A-4147-A177-3AD203B41FA5}">
                      <a16:colId xmlns:a16="http://schemas.microsoft.com/office/drawing/2014/main" val="460912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79515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- 2019-02-25 14:00:38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تعد هذه المجموعة مثالية لإبراز طاولة الطعام من خلال مشاركة نمط مستوحى من الضوء الذي يرتد من خلال الألوان. تسوق من أحدث منتجات "صلصال"، متوفرة الان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Sharing a style inspired by light bouncing off and passing through colors and patterns, the Mirrors collection is perfect to accentuate your table display. Shop the latest from #Silsal at #CitiesRiyadh!⁣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https://www.instagram.com/p/BuTq4QAglax/media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81182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- 2019-02-25 14:00:35 </a:t>
                      </a:r>
                      <a:r>
                        <a:rPr kumimoji="0" lang="en-US" sz="1000" b="0" i="0" u="none" strike="noStrike" kern="1200" cap="none" spc="0" normalizeH="0" baseline="0" noProof="0">
                          <a:ln>
                            <a:noFill/>
                          </a:ln>
                          <a:solidFill>
                            <a:prstClr val="black"/>
                          </a:solidFill>
                          <a:effectLst/>
                          <a:uLnTx/>
                          <a:uFillTx/>
                          <a:latin typeface="+mn-lt"/>
                          <a:ea typeface="+mn-ea"/>
                          <a:cs typeface="+mn-cs"/>
                        </a:rPr>
                        <a:t>
 Create your own elegant display of objects with Cities! We love the addition of the #CultiUAE diffuser and #Seletti concrete camera in this shot. Share your own images of Cities’ items in your space and tag us at #CitiesHomes!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https://www.instagram.com/citiesdubai/p/BuTq35Bg2BY/media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8690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- 2019-02-24 14:00:38 </a:t>
                      </a:r>
                      <a:r>
                        <a:rPr kumimoji="0" lang="en-US" sz="1000" b="0" i="0" u="none" strike="noStrike" kern="1200" cap="none" spc="0" normalizeH="0" baseline="0" noProof="0">
                          <a:ln>
                            <a:noFill/>
                          </a:ln>
                          <a:solidFill>
                            <a:prstClr val="black"/>
                          </a:solidFill>
                          <a:effectLst/>
                          <a:uLnTx/>
                          <a:uFillTx/>
                          <a:latin typeface="+mn-lt"/>
                          <a:ea typeface="+mn-ea"/>
                          <a:cs typeface="+mn-cs"/>
                        </a:rPr>
                        <a:t>
 Don't miss this exciting event! On 27 &amp; 28 February, #CitiesDubai is celebrating the debut of Drawing Lines! Join us on a visual and textual journey which explores Lebanese identity through echoes of graffiti by local and international artists on the streets of Beirut, and meet the author and visionary behind Drawing Lines, Tamara Zantout! We hope to see you there!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https://www.instagram.com/citiesdubai/p/BuRGFdhj_DN/media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76273735"/>
                  </a:ext>
                </a:extLst>
              </a:tr>
            </a:tbl>
          </a:graphicData>
        </a:graphic>
      </p:graphicFrame>
      <p:sp>
        <p:nvSpPr>
          <p:cNvPr id="4" name="Text Placeholder 3">
            <a:extLst>
              <a:ext uri="{FF2B5EF4-FFF2-40B4-BE49-F238E27FC236}">
                <a16:creationId xmlns:a16="http://schemas.microsoft.com/office/drawing/2014/main" id="{5B147486-BA74-40C0-8F9E-5783C0DD4DD5}"/>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8829779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A7207-C763-496E-B3B4-FAB0F595FBA9}"/>
              </a:ext>
            </a:extLst>
          </p:cNvPr>
          <p:cNvSpPr>
            <a:spLocks noGrp="1"/>
          </p:cNvSpPr>
          <p:nvPr>
            <p:ph type="title"/>
          </p:nvPr>
        </p:nvSpPr>
        <p:spPr/>
        <p:txBody>
          <a:bodyPr/>
          <a:lstStyle/>
          <a:p>
            <a:r>
              <a:rPr lang="en-US"/>
              <a:t>Instagram Posts Table | Cities - 4 of 9</a:t>
            </a:r>
          </a:p>
        </p:txBody>
      </p:sp>
      <p:graphicFrame>
        <p:nvGraphicFramePr>
          <p:cNvPr id="5" name="Table Placeholder 4">
            <a:extLst>
              <a:ext uri="{FF2B5EF4-FFF2-40B4-BE49-F238E27FC236}">
                <a16:creationId xmlns:a16="http://schemas.microsoft.com/office/drawing/2014/main" id="{965B4600-DC26-4C77-8B6A-E2A6DBAB0491}"/>
              </a:ext>
            </a:extLst>
          </p:cNvPr>
          <p:cNvGraphicFramePr>
            <a:graphicFrameLocks noGrp="1"/>
          </p:cNvGraphicFramePr>
          <p:nvPr>
            <p:ph type="tbl" sz="quarter" idx="13"/>
            <p:extLst>
              <p:ext uri="{D42A27DB-BD31-4B8C-83A1-F6EECF244321}">
                <p14:modId xmlns:p14="http://schemas.microsoft.com/office/powerpoint/2010/main" val="413854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90338213"/>
                    </a:ext>
                  </a:extLst>
                </a:gridCol>
                <a:gridCol w="987552">
                  <a:extLst>
                    <a:ext uri="{9D8B030D-6E8A-4147-A177-3AD203B41FA5}">
                      <a16:colId xmlns:a16="http://schemas.microsoft.com/office/drawing/2014/main" val="4070900062"/>
                    </a:ext>
                  </a:extLst>
                </a:gridCol>
                <a:gridCol w="987552">
                  <a:extLst>
                    <a:ext uri="{9D8B030D-6E8A-4147-A177-3AD203B41FA5}">
                      <a16:colId xmlns:a16="http://schemas.microsoft.com/office/drawing/2014/main" val="435078221"/>
                    </a:ext>
                  </a:extLst>
                </a:gridCol>
                <a:gridCol w="987552">
                  <a:extLst>
                    <a:ext uri="{9D8B030D-6E8A-4147-A177-3AD203B41FA5}">
                      <a16:colId xmlns:a16="http://schemas.microsoft.com/office/drawing/2014/main" val="4135292942"/>
                    </a:ext>
                  </a:extLst>
                </a:gridCol>
                <a:gridCol w="987552">
                  <a:extLst>
                    <a:ext uri="{9D8B030D-6E8A-4147-A177-3AD203B41FA5}">
                      <a16:colId xmlns:a16="http://schemas.microsoft.com/office/drawing/2014/main" val="2449443561"/>
                    </a:ext>
                  </a:extLst>
                </a:gridCol>
                <a:gridCol w="987552">
                  <a:extLst>
                    <a:ext uri="{9D8B030D-6E8A-4147-A177-3AD203B41FA5}">
                      <a16:colId xmlns:a16="http://schemas.microsoft.com/office/drawing/2014/main" val="4014670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4853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- 2019-02-24 14:00:31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اجعلي معصمك ساطعاً باللون الذهبي والأبيض! تقدم مجموعة الأساور من "بنغل اب" ألواناً نابضة بالحياة، متوفرة الآن في مدن!⁣
⁣
</a:t>
                      </a:r>
                      <a:r>
                        <a:rPr kumimoji="0" lang="en-US" sz="1000" b="0" i="0" u="none" strike="noStrike" kern="1200" cap="none" spc="0" normalizeH="0" baseline="0" noProof="0">
                          <a:ln>
                            <a:noFill/>
                          </a:ln>
                          <a:solidFill>
                            <a:prstClr val="black"/>
                          </a:solidFill>
                          <a:effectLst/>
                          <a:uLnTx/>
                          <a:uFillTx/>
                          <a:latin typeface="+mn-lt"/>
                          <a:ea typeface="+mn-ea"/>
                          <a:cs typeface="+mn-cs"/>
                        </a:rPr>
                        <a:t>Brighten up your wrist with gold and white! Bangles and cuffs from #BangleUp offer vivid colors, and gold dipped accents that are sure to accentuate your style. Get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https://www.instagram.com/p/BuRGEl8A2yb/media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21703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- 2019-02-23 14:00:30 </a:t>
                      </a:r>
                      <a:r>
                        <a:rPr kumimoji="0" lang="en-US" sz="1000" b="0" i="0" u="none" strike="noStrike" kern="1200" cap="none" spc="0" normalizeH="0" baseline="0" noProof="0">
                          <a:ln>
                            <a:noFill/>
                          </a:ln>
                          <a:solidFill>
                            <a:prstClr val="black"/>
                          </a:solidFill>
                          <a:effectLst/>
                          <a:uLnTx/>
                          <a:uFillTx/>
                          <a:latin typeface="+mn-lt"/>
                          <a:ea typeface="+mn-ea"/>
                          <a:cs typeface="+mn-cs"/>
                        </a:rPr>
                        <a:t>
 Don’t forget to visit #CitiesDubai in JBR! Find us at the Boutique at the Beach in the Meraas building for a spot of seaside shopping!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https://www.instagram.com/citiesdubai/p/BuOhRocjRcu/media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22746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- 2019-02-23 14:00:26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بأسلوب أنيق مع اضاءات منحنية من مجموعة كوبرا من "جورج جنسن"،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 love the subtle curve of the Cobra lamp, offering an understated hint of the creature it is named for. Find this design from #GeorgJensen at #CitiesRiyadh and add a sleek, sophisticated shape to your 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https://www.instagram.com/p/BuOhREhDxRk/media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9670232"/>
                  </a:ext>
                </a:extLst>
              </a:tr>
            </a:tbl>
          </a:graphicData>
        </a:graphic>
      </p:graphicFrame>
      <p:sp>
        <p:nvSpPr>
          <p:cNvPr id="4" name="Text Placeholder 3">
            <a:extLst>
              <a:ext uri="{FF2B5EF4-FFF2-40B4-BE49-F238E27FC236}">
                <a16:creationId xmlns:a16="http://schemas.microsoft.com/office/drawing/2014/main" id="{EC4CF7FE-C070-4D3F-B5E4-250C702FA14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3613396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661C9B-BA9A-4315-9465-EF755C8D882E}"/>
              </a:ext>
            </a:extLst>
          </p:cNvPr>
          <p:cNvSpPr>
            <a:spLocks noGrp="1"/>
          </p:cNvSpPr>
          <p:nvPr>
            <p:ph type="title"/>
          </p:nvPr>
        </p:nvSpPr>
        <p:spPr/>
        <p:txBody>
          <a:bodyPr/>
          <a:lstStyle/>
          <a:p>
            <a:r>
              <a:rPr lang="en-US"/>
              <a:t>Instagram Posts Table | Cities - 5 of 9</a:t>
            </a:r>
          </a:p>
        </p:txBody>
      </p:sp>
      <p:graphicFrame>
        <p:nvGraphicFramePr>
          <p:cNvPr id="5" name="Table Placeholder 4">
            <a:extLst>
              <a:ext uri="{FF2B5EF4-FFF2-40B4-BE49-F238E27FC236}">
                <a16:creationId xmlns:a16="http://schemas.microsoft.com/office/drawing/2014/main" id="{AC5603C2-6B4A-4E99-A7FB-7B88E09D6598}"/>
              </a:ext>
            </a:extLst>
          </p:cNvPr>
          <p:cNvGraphicFramePr>
            <a:graphicFrameLocks noGrp="1"/>
          </p:cNvGraphicFramePr>
          <p:nvPr>
            <p:ph type="tbl" sz="quarter" idx="13"/>
            <p:extLst>
              <p:ext uri="{D42A27DB-BD31-4B8C-83A1-F6EECF244321}">
                <p14:modId xmlns:p14="http://schemas.microsoft.com/office/powerpoint/2010/main" val="3689158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1515558"/>
                    </a:ext>
                  </a:extLst>
                </a:gridCol>
                <a:gridCol w="987552">
                  <a:extLst>
                    <a:ext uri="{9D8B030D-6E8A-4147-A177-3AD203B41FA5}">
                      <a16:colId xmlns:a16="http://schemas.microsoft.com/office/drawing/2014/main" val="3496413044"/>
                    </a:ext>
                  </a:extLst>
                </a:gridCol>
                <a:gridCol w="987552">
                  <a:extLst>
                    <a:ext uri="{9D8B030D-6E8A-4147-A177-3AD203B41FA5}">
                      <a16:colId xmlns:a16="http://schemas.microsoft.com/office/drawing/2014/main" val="3927341938"/>
                    </a:ext>
                  </a:extLst>
                </a:gridCol>
                <a:gridCol w="987552">
                  <a:extLst>
                    <a:ext uri="{9D8B030D-6E8A-4147-A177-3AD203B41FA5}">
                      <a16:colId xmlns:a16="http://schemas.microsoft.com/office/drawing/2014/main" val="3180628580"/>
                    </a:ext>
                  </a:extLst>
                </a:gridCol>
                <a:gridCol w="987552">
                  <a:extLst>
                    <a:ext uri="{9D8B030D-6E8A-4147-A177-3AD203B41FA5}">
                      <a16:colId xmlns:a16="http://schemas.microsoft.com/office/drawing/2014/main" val="1716009276"/>
                    </a:ext>
                  </a:extLst>
                </a:gridCol>
                <a:gridCol w="987552">
                  <a:extLst>
                    <a:ext uri="{9D8B030D-6E8A-4147-A177-3AD203B41FA5}">
                      <a16:colId xmlns:a16="http://schemas.microsoft.com/office/drawing/2014/main" val="224700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4515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- 2019-02-22 14:05:38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تصميم بسيط وأنيق وعملي! يمكن قراءة الوقت من ساعة "بردلي" عن طريق اللمس أو النظر، من خلال محامل كروية معدنية تنتقل حول وجه الساعة.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Minimal, elegant, and functional design at its best! The Bradley timepiece from #Eone can be read by touch or sight, using metal ball bearings which travel around the face of the watch to tell time. Discover the Bradley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https://www.instagram.com/p/BuL9EQeAV9U/media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9292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- 2019-02-22 14:00:40 </a:t>
                      </a:r>
                      <a:r>
                        <a:rPr kumimoji="0" lang="en-US" sz="1000" b="0" i="0" u="none" strike="noStrike" kern="1200" cap="none" spc="0" normalizeH="0" baseline="0" noProof="0">
                          <a:ln>
                            <a:noFill/>
                          </a:ln>
                          <a:solidFill>
                            <a:prstClr val="black"/>
                          </a:solidFill>
                          <a:effectLst/>
                          <a:uLnTx/>
                          <a:uFillTx/>
                          <a:latin typeface="+mn-lt"/>
                          <a:ea typeface="+mn-ea"/>
                          <a:cs typeface="+mn-cs"/>
                        </a:rPr>
                        <a:t>
 Don’t miss out on the latest in kinetic sculptures! Slow Dance by #WonderMachines works by synching light and vibration to offering mesmerizing movement. Check it out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https://www.instagram.com/citiesdubai/p/BuL8f7QghEB/media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89856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- 2019-02-22 09:23:12 </a:t>
                      </a:r>
                      <a:r>
                        <a:rPr kumimoji="0" lang="en-US" sz="1000" b="0" i="0" u="none" strike="noStrike" kern="1200" cap="none" spc="0" normalizeH="0" baseline="0" noProof="0">
                          <a:ln>
                            <a:noFill/>
                          </a:ln>
                          <a:solidFill>
                            <a:prstClr val="black"/>
                          </a:solidFill>
                          <a:effectLst/>
                          <a:uLnTx/>
                          <a:uFillTx/>
                          <a:latin typeface="+mn-lt"/>
                          <a:ea typeface="+mn-ea"/>
                          <a:cs typeface="+mn-cs"/>
                        </a:rPr>
                        <a:t>
 Turn up the music! Pr/01 from #NativeUnion is a state-of-the-art home speaker designed in collaboration with audio experts La Boite concept, featuring advanced connectivity, a beautiful design, and unmatched acoustics. The speaker design also incorporates a concealed drawer which houses four charging ports and multiple options for audio-in that can be fully customized. Discover this masterpiece of sound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https://www.instagram.com/citiesdubai/p/BuLcriJHsNa/media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30941606"/>
                  </a:ext>
                </a:extLst>
              </a:tr>
            </a:tbl>
          </a:graphicData>
        </a:graphic>
      </p:graphicFrame>
      <p:sp>
        <p:nvSpPr>
          <p:cNvPr id="4" name="Text Placeholder 3">
            <a:extLst>
              <a:ext uri="{FF2B5EF4-FFF2-40B4-BE49-F238E27FC236}">
                <a16:creationId xmlns:a16="http://schemas.microsoft.com/office/drawing/2014/main" id="{CF210D10-4DD9-4A0B-9FF8-0B917F9BD9F6}"/>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9288500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AEAC5-9D00-4C22-AEA9-92274F063B4E}"/>
              </a:ext>
            </a:extLst>
          </p:cNvPr>
          <p:cNvSpPr>
            <a:spLocks noGrp="1"/>
          </p:cNvSpPr>
          <p:nvPr>
            <p:ph type="title"/>
          </p:nvPr>
        </p:nvSpPr>
        <p:spPr/>
        <p:txBody>
          <a:bodyPr/>
          <a:lstStyle/>
          <a:p>
            <a:r>
              <a:rPr lang="en-US"/>
              <a:t>Instagram Posts Table | Cities - 6 of 9</a:t>
            </a:r>
          </a:p>
        </p:txBody>
      </p:sp>
      <p:graphicFrame>
        <p:nvGraphicFramePr>
          <p:cNvPr id="5" name="Table Placeholder 4">
            <a:extLst>
              <a:ext uri="{FF2B5EF4-FFF2-40B4-BE49-F238E27FC236}">
                <a16:creationId xmlns:a16="http://schemas.microsoft.com/office/drawing/2014/main" id="{02414F0A-CD42-46D0-9D4A-25E3C83F7F24}"/>
              </a:ext>
            </a:extLst>
          </p:cNvPr>
          <p:cNvGraphicFramePr>
            <a:graphicFrameLocks noGrp="1"/>
          </p:cNvGraphicFramePr>
          <p:nvPr>
            <p:ph type="tbl" sz="quarter" idx="13"/>
            <p:extLst>
              <p:ext uri="{D42A27DB-BD31-4B8C-83A1-F6EECF244321}">
                <p14:modId xmlns:p14="http://schemas.microsoft.com/office/powerpoint/2010/main" val="57365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95090114"/>
                    </a:ext>
                  </a:extLst>
                </a:gridCol>
                <a:gridCol w="987552">
                  <a:extLst>
                    <a:ext uri="{9D8B030D-6E8A-4147-A177-3AD203B41FA5}">
                      <a16:colId xmlns:a16="http://schemas.microsoft.com/office/drawing/2014/main" val="3924409294"/>
                    </a:ext>
                  </a:extLst>
                </a:gridCol>
                <a:gridCol w="987552">
                  <a:extLst>
                    <a:ext uri="{9D8B030D-6E8A-4147-A177-3AD203B41FA5}">
                      <a16:colId xmlns:a16="http://schemas.microsoft.com/office/drawing/2014/main" val="3614499434"/>
                    </a:ext>
                  </a:extLst>
                </a:gridCol>
                <a:gridCol w="987552">
                  <a:extLst>
                    <a:ext uri="{9D8B030D-6E8A-4147-A177-3AD203B41FA5}">
                      <a16:colId xmlns:a16="http://schemas.microsoft.com/office/drawing/2014/main" val="448797335"/>
                    </a:ext>
                  </a:extLst>
                </a:gridCol>
                <a:gridCol w="987552">
                  <a:extLst>
                    <a:ext uri="{9D8B030D-6E8A-4147-A177-3AD203B41FA5}">
                      <a16:colId xmlns:a16="http://schemas.microsoft.com/office/drawing/2014/main" val="1574102497"/>
                    </a:ext>
                  </a:extLst>
                </a:gridCol>
                <a:gridCol w="987552">
                  <a:extLst>
                    <a:ext uri="{9D8B030D-6E8A-4147-A177-3AD203B41FA5}">
                      <a16:colId xmlns:a16="http://schemas.microsoft.com/office/drawing/2014/main" val="2421692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26910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- 2019-02-21 14:01:13 </a:t>
                      </a:r>
                      <a:r>
                        <a:rPr kumimoji="0" lang="en-US" sz="1000" b="0" i="0" u="none" strike="noStrike" kern="1200" cap="none" spc="0" normalizeH="0" baseline="0" noProof="0">
                          <a:ln>
                            <a:noFill/>
                          </a:ln>
                          <a:solidFill>
                            <a:prstClr val="black"/>
                          </a:solidFill>
                          <a:effectLst/>
                          <a:uLnTx/>
                          <a:uFillTx/>
                          <a:latin typeface="+mn-lt"/>
                          <a:ea typeface="+mn-ea"/>
                          <a:cs typeface="+mn-cs"/>
                        </a:rPr>
                        <a:t>
 The Stitch collection from #Secrid wallets combines the best leather with the most beautiful embroidery. Find the latest from Secrid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https://www.instagram.com/citiesdubai/p/BuJXxFvgCgI/media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469985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- 2019-02-21 14:01:13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تتميز تفاحة "بول اند ستين" بالجمع بين الرموز والالوان الجريئة. من المؤكد ستضيف لمسة معاصرة لديكورك الخاص،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some street style to your space with the Graffiti apple from Bull &amp; Stein, combining symbolism and bold colors with a sleek finish to provide the ultimate contemporary touch. Discover the collection from Bull &amp; Stein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https://www.instagram.com/p/BuJXxG0AmKp/media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8284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- 2019-02-20 14:01:03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لا تحد نفسك بنمط معين ! مجموعة هايبرد من "سليتي" تجمع أفضل مافي الشرق والغرب،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Don’t limit yourself to just one style! The Hybrid collection of dishware from #Seletti combines the best of East and West. Check out the collection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https://www.instagram.com/p/BuGy8-6FsN-/media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47359691"/>
                  </a:ext>
                </a:extLst>
              </a:tr>
            </a:tbl>
          </a:graphicData>
        </a:graphic>
      </p:graphicFrame>
      <p:sp>
        <p:nvSpPr>
          <p:cNvPr id="4" name="Text Placeholder 3">
            <a:extLst>
              <a:ext uri="{FF2B5EF4-FFF2-40B4-BE49-F238E27FC236}">
                <a16:creationId xmlns:a16="http://schemas.microsoft.com/office/drawing/2014/main" id="{3BF6578D-9356-4D48-B500-4EF55AC5BE2C}"/>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9829912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C9BE6C-03F4-46EA-83AC-ABF32B2E2E34}"/>
              </a:ext>
            </a:extLst>
          </p:cNvPr>
          <p:cNvSpPr>
            <a:spLocks noGrp="1"/>
          </p:cNvSpPr>
          <p:nvPr>
            <p:ph type="title"/>
          </p:nvPr>
        </p:nvSpPr>
        <p:spPr/>
        <p:txBody>
          <a:bodyPr/>
          <a:lstStyle/>
          <a:p>
            <a:r>
              <a:rPr lang="en-US"/>
              <a:t>Instagram Posts Table | Cities - 7 of 9</a:t>
            </a:r>
          </a:p>
        </p:txBody>
      </p:sp>
      <p:graphicFrame>
        <p:nvGraphicFramePr>
          <p:cNvPr id="5" name="Table Placeholder 4">
            <a:extLst>
              <a:ext uri="{FF2B5EF4-FFF2-40B4-BE49-F238E27FC236}">
                <a16:creationId xmlns:a16="http://schemas.microsoft.com/office/drawing/2014/main" id="{0BC2C774-BDEE-4687-AC9E-CC6E7D81C4DB}"/>
              </a:ext>
            </a:extLst>
          </p:cNvPr>
          <p:cNvGraphicFramePr>
            <a:graphicFrameLocks noGrp="1"/>
          </p:cNvGraphicFramePr>
          <p:nvPr>
            <p:ph type="tbl" sz="quarter" idx="13"/>
            <p:extLst>
              <p:ext uri="{D42A27DB-BD31-4B8C-83A1-F6EECF244321}">
                <p14:modId xmlns:p14="http://schemas.microsoft.com/office/powerpoint/2010/main" val="390183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1902609"/>
                    </a:ext>
                  </a:extLst>
                </a:gridCol>
                <a:gridCol w="987552">
                  <a:extLst>
                    <a:ext uri="{9D8B030D-6E8A-4147-A177-3AD203B41FA5}">
                      <a16:colId xmlns:a16="http://schemas.microsoft.com/office/drawing/2014/main" val="1530511002"/>
                    </a:ext>
                  </a:extLst>
                </a:gridCol>
                <a:gridCol w="987552">
                  <a:extLst>
                    <a:ext uri="{9D8B030D-6E8A-4147-A177-3AD203B41FA5}">
                      <a16:colId xmlns:a16="http://schemas.microsoft.com/office/drawing/2014/main" val="177157362"/>
                    </a:ext>
                  </a:extLst>
                </a:gridCol>
                <a:gridCol w="987552">
                  <a:extLst>
                    <a:ext uri="{9D8B030D-6E8A-4147-A177-3AD203B41FA5}">
                      <a16:colId xmlns:a16="http://schemas.microsoft.com/office/drawing/2014/main" val="2564389067"/>
                    </a:ext>
                  </a:extLst>
                </a:gridCol>
                <a:gridCol w="987552">
                  <a:extLst>
                    <a:ext uri="{9D8B030D-6E8A-4147-A177-3AD203B41FA5}">
                      <a16:colId xmlns:a16="http://schemas.microsoft.com/office/drawing/2014/main" val="1628008751"/>
                    </a:ext>
                  </a:extLst>
                </a:gridCol>
                <a:gridCol w="987552">
                  <a:extLst>
                    <a:ext uri="{9D8B030D-6E8A-4147-A177-3AD203B41FA5}">
                      <a16:colId xmlns:a16="http://schemas.microsoft.com/office/drawing/2014/main" val="3997799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4083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- 2019-02-20 14:01:02 </a:t>
                      </a:r>
                      <a:r>
                        <a:rPr kumimoji="0" lang="en-US" sz="1000" b="0" i="0" u="none" strike="noStrike" kern="1200" cap="none" spc="0" normalizeH="0" baseline="0" noProof="0">
                          <a:ln>
                            <a:noFill/>
                          </a:ln>
                          <a:solidFill>
                            <a:prstClr val="black"/>
                          </a:solidFill>
                          <a:effectLst/>
                          <a:uLnTx/>
                          <a:uFillTx/>
                          <a:latin typeface="+mn-lt"/>
                          <a:ea typeface="+mn-ea"/>
                          <a:cs typeface="+mn-cs"/>
                        </a:rPr>
                        <a:t>
 Introducing Align, the minimal pen with a twist! Featuring a dislocated pen body that aligns to activate the pen’s function, Align is precisely machined from solid aluminum and is the result of two years of research and development. Discover this elegant, innovative design from #BeyondObject now at #CitiesDubai!⁣⁣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https://www.instagram.com/citiesdubai/p/BuGy80WlNEg/media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90490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- 2019-02-20 10:05:33 </a:t>
                      </a:r>
                      <a:r>
                        <a:rPr kumimoji="0" lang="en-US" sz="1000" b="0" i="0" u="none" strike="noStrike" kern="1200" cap="none" spc="0" normalizeH="0" baseline="0" noProof="0">
                          <a:ln>
                            <a:noFill/>
                          </a:ln>
                          <a:solidFill>
                            <a:prstClr val="black"/>
                          </a:solidFill>
                          <a:effectLst/>
                          <a:uLnTx/>
                          <a:uFillTx/>
                          <a:latin typeface="+mn-lt"/>
                          <a:ea typeface="+mn-ea"/>
                          <a:cs typeface="+mn-cs"/>
                        </a:rPr>
                        <a:t>
 Dutchdeluxes leather aprons provide protection from kitchen messes, and they look great too! We love this shot of sandymaaz and her mini-me cooking up a delicious dessert. If there is any of that cake left, please send it our 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https://www.instagram.com/citiesdubai/p/BuGYALLnx6c/media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8547072"/>
                  </a:ext>
                </a:extLst>
              </a:tr>
            </a:tbl>
          </a:graphicData>
        </a:graphic>
      </p:graphicFrame>
      <p:sp>
        <p:nvSpPr>
          <p:cNvPr id="4" name="Text Placeholder 3">
            <a:extLst>
              <a:ext uri="{FF2B5EF4-FFF2-40B4-BE49-F238E27FC236}">
                <a16:creationId xmlns:a16="http://schemas.microsoft.com/office/drawing/2014/main" id="{72F7A28B-ECDC-4E1B-B495-03157B62022B}"/>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24318090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FF002-6C67-4BAB-B507-E90BE59009E6}"/>
              </a:ext>
            </a:extLst>
          </p:cNvPr>
          <p:cNvSpPr>
            <a:spLocks noGrp="1"/>
          </p:cNvSpPr>
          <p:nvPr>
            <p:ph type="title"/>
          </p:nvPr>
        </p:nvSpPr>
        <p:spPr/>
        <p:txBody>
          <a:bodyPr/>
          <a:lstStyle/>
          <a:p>
            <a:r>
              <a:rPr lang="en-US"/>
              <a:t>Instagram Posts Table | Cities - 8 of 9</a:t>
            </a:r>
          </a:p>
        </p:txBody>
      </p:sp>
      <p:graphicFrame>
        <p:nvGraphicFramePr>
          <p:cNvPr id="5" name="Table Placeholder 4">
            <a:extLst>
              <a:ext uri="{FF2B5EF4-FFF2-40B4-BE49-F238E27FC236}">
                <a16:creationId xmlns:a16="http://schemas.microsoft.com/office/drawing/2014/main" id="{5C356565-794D-4AF6-A9E1-FC43EB83ECFB}"/>
              </a:ext>
            </a:extLst>
          </p:cNvPr>
          <p:cNvGraphicFramePr>
            <a:graphicFrameLocks noGrp="1"/>
          </p:cNvGraphicFramePr>
          <p:nvPr>
            <p:ph type="tbl" sz="quarter" idx="13"/>
            <p:extLst>
              <p:ext uri="{D42A27DB-BD31-4B8C-83A1-F6EECF244321}">
                <p14:modId xmlns:p14="http://schemas.microsoft.com/office/powerpoint/2010/main" val="4033022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2405248"/>
                    </a:ext>
                  </a:extLst>
                </a:gridCol>
                <a:gridCol w="987552">
                  <a:extLst>
                    <a:ext uri="{9D8B030D-6E8A-4147-A177-3AD203B41FA5}">
                      <a16:colId xmlns:a16="http://schemas.microsoft.com/office/drawing/2014/main" val="417350906"/>
                    </a:ext>
                  </a:extLst>
                </a:gridCol>
                <a:gridCol w="987552">
                  <a:extLst>
                    <a:ext uri="{9D8B030D-6E8A-4147-A177-3AD203B41FA5}">
                      <a16:colId xmlns:a16="http://schemas.microsoft.com/office/drawing/2014/main" val="1651580198"/>
                    </a:ext>
                  </a:extLst>
                </a:gridCol>
                <a:gridCol w="987552">
                  <a:extLst>
                    <a:ext uri="{9D8B030D-6E8A-4147-A177-3AD203B41FA5}">
                      <a16:colId xmlns:a16="http://schemas.microsoft.com/office/drawing/2014/main" val="239093465"/>
                    </a:ext>
                  </a:extLst>
                </a:gridCol>
                <a:gridCol w="987552">
                  <a:extLst>
                    <a:ext uri="{9D8B030D-6E8A-4147-A177-3AD203B41FA5}">
                      <a16:colId xmlns:a16="http://schemas.microsoft.com/office/drawing/2014/main" val="328116884"/>
                    </a:ext>
                  </a:extLst>
                </a:gridCol>
                <a:gridCol w="987552">
                  <a:extLst>
                    <a:ext uri="{9D8B030D-6E8A-4147-A177-3AD203B41FA5}">
                      <a16:colId xmlns:a16="http://schemas.microsoft.com/office/drawing/2014/main" val="3488467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23330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- 2019-02-19 14:01:00 </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ar-AE" sz="1000" b="0" i="0" u="none" strike="noStrike" kern="1200" cap="none" spc="0" normalizeH="0" baseline="0" noProof="0">
                          <a:ln>
                            <a:noFill/>
                          </a:ln>
                          <a:solidFill>
                            <a:prstClr val="black"/>
                          </a:solidFill>
                          <a:effectLst/>
                          <a:uLnTx/>
                          <a:uFillTx/>
                          <a:latin typeface="+mn-lt"/>
                          <a:ea typeface="+mn-ea"/>
                          <a:cs typeface="+mn-cs"/>
                        </a:rPr>
                        <a:t>صُنعت مزهرية ستيل لايف من "ساكال" من رخام الكارارا المنحوت والنحاس المصقول وهي مستوحاة من مجموعة لوحات تصور الطبيعة في الريف اللبناني،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We love the minimal industrial style in the Still Life vase from #SaccalDesignHouse! Crafted from carved Carrara marble and brushed brass, the vase takes inspiration from a collection of paintings depicting nature in the Lebanese countryside. Discover this creation from Saccal Design House, now at #CitiesRiyadh!⁣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https://www.instagram.com/p/BuEOJvqjZ05/media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363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- 2019-02-19 11:02:55 </a:t>
                      </a:r>
                      <a:r>
                        <a:rPr kumimoji="0" lang="en-US" sz="1000" b="0" i="0" u="none" strike="noStrike" kern="1200" cap="none" spc="0" normalizeH="0" baseline="0" noProof="0">
                          <a:ln>
                            <a:noFill/>
                          </a:ln>
                          <a:solidFill>
                            <a:prstClr val="black"/>
                          </a:solidFill>
                          <a:effectLst/>
                          <a:uLnTx/>
                          <a:uFillTx/>
                          <a:latin typeface="+mn-lt"/>
                          <a:ea typeface="+mn-ea"/>
                          <a:cs typeface="+mn-cs"/>
                        </a:rPr>
                        <a:t>
 No batteries and no cords! The #Mova globe turns with exposure to any ambient light source, providing a flawless rotation that puts the world on display! Find your Mova globe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https://www.instagram.com/citiesdubai/p/BuD5uyeH4-N/media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690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- 2019-02-17 14:00:38 </a:t>
                      </a:r>
                      <a:r>
                        <a:rPr kumimoji="0" lang="en-US" sz="1000" b="0" i="0" u="none" strike="noStrike" kern="1200" cap="none" spc="0" normalizeH="0" baseline="0" noProof="0">
                          <a:ln>
                            <a:noFill/>
                          </a:ln>
                          <a:solidFill>
                            <a:prstClr val="black"/>
                          </a:solidFill>
                          <a:effectLst/>
                          <a:uLnTx/>
                          <a:uFillTx/>
                          <a:latin typeface="+mn-lt"/>
                          <a:ea typeface="+mn-ea"/>
                          <a:cs typeface="+mn-cs"/>
                        </a:rPr>
                        <a:t>
 Cook it up in style with leather aprons from #Dutchdeluxes! Get yours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https://www.instagram.com/citiesdubai/p/Bt_EhVZlDWE/media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8613264"/>
                  </a:ext>
                </a:extLst>
              </a:tr>
            </a:tbl>
          </a:graphicData>
        </a:graphic>
      </p:graphicFrame>
      <p:sp>
        <p:nvSpPr>
          <p:cNvPr id="4" name="Text Placeholder 3">
            <a:extLst>
              <a:ext uri="{FF2B5EF4-FFF2-40B4-BE49-F238E27FC236}">
                <a16:creationId xmlns:a16="http://schemas.microsoft.com/office/drawing/2014/main" id="{AE8DA2E9-C5B3-4B3F-87D2-690D6DD1D5CE}"/>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1323811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A4A0D0-29C1-406D-9E9A-E4BE9BE680CA}"/>
              </a:ext>
            </a:extLst>
          </p:cNvPr>
          <p:cNvSpPr>
            <a:spLocks noGrp="1"/>
          </p:cNvSpPr>
          <p:nvPr>
            <p:ph type="title"/>
          </p:nvPr>
        </p:nvSpPr>
        <p:spPr/>
        <p:txBody>
          <a:bodyPr/>
          <a:lstStyle/>
          <a:p>
            <a:r>
              <a:rPr lang="en-US"/>
              <a:t>Instagram Posts Table | Cities - 9 of 9</a:t>
            </a:r>
          </a:p>
        </p:txBody>
      </p:sp>
      <p:graphicFrame>
        <p:nvGraphicFramePr>
          <p:cNvPr id="5" name="Table Placeholder 4">
            <a:extLst>
              <a:ext uri="{FF2B5EF4-FFF2-40B4-BE49-F238E27FC236}">
                <a16:creationId xmlns:a16="http://schemas.microsoft.com/office/drawing/2014/main" id="{AF342163-173B-44B5-B75F-1411D8B4DC02}"/>
              </a:ext>
            </a:extLst>
          </p:cNvPr>
          <p:cNvGraphicFramePr>
            <a:graphicFrameLocks noGrp="1"/>
          </p:cNvGraphicFramePr>
          <p:nvPr>
            <p:ph type="tbl" sz="quarter" idx="13"/>
            <p:extLst>
              <p:ext uri="{D42A27DB-BD31-4B8C-83A1-F6EECF244321}">
                <p14:modId xmlns:p14="http://schemas.microsoft.com/office/powerpoint/2010/main" val="186077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80551337"/>
                    </a:ext>
                  </a:extLst>
                </a:gridCol>
                <a:gridCol w="987552">
                  <a:extLst>
                    <a:ext uri="{9D8B030D-6E8A-4147-A177-3AD203B41FA5}">
                      <a16:colId xmlns:a16="http://schemas.microsoft.com/office/drawing/2014/main" val="2548557623"/>
                    </a:ext>
                  </a:extLst>
                </a:gridCol>
                <a:gridCol w="987552">
                  <a:extLst>
                    <a:ext uri="{9D8B030D-6E8A-4147-A177-3AD203B41FA5}">
                      <a16:colId xmlns:a16="http://schemas.microsoft.com/office/drawing/2014/main" val="3907172719"/>
                    </a:ext>
                  </a:extLst>
                </a:gridCol>
                <a:gridCol w="987552">
                  <a:extLst>
                    <a:ext uri="{9D8B030D-6E8A-4147-A177-3AD203B41FA5}">
                      <a16:colId xmlns:a16="http://schemas.microsoft.com/office/drawing/2014/main" val="2320666265"/>
                    </a:ext>
                  </a:extLst>
                </a:gridCol>
                <a:gridCol w="987552">
                  <a:extLst>
                    <a:ext uri="{9D8B030D-6E8A-4147-A177-3AD203B41FA5}">
                      <a16:colId xmlns:a16="http://schemas.microsoft.com/office/drawing/2014/main" val="3930140758"/>
                    </a:ext>
                  </a:extLst>
                </a:gridCol>
                <a:gridCol w="987552">
                  <a:extLst>
                    <a:ext uri="{9D8B030D-6E8A-4147-A177-3AD203B41FA5}">
                      <a16:colId xmlns:a16="http://schemas.microsoft.com/office/drawing/2014/main" val="15172456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716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- 2019-02-17 14:00:30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رائعة وأنيقة! من المؤكد أن أكواب "سليتي" ستضيء روتينك الصباحي،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Brilliant, elegant, and fun! I-Wares mugs from #Seletti are sure to brighten up your morning routine,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https://www.instagram.com/p/Bt_EgYNAMVG/media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958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- 2019-02-16 14:00:42 </a:t>
                      </a:r>
                      <a:r>
                        <a:rPr kumimoji="0" lang="en-US" sz="1000" b="0" i="0" u="none" strike="noStrike" kern="1200" cap="none" spc="0" normalizeH="0" baseline="0" noProof="0">
                          <a:ln>
                            <a:noFill/>
                          </a:ln>
                          <a:solidFill>
                            <a:prstClr val="black"/>
                          </a:solidFill>
                          <a:effectLst/>
                          <a:uLnTx/>
                          <a:uFillTx/>
                          <a:latin typeface="+mn-lt"/>
                          <a:ea typeface="+mn-ea"/>
                          <a:cs typeface="+mn-cs"/>
                        </a:rPr>
                        <a:t>
 Shine, scent, and light! It’s impossible not to love this shot of #CultiUAE in a beautiful, bright space. Share your own pictures of your favorite Cities’ creations and tag us at #CitiesHomes to show your Cities’ 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https://www.instagram.com/citiesdubai/p/Bt8fu45jNX_/media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15222083"/>
                  </a:ext>
                </a:extLst>
              </a:tr>
            </a:tbl>
          </a:graphicData>
        </a:graphic>
      </p:graphicFrame>
      <p:sp>
        <p:nvSpPr>
          <p:cNvPr id="4" name="Text Placeholder 3">
            <a:extLst>
              <a:ext uri="{FF2B5EF4-FFF2-40B4-BE49-F238E27FC236}">
                <a16:creationId xmlns:a16="http://schemas.microsoft.com/office/drawing/2014/main" id="{E6D7B36C-F12F-41FA-8FA1-ADE2F3B1DFC9}"/>
              </a:ext>
            </a:extLst>
          </p:cNvPr>
          <p:cNvSpPr>
            <a:spLocks noGrp="1"/>
          </p:cNvSpPr>
          <p:nvPr>
            <p:ph type="body" sz="quarter" idx="14"/>
          </p:nvPr>
        </p:nvSpPr>
        <p:spPr/>
        <p:txBody>
          <a:bodyPr/>
          <a:lstStyle/>
          <a:p>
            <a:r>
              <a:rPr lang="en-US"/>
              <a:t>02/01/2019 - 02/28/2019</a:t>
            </a:r>
          </a:p>
        </p:txBody>
      </p:sp>
    </p:spTree>
    <p:extLst>
      <p:ext uri="{BB962C8B-B14F-4D97-AF65-F5344CB8AC3E}">
        <p14:creationId xmlns:p14="http://schemas.microsoft.com/office/powerpoint/2010/main" val="858577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1A830-3972-4509-9FA0-F3493658E2EA}"/>
              </a:ext>
            </a:extLst>
          </p:cNvPr>
          <p:cNvSpPr>
            <a:spLocks noGrp="1"/>
          </p:cNvSpPr>
          <p:nvPr>
            <p:ph type="title"/>
          </p:nvPr>
        </p:nvSpPr>
        <p:spPr/>
        <p:txBody>
          <a:bodyPr/>
          <a:lstStyle/>
          <a:p>
            <a:r>
              <a:rPr lang="en-US"/>
              <a:t>Instagram Followers Total | Cities</a:t>
            </a:r>
          </a:p>
        </p:txBody>
      </p:sp>
      <p:graphicFrame>
        <p:nvGraphicFramePr>
          <p:cNvPr id="6" name="Chart Placeholder 5">
            <a:extLst>
              <a:ext uri="{FF2B5EF4-FFF2-40B4-BE49-F238E27FC236}">
                <a16:creationId xmlns:a16="http://schemas.microsoft.com/office/drawing/2014/main" id="{05C96A23-EBCC-4839-9A63-207993E2B652}"/>
              </a:ext>
            </a:extLst>
          </p:cNvPr>
          <p:cNvGraphicFramePr>
            <a:graphicFrameLocks noGrp="1"/>
          </p:cNvGraphicFramePr>
          <p:nvPr>
            <p:ph type="chart" sz="quarter" idx="13"/>
            <p:extLst>
              <p:ext uri="{D42A27DB-BD31-4B8C-83A1-F6EECF244321}">
                <p14:modId xmlns:p14="http://schemas.microsoft.com/office/powerpoint/2010/main" val="6616726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A5155A-C6CE-41AF-9E81-9E55EC9412E1}"/>
              </a:ext>
            </a:extLst>
          </p:cNvPr>
          <p:cNvSpPr>
            <a:spLocks noGrp="1"/>
          </p:cNvSpPr>
          <p:nvPr>
            <p:ph type="body" sz="quarter" idx="14"/>
          </p:nvPr>
        </p:nvSpPr>
        <p:spPr/>
        <p:txBody>
          <a:bodyPr/>
          <a:lstStyle/>
          <a:p>
            <a:r>
              <a:rPr lang="en-US"/>
              <a:t>02/01/2019 - 02/28/2019</a:t>
            </a:r>
          </a:p>
        </p:txBody>
      </p:sp>
      <p:sp>
        <p:nvSpPr>
          <p:cNvPr id="5" name="Footer Placeholder 4">
            <a:extLst>
              <a:ext uri="{FF2B5EF4-FFF2-40B4-BE49-F238E27FC236}">
                <a16:creationId xmlns:a16="http://schemas.microsoft.com/office/drawing/2014/main" id="{F045DE33-DE5A-455F-B6E1-1A4FBD81B0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69239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827</Words>
  <Application>Microsoft Office PowerPoint</Application>
  <PresentationFormat>On-screen Show (4:3)</PresentationFormat>
  <Paragraphs>265</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Cities Instagram Dashboard </vt:lpstr>
      <vt:lpstr>Instagram Followers Change Rate | Cities</vt:lpstr>
      <vt:lpstr>Instagram Interaction Rate | Cities</vt:lpstr>
      <vt:lpstr>Instagram Key Metrics Table | Cities</vt:lpstr>
      <vt:lpstr>Instagram Posts Table | Cities - 1 of 9</vt:lpstr>
      <vt:lpstr>Instagram Posts Table | Cities - 2 of 9</vt:lpstr>
      <vt:lpstr>Instagram Posts Table | Cities - 3 of 9</vt:lpstr>
      <vt:lpstr>Instagram Posts Table | Cities - 4 of 9</vt:lpstr>
      <vt:lpstr>Instagram Posts Table | Cities - 5 of 9</vt:lpstr>
      <vt:lpstr>Instagram Posts Table | Cities - 6 of 9</vt:lpstr>
      <vt:lpstr>Instagram Posts Table | Cities - 7 of 9</vt:lpstr>
      <vt:lpstr>Instagram Posts Table | Cities - 8 of 9</vt:lpstr>
      <vt:lpstr>Instagram Posts Table | Cities - 9 of 9</vt:lpstr>
      <vt:lpstr>Instagram Followers Total |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Frederik Peiniger</dc:creator>
  <cp:lastModifiedBy>Frederik Peiniger</cp:lastModifiedBy>
  <cp:revision>1</cp:revision>
  <dcterms:created xsi:type="dcterms:W3CDTF">2019-03-12T15:25:14Z</dcterms:created>
  <dcterms:modified xsi:type="dcterms:W3CDTF">2019-03-12T15:25:38Z</dcterms:modified>
</cp:coreProperties>
</file>