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95</c:v>
                </c:pt>
              </c:numCache>
            </c:numRef>
          </c:val>
          <c:extLst>
            <c:ext xmlns:c16="http://schemas.microsoft.com/office/drawing/2014/chart" uri="{C3380CC4-5D6E-409C-BE32-E72D297353CC}">
              <c16:uniqueId val="{00000000-D58B-4189-A100-BD5EA58E00D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1</c:v>
                </c:pt>
              </c:numCache>
            </c:numRef>
          </c:val>
          <c:extLst>
            <c:ext xmlns:c16="http://schemas.microsoft.com/office/drawing/2014/chart" uri="{C3380CC4-5D6E-409C-BE32-E72D297353CC}">
              <c16:uniqueId val="{00000001-D58B-4189-A100-BD5EA58E00D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D58B-4189-A100-BD5EA58E00D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2</c:v>
                </c:pt>
              </c:numCache>
            </c:numRef>
          </c:val>
          <c:extLst>
            <c:ext xmlns:c16="http://schemas.microsoft.com/office/drawing/2014/chart" uri="{C3380CC4-5D6E-409C-BE32-E72D297353CC}">
              <c16:uniqueId val="{00000003-D58B-4189-A100-BD5EA58E00D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D58B-4189-A100-BD5EA58E00D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D58B-4189-A100-BD5EA58E00D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0</c:v>
                </c:pt>
              </c:numCache>
            </c:numRef>
          </c:val>
          <c:extLst>
            <c:ext xmlns:c16="http://schemas.microsoft.com/office/drawing/2014/chart" uri="{C3380CC4-5D6E-409C-BE32-E72D297353CC}">
              <c16:uniqueId val="{00000006-D58B-4189-A100-BD5EA58E00D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0</c:v>
                </c:pt>
              </c:numCache>
            </c:numRef>
          </c:val>
          <c:extLst>
            <c:ext xmlns:c16="http://schemas.microsoft.com/office/drawing/2014/chart" uri="{C3380CC4-5D6E-409C-BE32-E72D297353CC}">
              <c16:uniqueId val="{00000007-D58B-4189-A100-BD5EA58E00D5}"/>
            </c:ext>
          </c:extLst>
        </c:ser>
        <c:dLbls>
          <c:showLegendKey val="0"/>
          <c:showVal val="0"/>
          <c:showCatName val="0"/>
          <c:showSerName val="0"/>
          <c:showPercent val="0"/>
          <c:showBubbleSize val="0"/>
        </c:dLbls>
        <c:gapWidth val="150"/>
        <c:overlap val="100"/>
        <c:axId val="357026416"/>
        <c:axId val="357027728"/>
      </c:barChart>
      <c:catAx>
        <c:axId val="35702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27728"/>
        <c:crosses val="autoZero"/>
        <c:auto val="1"/>
        <c:lblAlgn val="ctr"/>
        <c:lblOffset val="100"/>
        <c:noMultiLvlLbl val="0"/>
      </c:catAx>
      <c:valAx>
        <c:axId val="357027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2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1.79479509422674E-2</c:v>
                </c:pt>
                <c:pt idx="3">
                  <c:v>2.3930601256356598E-2</c:v>
                </c:pt>
                <c:pt idx="4">
                  <c:v>3.5898049539308398E-2</c:v>
                </c:pt>
                <c:pt idx="5">
                  <c:v>2.39334649673907E-2</c:v>
                </c:pt>
                <c:pt idx="6">
                  <c:v>2.3934897079942601E-2</c:v>
                </c:pt>
                <c:pt idx="7">
                  <c:v>2.9920411704865101E-2</c:v>
                </c:pt>
                <c:pt idx="8">
                  <c:v>3.5908791669160299E-2</c:v>
                </c:pt>
                <c:pt idx="9">
                  <c:v>1.7956545160711102E-2</c:v>
                </c:pt>
                <c:pt idx="10">
                  <c:v>2.3942060214281399E-2</c:v>
                </c:pt>
                <c:pt idx="11">
                  <c:v>3.5913090321422203E-2</c:v>
                </c:pt>
                <c:pt idx="12">
                  <c:v>1.1972463334331E-2</c:v>
                </c:pt>
                <c:pt idx="13">
                  <c:v>1.79597701149425E-2</c:v>
                </c:pt>
                <c:pt idx="14">
                  <c:v>2.9938327046284699E-2</c:v>
                </c:pt>
                <c:pt idx="15">
                  <c:v>2.9940119760479E-2</c:v>
                </c:pt>
                <c:pt idx="16">
                  <c:v>1.7965147613629599E-2</c:v>
                </c:pt>
                <c:pt idx="17">
                  <c:v>0</c:v>
                </c:pt>
                <c:pt idx="18">
                  <c:v>2.39549646664271E-2</c:v>
                </c:pt>
                <c:pt idx="19">
                  <c:v>5.9890998382942998E-3</c:v>
                </c:pt>
                <c:pt idx="20">
                  <c:v>2.9947292764734099E-2</c:v>
                </c:pt>
                <c:pt idx="21">
                  <c:v>2.3959269242288101E-2</c:v>
                </c:pt>
                <c:pt idx="22">
                  <c:v>5.9901761111776702E-3</c:v>
                </c:pt>
                <c:pt idx="23">
                  <c:v>5.9908938413611298E-3</c:v>
                </c:pt>
                <c:pt idx="24">
                  <c:v>1.19817876827223E-2</c:v>
                </c:pt>
                <c:pt idx="25">
                  <c:v>1.7972681524083399E-2</c:v>
                </c:pt>
                <c:pt idx="26">
                  <c:v>2.9956263854772E-2</c:v>
                </c:pt>
                <c:pt idx="27">
                  <c:v>1.19825055419088E-2</c:v>
                </c:pt>
              </c:numCache>
            </c:numRef>
          </c:val>
          <c:smooth val="0"/>
          <c:extLst>
            <c:ext xmlns:c16="http://schemas.microsoft.com/office/drawing/2014/chart" uri="{C3380CC4-5D6E-409C-BE32-E72D297353CC}">
              <c16:uniqueId val="{00000000-78F4-45E0-8062-C966B44D5C61}"/>
            </c:ext>
          </c:extLst>
        </c:ser>
        <c:dLbls>
          <c:showLegendKey val="0"/>
          <c:showVal val="0"/>
          <c:showCatName val="0"/>
          <c:showSerName val="0"/>
          <c:showPercent val="0"/>
          <c:showBubbleSize val="0"/>
        </c:dLbls>
        <c:smooth val="0"/>
        <c:axId val="180553816"/>
        <c:axId val="180553160"/>
      </c:lineChart>
      <c:dateAx>
        <c:axId val="18055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553160"/>
        <c:crosses val="autoZero"/>
        <c:auto val="1"/>
        <c:lblOffset val="100"/>
        <c:baseTimeUnit val="days"/>
      </c:dateAx>
      <c:valAx>
        <c:axId val="18055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55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2.23843349533734E-2</c:v>
                </c:pt>
                <c:pt idx="1">
                  <c:v>1.7962638350437699E-2</c:v>
                </c:pt>
              </c:numCache>
            </c:numRef>
          </c:val>
          <c:extLst>
            <c:ext xmlns:c16="http://schemas.microsoft.com/office/drawing/2014/chart" uri="{C3380CC4-5D6E-409C-BE32-E72D297353CC}">
              <c16:uniqueId val="{00000000-34E8-4F9C-815C-156D0523FCBD}"/>
            </c:ext>
          </c:extLst>
        </c:ser>
        <c:dLbls>
          <c:showLegendKey val="0"/>
          <c:showVal val="0"/>
          <c:showCatName val="0"/>
          <c:showSerName val="0"/>
          <c:showPercent val="0"/>
          <c:showBubbleSize val="0"/>
        </c:dLbls>
        <c:gapWidth val="219"/>
        <c:overlap val="-27"/>
        <c:axId val="180548240"/>
        <c:axId val="180549224"/>
      </c:barChart>
      <c:catAx>
        <c:axId val="18054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549224"/>
        <c:crosses val="autoZero"/>
        <c:auto val="1"/>
        <c:lblAlgn val="ctr"/>
        <c:lblOffset val="100"/>
        <c:noMultiLvlLbl val="0"/>
      </c:catAx>
      <c:valAx>
        <c:axId val="18054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5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3</c:v>
                </c:pt>
                <c:pt idx="3">
                  <c:v>4</c:v>
                </c:pt>
                <c:pt idx="4">
                  <c:v>6</c:v>
                </c:pt>
                <c:pt idx="5">
                  <c:v>4</c:v>
                </c:pt>
                <c:pt idx="6">
                  <c:v>4</c:v>
                </c:pt>
                <c:pt idx="7">
                  <c:v>5</c:v>
                </c:pt>
                <c:pt idx="8">
                  <c:v>6</c:v>
                </c:pt>
                <c:pt idx="9">
                  <c:v>3</c:v>
                </c:pt>
                <c:pt idx="10">
                  <c:v>4</c:v>
                </c:pt>
                <c:pt idx="11">
                  <c:v>6</c:v>
                </c:pt>
                <c:pt idx="12">
                  <c:v>2</c:v>
                </c:pt>
                <c:pt idx="13">
                  <c:v>3</c:v>
                </c:pt>
                <c:pt idx="14">
                  <c:v>5</c:v>
                </c:pt>
                <c:pt idx="15">
                  <c:v>5</c:v>
                </c:pt>
                <c:pt idx="16">
                  <c:v>3</c:v>
                </c:pt>
                <c:pt idx="17">
                  <c:v>0</c:v>
                </c:pt>
                <c:pt idx="18">
                  <c:v>4</c:v>
                </c:pt>
                <c:pt idx="19">
                  <c:v>1</c:v>
                </c:pt>
                <c:pt idx="20">
                  <c:v>5</c:v>
                </c:pt>
                <c:pt idx="21">
                  <c:v>4</c:v>
                </c:pt>
                <c:pt idx="22">
                  <c:v>1</c:v>
                </c:pt>
                <c:pt idx="23">
                  <c:v>1</c:v>
                </c:pt>
                <c:pt idx="24">
                  <c:v>2</c:v>
                </c:pt>
                <c:pt idx="25">
                  <c:v>3</c:v>
                </c:pt>
                <c:pt idx="26">
                  <c:v>5</c:v>
                </c:pt>
                <c:pt idx="27">
                  <c:v>2</c:v>
                </c:pt>
              </c:numCache>
            </c:numRef>
          </c:val>
          <c:smooth val="0"/>
          <c:extLst>
            <c:ext xmlns:c16="http://schemas.microsoft.com/office/drawing/2014/chart" uri="{C3380CC4-5D6E-409C-BE32-E72D297353CC}">
              <c16:uniqueId val="{00000000-1F90-457C-9860-74B4000F2F09}"/>
            </c:ext>
          </c:extLst>
        </c:ser>
        <c:dLbls>
          <c:showLegendKey val="0"/>
          <c:showVal val="0"/>
          <c:showCatName val="0"/>
          <c:showSerName val="0"/>
          <c:showPercent val="0"/>
          <c:showBubbleSize val="0"/>
        </c:dLbls>
        <c:smooth val="0"/>
        <c:axId val="359332432"/>
        <c:axId val="359328496"/>
      </c:lineChart>
      <c:dateAx>
        <c:axId val="35933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28496"/>
        <c:crosses val="autoZero"/>
        <c:auto val="1"/>
        <c:lblOffset val="100"/>
        <c:baseTimeUnit val="days"/>
      </c:dateAx>
      <c:valAx>
        <c:axId val="35932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E058-401D-97FE-6761F9598C51}"/>
            </c:ext>
          </c:extLst>
        </c:ser>
        <c:dLbls>
          <c:showLegendKey val="0"/>
          <c:showVal val="0"/>
          <c:showCatName val="0"/>
          <c:showSerName val="0"/>
          <c:showPercent val="0"/>
          <c:showBubbleSize val="0"/>
        </c:dLbls>
        <c:smooth val="0"/>
        <c:axId val="359325544"/>
        <c:axId val="359333088"/>
      </c:lineChart>
      <c:dateAx>
        <c:axId val="35932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3088"/>
        <c:crosses val="autoZero"/>
        <c:auto val="1"/>
        <c:lblOffset val="100"/>
        <c:baseTimeUnit val="days"/>
      </c:dateAx>
      <c:valAx>
        <c:axId val="35933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2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F660-4095-8813-19C527AC982D}"/>
            </c:ext>
          </c:extLst>
        </c:ser>
        <c:dLbls>
          <c:showLegendKey val="0"/>
          <c:showVal val="0"/>
          <c:showCatName val="0"/>
          <c:showSerName val="0"/>
          <c:showPercent val="0"/>
          <c:showBubbleSize val="0"/>
        </c:dLbls>
        <c:smooth val="0"/>
        <c:axId val="359331776"/>
        <c:axId val="359332760"/>
      </c:lineChart>
      <c:dateAx>
        <c:axId val="35933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2760"/>
        <c:crosses val="autoZero"/>
        <c:auto val="1"/>
        <c:lblOffset val="100"/>
        <c:baseTimeUnit val="days"/>
      </c:dateAx>
      <c:valAx>
        <c:axId val="35933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12339</c:v>
                </c:pt>
                <c:pt idx="1">
                  <c:v>12829</c:v>
                </c:pt>
                <c:pt idx="2">
                  <c:v>14167</c:v>
                </c:pt>
                <c:pt idx="3">
                  <c:v>13842</c:v>
                </c:pt>
                <c:pt idx="4">
                  <c:v>13967</c:v>
                </c:pt>
                <c:pt idx="5">
                  <c:v>11113</c:v>
                </c:pt>
                <c:pt idx="6">
                  <c:v>11978</c:v>
                </c:pt>
                <c:pt idx="7">
                  <c:v>12314</c:v>
                </c:pt>
                <c:pt idx="8">
                  <c:v>12729</c:v>
                </c:pt>
                <c:pt idx="9">
                  <c:v>13113</c:v>
                </c:pt>
                <c:pt idx="10">
                  <c:v>11882</c:v>
                </c:pt>
                <c:pt idx="11">
                  <c:v>9770</c:v>
                </c:pt>
                <c:pt idx="12">
                  <c:v>3423</c:v>
                </c:pt>
                <c:pt idx="13">
                  <c:v>932</c:v>
                </c:pt>
                <c:pt idx="14">
                  <c:v>925</c:v>
                </c:pt>
                <c:pt idx="15">
                  <c:v>934</c:v>
                </c:pt>
                <c:pt idx="16">
                  <c:v>825</c:v>
                </c:pt>
                <c:pt idx="17">
                  <c:v>3041</c:v>
                </c:pt>
                <c:pt idx="18">
                  <c:v>2831</c:v>
                </c:pt>
                <c:pt idx="19">
                  <c:v>9409</c:v>
                </c:pt>
                <c:pt idx="20">
                  <c:v>15148</c:v>
                </c:pt>
                <c:pt idx="21">
                  <c:v>16948</c:v>
                </c:pt>
                <c:pt idx="22">
                  <c:v>16489</c:v>
                </c:pt>
                <c:pt idx="23">
                  <c:v>17401</c:v>
                </c:pt>
                <c:pt idx="24">
                  <c:v>15898</c:v>
                </c:pt>
                <c:pt idx="25">
                  <c:v>15610</c:v>
                </c:pt>
                <c:pt idx="26">
                  <c:v>14356</c:v>
                </c:pt>
                <c:pt idx="27">
                  <c:v>7253</c:v>
                </c:pt>
              </c:numCache>
            </c:numRef>
          </c:val>
          <c:smooth val="0"/>
          <c:extLst>
            <c:ext xmlns:c16="http://schemas.microsoft.com/office/drawing/2014/chart" uri="{C3380CC4-5D6E-409C-BE32-E72D297353CC}">
              <c16:uniqueId val="{00000000-DFEF-49AE-B0F6-DBFE26CF229B}"/>
            </c:ext>
          </c:extLst>
        </c:ser>
        <c:dLbls>
          <c:showLegendKey val="0"/>
          <c:showVal val="0"/>
          <c:showCatName val="0"/>
          <c:showSerName val="0"/>
          <c:showPercent val="0"/>
          <c:showBubbleSize val="0"/>
        </c:dLbls>
        <c:smooth val="0"/>
        <c:axId val="359340632"/>
        <c:axId val="359338008"/>
      </c:lineChart>
      <c:dateAx>
        <c:axId val="35934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38008"/>
        <c:crosses val="autoZero"/>
        <c:auto val="1"/>
        <c:lblOffset val="100"/>
        <c:baseTimeUnit val="days"/>
      </c:dateAx>
      <c:valAx>
        <c:axId val="35933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34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244</c:v>
                </c:pt>
                <c:pt idx="1">
                  <c:v>223</c:v>
                </c:pt>
                <c:pt idx="2">
                  <c:v>239</c:v>
                </c:pt>
                <c:pt idx="3">
                  <c:v>210</c:v>
                </c:pt>
                <c:pt idx="4">
                  <c:v>206</c:v>
                </c:pt>
                <c:pt idx="5">
                  <c:v>188</c:v>
                </c:pt>
                <c:pt idx="6">
                  <c:v>230</c:v>
                </c:pt>
                <c:pt idx="7">
                  <c:v>232</c:v>
                </c:pt>
                <c:pt idx="8">
                  <c:v>215</c:v>
                </c:pt>
                <c:pt idx="9">
                  <c:v>241</c:v>
                </c:pt>
                <c:pt idx="10">
                  <c:v>220</c:v>
                </c:pt>
                <c:pt idx="11">
                  <c:v>154</c:v>
                </c:pt>
                <c:pt idx="12">
                  <c:v>63</c:v>
                </c:pt>
                <c:pt idx="13">
                  <c:v>18</c:v>
                </c:pt>
                <c:pt idx="14">
                  <c:v>19</c:v>
                </c:pt>
                <c:pt idx="15">
                  <c:v>18</c:v>
                </c:pt>
                <c:pt idx="16">
                  <c:v>14</c:v>
                </c:pt>
                <c:pt idx="17">
                  <c:v>86</c:v>
                </c:pt>
                <c:pt idx="18">
                  <c:v>116</c:v>
                </c:pt>
                <c:pt idx="19">
                  <c:v>195</c:v>
                </c:pt>
                <c:pt idx="20">
                  <c:v>294</c:v>
                </c:pt>
                <c:pt idx="21">
                  <c:v>319</c:v>
                </c:pt>
                <c:pt idx="22">
                  <c:v>309</c:v>
                </c:pt>
                <c:pt idx="23">
                  <c:v>303</c:v>
                </c:pt>
                <c:pt idx="24">
                  <c:v>308</c:v>
                </c:pt>
                <c:pt idx="25">
                  <c:v>251</c:v>
                </c:pt>
                <c:pt idx="26">
                  <c:v>280</c:v>
                </c:pt>
                <c:pt idx="27">
                  <c:v>123</c:v>
                </c:pt>
              </c:numCache>
            </c:numRef>
          </c:val>
          <c:smooth val="0"/>
          <c:extLst>
            <c:ext xmlns:c16="http://schemas.microsoft.com/office/drawing/2014/chart" uri="{C3380CC4-5D6E-409C-BE32-E72D297353CC}">
              <c16:uniqueId val="{00000000-5AD2-4FF2-97BA-0EDAA2D812B8}"/>
            </c:ext>
          </c:extLst>
        </c:ser>
        <c:dLbls>
          <c:showLegendKey val="0"/>
          <c:showVal val="0"/>
          <c:showCatName val="0"/>
          <c:showSerName val="0"/>
          <c:showPercent val="0"/>
          <c:showBubbleSize val="0"/>
        </c:dLbls>
        <c:smooth val="0"/>
        <c:axId val="424446520"/>
        <c:axId val="424451440"/>
      </c:lineChart>
      <c:dateAx>
        <c:axId val="42444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1440"/>
        <c:crosses val="autoZero"/>
        <c:auto val="1"/>
        <c:lblOffset val="100"/>
        <c:baseTimeUnit val="days"/>
      </c:dateAx>
      <c:valAx>
        <c:axId val="42445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D8D3-48C6-9499-DE236CA51FCF}"/>
            </c:ext>
          </c:extLst>
        </c:ser>
        <c:dLbls>
          <c:showLegendKey val="0"/>
          <c:showVal val="0"/>
          <c:showCatName val="0"/>
          <c:showSerName val="0"/>
          <c:showPercent val="0"/>
          <c:showBubbleSize val="0"/>
        </c:dLbls>
        <c:smooth val="0"/>
        <c:axId val="424453408"/>
        <c:axId val="424447176"/>
      </c:lineChart>
      <c:dateAx>
        <c:axId val="42445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47176"/>
        <c:crosses val="autoZero"/>
        <c:auto val="1"/>
        <c:lblOffset val="100"/>
        <c:baseTimeUnit val="days"/>
      </c:dateAx>
      <c:valAx>
        <c:axId val="42444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3A3-423F-898A-9DB4E7105CAB}"/>
            </c:ext>
          </c:extLst>
        </c:ser>
        <c:dLbls>
          <c:showLegendKey val="0"/>
          <c:showVal val="0"/>
          <c:showCatName val="0"/>
          <c:showSerName val="0"/>
          <c:showPercent val="0"/>
          <c:showBubbleSize val="0"/>
        </c:dLbls>
        <c:smooth val="0"/>
        <c:axId val="424457344"/>
        <c:axId val="424459312"/>
      </c:lineChart>
      <c:dateAx>
        <c:axId val="424457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9312"/>
        <c:crosses val="autoZero"/>
        <c:auto val="1"/>
        <c:lblOffset val="100"/>
        <c:baseTimeUnit val="days"/>
      </c:dateAx>
      <c:valAx>
        <c:axId val="42445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8DBF2-BBB7-4434-BDA1-17031E60ED87}"/>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1EA7F866-CF4F-464F-B449-819F6DCC4831}"/>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715126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651D4-CD68-4D67-AB42-9CBB8AD4E9AC}"/>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A925C7DA-2393-47D0-A0FF-38435ED56EF5}"/>
              </a:ext>
            </a:extLst>
          </p:cNvPr>
          <p:cNvGraphicFramePr>
            <a:graphicFrameLocks noGrp="1"/>
          </p:cNvGraphicFramePr>
          <p:nvPr>
            <p:ph type="tbl" sz="quarter" idx="13"/>
            <p:extLst>
              <p:ext uri="{D42A27DB-BD31-4B8C-83A1-F6EECF244321}">
                <p14:modId xmlns:p14="http://schemas.microsoft.com/office/powerpoint/2010/main" val="338647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
                  <a:extLst>
                    <a:ext uri="{9D8B030D-6E8A-4147-A177-3AD203B41FA5}">
                      <a16:colId xmlns:a16="http://schemas.microsoft.com/office/drawing/2014/main" val="4072544805"/>
                    </a:ext>
                  </a:extLst>
                </a:gridCol>
                <a:gridCol w="238658">
                  <a:extLst>
                    <a:ext uri="{9D8B030D-6E8A-4147-A177-3AD203B41FA5}">
                      <a16:colId xmlns:a16="http://schemas.microsoft.com/office/drawing/2014/main" val="2709629174"/>
                    </a:ext>
                  </a:extLst>
                </a:gridCol>
                <a:gridCol w="238658">
                  <a:extLst>
                    <a:ext uri="{9D8B030D-6E8A-4147-A177-3AD203B41FA5}">
                      <a16:colId xmlns:a16="http://schemas.microsoft.com/office/drawing/2014/main" val="79777337"/>
                    </a:ext>
                  </a:extLst>
                </a:gridCol>
                <a:gridCol w="238658">
                  <a:extLst>
                    <a:ext uri="{9D8B030D-6E8A-4147-A177-3AD203B41FA5}">
                      <a16:colId xmlns:a16="http://schemas.microsoft.com/office/drawing/2014/main" val="3003519970"/>
                    </a:ext>
                  </a:extLst>
                </a:gridCol>
                <a:gridCol w="238658">
                  <a:extLst>
                    <a:ext uri="{9D8B030D-6E8A-4147-A177-3AD203B41FA5}">
                      <a16:colId xmlns:a16="http://schemas.microsoft.com/office/drawing/2014/main" val="3249308223"/>
                    </a:ext>
                  </a:extLst>
                </a:gridCol>
                <a:gridCol w="238658">
                  <a:extLst>
                    <a:ext uri="{9D8B030D-6E8A-4147-A177-3AD203B41FA5}">
                      <a16:colId xmlns:a16="http://schemas.microsoft.com/office/drawing/2014/main" val="649985335"/>
                    </a:ext>
                  </a:extLst>
                </a:gridCol>
                <a:gridCol w="238658">
                  <a:extLst>
                    <a:ext uri="{9D8B030D-6E8A-4147-A177-3AD203B41FA5}">
                      <a16:colId xmlns:a16="http://schemas.microsoft.com/office/drawing/2014/main" val="184228342"/>
                    </a:ext>
                  </a:extLst>
                </a:gridCol>
                <a:gridCol w="238658">
                  <a:extLst>
                    <a:ext uri="{9D8B030D-6E8A-4147-A177-3AD203B41FA5}">
                      <a16:colId xmlns:a16="http://schemas.microsoft.com/office/drawing/2014/main" val="162780637"/>
                    </a:ext>
                  </a:extLst>
                </a:gridCol>
                <a:gridCol w="238658">
                  <a:extLst>
                    <a:ext uri="{9D8B030D-6E8A-4147-A177-3AD203B41FA5}">
                      <a16:colId xmlns:a16="http://schemas.microsoft.com/office/drawing/2014/main" val="3817329871"/>
                    </a:ext>
                  </a:extLst>
                </a:gridCol>
                <a:gridCol w="238658">
                  <a:extLst>
                    <a:ext uri="{9D8B030D-6E8A-4147-A177-3AD203B41FA5}">
                      <a16:colId xmlns:a16="http://schemas.microsoft.com/office/drawing/2014/main" val="594330767"/>
                    </a:ext>
                  </a:extLst>
                </a:gridCol>
                <a:gridCol w="238658">
                  <a:extLst>
                    <a:ext uri="{9D8B030D-6E8A-4147-A177-3AD203B41FA5}">
                      <a16:colId xmlns:a16="http://schemas.microsoft.com/office/drawing/2014/main" val="816171627"/>
                    </a:ext>
                  </a:extLst>
                </a:gridCol>
                <a:gridCol w="238658">
                  <a:extLst>
                    <a:ext uri="{9D8B030D-6E8A-4147-A177-3AD203B41FA5}">
                      <a16:colId xmlns:a16="http://schemas.microsoft.com/office/drawing/2014/main" val="2621633077"/>
                    </a:ext>
                  </a:extLst>
                </a:gridCol>
                <a:gridCol w="238658">
                  <a:extLst>
                    <a:ext uri="{9D8B030D-6E8A-4147-A177-3AD203B41FA5}">
                      <a16:colId xmlns:a16="http://schemas.microsoft.com/office/drawing/2014/main" val="1884337817"/>
                    </a:ext>
                  </a:extLst>
                </a:gridCol>
                <a:gridCol w="238658">
                  <a:extLst>
                    <a:ext uri="{9D8B030D-6E8A-4147-A177-3AD203B41FA5}">
                      <a16:colId xmlns:a16="http://schemas.microsoft.com/office/drawing/2014/main" val="2764266398"/>
                    </a:ext>
                  </a:extLst>
                </a:gridCol>
                <a:gridCol w="238658">
                  <a:extLst>
                    <a:ext uri="{9D8B030D-6E8A-4147-A177-3AD203B41FA5}">
                      <a16:colId xmlns:a16="http://schemas.microsoft.com/office/drawing/2014/main" val="589857923"/>
                    </a:ext>
                  </a:extLst>
                </a:gridCol>
                <a:gridCol w="238658">
                  <a:extLst>
                    <a:ext uri="{9D8B030D-6E8A-4147-A177-3AD203B41FA5}">
                      <a16:colId xmlns:a16="http://schemas.microsoft.com/office/drawing/2014/main" val="4193658974"/>
                    </a:ext>
                  </a:extLst>
                </a:gridCol>
                <a:gridCol w="238658">
                  <a:extLst>
                    <a:ext uri="{9D8B030D-6E8A-4147-A177-3AD203B41FA5}">
                      <a16:colId xmlns:a16="http://schemas.microsoft.com/office/drawing/2014/main" val="1544492831"/>
                    </a:ext>
                  </a:extLst>
                </a:gridCol>
                <a:gridCol w="238658">
                  <a:extLst>
                    <a:ext uri="{9D8B030D-6E8A-4147-A177-3AD203B41FA5}">
                      <a16:colId xmlns:a16="http://schemas.microsoft.com/office/drawing/2014/main" val="842970697"/>
                    </a:ext>
                  </a:extLst>
                </a:gridCol>
                <a:gridCol w="246888">
                  <a:extLst>
                    <a:ext uri="{9D8B030D-6E8A-4147-A177-3AD203B41FA5}">
                      <a16:colId xmlns:a16="http://schemas.microsoft.com/office/drawing/2014/main" val="669045649"/>
                    </a:ext>
                  </a:extLst>
                </a:gridCol>
                <a:gridCol w="238658">
                  <a:extLst>
                    <a:ext uri="{9D8B030D-6E8A-4147-A177-3AD203B41FA5}">
                      <a16:colId xmlns:a16="http://schemas.microsoft.com/office/drawing/2014/main" val="2202224025"/>
                    </a:ext>
                  </a:extLst>
                </a:gridCol>
                <a:gridCol w="238658">
                  <a:extLst>
                    <a:ext uri="{9D8B030D-6E8A-4147-A177-3AD203B41FA5}">
                      <a16:colId xmlns:a16="http://schemas.microsoft.com/office/drawing/2014/main" val="3854851625"/>
                    </a:ext>
                  </a:extLst>
                </a:gridCol>
                <a:gridCol w="238658">
                  <a:extLst>
                    <a:ext uri="{9D8B030D-6E8A-4147-A177-3AD203B41FA5}">
                      <a16:colId xmlns:a16="http://schemas.microsoft.com/office/drawing/2014/main" val="2247504963"/>
                    </a:ext>
                  </a:extLst>
                </a:gridCol>
                <a:gridCol w="238658">
                  <a:extLst>
                    <a:ext uri="{9D8B030D-6E8A-4147-A177-3AD203B41FA5}">
                      <a16:colId xmlns:a16="http://schemas.microsoft.com/office/drawing/2014/main" val="2320209160"/>
                    </a:ext>
                  </a:extLst>
                </a:gridCol>
                <a:gridCol w="238658">
                  <a:extLst>
                    <a:ext uri="{9D8B030D-6E8A-4147-A177-3AD203B41FA5}">
                      <a16:colId xmlns:a16="http://schemas.microsoft.com/office/drawing/2014/main" val="1147193119"/>
                    </a:ext>
                  </a:extLst>
                </a:gridCol>
                <a:gridCol w="238658">
                  <a:extLst>
                    <a:ext uri="{9D8B030D-6E8A-4147-A177-3AD203B41FA5}">
                      <a16:colId xmlns:a16="http://schemas.microsoft.com/office/drawing/2014/main" val="3574519757"/>
                    </a:ext>
                  </a:extLst>
                </a:gridCol>
                <a:gridCol w="238658">
                  <a:extLst>
                    <a:ext uri="{9D8B030D-6E8A-4147-A177-3AD203B41FA5}">
                      <a16:colId xmlns:a16="http://schemas.microsoft.com/office/drawing/2014/main" val="2795260862"/>
                    </a:ext>
                  </a:extLst>
                </a:gridCol>
                <a:gridCol w="238658">
                  <a:extLst>
                    <a:ext uri="{9D8B030D-6E8A-4147-A177-3AD203B41FA5}">
                      <a16:colId xmlns:a16="http://schemas.microsoft.com/office/drawing/2014/main" val="2060974765"/>
                    </a:ext>
                  </a:extLst>
                </a:gridCol>
                <a:gridCol w="238658">
                  <a:extLst>
                    <a:ext uri="{9D8B030D-6E8A-4147-A177-3AD203B41FA5}">
                      <a16:colId xmlns:a16="http://schemas.microsoft.com/office/drawing/2014/main" val="1314256414"/>
                    </a:ext>
                  </a:extLst>
                </a:gridCol>
                <a:gridCol w="238658">
                  <a:extLst>
                    <a:ext uri="{9D8B030D-6E8A-4147-A177-3AD203B41FA5}">
                      <a16:colId xmlns:a16="http://schemas.microsoft.com/office/drawing/2014/main" val="10091517"/>
                    </a:ext>
                  </a:extLst>
                </a:gridCol>
                <a:gridCol w="238658">
                  <a:extLst>
                    <a:ext uri="{9D8B030D-6E8A-4147-A177-3AD203B41FA5}">
                      <a16:colId xmlns:a16="http://schemas.microsoft.com/office/drawing/2014/main" val="4239215207"/>
                    </a:ext>
                  </a:extLst>
                </a:gridCol>
                <a:gridCol w="238658">
                  <a:extLst>
                    <a:ext uri="{9D8B030D-6E8A-4147-A177-3AD203B41FA5}">
                      <a16:colId xmlns:a16="http://schemas.microsoft.com/office/drawing/2014/main" val="3057096565"/>
                    </a:ext>
                  </a:extLst>
                </a:gridCol>
                <a:gridCol w="238658">
                  <a:extLst>
                    <a:ext uri="{9D8B030D-6E8A-4147-A177-3AD203B41FA5}">
                      <a16:colId xmlns:a16="http://schemas.microsoft.com/office/drawing/2014/main" val="4047418940"/>
                    </a:ext>
                  </a:extLst>
                </a:gridCol>
                <a:gridCol w="238658">
                  <a:extLst>
                    <a:ext uri="{9D8B030D-6E8A-4147-A177-3AD203B41FA5}">
                      <a16:colId xmlns:a16="http://schemas.microsoft.com/office/drawing/2014/main" val="2971032654"/>
                    </a:ext>
                  </a:extLst>
                </a:gridCol>
                <a:gridCol w="238658">
                  <a:extLst>
                    <a:ext uri="{9D8B030D-6E8A-4147-A177-3AD203B41FA5}">
                      <a16:colId xmlns:a16="http://schemas.microsoft.com/office/drawing/2014/main" val="34443400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293433006"/>
                  </a:ext>
                </a:extLst>
              </a:tr>
              <a:tr h="370840">
                <a:tc>
                  <a:txBody>
                    <a:bodyPr/>
                    <a:lstStyle/>
                    <a:p>
                      <a:r>
                        <a:rPr lang="en-US" sz="1000"/>
                        <a:t>CITIES design and lifestyle store</a:t>
                      </a:r>
                    </a:p>
                  </a:txBody>
                  <a:tcPr/>
                </a:tc>
                <a:tc>
                  <a:txBody>
                    <a:bodyPr/>
                    <a:lstStyle/>
                    <a:p>
                      <a:r>
                        <a:rPr lang="en-US" sz="1000"/>
                        <a:t>16688</a:t>
                      </a:r>
                    </a:p>
                  </a:txBody>
                  <a:tcPr/>
                </a:tc>
                <a:tc>
                  <a:txBody>
                    <a:bodyPr/>
                    <a:lstStyle/>
                    <a:p>
                      <a:r>
                        <a:rPr lang="en-US" sz="1000"/>
                        <a:t>-23</a:t>
                      </a:r>
                    </a:p>
                  </a:txBody>
                  <a:tcPr/>
                </a:tc>
                <a:tc>
                  <a:txBody>
                    <a:bodyPr/>
                    <a:lstStyle/>
                    <a:p>
                      <a:r>
                        <a:rPr lang="en-US" sz="1000"/>
                        <a:t>17</a:t>
                      </a:r>
                    </a:p>
                  </a:txBody>
                  <a:tcPr/>
                </a:tc>
                <a:tc>
                  <a:txBody>
                    <a:bodyPr/>
                    <a:lstStyle/>
                    <a:p>
                      <a:r>
                        <a:rPr lang="en-US" sz="1000"/>
                        <a:t>25</a:t>
                      </a:r>
                    </a:p>
                  </a:txBody>
                  <a:tcPr/>
                </a:tc>
                <a:tc>
                  <a:txBody>
                    <a:bodyPr/>
                    <a:lstStyle/>
                    <a:p>
                      <a:r>
                        <a:rPr lang="en-US" sz="1000"/>
                        <a:t>11072.785714286</a:t>
                      </a:r>
                    </a:p>
                  </a:txBody>
                  <a:tcPr/>
                </a:tc>
                <a:tc>
                  <a:txBody>
                    <a:bodyPr/>
                    <a:lstStyle/>
                    <a:p>
                      <a:r>
                        <a:rPr lang="en-US" sz="1000"/>
                        <a:t>27</a:t>
                      </a:r>
                    </a:p>
                  </a:txBody>
                  <a:tcPr/>
                </a:tc>
                <a:tc>
                  <a:txBody>
                    <a:bodyPr/>
                    <a:lstStyle/>
                    <a:p>
                      <a:r>
                        <a:rPr lang="en-US" sz="1000"/>
                        <a:t>308124</a:t>
                      </a:r>
                    </a:p>
                  </a:txBody>
                  <a:tcPr/>
                </a:tc>
                <a:tc>
                  <a:txBody>
                    <a:bodyPr/>
                    <a:lstStyle/>
                    <a:p>
                      <a:r>
                        <a:rPr lang="en-US" sz="1000"/>
                        <a:t>10409.5</a:t>
                      </a:r>
                    </a:p>
                  </a:txBody>
                  <a:tcPr/>
                </a:tc>
                <a:tc>
                  <a:txBody>
                    <a:bodyPr/>
                    <a:lstStyle/>
                    <a:p>
                      <a:r>
                        <a:rPr lang="en-US" sz="1000"/>
                        <a:t>297208</a:t>
                      </a:r>
                    </a:p>
                  </a:txBody>
                  <a:tcPr/>
                </a:tc>
                <a:tc>
                  <a:txBody>
                    <a:bodyPr/>
                    <a:lstStyle/>
                    <a:p>
                      <a:r>
                        <a:rPr lang="en-US" sz="1000"/>
                        <a:t>5758</a:t>
                      </a:r>
                    </a:p>
                  </a:txBody>
                  <a:tcPr/>
                </a:tc>
                <a:tc>
                  <a:txBody>
                    <a:bodyPr/>
                    <a:lstStyle/>
                    <a:p>
                      <a:r>
                        <a:rPr lang="en-US" sz="1000"/>
                        <a:t>10916</a:t>
                      </a:r>
                    </a:p>
                  </a:txBody>
                  <a:tcPr/>
                </a:tc>
                <a:tc>
                  <a:txBody>
                    <a:bodyPr/>
                    <a:lstStyle/>
                    <a:p>
                      <a:r>
                        <a:rPr lang="en-US" sz="1000"/>
                        <a:t>0.09 %</a:t>
                      </a:r>
                    </a:p>
                  </a:txBody>
                  <a:tcPr/>
                </a:tc>
                <a:tc>
                  <a:txBody>
                    <a:bodyPr/>
                    <a:lstStyle/>
                    <a:p>
                      <a:r>
                        <a:rPr lang="en-US" sz="1000"/>
                        <a:t>7647</a:t>
                      </a:r>
                    </a:p>
                  </a:txBody>
                  <a:tcPr/>
                </a:tc>
                <a:tc>
                  <a:txBody>
                    <a:bodyPr/>
                    <a:lstStyle/>
                    <a:p>
                      <a:r>
                        <a:rPr lang="en-US" sz="1000"/>
                        <a:t>2106</a:t>
                      </a:r>
                    </a:p>
                  </a:txBody>
                  <a:tcPr/>
                </a:tc>
                <a:tc>
                  <a:txBody>
                    <a:bodyPr/>
                    <a:lstStyle/>
                    <a:p>
                      <a:r>
                        <a:rPr lang="en-US" sz="1000"/>
                        <a:t>0</a:t>
                      </a:r>
                    </a:p>
                  </a:txBody>
                  <a:tcPr/>
                </a:tc>
                <a:tc>
                  <a:txBody>
                    <a:bodyPr/>
                    <a:lstStyle/>
                    <a:p>
                      <a:r>
                        <a:rPr lang="en-US" sz="1000"/>
                        <a:t>1</a:t>
                      </a:r>
                    </a:p>
                  </a:txBody>
                  <a:tcPr/>
                </a:tc>
                <a:tc>
                  <a:txBody>
                    <a:bodyPr/>
                    <a:lstStyle/>
                    <a:p>
                      <a:r>
                        <a:rPr lang="en-US" sz="1000"/>
                        <a:t>5628</a:t>
                      </a:r>
                    </a:p>
                  </a:txBody>
                  <a:tcPr/>
                </a:tc>
                <a:tc>
                  <a:txBody>
                    <a:bodyPr/>
                    <a:lstStyle/>
                    <a:p>
                      <a:r>
                        <a:rPr lang="en-US" sz="1000"/>
                        <a:t>5043</a:t>
                      </a:r>
                    </a:p>
                  </a:txBody>
                  <a:tcPr/>
                </a:tc>
                <a:tc>
                  <a:txBody>
                    <a:bodyPr/>
                    <a:lstStyle/>
                    <a:p>
                      <a:r>
                        <a:rPr lang="en-US" sz="1000"/>
                        <a:t>157</a:t>
                      </a:r>
                    </a:p>
                  </a:txBody>
                  <a:tcPr/>
                </a:tc>
                <a:tc>
                  <a:txBody>
                    <a:bodyPr/>
                    <a:lstStyle/>
                    <a:p>
                      <a:r>
                        <a:rPr lang="en-US" sz="1000"/>
                        <a:t>10</a:t>
                      </a:r>
                    </a:p>
                  </a:txBody>
                  <a:tcPr/>
                </a:tc>
                <a:tc>
                  <a:txBody>
                    <a:bodyPr/>
                    <a:lstStyle/>
                    <a:p>
                      <a:r>
                        <a:rPr lang="en-US" sz="1000"/>
                        <a:t>418</a:t>
                      </a:r>
                    </a:p>
                  </a:txBody>
                  <a:tcPr/>
                </a:tc>
                <a:tc>
                  <a:txBody>
                    <a:bodyPr/>
                    <a:lstStyle/>
                    <a:p>
                      <a:r>
                        <a:rPr lang="en-US" sz="1000"/>
                        <a:t>2</a:t>
                      </a:r>
                    </a:p>
                  </a:txBody>
                  <a:tcPr/>
                </a:tc>
                <a:tc>
                  <a:txBody>
                    <a:bodyPr/>
                    <a:lstStyle/>
                    <a:p>
                      <a:r>
                        <a:rPr lang="en-US" sz="1000"/>
                        <a:t>130</a:t>
                      </a:r>
                    </a:p>
                  </a:txBody>
                  <a:tcPr/>
                </a:tc>
                <a:tc>
                  <a:txBody>
                    <a:bodyPr/>
                    <a:lstStyle/>
                    <a:p>
                      <a:r>
                        <a:rPr lang="en-US" sz="1000"/>
                        <a:t>125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762312784"/>
                  </a:ext>
                </a:extLst>
              </a:tr>
            </a:tbl>
          </a:graphicData>
        </a:graphic>
      </p:graphicFrame>
      <p:sp>
        <p:nvSpPr>
          <p:cNvPr id="4" name="Text Placeholder 3">
            <a:extLst>
              <a:ext uri="{FF2B5EF4-FFF2-40B4-BE49-F238E27FC236}">
                <a16:creationId xmlns:a16="http://schemas.microsoft.com/office/drawing/2014/main" id="{10F327D7-1E56-4B97-AEFD-F1FBAE3D186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68860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E467-4E54-443E-8246-853C8B1CB8D6}"/>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A433BEEB-F0B4-4027-987B-2230F5A1F16F}"/>
              </a:ext>
            </a:extLst>
          </p:cNvPr>
          <p:cNvGraphicFramePr>
            <a:graphicFrameLocks noGrp="1"/>
          </p:cNvGraphicFramePr>
          <p:nvPr>
            <p:ph type="tbl" sz="quarter" idx="13"/>
            <p:extLst>
              <p:ext uri="{D42A27DB-BD31-4B8C-83A1-F6EECF244321}">
                <p14:modId xmlns:p14="http://schemas.microsoft.com/office/powerpoint/2010/main" val="156156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4718962"/>
                    </a:ext>
                  </a:extLst>
                </a:gridCol>
                <a:gridCol w="1234440">
                  <a:extLst>
                    <a:ext uri="{9D8B030D-6E8A-4147-A177-3AD203B41FA5}">
                      <a16:colId xmlns:a16="http://schemas.microsoft.com/office/drawing/2014/main" val="2683648924"/>
                    </a:ext>
                  </a:extLst>
                </a:gridCol>
                <a:gridCol w="822960">
                  <a:extLst>
                    <a:ext uri="{9D8B030D-6E8A-4147-A177-3AD203B41FA5}">
                      <a16:colId xmlns:a16="http://schemas.microsoft.com/office/drawing/2014/main" val="2954374357"/>
                    </a:ext>
                  </a:extLst>
                </a:gridCol>
                <a:gridCol w="822960">
                  <a:extLst>
                    <a:ext uri="{9D8B030D-6E8A-4147-A177-3AD203B41FA5}">
                      <a16:colId xmlns:a16="http://schemas.microsoft.com/office/drawing/2014/main" val="4026184559"/>
                    </a:ext>
                  </a:extLst>
                </a:gridCol>
                <a:gridCol w="822960">
                  <a:extLst>
                    <a:ext uri="{9D8B030D-6E8A-4147-A177-3AD203B41FA5}">
                      <a16:colId xmlns:a16="http://schemas.microsoft.com/office/drawing/2014/main" val="2764287639"/>
                    </a:ext>
                  </a:extLst>
                </a:gridCol>
                <a:gridCol w="822960">
                  <a:extLst>
                    <a:ext uri="{9D8B030D-6E8A-4147-A177-3AD203B41FA5}">
                      <a16:colId xmlns:a16="http://schemas.microsoft.com/office/drawing/2014/main" val="1640009828"/>
                    </a:ext>
                  </a:extLst>
                </a:gridCol>
                <a:gridCol w="822960">
                  <a:extLst>
                    <a:ext uri="{9D8B030D-6E8A-4147-A177-3AD203B41FA5}">
                      <a16:colId xmlns:a16="http://schemas.microsoft.com/office/drawing/2014/main" val="4245632631"/>
                    </a:ext>
                  </a:extLst>
                </a:gridCol>
                <a:gridCol w="822960">
                  <a:extLst>
                    <a:ext uri="{9D8B030D-6E8A-4147-A177-3AD203B41FA5}">
                      <a16:colId xmlns:a16="http://schemas.microsoft.com/office/drawing/2014/main" val="15121760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41454424"/>
                  </a:ext>
                </a:extLst>
              </a:tr>
              <a:tr h="370840">
                <a:tc>
                  <a:txBody>
                    <a:bodyPr/>
                    <a:lstStyle/>
                    <a:p>
                      <a:r>
                        <a:rPr lang="en-US" sz="1000"/>
                        <a:t>CITIES design and lifestyle store</a:t>
                      </a:r>
                    </a:p>
                  </a:txBody>
                  <a:tcPr/>
                </a:tc>
                <a:tc>
                  <a:txBody>
                    <a:bodyPr/>
                    <a:lstStyle/>
                    <a:p>
                      <a:r>
                        <a:rPr lang="en-US" sz="1000"/>
                        <a:t>16692</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-0.0 %</a:t>
                      </a:r>
                    </a:p>
                  </a:txBody>
                  <a:tcPr/>
                </a:tc>
                <a:tc>
                  <a:txBody>
                    <a:bodyPr/>
                    <a:lstStyle/>
                    <a:p>
                      <a:r>
                        <a:rPr lang="en-US" sz="1000"/>
                        <a:t>-28</a:t>
                      </a:r>
                    </a:p>
                  </a:txBody>
                  <a:tcPr/>
                </a:tc>
                <a:tc>
                  <a:txBody>
                    <a:bodyPr/>
                    <a:lstStyle/>
                    <a:p>
                      <a:r>
                        <a:rPr lang="en-US" sz="1000"/>
                        <a:t>-0.2 %</a:t>
                      </a:r>
                    </a:p>
                  </a:txBody>
                  <a:tcPr/>
                </a:tc>
                <a:extLst>
                  <a:ext uri="{0D108BD9-81ED-4DB2-BD59-A6C34878D82A}">
                    <a16:rowId xmlns:a16="http://schemas.microsoft.com/office/drawing/2014/main" val="3433595256"/>
                  </a:ext>
                </a:extLst>
              </a:tr>
            </a:tbl>
          </a:graphicData>
        </a:graphic>
      </p:graphicFrame>
      <p:sp>
        <p:nvSpPr>
          <p:cNvPr id="4" name="Text Placeholder 3">
            <a:extLst>
              <a:ext uri="{FF2B5EF4-FFF2-40B4-BE49-F238E27FC236}">
                <a16:creationId xmlns:a16="http://schemas.microsoft.com/office/drawing/2014/main" id="{E21A5428-3805-4EB2-90D5-231FE63E5D09}"/>
              </a:ext>
            </a:extLst>
          </p:cNvPr>
          <p:cNvSpPr>
            <a:spLocks noGrp="1"/>
          </p:cNvSpPr>
          <p:nvPr>
            <p:ph type="body" sz="quarter" idx="14"/>
          </p:nvPr>
        </p:nvSpPr>
        <p:spPr/>
        <p:txBody>
          <a:bodyPr/>
          <a:lstStyle/>
          <a:p>
            <a:r>
              <a:rPr lang="en-US"/>
              <a:t>01/29/2019 - 02/28/2019</a:t>
            </a:r>
          </a:p>
        </p:txBody>
      </p:sp>
    </p:spTree>
    <p:extLst>
      <p:ext uri="{BB962C8B-B14F-4D97-AF65-F5344CB8AC3E}">
        <p14:creationId xmlns:p14="http://schemas.microsoft.com/office/powerpoint/2010/main" val="2406804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4143-6F40-4906-AC26-50A76A801202}"/>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8B9F947E-CCA9-4A4F-B651-6C0EA5423579}"/>
              </a:ext>
            </a:extLst>
          </p:cNvPr>
          <p:cNvGraphicFramePr>
            <a:graphicFrameLocks noGrp="1"/>
          </p:cNvGraphicFramePr>
          <p:nvPr>
            <p:ph type="chart" sz="quarter" idx="13"/>
            <p:extLst>
              <p:ext uri="{D42A27DB-BD31-4B8C-83A1-F6EECF244321}">
                <p14:modId xmlns:p14="http://schemas.microsoft.com/office/powerpoint/2010/main" val="2216701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E9DF2-A7AA-4371-8CFD-62F7A160688D}"/>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98C184E3-2A19-45F2-8382-7D5A23ECB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01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FB18-F2C3-458D-9573-1D480A4EE531}"/>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9C4A2920-93AC-4758-B950-FD72C01E7AAA}"/>
              </a:ext>
            </a:extLst>
          </p:cNvPr>
          <p:cNvGraphicFramePr>
            <a:graphicFrameLocks noGrp="1"/>
          </p:cNvGraphicFramePr>
          <p:nvPr>
            <p:ph type="chart" sz="quarter" idx="13"/>
            <p:extLst>
              <p:ext uri="{D42A27DB-BD31-4B8C-83A1-F6EECF244321}">
                <p14:modId xmlns:p14="http://schemas.microsoft.com/office/powerpoint/2010/main" val="2463368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F74FE-9B30-4A02-AAD2-008D4D0A5722}"/>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3E8C8CD-4663-4617-9098-4476007ED4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821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CAA0A-B41E-404D-AC98-EA7005E37A3A}"/>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84199C07-8BB2-47FB-B58C-3710FFCA6BE2}"/>
              </a:ext>
            </a:extLst>
          </p:cNvPr>
          <p:cNvGraphicFramePr>
            <a:graphicFrameLocks noGrp="1"/>
          </p:cNvGraphicFramePr>
          <p:nvPr>
            <p:ph type="chart" sz="quarter" idx="13"/>
            <p:extLst>
              <p:ext uri="{D42A27DB-BD31-4B8C-83A1-F6EECF244321}">
                <p14:modId xmlns:p14="http://schemas.microsoft.com/office/powerpoint/2010/main" val="2496079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C559E-87B2-4E9A-9765-6A61B4F2755D}"/>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64E9D9C3-F20B-400C-9368-42C9BF36B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2535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74AC-F758-4F1B-8BA5-C833457142AB}"/>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ADA5BB8C-90B4-46F2-915E-E1F4E4E2377E}"/>
              </a:ext>
            </a:extLst>
          </p:cNvPr>
          <p:cNvGraphicFramePr>
            <a:graphicFrameLocks noGrp="1"/>
          </p:cNvGraphicFramePr>
          <p:nvPr>
            <p:ph type="chart" sz="quarter" idx="13"/>
            <p:extLst>
              <p:ext uri="{D42A27DB-BD31-4B8C-83A1-F6EECF244321}">
                <p14:modId xmlns:p14="http://schemas.microsoft.com/office/powerpoint/2010/main" val="276895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E79EE7-2577-4F7A-9CD4-4EAE69EA0C2B}"/>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6F090EAC-9D9A-473D-9163-337DF46AF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5845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C11D9-CF1A-47A7-8B15-2F27ABF44363}"/>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BAE24272-BAAC-4F3C-95C1-9E7CA26E34F1}"/>
              </a:ext>
            </a:extLst>
          </p:cNvPr>
          <p:cNvGraphicFramePr>
            <a:graphicFrameLocks noGrp="1"/>
          </p:cNvGraphicFramePr>
          <p:nvPr>
            <p:ph type="chart" sz="quarter" idx="13"/>
            <p:extLst>
              <p:ext uri="{D42A27DB-BD31-4B8C-83A1-F6EECF244321}">
                <p14:modId xmlns:p14="http://schemas.microsoft.com/office/powerpoint/2010/main" val="3099312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76256-3462-4119-81C3-BFD39BA34F1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DD7837AC-1925-4BDC-BCFC-8400BCE11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1552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B0A3-838B-4332-9F23-59D649708624}"/>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822A7D6B-EF45-4A3B-94F3-9D7F1EAED442}"/>
              </a:ext>
            </a:extLst>
          </p:cNvPr>
          <p:cNvGraphicFramePr>
            <a:graphicFrameLocks noGrp="1"/>
          </p:cNvGraphicFramePr>
          <p:nvPr>
            <p:ph type="chart" sz="quarter" idx="13"/>
            <p:extLst>
              <p:ext uri="{D42A27DB-BD31-4B8C-83A1-F6EECF244321}">
                <p14:modId xmlns:p14="http://schemas.microsoft.com/office/powerpoint/2010/main" val="3561146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08B3C5-EF08-49B0-AD1E-CC7056543D7A}"/>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F7F04734-C63D-43A5-85FC-787634EEE0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414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4CB48-22FB-48E8-BF9A-F3EF8969AEF5}"/>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7323040F-F594-45FD-946C-A9535D3915E3}"/>
              </a:ext>
            </a:extLst>
          </p:cNvPr>
          <p:cNvGraphicFramePr>
            <a:graphicFrameLocks noGrp="1"/>
          </p:cNvGraphicFramePr>
          <p:nvPr>
            <p:ph type="chart" sz="quarter" idx="13"/>
            <p:extLst>
              <p:ext uri="{D42A27DB-BD31-4B8C-83A1-F6EECF244321}">
                <p14:modId xmlns:p14="http://schemas.microsoft.com/office/powerpoint/2010/main" val="1889730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FE54A-1D6B-499F-B998-FBE39D9F2547}"/>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AB3C950-B20E-4695-B46A-D802899F90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449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E4B80-D549-40AE-B643-611FD4C299B4}"/>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17A54A0B-34A8-4206-9E2F-CD7A33EAE875}"/>
              </a:ext>
            </a:extLst>
          </p:cNvPr>
          <p:cNvGraphicFramePr>
            <a:graphicFrameLocks noGrp="1"/>
          </p:cNvGraphicFramePr>
          <p:nvPr>
            <p:ph type="chart" sz="quarter" idx="13"/>
            <p:extLst>
              <p:ext uri="{D42A27DB-BD31-4B8C-83A1-F6EECF244321}">
                <p14:modId xmlns:p14="http://schemas.microsoft.com/office/powerpoint/2010/main" val="2987488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6FFECD-787C-43C6-A003-82A333BFF97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B0CE38BC-8858-4B04-ABEA-82D2A5B5F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404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76498-F283-46D7-9B9E-551749AE3693}"/>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4DFC11D5-F041-412F-91F4-87F5CB396068}"/>
              </a:ext>
            </a:extLst>
          </p:cNvPr>
          <p:cNvGraphicFramePr>
            <a:graphicFrameLocks noGrp="1"/>
          </p:cNvGraphicFramePr>
          <p:nvPr>
            <p:ph type="chart" sz="quarter" idx="13"/>
            <p:extLst>
              <p:ext uri="{D42A27DB-BD31-4B8C-83A1-F6EECF244321}">
                <p14:modId xmlns:p14="http://schemas.microsoft.com/office/powerpoint/2010/main" val="2131206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FF26C-0134-47A5-A8A6-CE5516075C1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8617A5B-F1BA-407B-9727-570DF73BE3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3616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EA9B-EE36-4DE1-859D-7298D51B7D24}"/>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2A33A8DC-1DF9-4DA0-B515-A0CB584597EC}"/>
              </a:ext>
            </a:extLst>
          </p:cNvPr>
          <p:cNvGraphicFramePr>
            <a:graphicFrameLocks noGrp="1"/>
          </p:cNvGraphicFramePr>
          <p:nvPr>
            <p:ph type="chart" sz="quarter" idx="13"/>
            <p:extLst>
              <p:ext uri="{D42A27DB-BD31-4B8C-83A1-F6EECF244321}">
                <p14:modId xmlns:p14="http://schemas.microsoft.com/office/powerpoint/2010/main" val="1550759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3C83E-FC2C-4B02-BA78-F5653B46558D}"/>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66218651-8DD2-44CF-8892-BA438CC706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442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9C049-8AC3-4E45-99EB-31F1C9E13B38}"/>
              </a:ext>
            </a:extLst>
          </p:cNvPr>
          <p:cNvSpPr>
            <a:spLocks noGrp="1"/>
          </p:cNvSpPr>
          <p:nvPr>
            <p:ph type="title"/>
          </p:nvPr>
        </p:nvSpPr>
        <p:spPr/>
        <p:txBody>
          <a:bodyPr/>
          <a:lstStyle/>
          <a:p>
            <a:r>
              <a:rPr lang="en-US"/>
              <a:t>Facebook Own Posts Table | Cities - 1 of 21</a:t>
            </a:r>
          </a:p>
        </p:txBody>
      </p:sp>
      <p:graphicFrame>
        <p:nvGraphicFramePr>
          <p:cNvPr id="5" name="Table Placeholder 4">
            <a:extLst>
              <a:ext uri="{FF2B5EF4-FFF2-40B4-BE49-F238E27FC236}">
                <a16:creationId xmlns:a16="http://schemas.microsoft.com/office/drawing/2014/main" id="{D176568A-4A8A-45F2-9B96-B6AFB9187916}"/>
              </a:ext>
            </a:extLst>
          </p:cNvPr>
          <p:cNvGraphicFramePr>
            <a:graphicFrameLocks noGrp="1"/>
          </p:cNvGraphicFramePr>
          <p:nvPr>
            <p:ph type="tbl" sz="quarter" idx="13"/>
            <p:extLst>
              <p:ext uri="{D42A27DB-BD31-4B8C-83A1-F6EECF244321}">
                <p14:modId xmlns:p14="http://schemas.microsoft.com/office/powerpoint/2010/main" val="151218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5055754"/>
                    </a:ext>
                  </a:extLst>
                </a:gridCol>
                <a:gridCol w="905256">
                  <a:extLst>
                    <a:ext uri="{9D8B030D-6E8A-4147-A177-3AD203B41FA5}">
                      <a16:colId xmlns:a16="http://schemas.microsoft.com/office/drawing/2014/main" val="2721955767"/>
                    </a:ext>
                  </a:extLst>
                </a:gridCol>
                <a:gridCol w="329184">
                  <a:extLst>
                    <a:ext uri="{9D8B030D-6E8A-4147-A177-3AD203B41FA5}">
                      <a16:colId xmlns:a16="http://schemas.microsoft.com/office/drawing/2014/main" val="1583245279"/>
                    </a:ext>
                  </a:extLst>
                </a:gridCol>
                <a:gridCol w="329184">
                  <a:extLst>
                    <a:ext uri="{9D8B030D-6E8A-4147-A177-3AD203B41FA5}">
                      <a16:colId xmlns:a16="http://schemas.microsoft.com/office/drawing/2014/main" val="1217801522"/>
                    </a:ext>
                  </a:extLst>
                </a:gridCol>
                <a:gridCol w="329184">
                  <a:extLst>
                    <a:ext uri="{9D8B030D-6E8A-4147-A177-3AD203B41FA5}">
                      <a16:colId xmlns:a16="http://schemas.microsoft.com/office/drawing/2014/main" val="1351188242"/>
                    </a:ext>
                  </a:extLst>
                </a:gridCol>
                <a:gridCol w="329184">
                  <a:extLst>
                    <a:ext uri="{9D8B030D-6E8A-4147-A177-3AD203B41FA5}">
                      <a16:colId xmlns:a16="http://schemas.microsoft.com/office/drawing/2014/main" val="281420329"/>
                    </a:ext>
                  </a:extLst>
                </a:gridCol>
                <a:gridCol w="329184">
                  <a:extLst>
                    <a:ext uri="{9D8B030D-6E8A-4147-A177-3AD203B41FA5}">
                      <a16:colId xmlns:a16="http://schemas.microsoft.com/office/drawing/2014/main" val="3948329191"/>
                    </a:ext>
                  </a:extLst>
                </a:gridCol>
                <a:gridCol w="329184">
                  <a:extLst>
                    <a:ext uri="{9D8B030D-6E8A-4147-A177-3AD203B41FA5}">
                      <a16:colId xmlns:a16="http://schemas.microsoft.com/office/drawing/2014/main" val="3169374626"/>
                    </a:ext>
                  </a:extLst>
                </a:gridCol>
                <a:gridCol w="329184">
                  <a:extLst>
                    <a:ext uri="{9D8B030D-6E8A-4147-A177-3AD203B41FA5}">
                      <a16:colId xmlns:a16="http://schemas.microsoft.com/office/drawing/2014/main" val="4105151172"/>
                    </a:ext>
                  </a:extLst>
                </a:gridCol>
                <a:gridCol w="329184">
                  <a:extLst>
                    <a:ext uri="{9D8B030D-6E8A-4147-A177-3AD203B41FA5}">
                      <a16:colId xmlns:a16="http://schemas.microsoft.com/office/drawing/2014/main" val="1539975728"/>
                    </a:ext>
                  </a:extLst>
                </a:gridCol>
                <a:gridCol w="329184">
                  <a:extLst>
                    <a:ext uri="{9D8B030D-6E8A-4147-A177-3AD203B41FA5}">
                      <a16:colId xmlns:a16="http://schemas.microsoft.com/office/drawing/2014/main" val="1838698963"/>
                    </a:ext>
                  </a:extLst>
                </a:gridCol>
                <a:gridCol w="329184">
                  <a:extLst>
                    <a:ext uri="{9D8B030D-6E8A-4147-A177-3AD203B41FA5}">
                      <a16:colId xmlns:a16="http://schemas.microsoft.com/office/drawing/2014/main" val="545428729"/>
                    </a:ext>
                  </a:extLst>
                </a:gridCol>
                <a:gridCol w="329184">
                  <a:extLst>
                    <a:ext uri="{9D8B030D-6E8A-4147-A177-3AD203B41FA5}">
                      <a16:colId xmlns:a16="http://schemas.microsoft.com/office/drawing/2014/main" val="502019269"/>
                    </a:ext>
                  </a:extLst>
                </a:gridCol>
                <a:gridCol w="329184">
                  <a:extLst>
                    <a:ext uri="{9D8B030D-6E8A-4147-A177-3AD203B41FA5}">
                      <a16:colId xmlns:a16="http://schemas.microsoft.com/office/drawing/2014/main" val="903850516"/>
                    </a:ext>
                  </a:extLst>
                </a:gridCol>
                <a:gridCol w="329184">
                  <a:extLst>
                    <a:ext uri="{9D8B030D-6E8A-4147-A177-3AD203B41FA5}">
                      <a16:colId xmlns:a16="http://schemas.microsoft.com/office/drawing/2014/main" val="4276062298"/>
                    </a:ext>
                  </a:extLst>
                </a:gridCol>
                <a:gridCol w="329184">
                  <a:extLst>
                    <a:ext uri="{9D8B030D-6E8A-4147-A177-3AD203B41FA5}">
                      <a16:colId xmlns:a16="http://schemas.microsoft.com/office/drawing/2014/main" val="1866460712"/>
                    </a:ext>
                  </a:extLst>
                </a:gridCol>
                <a:gridCol w="329184">
                  <a:extLst>
                    <a:ext uri="{9D8B030D-6E8A-4147-A177-3AD203B41FA5}">
                      <a16:colId xmlns:a16="http://schemas.microsoft.com/office/drawing/2014/main" val="833485586"/>
                    </a:ext>
                  </a:extLst>
                </a:gridCol>
                <a:gridCol w="329184">
                  <a:extLst>
                    <a:ext uri="{9D8B030D-6E8A-4147-A177-3AD203B41FA5}">
                      <a16:colId xmlns:a16="http://schemas.microsoft.com/office/drawing/2014/main" val="183935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836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- 2019-02-28 14:05:11 </a:t>
                      </a:r>
                      <a:r>
                        <a:rPr kumimoji="0" lang="en-US" sz="1000" b="0" i="0" u="none" strike="noStrike" kern="1200" cap="none" spc="0" normalizeH="0" baseline="0" noProof="0">
                          <a:ln>
                            <a:noFill/>
                          </a:ln>
                          <a:solidFill>
                            <a:prstClr val="black"/>
                          </a:solidFill>
                          <a:effectLst/>
                          <a:uLnTx/>
                          <a:uFillTx/>
                          <a:latin typeface="+mn-lt"/>
                          <a:ea typeface="+mn-ea"/>
                          <a:cs typeface="+mn-cs"/>
                        </a:rPr>
                        <a:t> 
 Glam up a forgotten corner with the Oily Spikes stool from #PolsPotten! Crafted from ceramic with an iridescent finish, perfect for adding a touch of color to your space. Check it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https://scontent.xx.fbcdn.net/v/t1.0-9/52925250_10156136214383297_6511224782137065472_n.png?_nc_cat=111&amp;_nc_ht=scontent.xx&amp;oh=c809bf9215bc3cf8e936fc5cbb94fa31&amp;oe=5CE386A9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2984531"/>
                  </a:ext>
                </a:extLst>
              </a:tr>
            </a:tbl>
          </a:graphicData>
        </a:graphic>
      </p:graphicFrame>
      <p:sp>
        <p:nvSpPr>
          <p:cNvPr id="4" name="Text Placeholder 3">
            <a:extLst>
              <a:ext uri="{FF2B5EF4-FFF2-40B4-BE49-F238E27FC236}">
                <a16:creationId xmlns:a16="http://schemas.microsoft.com/office/drawing/2014/main" id="{3717111D-35EB-4292-99E9-DD211191140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80956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9656-90F2-4478-95D3-FC272081DC9C}"/>
              </a:ext>
            </a:extLst>
          </p:cNvPr>
          <p:cNvSpPr>
            <a:spLocks noGrp="1"/>
          </p:cNvSpPr>
          <p:nvPr>
            <p:ph type="title"/>
          </p:nvPr>
        </p:nvSpPr>
        <p:spPr/>
        <p:txBody>
          <a:bodyPr/>
          <a:lstStyle/>
          <a:p>
            <a:r>
              <a:rPr lang="en-US"/>
              <a:t>Facebook Own Posts Table | Cities - 2 of 21</a:t>
            </a:r>
          </a:p>
        </p:txBody>
      </p:sp>
      <p:graphicFrame>
        <p:nvGraphicFramePr>
          <p:cNvPr id="5" name="Table Placeholder 4">
            <a:extLst>
              <a:ext uri="{FF2B5EF4-FFF2-40B4-BE49-F238E27FC236}">
                <a16:creationId xmlns:a16="http://schemas.microsoft.com/office/drawing/2014/main" id="{FF348D22-7138-4AD2-AE70-8FD08736CFCA}"/>
              </a:ext>
            </a:extLst>
          </p:cNvPr>
          <p:cNvGraphicFramePr>
            <a:graphicFrameLocks noGrp="1"/>
          </p:cNvGraphicFramePr>
          <p:nvPr>
            <p:ph type="tbl" sz="quarter" idx="13"/>
            <p:extLst>
              <p:ext uri="{D42A27DB-BD31-4B8C-83A1-F6EECF244321}">
                <p14:modId xmlns:p14="http://schemas.microsoft.com/office/powerpoint/2010/main" val="110390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5025159"/>
                    </a:ext>
                  </a:extLst>
                </a:gridCol>
                <a:gridCol w="905256">
                  <a:extLst>
                    <a:ext uri="{9D8B030D-6E8A-4147-A177-3AD203B41FA5}">
                      <a16:colId xmlns:a16="http://schemas.microsoft.com/office/drawing/2014/main" val="1495110312"/>
                    </a:ext>
                  </a:extLst>
                </a:gridCol>
                <a:gridCol w="329184">
                  <a:extLst>
                    <a:ext uri="{9D8B030D-6E8A-4147-A177-3AD203B41FA5}">
                      <a16:colId xmlns:a16="http://schemas.microsoft.com/office/drawing/2014/main" val="3472273187"/>
                    </a:ext>
                  </a:extLst>
                </a:gridCol>
                <a:gridCol w="329184">
                  <a:extLst>
                    <a:ext uri="{9D8B030D-6E8A-4147-A177-3AD203B41FA5}">
                      <a16:colId xmlns:a16="http://schemas.microsoft.com/office/drawing/2014/main" val="208463259"/>
                    </a:ext>
                  </a:extLst>
                </a:gridCol>
                <a:gridCol w="329184">
                  <a:extLst>
                    <a:ext uri="{9D8B030D-6E8A-4147-A177-3AD203B41FA5}">
                      <a16:colId xmlns:a16="http://schemas.microsoft.com/office/drawing/2014/main" val="180710212"/>
                    </a:ext>
                  </a:extLst>
                </a:gridCol>
                <a:gridCol w="329184">
                  <a:extLst>
                    <a:ext uri="{9D8B030D-6E8A-4147-A177-3AD203B41FA5}">
                      <a16:colId xmlns:a16="http://schemas.microsoft.com/office/drawing/2014/main" val="412986698"/>
                    </a:ext>
                  </a:extLst>
                </a:gridCol>
                <a:gridCol w="329184">
                  <a:extLst>
                    <a:ext uri="{9D8B030D-6E8A-4147-A177-3AD203B41FA5}">
                      <a16:colId xmlns:a16="http://schemas.microsoft.com/office/drawing/2014/main" val="3625041608"/>
                    </a:ext>
                  </a:extLst>
                </a:gridCol>
                <a:gridCol w="329184">
                  <a:extLst>
                    <a:ext uri="{9D8B030D-6E8A-4147-A177-3AD203B41FA5}">
                      <a16:colId xmlns:a16="http://schemas.microsoft.com/office/drawing/2014/main" val="1949243430"/>
                    </a:ext>
                  </a:extLst>
                </a:gridCol>
                <a:gridCol w="329184">
                  <a:extLst>
                    <a:ext uri="{9D8B030D-6E8A-4147-A177-3AD203B41FA5}">
                      <a16:colId xmlns:a16="http://schemas.microsoft.com/office/drawing/2014/main" val="567164434"/>
                    </a:ext>
                  </a:extLst>
                </a:gridCol>
                <a:gridCol w="329184">
                  <a:extLst>
                    <a:ext uri="{9D8B030D-6E8A-4147-A177-3AD203B41FA5}">
                      <a16:colId xmlns:a16="http://schemas.microsoft.com/office/drawing/2014/main" val="367504141"/>
                    </a:ext>
                  </a:extLst>
                </a:gridCol>
                <a:gridCol w="329184">
                  <a:extLst>
                    <a:ext uri="{9D8B030D-6E8A-4147-A177-3AD203B41FA5}">
                      <a16:colId xmlns:a16="http://schemas.microsoft.com/office/drawing/2014/main" val="1108466316"/>
                    </a:ext>
                  </a:extLst>
                </a:gridCol>
                <a:gridCol w="329184">
                  <a:extLst>
                    <a:ext uri="{9D8B030D-6E8A-4147-A177-3AD203B41FA5}">
                      <a16:colId xmlns:a16="http://schemas.microsoft.com/office/drawing/2014/main" val="379910074"/>
                    </a:ext>
                  </a:extLst>
                </a:gridCol>
                <a:gridCol w="329184">
                  <a:extLst>
                    <a:ext uri="{9D8B030D-6E8A-4147-A177-3AD203B41FA5}">
                      <a16:colId xmlns:a16="http://schemas.microsoft.com/office/drawing/2014/main" val="492011945"/>
                    </a:ext>
                  </a:extLst>
                </a:gridCol>
                <a:gridCol w="329184">
                  <a:extLst>
                    <a:ext uri="{9D8B030D-6E8A-4147-A177-3AD203B41FA5}">
                      <a16:colId xmlns:a16="http://schemas.microsoft.com/office/drawing/2014/main" val="2422492114"/>
                    </a:ext>
                  </a:extLst>
                </a:gridCol>
                <a:gridCol w="329184">
                  <a:extLst>
                    <a:ext uri="{9D8B030D-6E8A-4147-A177-3AD203B41FA5}">
                      <a16:colId xmlns:a16="http://schemas.microsoft.com/office/drawing/2014/main" val="298929982"/>
                    </a:ext>
                  </a:extLst>
                </a:gridCol>
                <a:gridCol w="329184">
                  <a:extLst>
                    <a:ext uri="{9D8B030D-6E8A-4147-A177-3AD203B41FA5}">
                      <a16:colId xmlns:a16="http://schemas.microsoft.com/office/drawing/2014/main" val="3122056217"/>
                    </a:ext>
                  </a:extLst>
                </a:gridCol>
                <a:gridCol w="329184">
                  <a:extLst>
                    <a:ext uri="{9D8B030D-6E8A-4147-A177-3AD203B41FA5}">
                      <a16:colId xmlns:a16="http://schemas.microsoft.com/office/drawing/2014/main" val="41868739"/>
                    </a:ext>
                  </a:extLst>
                </a:gridCol>
                <a:gridCol w="329184">
                  <a:extLst>
                    <a:ext uri="{9D8B030D-6E8A-4147-A177-3AD203B41FA5}">
                      <a16:colId xmlns:a16="http://schemas.microsoft.com/office/drawing/2014/main" val="104616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0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- 2019-02-27 14:00:19 </a:t>
                      </a:r>
                      <a:r>
                        <a:rPr kumimoji="0" lang="en-US" sz="1000" b="0" i="0" u="none" strike="noStrike" kern="1200" cap="none" spc="0" normalizeH="0" baseline="0" noProof="0">
                          <a:ln>
                            <a:noFill/>
                          </a:ln>
                          <a:solidFill>
                            <a:prstClr val="black"/>
                          </a:solidFill>
                          <a:effectLst/>
                          <a:uLnTx/>
                          <a:uFillTx/>
                          <a:latin typeface="+mn-lt"/>
                          <a:ea typeface="+mn-ea"/>
                          <a:cs typeface="+mn-cs"/>
                        </a:rPr>
                        <a:t> 
 Add a touch of pop art décor to your space with the Balloon Dog, available in platinum rose, gold, and silver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https://scontent.xx.fbcdn.net/v/t1.0-9/s720x720/53004343_10156134269623297_1911003569020993536_o.jpg?_nc_cat=108&amp;_nc_ht=scontent.xx&amp;oh=25d8bd4cb3e49e32854c3622fafe4453&amp;oe=5D2280BD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3519214"/>
                  </a:ext>
                </a:extLst>
              </a:tr>
            </a:tbl>
          </a:graphicData>
        </a:graphic>
      </p:graphicFrame>
      <p:sp>
        <p:nvSpPr>
          <p:cNvPr id="4" name="Text Placeholder 3">
            <a:extLst>
              <a:ext uri="{FF2B5EF4-FFF2-40B4-BE49-F238E27FC236}">
                <a16:creationId xmlns:a16="http://schemas.microsoft.com/office/drawing/2014/main" id="{34E5EBE7-9976-4881-85CC-B63230AEA79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83861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668FE-90FB-40FA-B18C-EEC90FE9C5D7}"/>
              </a:ext>
            </a:extLst>
          </p:cNvPr>
          <p:cNvSpPr>
            <a:spLocks noGrp="1"/>
          </p:cNvSpPr>
          <p:nvPr>
            <p:ph type="title"/>
          </p:nvPr>
        </p:nvSpPr>
        <p:spPr/>
        <p:txBody>
          <a:bodyPr/>
          <a:lstStyle/>
          <a:p>
            <a:r>
              <a:rPr lang="en-US"/>
              <a:t>Facebook Own Posts Table | Cities - 3 of 21</a:t>
            </a:r>
          </a:p>
        </p:txBody>
      </p:sp>
      <p:graphicFrame>
        <p:nvGraphicFramePr>
          <p:cNvPr id="5" name="Table Placeholder 4">
            <a:extLst>
              <a:ext uri="{FF2B5EF4-FFF2-40B4-BE49-F238E27FC236}">
                <a16:creationId xmlns:a16="http://schemas.microsoft.com/office/drawing/2014/main" id="{2D432D71-4ABC-41B9-A2E6-0DDBCD5501DE}"/>
              </a:ext>
            </a:extLst>
          </p:cNvPr>
          <p:cNvGraphicFramePr>
            <a:graphicFrameLocks noGrp="1"/>
          </p:cNvGraphicFramePr>
          <p:nvPr>
            <p:ph type="tbl" sz="quarter" idx="13"/>
            <p:extLst>
              <p:ext uri="{D42A27DB-BD31-4B8C-83A1-F6EECF244321}">
                <p14:modId xmlns:p14="http://schemas.microsoft.com/office/powerpoint/2010/main" val="183454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3953053"/>
                    </a:ext>
                  </a:extLst>
                </a:gridCol>
                <a:gridCol w="905256">
                  <a:extLst>
                    <a:ext uri="{9D8B030D-6E8A-4147-A177-3AD203B41FA5}">
                      <a16:colId xmlns:a16="http://schemas.microsoft.com/office/drawing/2014/main" val="464619866"/>
                    </a:ext>
                  </a:extLst>
                </a:gridCol>
                <a:gridCol w="329184">
                  <a:extLst>
                    <a:ext uri="{9D8B030D-6E8A-4147-A177-3AD203B41FA5}">
                      <a16:colId xmlns:a16="http://schemas.microsoft.com/office/drawing/2014/main" val="1360414656"/>
                    </a:ext>
                  </a:extLst>
                </a:gridCol>
                <a:gridCol w="329184">
                  <a:extLst>
                    <a:ext uri="{9D8B030D-6E8A-4147-A177-3AD203B41FA5}">
                      <a16:colId xmlns:a16="http://schemas.microsoft.com/office/drawing/2014/main" val="3045567151"/>
                    </a:ext>
                  </a:extLst>
                </a:gridCol>
                <a:gridCol w="329184">
                  <a:extLst>
                    <a:ext uri="{9D8B030D-6E8A-4147-A177-3AD203B41FA5}">
                      <a16:colId xmlns:a16="http://schemas.microsoft.com/office/drawing/2014/main" val="1265871975"/>
                    </a:ext>
                  </a:extLst>
                </a:gridCol>
                <a:gridCol w="329184">
                  <a:extLst>
                    <a:ext uri="{9D8B030D-6E8A-4147-A177-3AD203B41FA5}">
                      <a16:colId xmlns:a16="http://schemas.microsoft.com/office/drawing/2014/main" val="2963585096"/>
                    </a:ext>
                  </a:extLst>
                </a:gridCol>
                <a:gridCol w="329184">
                  <a:extLst>
                    <a:ext uri="{9D8B030D-6E8A-4147-A177-3AD203B41FA5}">
                      <a16:colId xmlns:a16="http://schemas.microsoft.com/office/drawing/2014/main" val="2835556274"/>
                    </a:ext>
                  </a:extLst>
                </a:gridCol>
                <a:gridCol w="329184">
                  <a:extLst>
                    <a:ext uri="{9D8B030D-6E8A-4147-A177-3AD203B41FA5}">
                      <a16:colId xmlns:a16="http://schemas.microsoft.com/office/drawing/2014/main" val="1673262334"/>
                    </a:ext>
                  </a:extLst>
                </a:gridCol>
                <a:gridCol w="329184">
                  <a:extLst>
                    <a:ext uri="{9D8B030D-6E8A-4147-A177-3AD203B41FA5}">
                      <a16:colId xmlns:a16="http://schemas.microsoft.com/office/drawing/2014/main" val="1910739221"/>
                    </a:ext>
                  </a:extLst>
                </a:gridCol>
                <a:gridCol w="329184">
                  <a:extLst>
                    <a:ext uri="{9D8B030D-6E8A-4147-A177-3AD203B41FA5}">
                      <a16:colId xmlns:a16="http://schemas.microsoft.com/office/drawing/2014/main" val="3449293787"/>
                    </a:ext>
                  </a:extLst>
                </a:gridCol>
                <a:gridCol w="329184">
                  <a:extLst>
                    <a:ext uri="{9D8B030D-6E8A-4147-A177-3AD203B41FA5}">
                      <a16:colId xmlns:a16="http://schemas.microsoft.com/office/drawing/2014/main" val="2379735773"/>
                    </a:ext>
                  </a:extLst>
                </a:gridCol>
                <a:gridCol w="329184">
                  <a:extLst>
                    <a:ext uri="{9D8B030D-6E8A-4147-A177-3AD203B41FA5}">
                      <a16:colId xmlns:a16="http://schemas.microsoft.com/office/drawing/2014/main" val="712440544"/>
                    </a:ext>
                  </a:extLst>
                </a:gridCol>
                <a:gridCol w="329184">
                  <a:extLst>
                    <a:ext uri="{9D8B030D-6E8A-4147-A177-3AD203B41FA5}">
                      <a16:colId xmlns:a16="http://schemas.microsoft.com/office/drawing/2014/main" val="1259524112"/>
                    </a:ext>
                  </a:extLst>
                </a:gridCol>
                <a:gridCol w="329184">
                  <a:extLst>
                    <a:ext uri="{9D8B030D-6E8A-4147-A177-3AD203B41FA5}">
                      <a16:colId xmlns:a16="http://schemas.microsoft.com/office/drawing/2014/main" val="801699934"/>
                    </a:ext>
                  </a:extLst>
                </a:gridCol>
                <a:gridCol w="329184">
                  <a:extLst>
                    <a:ext uri="{9D8B030D-6E8A-4147-A177-3AD203B41FA5}">
                      <a16:colId xmlns:a16="http://schemas.microsoft.com/office/drawing/2014/main" val="2510148032"/>
                    </a:ext>
                  </a:extLst>
                </a:gridCol>
                <a:gridCol w="329184">
                  <a:extLst>
                    <a:ext uri="{9D8B030D-6E8A-4147-A177-3AD203B41FA5}">
                      <a16:colId xmlns:a16="http://schemas.microsoft.com/office/drawing/2014/main" val="872404341"/>
                    </a:ext>
                  </a:extLst>
                </a:gridCol>
                <a:gridCol w="329184">
                  <a:extLst>
                    <a:ext uri="{9D8B030D-6E8A-4147-A177-3AD203B41FA5}">
                      <a16:colId xmlns:a16="http://schemas.microsoft.com/office/drawing/2014/main" val="1988636026"/>
                    </a:ext>
                  </a:extLst>
                </a:gridCol>
                <a:gridCol w="329184">
                  <a:extLst>
                    <a:ext uri="{9D8B030D-6E8A-4147-A177-3AD203B41FA5}">
                      <a16:colId xmlns:a16="http://schemas.microsoft.com/office/drawing/2014/main" val="1621009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83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- 2019-02-26 14:00:22 </a:t>
                      </a:r>
                      <a:r>
                        <a:rPr kumimoji="0" lang="en-US" sz="1000" b="0" i="0" u="none" strike="noStrike" kern="1200" cap="none" spc="0" normalizeH="0" baseline="0" noProof="0">
                          <a:ln>
                            <a:noFill/>
                          </a:ln>
                          <a:solidFill>
                            <a:prstClr val="black"/>
                          </a:solidFill>
                          <a:effectLst/>
                          <a:uLnTx/>
                          <a:uFillTx/>
                          <a:latin typeface="+mn-lt"/>
                          <a:ea typeface="+mn-ea"/>
                          <a:cs typeface="+mn-cs"/>
                        </a:rPr>
                        <a:t> 
 The aptly named Empty Memory USB stick features a design that incorporates a physical emptiness into its form, providing the metaphor that you can fill the space with your own memories. Find this thoughtful creation from #BeyondObject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https://scontent.xx.fbcdn.net/v/t1.0-9/s720x720/52733556_10156132477388297_8575475769281609728_o.jpg?_nc_cat=103&amp;_nc_ht=scontent.xx&amp;oh=baf592d0ea32b6b9d74e38d3c0761ba9&amp;oe=5D2017BC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6785309"/>
                  </a:ext>
                </a:extLst>
              </a:tr>
            </a:tbl>
          </a:graphicData>
        </a:graphic>
      </p:graphicFrame>
      <p:sp>
        <p:nvSpPr>
          <p:cNvPr id="4" name="Text Placeholder 3">
            <a:extLst>
              <a:ext uri="{FF2B5EF4-FFF2-40B4-BE49-F238E27FC236}">
                <a16:creationId xmlns:a16="http://schemas.microsoft.com/office/drawing/2014/main" id="{FCFA0075-59FB-4912-8AF5-AD2C411BDBF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980480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E2135-37D7-411B-AECA-1D675ADFF678}"/>
              </a:ext>
            </a:extLst>
          </p:cNvPr>
          <p:cNvSpPr>
            <a:spLocks noGrp="1"/>
          </p:cNvSpPr>
          <p:nvPr>
            <p:ph type="title"/>
          </p:nvPr>
        </p:nvSpPr>
        <p:spPr/>
        <p:txBody>
          <a:bodyPr/>
          <a:lstStyle/>
          <a:p>
            <a:r>
              <a:rPr lang="en-US"/>
              <a:t>Facebook Own Posts Table | Cities - 4 of 21</a:t>
            </a:r>
          </a:p>
        </p:txBody>
      </p:sp>
      <p:graphicFrame>
        <p:nvGraphicFramePr>
          <p:cNvPr id="5" name="Table Placeholder 4">
            <a:extLst>
              <a:ext uri="{FF2B5EF4-FFF2-40B4-BE49-F238E27FC236}">
                <a16:creationId xmlns:a16="http://schemas.microsoft.com/office/drawing/2014/main" id="{E64550A9-A3F1-4C46-9153-DB6940AFA34A}"/>
              </a:ext>
            </a:extLst>
          </p:cNvPr>
          <p:cNvGraphicFramePr>
            <a:graphicFrameLocks noGrp="1"/>
          </p:cNvGraphicFramePr>
          <p:nvPr>
            <p:ph type="tbl" sz="quarter" idx="13"/>
            <p:extLst>
              <p:ext uri="{D42A27DB-BD31-4B8C-83A1-F6EECF244321}">
                <p14:modId xmlns:p14="http://schemas.microsoft.com/office/powerpoint/2010/main" val="294917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9372686"/>
                    </a:ext>
                  </a:extLst>
                </a:gridCol>
                <a:gridCol w="905256">
                  <a:extLst>
                    <a:ext uri="{9D8B030D-6E8A-4147-A177-3AD203B41FA5}">
                      <a16:colId xmlns:a16="http://schemas.microsoft.com/office/drawing/2014/main" val="3568382353"/>
                    </a:ext>
                  </a:extLst>
                </a:gridCol>
                <a:gridCol w="329184">
                  <a:extLst>
                    <a:ext uri="{9D8B030D-6E8A-4147-A177-3AD203B41FA5}">
                      <a16:colId xmlns:a16="http://schemas.microsoft.com/office/drawing/2014/main" val="3472338069"/>
                    </a:ext>
                  </a:extLst>
                </a:gridCol>
                <a:gridCol w="329184">
                  <a:extLst>
                    <a:ext uri="{9D8B030D-6E8A-4147-A177-3AD203B41FA5}">
                      <a16:colId xmlns:a16="http://schemas.microsoft.com/office/drawing/2014/main" val="2400957100"/>
                    </a:ext>
                  </a:extLst>
                </a:gridCol>
                <a:gridCol w="329184">
                  <a:extLst>
                    <a:ext uri="{9D8B030D-6E8A-4147-A177-3AD203B41FA5}">
                      <a16:colId xmlns:a16="http://schemas.microsoft.com/office/drawing/2014/main" val="3780811108"/>
                    </a:ext>
                  </a:extLst>
                </a:gridCol>
                <a:gridCol w="329184">
                  <a:extLst>
                    <a:ext uri="{9D8B030D-6E8A-4147-A177-3AD203B41FA5}">
                      <a16:colId xmlns:a16="http://schemas.microsoft.com/office/drawing/2014/main" val="2929291096"/>
                    </a:ext>
                  </a:extLst>
                </a:gridCol>
                <a:gridCol w="329184">
                  <a:extLst>
                    <a:ext uri="{9D8B030D-6E8A-4147-A177-3AD203B41FA5}">
                      <a16:colId xmlns:a16="http://schemas.microsoft.com/office/drawing/2014/main" val="1522069883"/>
                    </a:ext>
                  </a:extLst>
                </a:gridCol>
                <a:gridCol w="329184">
                  <a:extLst>
                    <a:ext uri="{9D8B030D-6E8A-4147-A177-3AD203B41FA5}">
                      <a16:colId xmlns:a16="http://schemas.microsoft.com/office/drawing/2014/main" val="2790491947"/>
                    </a:ext>
                  </a:extLst>
                </a:gridCol>
                <a:gridCol w="329184">
                  <a:extLst>
                    <a:ext uri="{9D8B030D-6E8A-4147-A177-3AD203B41FA5}">
                      <a16:colId xmlns:a16="http://schemas.microsoft.com/office/drawing/2014/main" val="2890206359"/>
                    </a:ext>
                  </a:extLst>
                </a:gridCol>
                <a:gridCol w="329184">
                  <a:extLst>
                    <a:ext uri="{9D8B030D-6E8A-4147-A177-3AD203B41FA5}">
                      <a16:colId xmlns:a16="http://schemas.microsoft.com/office/drawing/2014/main" val="1967625581"/>
                    </a:ext>
                  </a:extLst>
                </a:gridCol>
                <a:gridCol w="329184">
                  <a:extLst>
                    <a:ext uri="{9D8B030D-6E8A-4147-A177-3AD203B41FA5}">
                      <a16:colId xmlns:a16="http://schemas.microsoft.com/office/drawing/2014/main" val="2494862102"/>
                    </a:ext>
                  </a:extLst>
                </a:gridCol>
                <a:gridCol w="329184">
                  <a:extLst>
                    <a:ext uri="{9D8B030D-6E8A-4147-A177-3AD203B41FA5}">
                      <a16:colId xmlns:a16="http://schemas.microsoft.com/office/drawing/2014/main" val="303208449"/>
                    </a:ext>
                  </a:extLst>
                </a:gridCol>
                <a:gridCol w="329184">
                  <a:extLst>
                    <a:ext uri="{9D8B030D-6E8A-4147-A177-3AD203B41FA5}">
                      <a16:colId xmlns:a16="http://schemas.microsoft.com/office/drawing/2014/main" val="2073115423"/>
                    </a:ext>
                  </a:extLst>
                </a:gridCol>
                <a:gridCol w="329184">
                  <a:extLst>
                    <a:ext uri="{9D8B030D-6E8A-4147-A177-3AD203B41FA5}">
                      <a16:colId xmlns:a16="http://schemas.microsoft.com/office/drawing/2014/main" val="1896511137"/>
                    </a:ext>
                  </a:extLst>
                </a:gridCol>
                <a:gridCol w="329184">
                  <a:extLst>
                    <a:ext uri="{9D8B030D-6E8A-4147-A177-3AD203B41FA5}">
                      <a16:colId xmlns:a16="http://schemas.microsoft.com/office/drawing/2014/main" val="1104760120"/>
                    </a:ext>
                  </a:extLst>
                </a:gridCol>
                <a:gridCol w="329184">
                  <a:extLst>
                    <a:ext uri="{9D8B030D-6E8A-4147-A177-3AD203B41FA5}">
                      <a16:colId xmlns:a16="http://schemas.microsoft.com/office/drawing/2014/main" val="862949057"/>
                    </a:ext>
                  </a:extLst>
                </a:gridCol>
                <a:gridCol w="329184">
                  <a:extLst>
                    <a:ext uri="{9D8B030D-6E8A-4147-A177-3AD203B41FA5}">
                      <a16:colId xmlns:a16="http://schemas.microsoft.com/office/drawing/2014/main" val="3101738720"/>
                    </a:ext>
                  </a:extLst>
                </a:gridCol>
                <a:gridCol w="329184">
                  <a:extLst>
                    <a:ext uri="{9D8B030D-6E8A-4147-A177-3AD203B41FA5}">
                      <a16:colId xmlns:a16="http://schemas.microsoft.com/office/drawing/2014/main" val="365638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026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- 2019-02-25 14:00:35 </a:t>
                      </a:r>
                      <a:r>
                        <a:rPr kumimoji="0" lang="en-US" sz="1000" b="0" i="0" u="none" strike="noStrike" kern="1200" cap="none" spc="0" normalizeH="0" baseline="0" noProof="0">
                          <a:ln>
                            <a:noFill/>
                          </a:ln>
                          <a:solidFill>
                            <a:prstClr val="black"/>
                          </a:solidFill>
                          <a:effectLst/>
                          <a:uLnTx/>
                          <a:uFillTx/>
                          <a:latin typeface="+mn-lt"/>
                          <a:ea typeface="+mn-ea"/>
                          <a:cs typeface="+mn-cs"/>
                        </a:rPr>
                        <a:t> 
 Create your own elegant display of objects with Cities! We love the addition of the #CultiUAE diffuser and #Seletti concrete camera in this shot. Share your own images of Cities’ items in your space and tag us at #CitiesHomes!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https://scontent.xx.fbcdn.net/v/t1.0-9/p720x720/52738306_10156130642388297_315907914206281728_o.jpg?_nc_cat=106&amp;_nc_ht=scontent.xx&amp;oh=c2268ab9769dab7b98273765e32114ae&amp;oe=5CE39253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2662904"/>
                  </a:ext>
                </a:extLst>
              </a:tr>
            </a:tbl>
          </a:graphicData>
        </a:graphic>
      </p:graphicFrame>
      <p:sp>
        <p:nvSpPr>
          <p:cNvPr id="4" name="Text Placeholder 3">
            <a:extLst>
              <a:ext uri="{FF2B5EF4-FFF2-40B4-BE49-F238E27FC236}">
                <a16:creationId xmlns:a16="http://schemas.microsoft.com/office/drawing/2014/main" id="{3DD779C1-550F-4844-9454-A160A760A3D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032923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B9156-2EEF-40EA-BCFF-85071C450E68}"/>
              </a:ext>
            </a:extLst>
          </p:cNvPr>
          <p:cNvSpPr>
            <a:spLocks noGrp="1"/>
          </p:cNvSpPr>
          <p:nvPr>
            <p:ph type="title"/>
          </p:nvPr>
        </p:nvSpPr>
        <p:spPr/>
        <p:txBody>
          <a:bodyPr/>
          <a:lstStyle/>
          <a:p>
            <a:r>
              <a:rPr lang="en-US"/>
              <a:t>Facebook Own Posts Table | Cities - 5 of 21</a:t>
            </a:r>
          </a:p>
        </p:txBody>
      </p:sp>
      <p:graphicFrame>
        <p:nvGraphicFramePr>
          <p:cNvPr id="5" name="Table Placeholder 4">
            <a:extLst>
              <a:ext uri="{FF2B5EF4-FFF2-40B4-BE49-F238E27FC236}">
                <a16:creationId xmlns:a16="http://schemas.microsoft.com/office/drawing/2014/main" id="{D46E2550-7C49-457F-9449-BA1B9D6975D2}"/>
              </a:ext>
            </a:extLst>
          </p:cNvPr>
          <p:cNvGraphicFramePr>
            <a:graphicFrameLocks noGrp="1"/>
          </p:cNvGraphicFramePr>
          <p:nvPr>
            <p:ph type="tbl" sz="quarter" idx="13"/>
            <p:extLst>
              <p:ext uri="{D42A27DB-BD31-4B8C-83A1-F6EECF244321}">
                <p14:modId xmlns:p14="http://schemas.microsoft.com/office/powerpoint/2010/main" val="278702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0012501"/>
                    </a:ext>
                  </a:extLst>
                </a:gridCol>
                <a:gridCol w="905256">
                  <a:extLst>
                    <a:ext uri="{9D8B030D-6E8A-4147-A177-3AD203B41FA5}">
                      <a16:colId xmlns:a16="http://schemas.microsoft.com/office/drawing/2014/main" val="1037583761"/>
                    </a:ext>
                  </a:extLst>
                </a:gridCol>
                <a:gridCol w="329184">
                  <a:extLst>
                    <a:ext uri="{9D8B030D-6E8A-4147-A177-3AD203B41FA5}">
                      <a16:colId xmlns:a16="http://schemas.microsoft.com/office/drawing/2014/main" val="2014062997"/>
                    </a:ext>
                  </a:extLst>
                </a:gridCol>
                <a:gridCol w="329184">
                  <a:extLst>
                    <a:ext uri="{9D8B030D-6E8A-4147-A177-3AD203B41FA5}">
                      <a16:colId xmlns:a16="http://schemas.microsoft.com/office/drawing/2014/main" val="2623161785"/>
                    </a:ext>
                  </a:extLst>
                </a:gridCol>
                <a:gridCol w="329184">
                  <a:extLst>
                    <a:ext uri="{9D8B030D-6E8A-4147-A177-3AD203B41FA5}">
                      <a16:colId xmlns:a16="http://schemas.microsoft.com/office/drawing/2014/main" val="279078543"/>
                    </a:ext>
                  </a:extLst>
                </a:gridCol>
                <a:gridCol w="329184">
                  <a:extLst>
                    <a:ext uri="{9D8B030D-6E8A-4147-A177-3AD203B41FA5}">
                      <a16:colId xmlns:a16="http://schemas.microsoft.com/office/drawing/2014/main" val="2033444123"/>
                    </a:ext>
                  </a:extLst>
                </a:gridCol>
                <a:gridCol w="329184">
                  <a:extLst>
                    <a:ext uri="{9D8B030D-6E8A-4147-A177-3AD203B41FA5}">
                      <a16:colId xmlns:a16="http://schemas.microsoft.com/office/drawing/2014/main" val="995560981"/>
                    </a:ext>
                  </a:extLst>
                </a:gridCol>
                <a:gridCol w="329184">
                  <a:extLst>
                    <a:ext uri="{9D8B030D-6E8A-4147-A177-3AD203B41FA5}">
                      <a16:colId xmlns:a16="http://schemas.microsoft.com/office/drawing/2014/main" val="984064056"/>
                    </a:ext>
                  </a:extLst>
                </a:gridCol>
                <a:gridCol w="329184">
                  <a:extLst>
                    <a:ext uri="{9D8B030D-6E8A-4147-A177-3AD203B41FA5}">
                      <a16:colId xmlns:a16="http://schemas.microsoft.com/office/drawing/2014/main" val="3863268636"/>
                    </a:ext>
                  </a:extLst>
                </a:gridCol>
                <a:gridCol w="329184">
                  <a:extLst>
                    <a:ext uri="{9D8B030D-6E8A-4147-A177-3AD203B41FA5}">
                      <a16:colId xmlns:a16="http://schemas.microsoft.com/office/drawing/2014/main" val="1300034488"/>
                    </a:ext>
                  </a:extLst>
                </a:gridCol>
                <a:gridCol w="329184">
                  <a:extLst>
                    <a:ext uri="{9D8B030D-6E8A-4147-A177-3AD203B41FA5}">
                      <a16:colId xmlns:a16="http://schemas.microsoft.com/office/drawing/2014/main" val="1538692248"/>
                    </a:ext>
                  </a:extLst>
                </a:gridCol>
                <a:gridCol w="329184">
                  <a:extLst>
                    <a:ext uri="{9D8B030D-6E8A-4147-A177-3AD203B41FA5}">
                      <a16:colId xmlns:a16="http://schemas.microsoft.com/office/drawing/2014/main" val="1037403821"/>
                    </a:ext>
                  </a:extLst>
                </a:gridCol>
                <a:gridCol w="329184">
                  <a:extLst>
                    <a:ext uri="{9D8B030D-6E8A-4147-A177-3AD203B41FA5}">
                      <a16:colId xmlns:a16="http://schemas.microsoft.com/office/drawing/2014/main" val="653323133"/>
                    </a:ext>
                  </a:extLst>
                </a:gridCol>
                <a:gridCol w="329184">
                  <a:extLst>
                    <a:ext uri="{9D8B030D-6E8A-4147-A177-3AD203B41FA5}">
                      <a16:colId xmlns:a16="http://schemas.microsoft.com/office/drawing/2014/main" val="3472536868"/>
                    </a:ext>
                  </a:extLst>
                </a:gridCol>
                <a:gridCol w="329184">
                  <a:extLst>
                    <a:ext uri="{9D8B030D-6E8A-4147-A177-3AD203B41FA5}">
                      <a16:colId xmlns:a16="http://schemas.microsoft.com/office/drawing/2014/main" val="1807547271"/>
                    </a:ext>
                  </a:extLst>
                </a:gridCol>
                <a:gridCol w="329184">
                  <a:extLst>
                    <a:ext uri="{9D8B030D-6E8A-4147-A177-3AD203B41FA5}">
                      <a16:colId xmlns:a16="http://schemas.microsoft.com/office/drawing/2014/main" val="3522018253"/>
                    </a:ext>
                  </a:extLst>
                </a:gridCol>
                <a:gridCol w="329184">
                  <a:extLst>
                    <a:ext uri="{9D8B030D-6E8A-4147-A177-3AD203B41FA5}">
                      <a16:colId xmlns:a16="http://schemas.microsoft.com/office/drawing/2014/main" val="3178431509"/>
                    </a:ext>
                  </a:extLst>
                </a:gridCol>
                <a:gridCol w="329184">
                  <a:extLst>
                    <a:ext uri="{9D8B030D-6E8A-4147-A177-3AD203B41FA5}">
                      <a16:colId xmlns:a16="http://schemas.microsoft.com/office/drawing/2014/main" val="235322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409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- 2019-02-24 14:05:16 </a:t>
                      </a:r>
                      <a:r>
                        <a:rPr kumimoji="0" lang="en-US" sz="1000" b="0" i="0" u="none" strike="noStrike" kern="1200" cap="none" spc="0" normalizeH="0" baseline="0" noProof="0">
                          <a:ln>
                            <a:noFill/>
                          </a:ln>
                          <a:solidFill>
                            <a:prstClr val="black"/>
                          </a:solidFill>
                          <a:effectLst/>
                          <a:uLnTx/>
                          <a:uFillTx/>
                          <a:latin typeface="+mn-lt"/>
                          <a:ea typeface="+mn-ea"/>
                          <a:cs typeface="+mn-cs"/>
                        </a:rPr>
                        <a:t> 
 Don't miss this exciting event! On 27 &amp; 28 February, #CitiesDubai is celebrating the debut of Drawing Lines! Join us on a visual and textual journey which explores Lebanese identity through echoes of graffiti by local and international artists on the streets of Beirut, and meet the author and visionary behind Drawing Lines, Tamara Zantout! We hope to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https://scontent.xx.fbcdn.net/v/t1.0-9/52759695_10156128494978297_5687944671788007424_n.jpg?_nc_cat=103&amp;_nc_ht=scontent.xx&amp;oh=fb2b9a39f32cfc8a2648a6d53136a7d0&amp;oe=5CF06500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2410283"/>
                  </a:ext>
                </a:extLst>
              </a:tr>
            </a:tbl>
          </a:graphicData>
        </a:graphic>
      </p:graphicFrame>
      <p:sp>
        <p:nvSpPr>
          <p:cNvPr id="4" name="Text Placeholder 3">
            <a:extLst>
              <a:ext uri="{FF2B5EF4-FFF2-40B4-BE49-F238E27FC236}">
                <a16:creationId xmlns:a16="http://schemas.microsoft.com/office/drawing/2014/main" id="{668772C9-9C12-45EF-AD63-165BF9D6ECA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55117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D03E6-6081-41D9-93D7-33D6AAC7CDD5}"/>
              </a:ext>
            </a:extLst>
          </p:cNvPr>
          <p:cNvSpPr>
            <a:spLocks noGrp="1"/>
          </p:cNvSpPr>
          <p:nvPr>
            <p:ph type="title"/>
          </p:nvPr>
        </p:nvSpPr>
        <p:spPr/>
        <p:txBody>
          <a:bodyPr/>
          <a:lstStyle/>
          <a:p>
            <a:r>
              <a:rPr lang="en-US"/>
              <a:t>Facebook Own Posts Table | Cities - 6 of 21</a:t>
            </a:r>
          </a:p>
        </p:txBody>
      </p:sp>
      <p:graphicFrame>
        <p:nvGraphicFramePr>
          <p:cNvPr id="5" name="Table Placeholder 4">
            <a:extLst>
              <a:ext uri="{FF2B5EF4-FFF2-40B4-BE49-F238E27FC236}">
                <a16:creationId xmlns:a16="http://schemas.microsoft.com/office/drawing/2014/main" id="{595E0BD4-F140-42B9-9C20-650243E4ED3E}"/>
              </a:ext>
            </a:extLst>
          </p:cNvPr>
          <p:cNvGraphicFramePr>
            <a:graphicFrameLocks noGrp="1"/>
          </p:cNvGraphicFramePr>
          <p:nvPr>
            <p:ph type="tbl" sz="quarter" idx="13"/>
            <p:extLst>
              <p:ext uri="{D42A27DB-BD31-4B8C-83A1-F6EECF244321}">
                <p14:modId xmlns:p14="http://schemas.microsoft.com/office/powerpoint/2010/main" val="135937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4315245"/>
                    </a:ext>
                  </a:extLst>
                </a:gridCol>
                <a:gridCol w="905256">
                  <a:extLst>
                    <a:ext uri="{9D8B030D-6E8A-4147-A177-3AD203B41FA5}">
                      <a16:colId xmlns:a16="http://schemas.microsoft.com/office/drawing/2014/main" val="3706884191"/>
                    </a:ext>
                  </a:extLst>
                </a:gridCol>
                <a:gridCol w="329184">
                  <a:extLst>
                    <a:ext uri="{9D8B030D-6E8A-4147-A177-3AD203B41FA5}">
                      <a16:colId xmlns:a16="http://schemas.microsoft.com/office/drawing/2014/main" val="770476197"/>
                    </a:ext>
                  </a:extLst>
                </a:gridCol>
                <a:gridCol w="329184">
                  <a:extLst>
                    <a:ext uri="{9D8B030D-6E8A-4147-A177-3AD203B41FA5}">
                      <a16:colId xmlns:a16="http://schemas.microsoft.com/office/drawing/2014/main" val="44953992"/>
                    </a:ext>
                  </a:extLst>
                </a:gridCol>
                <a:gridCol w="329184">
                  <a:extLst>
                    <a:ext uri="{9D8B030D-6E8A-4147-A177-3AD203B41FA5}">
                      <a16:colId xmlns:a16="http://schemas.microsoft.com/office/drawing/2014/main" val="3391381878"/>
                    </a:ext>
                  </a:extLst>
                </a:gridCol>
                <a:gridCol w="329184">
                  <a:extLst>
                    <a:ext uri="{9D8B030D-6E8A-4147-A177-3AD203B41FA5}">
                      <a16:colId xmlns:a16="http://schemas.microsoft.com/office/drawing/2014/main" val="3474871908"/>
                    </a:ext>
                  </a:extLst>
                </a:gridCol>
                <a:gridCol w="329184">
                  <a:extLst>
                    <a:ext uri="{9D8B030D-6E8A-4147-A177-3AD203B41FA5}">
                      <a16:colId xmlns:a16="http://schemas.microsoft.com/office/drawing/2014/main" val="3335109703"/>
                    </a:ext>
                  </a:extLst>
                </a:gridCol>
                <a:gridCol w="329184">
                  <a:extLst>
                    <a:ext uri="{9D8B030D-6E8A-4147-A177-3AD203B41FA5}">
                      <a16:colId xmlns:a16="http://schemas.microsoft.com/office/drawing/2014/main" val="2390860742"/>
                    </a:ext>
                  </a:extLst>
                </a:gridCol>
                <a:gridCol w="329184">
                  <a:extLst>
                    <a:ext uri="{9D8B030D-6E8A-4147-A177-3AD203B41FA5}">
                      <a16:colId xmlns:a16="http://schemas.microsoft.com/office/drawing/2014/main" val="3055345294"/>
                    </a:ext>
                  </a:extLst>
                </a:gridCol>
                <a:gridCol w="329184">
                  <a:extLst>
                    <a:ext uri="{9D8B030D-6E8A-4147-A177-3AD203B41FA5}">
                      <a16:colId xmlns:a16="http://schemas.microsoft.com/office/drawing/2014/main" val="2720480293"/>
                    </a:ext>
                  </a:extLst>
                </a:gridCol>
                <a:gridCol w="329184">
                  <a:extLst>
                    <a:ext uri="{9D8B030D-6E8A-4147-A177-3AD203B41FA5}">
                      <a16:colId xmlns:a16="http://schemas.microsoft.com/office/drawing/2014/main" val="1394112746"/>
                    </a:ext>
                  </a:extLst>
                </a:gridCol>
                <a:gridCol w="329184">
                  <a:extLst>
                    <a:ext uri="{9D8B030D-6E8A-4147-A177-3AD203B41FA5}">
                      <a16:colId xmlns:a16="http://schemas.microsoft.com/office/drawing/2014/main" val="596985737"/>
                    </a:ext>
                  </a:extLst>
                </a:gridCol>
                <a:gridCol w="329184">
                  <a:extLst>
                    <a:ext uri="{9D8B030D-6E8A-4147-A177-3AD203B41FA5}">
                      <a16:colId xmlns:a16="http://schemas.microsoft.com/office/drawing/2014/main" val="2113017354"/>
                    </a:ext>
                  </a:extLst>
                </a:gridCol>
                <a:gridCol w="329184">
                  <a:extLst>
                    <a:ext uri="{9D8B030D-6E8A-4147-A177-3AD203B41FA5}">
                      <a16:colId xmlns:a16="http://schemas.microsoft.com/office/drawing/2014/main" val="2805585843"/>
                    </a:ext>
                  </a:extLst>
                </a:gridCol>
                <a:gridCol w="329184">
                  <a:extLst>
                    <a:ext uri="{9D8B030D-6E8A-4147-A177-3AD203B41FA5}">
                      <a16:colId xmlns:a16="http://schemas.microsoft.com/office/drawing/2014/main" val="2165887714"/>
                    </a:ext>
                  </a:extLst>
                </a:gridCol>
                <a:gridCol w="329184">
                  <a:extLst>
                    <a:ext uri="{9D8B030D-6E8A-4147-A177-3AD203B41FA5}">
                      <a16:colId xmlns:a16="http://schemas.microsoft.com/office/drawing/2014/main" val="1620523813"/>
                    </a:ext>
                  </a:extLst>
                </a:gridCol>
                <a:gridCol w="329184">
                  <a:extLst>
                    <a:ext uri="{9D8B030D-6E8A-4147-A177-3AD203B41FA5}">
                      <a16:colId xmlns:a16="http://schemas.microsoft.com/office/drawing/2014/main" val="1326223380"/>
                    </a:ext>
                  </a:extLst>
                </a:gridCol>
                <a:gridCol w="329184">
                  <a:extLst>
                    <a:ext uri="{9D8B030D-6E8A-4147-A177-3AD203B41FA5}">
                      <a16:colId xmlns:a16="http://schemas.microsoft.com/office/drawing/2014/main" val="225421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258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- 2019-02-23 14:00:32 </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visit #CitiesDubai in JBR! Find us at the Boutique at the Beach in the Meraas building for a spot of seaside 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https://scontent.xx.fbcdn.net/v/t1.0-9/s720x720/52562662_10156126305543297_3690083158801252352_o.jpg?_nc_cat=106&amp;_nc_ht=scontent.xx&amp;oh=0678193719473ff2dcde7f4041470cf7&amp;oe=5D1EB0F3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4307016"/>
                  </a:ext>
                </a:extLst>
              </a:tr>
            </a:tbl>
          </a:graphicData>
        </a:graphic>
      </p:graphicFrame>
      <p:sp>
        <p:nvSpPr>
          <p:cNvPr id="4" name="Text Placeholder 3">
            <a:extLst>
              <a:ext uri="{FF2B5EF4-FFF2-40B4-BE49-F238E27FC236}">
                <a16:creationId xmlns:a16="http://schemas.microsoft.com/office/drawing/2014/main" id="{F4255C6F-A99B-4F37-9C65-E3F2CCFECB6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76703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539B3-D9CA-4248-A796-3EA7FFE4C177}"/>
              </a:ext>
            </a:extLst>
          </p:cNvPr>
          <p:cNvSpPr>
            <a:spLocks noGrp="1"/>
          </p:cNvSpPr>
          <p:nvPr>
            <p:ph type="title"/>
          </p:nvPr>
        </p:nvSpPr>
        <p:spPr/>
        <p:txBody>
          <a:bodyPr/>
          <a:lstStyle/>
          <a:p>
            <a:r>
              <a:rPr lang="en-US"/>
              <a:t>Facebook Own Posts Table | Cities - 7 of 21</a:t>
            </a:r>
          </a:p>
        </p:txBody>
      </p:sp>
      <p:graphicFrame>
        <p:nvGraphicFramePr>
          <p:cNvPr id="5" name="Table Placeholder 4">
            <a:extLst>
              <a:ext uri="{FF2B5EF4-FFF2-40B4-BE49-F238E27FC236}">
                <a16:creationId xmlns:a16="http://schemas.microsoft.com/office/drawing/2014/main" id="{05757F15-C74A-49C2-84CB-5A1F8CAB91B1}"/>
              </a:ext>
            </a:extLst>
          </p:cNvPr>
          <p:cNvGraphicFramePr>
            <a:graphicFrameLocks noGrp="1"/>
          </p:cNvGraphicFramePr>
          <p:nvPr>
            <p:ph type="tbl" sz="quarter" idx="13"/>
            <p:extLst>
              <p:ext uri="{D42A27DB-BD31-4B8C-83A1-F6EECF244321}">
                <p14:modId xmlns:p14="http://schemas.microsoft.com/office/powerpoint/2010/main" val="188803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1812890"/>
                    </a:ext>
                  </a:extLst>
                </a:gridCol>
                <a:gridCol w="905256">
                  <a:extLst>
                    <a:ext uri="{9D8B030D-6E8A-4147-A177-3AD203B41FA5}">
                      <a16:colId xmlns:a16="http://schemas.microsoft.com/office/drawing/2014/main" val="1768556236"/>
                    </a:ext>
                  </a:extLst>
                </a:gridCol>
                <a:gridCol w="329184">
                  <a:extLst>
                    <a:ext uri="{9D8B030D-6E8A-4147-A177-3AD203B41FA5}">
                      <a16:colId xmlns:a16="http://schemas.microsoft.com/office/drawing/2014/main" val="3590635260"/>
                    </a:ext>
                  </a:extLst>
                </a:gridCol>
                <a:gridCol w="329184">
                  <a:extLst>
                    <a:ext uri="{9D8B030D-6E8A-4147-A177-3AD203B41FA5}">
                      <a16:colId xmlns:a16="http://schemas.microsoft.com/office/drawing/2014/main" val="1432061806"/>
                    </a:ext>
                  </a:extLst>
                </a:gridCol>
                <a:gridCol w="329184">
                  <a:extLst>
                    <a:ext uri="{9D8B030D-6E8A-4147-A177-3AD203B41FA5}">
                      <a16:colId xmlns:a16="http://schemas.microsoft.com/office/drawing/2014/main" val="49282830"/>
                    </a:ext>
                  </a:extLst>
                </a:gridCol>
                <a:gridCol w="329184">
                  <a:extLst>
                    <a:ext uri="{9D8B030D-6E8A-4147-A177-3AD203B41FA5}">
                      <a16:colId xmlns:a16="http://schemas.microsoft.com/office/drawing/2014/main" val="2572200558"/>
                    </a:ext>
                  </a:extLst>
                </a:gridCol>
                <a:gridCol w="329184">
                  <a:extLst>
                    <a:ext uri="{9D8B030D-6E8A-4147-A177-3AD203B41FA5}">
                      <a16:colId xmlns:a16="http://schemas.microsoft.com/office/drawing/2014/main" val="36247406"/>
                    </a:ext>
                  </a:extLst>
                </a:gridCol>
                <a:gridCol w="329184">
                  <a:extLst>
                    <a:ext uri="{9D8B030D-6E8A-4147-A177-3AD203B41FA5}">
                      <a16:colId xmlns:a16="http://schemas.microsoft.com/office/drawing/2014/main" val="2638127408"/>
                    </a:ext>
                  </a:extLst>
                </a:gridCol>
                <a:gridCol w="329184">
                  <a:extLst>
                    <a:ext uri="{9D8B030D-6E8A-4147-A177-3AD203B41FA5}">
                      <a16:colId xmlns:a16="http://schemas.microsoft.com/office/drawing/2014/main" val="2861979169"/>
                    </a:ext>
                  </a:extLst>
                </a:gridCol>
                <a:gridCol w="329184">
                  <a:extLst>
                    <a:ext uri="{9D8B030D-6E8A-4147-A177-3AD203B41FA5}">
                      <a16:colId xmlns:a16="http://schemas.microsoft.com/office/drawing/2014/main" val="579925427"/>
                    </a:ext>
                  </a:extLst>
                </a:gridCol>
                <a:gridCol w="329184">
                  <a:extLst>
                    <a:ext uri="{9D8B030D-6E8A-4147-A177-3AD203B41FA5}">
                      <a16:colId xmlns:a16="http://schemas.microsoft.com/office/drawing/2014/main" val="3982293378"/>
                    </a:ext>
                  </a:extLst>
                </a:gridCol>
                <a:gridCol w="329184">
                  <a:extLst>
                    <a:ext uri="{9D8B030D-6E8A-4147-A177-3AD203B41FA5}">
                      <a16:colId xmlns:a16="http://schemas.microsoft.com/office/drawing/2014/main" val="3319699695"/>
                    </a:ext>
                  </a:extLst>
                </a:gridCol>
                <a:gridCol w="329184">
                  <a:extLst>
                    <a:ext uri="{9D8B030D-6E8A-4147-A177-3AD203B41FA5}">
                      <a16:colId xmlns:a16="http://schemas.microsoft.com/office/drawing/2014/main" val="1891531010"/>
                    </a:ext>
                  </a:extLst>
                </a:gridCol>
                <a:gridCol w="329184">
                  <a:extLst>
                    <a:ext uri="{9D8B030D-6E8A-4147-A177-3AD203B41FA5}">
                      <a16:colId xmlns:a16="http://schemas.microsoft.com/office/drawing/2014/main" val="2544750683"/>
                    </a:ext>
                  </a:extLst>
                </a:gridCol>
                <a:gridCol w="329184">
                  <a:extLst>
                    <a:ext uri="{9D8B030D-6E8A-4147-A177-3AD203B41FA5}">
                      <a16:colId xmlns:a16="http://schemas.microsoft.com/office/drawing/2014/main" val="446022291"/>
                    </a:ext>
                  </a:extLst>
                </a:gridCol>
                <a:gridCol w="329184">
                  <a:extLst>
                    <a:ext uri="{9D8B030D-6E8A-4147-A177-3AD203B41FA5}">
                      <a16:colId xmlns:a16="http://schemas.microsoft.com/office/drawing/2014/main" val="1480280067"/>
                    </a:ext>
                  </a:extLst>
                </a:gridCol>
                <a:gridCol w="329184">
                  <a:extLst>
                    <a:ext uri="{9D8B030D-6E8A-4147-A177-3AD203B41FA5}">
                      <a16:colId xmlns:a16="http://schemas.microsoft.com/office/drawing/2014/main" val="2541957881"/>
                    </a:ext>
                  </a:extLst>
                </a:gridCol>
                <a:gridCol w="329184">
                  <a:extLst>
                    <a:ext uri="{9D8B030D-6E8A-4147-A177-3AD203B41FA5}">
                      <a16:colId xmlns:a16="http://schemas.microsoft.com/office/drawing/2014/main" val="153820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5869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- 2019-02-22 14:00:40 </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the latest in kinetic sculptures! Slow Dance by #WonderMachines works by synching light and vibration to offering mesmerizing movement. Check it out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https://scontent.xx.fbcdn.net/v/t1.0-9/s720x720/52846847_10156124187398297_3804819331758424064_o.jpg?_nc_cat=106&amp;_nc_ht=scontent.xx&amp;oh=2a609456e887d209405044b7a070daaa&amp;oe=5CDE7239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3051948"/>
                  </a:ext>
                </a:extLst>
              </a:tr>
            </a:tbl>
          </a:graphicData>
        </a:graphic>
      </p:graphicFrame>
      <p:sp>
        <p:nvSpPr>
          <p:cNvPr id="4" name="Text Placeholder 3">
            <a:extLst>
              <a:ext uri="{FF2B5EF4-FFF2-40B4-BE49-F238E27FC236}">
                <a16:creationId xmlns:a16="http://schemas.microsoft.com/office/drawing/2014/main" id="{19A8CA79-983A-49BF-B640-EBD3D920202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62594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BCDC4-F6C1-4DD9-A109-B89E2EE6D4FD}"/>
              </a:ext>
            </a:extLst>
          </p:cNvPr>
          <p:cNvSpPr>
            <a:spLocks noGrp="1"/>
          </p:cNvSpPr>
          <p:nvPr>
            <p:ph type="title"/>
          </p:nvPr>
        </p:nvSpPr>
        <p:spPr/>
        <p:txBody>
          <a:bodyPr/>
          <a:lstStyle/>
          <a:p>
            <a:r>
              <a:rPr lang="en-US"/>
              <a:t>Facebook Own Posts Table | Cities - 8 of 21</a:t>
            </a:r>
          </a:p>
        </p:txBody>
      </p:sp>
      <p:graphicFrame>
        <p:nvGraphicFramePr>
          <p:cNvPr id="5" name="Table Placeholder 4">
            <a:extLst>
              <a:ext uri="{FF2B5EF4-FFF2-40B4-BE49-F238E27FC236}">
                <a16:creationId xmlns:a16="http://schemas.microsoft.com/office/drawing/2014/main" id="{925A1CC2-D7B1-4574-A10A-2569363E338C}"/>
              </a:ext>
            </a:extLst>
          </p:cNvPr>
          <p:cNvGraphicFramePr>
            <a:graphicFrameLocks noGrp="1"/>
          </p:cNvGraphicFramePr>
          <p:nvPr>
            <p:ph type="tbl" sz="quarter" idx="13"/>
            <p:extLst>
              <p:ext uri="{D42A27DB-BD31-4B8C-83A1-F6EECF244321}">
                <p14:modId xmlns:p14="http://schemas.microsoft.com/office/powerpoint/2010/main" val="1468844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7808476"/>
                    </a:ext>
                  </a:extLst>
                </a:gridCol>
                <a:gridCol w="905256">
                  <a:extLst>
                    <a:ext uri="{9D8B030D-6E8A-4147-A177-3AD203B41FA5}">
                      <a16:colId xmlns:a16="http://schemas.microsoft.com/office/drawing/2014/main" val="2372820241"/>
                    </a:ext>
                  </a:extLst>
                </a:gridCol>
                <a:gridCol w="329184">
                  <a:extLst>
                    <a:ext uri="{9D8B030D-6E8A-4147-A177-3AD203B41FA5}">
                      <a16:colId xmlns:a16="http://schemas.microsoft.com/office/drawing/2014/main" val="493233030"/>
                    </a:ext>
                  </a:extLst>
                </a:gridCol>
                <a:gridCol w="329184">
                  <a:extLst>
                    <a:ext uri="{9D8B030D-6E8A-4147-A177-3AD203B41FA5}">
                      <a16:colId xmlns:a16="http://schemas.microsoft.com/office/drawing/2014/main" val="2990460569"/>
                    </a:ext>
                  </a:extLst>
                </a:gridCol>
                <a:gridCol w="329184">
                  <a:extLst>
                    <a:ext uri="{9D8B030D-6E8A-4147-A177-3AD203B41FA5}">
                      <a16:colId xmlns:a16="http://schemas.microsoft.com/office/drawing/2014/main" val="3027062587"/>
                    </a:ext>
                  </a:extLst>
                </a:gridCol>
                <a:gridCol w="329184">
                  <a:extLst>
                    <a:ext uri="{9D8B030D-6E8A-4147-A177-3AD203B41FA5}">
                      <a16:colId xmlns:a16="http://schemas.microsoft.com/office/drawing/2014/main" val="3270224568"/>
                    </a:ext>
                  </a:extLst>
                </a:gridCol>
                <a:gridCol w="329184">
                  <a:extLst>
                    <a:ext uri="{9D8B030D-6E8A-4147-A177-3AD203B41FA5}">
                      <a16:colId xmlns:a16="http://schemas.microsoft.com/office/drawing/2014/main" val="456473745"/>
                    </a:ext>
                  </a:extLst>
                </a:gridCol>
                <a:gridCol w="329184">
                  <a:extLst>
                    <a:ext uri="{9D8B030D-6E8A-4147-A177-3AD203B41FA5}">
                      <a16:colId xmlns:a16="http://schemas.microsoft.com/office/drawing/2014/main" val="4098953740"/>
                    </a:ext>
                  </a:extLst>
                </a:gridCol>
                <a:gridCol w="329184">
                  <a:extLst>
                    <a:ext uri="{9D8B030D-6E8A-4147-A177-3AD203B41FA5}">
                      <a16:colId xmlns:a16="http://schemas.microsoft.com/office/drawing/2014/main" val="3487827135"/>
                    </a:ext>
                  </a:extLst>
                </a:gridCol>
                <a:gridCol w="329184">
                  <a:extLst>
                    <a:ext uri="{9D8B030D-6E8A-4147-A177-3AD203B41FA5}">
                      <a16:colId xmlns:a16="http://schemas.microsoft.com/office/drawing/2014/main" val="3187118847"/>
                    </a:ext>
                  </a:extLst>
                </a:gridCol>
                <a:gridCol w="329184">
                  <a:extLst>
                    <a:ext uri="{9D8B030D-6E8A-4147-A177-3AD203B41FA5}">
                      <a16:colId xmlns:a16="http://schemas.microsoft.com/office/drawing/2014/main" val="1598502325"/>
                    </a:ext>
                  </a:extLst>
                </a:gridCol>
                <a:gridCol w="329184">
                  <a:extLst>
                    <a:ext uri="{9D8B030D-6E8A-4147-A177-3AD203B41FA5}">
                      <a16:colId xmlns:a16="http://schemas.microsoft.com/office/drawing/2014/main" val="3377835062"/>
                    </a:ext>
                  </a:extLst>
                </a:gridCol>
                <a:gridCol w="329184">
                  <a:extLst>
                    <a:ext uri="{9D8B030D-6E8A-4147-A177-3AD203B41FA5}">
                      <a16:colId xmlns:a16="http://schemas.microsoft.com/office/drawing/2014/main" val="70111460"/>
                    </a:ext>
                  </a:extLst>
                </a:gridCol>
                <a:gridCol w="329184">
                  <a:extLst>
                    <a:ext uri="{9D8B030D-6E8A-4147-A177-3AD203B41FA5}">
                      <a16:colId xmlns:a16="http://schemas.microsoft.com/office/drawing/2014/main" val="505020172"/>
                    </a:ext>
                  </a:extLst>
                </a:gridCol>
                <a:gridCol w="329184">
                  <a:extLst>
                    <a:ext uri="{9D8B030D-6E8A-4147-A177-3AD203B41FA5}">
                      <a16:colId xmlns:a16="http://schemas.microsoft.com/office/drawing/2014/main" val="784620761"/>
                    </a:ext>
                  </a:extLst>
                </a:gridCol>
                <a:gridCol w="329184">
                  <a:extLst>
                    <a:ext uri="{9D8B030D-6E8A-4147-A177-3AD203B41FA5}">
                      <a16:colId xmlns:a16="http://schemas.microsoft.com/office/drawing/2014/main" val="1562678628"/>
                    </a:ext>
                  </a:extLst>
                </a:gridCol>
                <a:gridCol w="329184">
                  <a:extLst>
                    <a:ext uri="{9D8B030D-6E8A-4147-A177-3AD203B41FA5}">
                      <a16:colId xmlns:a16="http://schemas.microsoft.com/office/drawing/2014/main" val="2011060700"/>
                    </a:ext>
                  </a:extLst>
                </a:gridCol>
                <a:gridCol w="329184">
                  <a:extLst>
                    <a:ext uri="{9D8B030D-6E8A-4147-A177-3AD203B41FA5}">
                      <a16:colId xmlns:a16="http://schemas.microsoft.com/office/drawing/2014/main" val="2822890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930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- 2019-02-21 14:01:13 </a:t>
                      </a:r>
                      <a:r>
                        <a:rPr kumimoji="0" lang="en-US" sz="1000" b="0" i="0" u="none" strike="noStrike" kern="1200" cap="none" spc="0" normalizeH="0" baseline="0" noProof="0">
                          <a:ln>
                            <a:noFill/>
                          </a:ln>
                          <a:solidFill>
                            <a:prstClr val="black"/>
                          </a:solidFill>
                          <a:effectLst/>
                          <a:uLnTx/>
                          <a:uFillTx/>
                          <a:latin typeface="+mn-lt"/>
                          <a:ea typeface="+mn-ea"/>
                          <a:cs typeface="+mn-cs"/>
                        </a:rPr>
                        <a:t> 
 The Stitch collection from #Secrid wallets combines the best leather with the most beautiful embroidery. Find the latest from Secrid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https://scontent.xx.fbcdn.net/v/t1.0-9/52820262_10156121664103297_376989345657126912_n.png?_nc_cat=105&amp;_nc_ht=scontent.xx&amp;oh=0245b05fb7473e83a80ba9995e9ff8ff&amp;oe=5D16734A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0207006"/>
                  </a:ext>
                </a:extLst>
              </a:tr>
            </a:tbl>
          </a:graphicData>
        </a:graphic>
      </p:graphicFrame>
      <p:sp>
        <p:nvSpPr>
          <p:cNvPr id="4" name="Text Placeholder 3">
            <a:extLst>
              <a:ext uri="{FF2B5EF4-FFF2-40B4-BE49-F238E27FC236}">
                <a16:creationId xmlns:a16="http://schemas.microsoft.com/office/drawing/2014/main" id="{45346939-F97E-4DD1-A87F-435E65C4526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521723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66D68-07BD-4A60-8089-DEDC82B537EC}"/>
              </a:ext>
            </a:extLst>
          </p:cNvPr>
          <p:cNvSpPr>
            <a:spLocks noGrp="1"/>
          </p:cNvSpPr>
          <p:nvPr>
            <p:ph type="title"/>
          </p:nvPr>
        </p:nvSpPr>
        <p:spPr/>
        <p:txBody>
          <a:bodyPr/>
          <a:lstStyle/>
          <a:p>
            <a:r>
              <a:rPr lang="en-US"/>
              <a:t>Facebook Own Posts Table | Cities - 9 of 21</a:t>
            </a:r>
          </a:p>
        </p:txBody>
      </p:sp>
      <p:graphicFrame>
        <p:nvGraphicFramePr>
          <p:cNvPr id="5" name="Table Placeholder 4">
            <a:extLst>
              <a:ext uri="{FF2B5EF4-FFF2-40B4-BE49-F238E27FC236}">
                <a16:creationId xmlns:a16="http://schemas.microsoft.com/office/drawing/2014/main" id="{964D24D8-DD9A-4EDE-9245-70FA7D3A9037}"/>
              </a:ext>
            </a:extLst>
          </p:cNvPr>
          <p:cNvGraphicFramePr>
            <a:graphicFrameLocks noGrp="1"/>
          </p:cNvGraphicFramePr>
          <p:nvPr>
            <p:ph type="tbl" sz="quarter" idx="13"/>
            <p:extLst>
              <p:ext uri="{D42A27DB-BD31-4B8C-83A1-F6EECF244321}">
                <p14:modId xmlns:p14="http://schemas.microsoft.com/office/powerpoint/2010/main" val="350682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530827"/>
                    </a:ext>
                  </a:extLst>
                </a:gridCol>
                <a:gridCol w="905256">
                  <a:extLst>
                    <a:ext uri="{9D8B030D-6E8A-4147-A177-3AD203B41FA5}">
                      <a16:colId xmlns:a16="http://schemas.microsoft.com/office/drawing/2014/main" val="9129405"/>
                    </a:ext>
                  </a:extLst>
                </a:gridCol>
                <a:gridCol w="329184">
                  <a:extLst>
                    <a:ext uri="{9D8B030D-6E8A-4147-A177-3AD203B41FA5}">
                      <a16:colId xmlns:a16="http://schemas.microsoft.com/office/drawing/2014/main" val="411446661"/>
                    </a:ext>
                  </a:extLst>
                </a:gridCol>
                <a:gridCol w="329184">
                  <a:extLst>
                    <a:ext uri="{9D8B030D-6E8A-4147-A177-3AD203B41FA5}">
                      <a16:colId xmlns:a16="http://schemas.microsoft.com/office/drawing/2014/main" val="2778053011"/>
                    </a:ext>
                  </a:extLst>
                </a:gridCol>
                <a:gridCol w="329184">
                  <a:extLst>
                    <a:ext uri="{9D8B030D-6E8A-4147-A177-3AD203B41FA5}">
                      <a16:colId xmlns:a16="http://schemas.microsoft.com/office/drawing/2014/main" val="3750283110"/>
                    </a:ext>
                  </a:extLst>
                </a:gridCol>
                <a:gridCol w="329184">
                  <a:extLst>
                    <a:ext uri="{9D8B030D-6E8A-4147-A177-3AD203B41FA5}">
                      <a16:colId xmlns:a16="http://schemas.microsoft.com/office/drawing/2014/main" val="4206647584"/>
                    </a:ext>
                  </a:extLst>
                </a:gridCol>
                <a:gridCol w="329184">
                  <a:extLst>
                    <a:ext uri="{9D8B030D-6E8A-4147-A177-3AD203B41FA5}">
                      <a16:colId xmlns:a16="http://schemas.microsoft.com/office/drawing/2014/main" val="2205916645"/>
                    </a:ext>
                  </a:extLst>
                </a:gridCol>
                <a:gridCol w="329184">
                  <a:extLst>
                    <a:ext uri="{9D8B030D-6E8A-4147-A177-3AD203B41FA5}">
                      <a16:colId xmlns:a16="http://schemas.microsoft.com/office/drawing/2014/main" val="2697095110"/>
                    </a:ext>
                  </a:extLst>
                </a:gridCol>
                <a:gridCol w="329184">
                  <a:extLst>
                    <a:ext uri="{9D8B030D-6E8A-4147-A177-3AD203B41FA5}">
                      <a16:colId xmlns:a16="http://schemas.microsoft.com/office/drawing/2014/main" val="3327868353"/>
                    </a:ext>
                  </a:extLst>
                </a:gridCol>
                <a:gridCol w="329184">
                  <a:extLst>
                    <a:ext uri="{9D8B030D-6E8A-4147-A177-3AD203B41FA5}">
                      <a16:colId xmlns:a16="http://schemas.microsoft.com/office/drawing/2014/main" val="4263031882"/>
                    </a:ext>
                  </a:extLst>
                </a:gridCol>
                <a:gridCol w="329184">
                  <a:extLst>
                    <a:ext uri="{9D8B030D-6E8A-4147-A177-3AD203B41FA5}">
                      <a16:colId xmlns:a16="http://schemas.microsoft.com/office/drawing/2014/main" val="658470356"/>
                    </a:ext>
                  </a:extLst>
                </a:gridCol>
                <a:gridCol w="329184">
                  <a:extLst>
                    <a:ext uri="{9D8B030D-6E8A-4147-A177-3AD203B41FA5}">
                      <a16:colId xmlns:a16="http://schemas.microsoft.com/office/drawing/2014/main" val="2999879529"/>
                    </a:ext>
                  </a:extLst>
                </a:gridCol>
                <a:gridCol w="329184">
                  <a:extLst>
                    <a:ext uri="{9D8B030D-6E8A-4147-A177-3AD203B41FA5}">
                      <a16:colId xmlns:a16="http://schemas.microsoft.com/office/drawing/2014/main" val="357137077"/>
                    </a:ext>
                  </a:extLst>
                </a:gridCol>
                <a:gridCol w="329184">
                  <a:extLst>
                    <a:ext uri="{9D8B030D-6E8A-4147-A177-3AD203B41FA5}">
                      <a16:colId xmlns:a16="http://schemas.microsoft.com/office/drawing/2014/main" val="1825760106"/>
                    </a:ext>
                  </a:extLst>
                </a:gridCol>
                <a:gridCol w="329184">
                  <a:extLst>
                    <a:ext uri="{9D8B030D-6E8A-4147-A177-3AD203B41FA5}">
                      <a16:colId xmlns:a16="http://schemas.microsoft.com/office/drawing/2014/main" val="3417336949"/>
                    </a:ext>
                  </a:extLst>
                </a:gridCol>
                <a:gridCol w="329184">
                  <a:extLst>
                    <a:ext uri="{9D8B030D-6E8A-4147-A177-3AD203B41FA5}">
                      <a16:colId xmlns:a16="http://schemas.microsoft.com/office/drawing/2014/main" val="2151959022"/>
                    </a:ext>
                  </a:extLst>
                </a:gridCol>
                <a:gridCol w="329184">
                  <a:extLst>
                    <a:ext uri="{9D8B030D-6E8A-4147-A177-3AD203B41FA5}">
                      <a16:colId xmlns:a16="http://schemas.microsoft.com/office/drawing/2014/main" val="3729279587"/>
                    </a:ext>
                  </a:extLst>
                </a:gridCol>
                <a:gridCol w="329184">
                  <a:extLst>
                    <a:ext uri="{9D8B030D-6E8A-4147-A177-3AD203B41FA5}">
                      <a16:colId xmlns:a16="http://schemas.microsoft.com/office/drawing/2014/main" val="1436452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054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- 2019-02-20 14:01:02 </a:t>
                      </a:r>
                      <a:r>
                        <a:rPr kumimoji="0" lang="en-US" sz="1000" b="0" i="0" u="none" strike="noStrike" kern="1200" cap="none" spc="0" normalizeH="0" baseline="0" noProof="0">
                          <a:ln>
                            <a:noFill/>
                          </a:ln>
                          <a:solidFill>
                            <a:prstClr val="black"/>
                          </a:solidFill>
                          <a:effectLst/>
                          <a:uLnTx/>
                          <a:uFillTx/>
                          <a:latin typeface="+mn-lt"/>
                          <a:ea typeface="+mn-ea"/>
                          <a:cs typeface="+mn-cs"/>
                        </a:rPr>
                        <a:t> 
 Introducing Align, the minimal pen with a twist! Featuring a dislocated pen body that aligns to activate the pen’s function, Align is precisely machined from solid aluminum and is the result of two years of research and development. Discover this elegant, innovative design from #BeyondObject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https://scontent.xx.fbcdn.net/v/t1.0-9/q81/s720x720/52598662_10156119361123297_8604280757726216192_o.jpg?_nc_cat=108&amp;_nc_ht=scontent.xx&amp;oh=b217bfece83fdde4c85bb1cc524df080&amp;oe=5D1E4740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7899774"/>
                  </a:ext>
                </a:extLst>
              </a:tr>
            </a:tbl>
          </a:graphicData>
        </a:graphic>
      </p:graphicFrame>
      <p:sp>
        <p:nvSpPr>
          <p:cNvPr id="4" name="Text Placeholder 3">
            <a:extLst>
              <a:ext uri="{FF2B5EF4-FFF2-40B4-BE49-F238E27FC236}">
                <a16:creationId xmlns:a16="http://schemas.microsoft.com/office/drawing/2014/main" id="{1FC550EF-7B5D-4C43-8895-0A2F1A6C674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40698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BA78-8D5B-4A2D-82CA-0A1C22D7DD0E}"/>
              </a:ext>
            </a:extLst>
          </p:cNvPr>
          <p:cNvSpPr>
            <a:spLocks noGrp="1"/>
          </p:cNvSpPr>
          <p:nvPr>
            <p:ph type="title"/>
          </p:nvPr>
        </p:nvSpPr>
        <p:spPr/>
        <p:txBody>
          <a:bodyPr/>
          <a:lstStyle/>
          <a:p>
            <a:r>
              <a:rPr lang="en-US"/>
              <a:t>Facebook Own Posts Table | Cities - 10 of 21</a:t>
            </a:r>
          </a:p>
        </p:txBody>
      </p:sp>
      <p:graphicFrame>
        <p:nvGraphicFramePr>
          <p:cNvPr id="5" name="Table Placeholder 4">
            <a:extLst>
              <a:ext uri="{FF2B5EF4-FFF2-40B4-BE49-F238E27FC236}">
                <a16:creationId xmlns:a16="http://schemas.microsoft.com/office/drawing/2014/main" id="{89E949A5-1FE0-4527-B042-FA4A2793F8B4}"/>
              </a:ext>
            </a:extLst>
          </p:cNvPr>
          <p:cNvGraphicFramePr>
            <a:graphicFrameLocks noGrp="1"/>
          </p:cNvGraphicFramePr>
          <p:nvPr>
            <p:ph type="tbl" sz="quarter" idx="13"/>
            <p:extLst>
              <p:ext uri="{D42A27DB-BD31-4B8C-83A1-F6EECF244321}">
                <p14:modId xmlns:p14="http://schemas.microsoft.com/office/powerpoint/2010/main" val="4269012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8801703"/>
                    </a:ext>
                  </a:extLst>
                </a:gridCol>
                <a:gridCol w="905256">
                  <a:extLst>
                    <a:ext uri="{9D8B030D-6E8A-4147-A177-3AD203B41FA5}">
                      <a16:colId xmlns:a16="http://schemas.microsoft.com/office/drawing/2014/main" val="1373127421"/>
                    </a:ext>
                  </a:extLst>
                </a:gridCol>
                <a:gridCol w="329184">
                  <a:extLst>
                    <a:ext uri="{9D8B030D-6E8A-4147-A177-3AD203B41FA5}">
                      <a16:colId xmlns:a16="http://schemas.microsoft.com/office/drawing/2014/main" val="1433776530"/>
                    </a:ext>
                  </a:extLst>
                </a:gridCol>
                <a:gridCol w="329184">
                  <a:extLst>
                    <a:ext uri="{9D8B030D-6E8A-4147-A177-3AD203B41FA5}">
                      <a16:colId xmlns:a16="http://schemas.microsoft.com/office/drawing/2014/main" val="237998120"/>
                    </a:ext>
                  </a:extLst>
                </a:gridCol>
                <a:gridCol w="329184">
                  <a:extLst>
                    <a:ext uri="{9D8B030D-6E8A-4147-A177-3AD203B41FA5}">
                      <a16:colId xmlns:a16="http://schemas.microsoft.com/office/drawing/2014/main" val="4040548172"/>
                    </a:ext>
                  </a:extLst>
                </a:gridCol>
                <a:gridCol w="329184">
                  <a:extLst>
                    <a:ext uri="{9D8B030D-6E8A-4147-A177-3AD203B41FA5}">
                      <a16:colId xmlns:a16="http://schemas.microsoft.com/office/drawing/2014/main" val="3248102076"/>
                    </a:ext>
                  </a:extLst>
                </a:gridCol>
                <a:gridCol w="329184">
                  <a:extLst>
                    <a:ext uri="{9D8B030D-6E8A-4147-A177-3AD203B41FA5}">
                      <a16:colId xmlns:a16="http://schemas.microsoft.com/office/drawing/2014/main" val="1356659695"/>
                    </a:ext>
                  </a:extLst>
                </a:gridCol>
                <a:gridCol w="329184">
                  <a:extLst>
                    <a:ext uri="{9D8B030D-6E8A-4147-A177-3AD203B41FA5}">
                      <a16:colId xmlns:a16="http://schemas.microsoft.com/office/drawing/2014/main" val="3729132541"/>
                    </a:ext>
                  </a:extLst>
                </a:gridCol>
                <a:gridCol w="329184">
                  <a:extLst>
                    <a:ext uri="{9D8B030D-6E8A-4147-A177-3AD203B41FA5}">
                      <a16:colId xmlns:a16="http://schemas.microsoft.com/office/drawing/2014/main" val="2281569159"/>
                    </a:ext>
                  </a:extLst>
                </a:gridCol>
                <a:gridCol w="329184">
                  <a:extLst>
                    <a:ext uri="{9D8B030D-6E8A-4147-A177-3AD203B41FA5}">
                      <a16:colId xmlns:a16="http://schemas.microsoft.com/office/drawing/2014/main" val="3156896255"/>
                    </a:ext>
                  </a:extLst>
                </a:gridCol>
                <a:gridCol w="329184">
                  <a:extLst>
                    <a:ext uri="{9D8B030D-6E8A-4147-A177-3AD203B41FA5}">
                      <a16:colId xmlns:a16="http://schemas.microsoft.com/office/drawing/2014/main" val="643950325"/>
                    </a:ext>
                  </a:extLst>
                </a:gridCol>
                <a:gridCol w="329184">
                  <a:extLst>
                    <a:ext uri="{9D8B030D-6E8A-4147-A177-3AD203B41FA5}">
                      <a16:colId xmlns:a16="http://schemas.microsoft.com/office/drawing/2014/main" val="1514284959"/>
                    </a:ext>
                  </a:extLst>
                </a:gridCol>
                <a:gridCol w="329184">
                  <a:extLst>
                    <a:ext uri="{9D8B030D-6E8A-4147-A177-3AD203B41FA5}">
                      <a16:colId xmlns:a16="http://schemas.microsoft.com/office/drawing/2014/main" val="971639058"/>
                    </a:ext>
                  </a:extLst>
                </a:gridCol>
                <a:gridCol w="329184">
                  <a:extLst>
                    <a:ext uri="{9D8B030D-6E8A-4147-A177-3AD203B41FA5}">
                      <a16:colId xmlns:a16="http://schemas.microsoft.com/office/drawing/2014/main" val="1687531183"/>
                    </a:ext>
                  </a:extLst>
                </a:gridCol>
                <a:gridCol w="329184">
                  <a:extLst>
                    <a:ext uri="{9D8B030D-6E8A-4147-A177-3AD203B41FA5}">
                      <a16:colId xmlns:a16="http://schemas.microsoft.com/office/drawing/2014/main" val="860796839"/>
                    </a:ext>
                  </a:extLst>
                </a:gridCol>
                <a:gridCol w="329184">
                  <a:extLst>
                    <a:ext uri="{9D8B030D-6E8A-4147-A177-3AD203B41FA5}">
                      <a16:colId xmlns:a16="http://schemas.microsoft.com/office/drawing/2014/main" val="368928306"/>
                    </a:ext>
                  </a:extLst>
                </a:gridCol>
                <a:gridCol w="329184">
                  <a:extLst>
                    <a:ext uri="{9D8B030D-6E8A-4147-A177-3AD203B41FA5}">
                      <a16:colId xmlns:a16="http://schemas.microsoft.com/office/drawing/2014/main" val="1682949925"/>
                    </a:ext>
                  </a:extLst>
                </a:gridCol>
                <a:gridCol w="329184">
                  <a:extLst>
                    <a:ext uri="{9D8B030D-6E8A-4147-A177-3AD203B41FA5}">
                      <a16:colId xmlns:a16="http://schemas.microsoft.com/office/drawing/2014/main" val="336068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20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- 2019-02-19 10:58:29 </a:t>
                      </a:r>
                      <a:r>
                        <a:rPr kumimoji="0" lang="en-US" sz="1000" b="0" i="0" u="none" strike="noStrike" kern="1200" cap="none" spc="0" normalizeH="0" baseline="0" noProof="0">
                          <a:ln>
                            <a:noFill/>
                          </a:ln>
                          <a:solidFill>
                            <a:prstClr val="black"/>
                          </a:solidFill>
                          <a:effectLst/>
                          <a:uLnTx/>
                          <a:uFillTx/>
                          <a:latin typeface="+mn-lt"/>
                          <a:ea typeface="+mn-ea"/>
                          <a:cs typeface="+mn-cs"/>
                        </a:rPr>
                        <a:t> 
 No batteries and no cords! The #Mova globe turns with exposure to any ambient light source, providing a flawless rotation that puts the world on display! Find your Mova globe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https://scontent.xx.fbcdn.net/v/t15.5256-10/s720x720/52121389_2238798709717056_3954658512943972352_n.jpg?_nc_cat=110&amp;_nc_ht=scontent.xx&amp;oh=4acaaf220bc05f5fd2644e279eb3e606&amp;oe=5CEF39FF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5533308"/>
                  </a:ext>
                </a:extLst>
              </a:tr>
            </a:tbl>
          </a:graphicData>
        </a:graphic>
      </p:graphicFrame>
      <p:sp>
        <p:nvSpPr>
          <p:cNvPr id="4" name="Text Placeholder 3">
            <a:extLst>
              <a:ext uri="{FF2B5EF4-FFF2-40B4-BE49-F238E27FC236}">
                <a16:creationId xmlns:a16="http://schemas.microsoft.com/office/drawing/2014/main" id="{8C3BEC7D-C05B-49C7-9DF6-412739C6CD0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3894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572D9-7BDE-4277-8E88-313B820FC50B}"/>
              </a:ext>
            </a:extLst>
          </p:cNvPr>
          <p:cNvSpPr>
            <a:spLocks noGrp="1"/>
          </p:cNvSpPr>
          <p:nvPr>
            <p:ph type="title"/>
          </p:nvPr>
        </p:nvSpPr>
        <p:spPr/>
        <p:txBody>
          <a:bodyPr/>
          <a:lstStyle/>
          <a:p>
            <a:r>
              <a:rPr lang="en-US"/>
              <a:t>Facebook Own Posts Table | Cities - 11 of 21</a:t>
            </a:r>
          </a:p>
        </p:txBody>
      </p:sp>
      <p:graphicFrame>
        <p:nvGraphicFramePr>
          <p:cNvPr id="5" name="Table Placeholder 4">
            <a:extLst>
              <a:ext uri="{FF2B5EF4-FFF2-40B4-BE49-F238E27FC236}">
                <a16:creationId xmlns:a16="http://schemas.microsoft.com/office/drawing/2014/main" id="{6B6B7211-7745-4A16-ADDC-6B45E1D77B54}"/>
              </a:ext>
            </a:extLst>
          </p:cNvPr>
          <p:cNvGraphicFramePr>
            <a:graphicFrameLocks noGrp="1"/>
          </p:cNvGraphicFramePr>
          <p:nvPr>
            <p:ph type="tbl" sz="quarter" idx="13"/>
            <p:extLst>
              <p:ext uri="{D42A27DB-BD31-4B8C-83A1-F6EECF244321}">
                <p14:modId xmlns:p14="http://schemas.microsoft.com/office/powerpoint/2010/main" val="356791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4934462"/>
                    </a:ext>
                  </a:extLst>
                </a:gridCol>
                <a:gridCol w="905256">
                  <a:extLst>
                    <a:ext uri="{9D8B030D-6E8A-4147-A177-3AD203B41FA5}">
                      <a16:colId xmlns:a16="http://schemas.microsoft.com/office/drawing/2014/main" val="4015531553"/>
                    </a:ext>
                  </a:extLst>
                </a:gridCol>
                <a:gridCol w="329184">
                  <a:extLst>
                    <a:ext uri="{9D8B030D-6E8A-4147-A177-3AD203B41FA5}">
                      <a16:colId xmlns:a16="http://schemas.microsoft.com/office/drawing/2014/main" val="4066680733"/>
                    </a:ext>
                  </a:extLst>
                </a:gridCol>
                <a:gridCol w="329184">
                  <a:extLst>
                    <a:ext uri="{9D8B030D-6E8A-4147-A177-3AD203B41FA5}">
                      <a16:colId xmlns:a16="http://schemas.microsoft.com/office/drawing/2014/main" val="2677669769"/>
                    </a:ext>
                  </a:extLst>
                </a:gridCol>
                <a:gridCol w="329184">
                  <a:extLst>
                    <a:ext uri="{9D8B030D-6E8A-4147-A177-3AD203B41FA5}">
                      <a16:colId xmlns:a16="http://schemas.microsoft.com/office/drawing/2014/main" val="3237875175"/>
                    </a:ext>
                  </a:extLst>
                </a:gridCol>
                <a:gridCol w="329184">
                  <a:extLst>
                    <a:ext uri="{9D8B030D-6E8A-4147-A177-3AD203B41FA5}">
                      <a16:colId xmlns:a16="http://schemas.microsoft.com/office/drawing/2014/main" val="39890071"/>
                    </a:ext>
                  </a:extLst>
                </a:gridCol>
                <a:gridCol w="329184">
                  <a:extLst>
                    <a:ext uri="{9D8B030D-6E8A-4147-A177-3AD203B41FA5}">
                      <a16:colId xmlns:a16="http://schemas.microsoft.com/office/drawing/2014/main" val="1484066612"/>
                    </a:ext>
                  </a:extLst>
                </a:gridCol>
                <a:gridCol w="329184">
                  <a:extLst>
                    <a:ext uri="{9D8B030D-6E8A-4147-A177-3AD203B41FA5}">
                      <a16:colId xmlns:a16="http://schemas.microsoft.com/office/drawing/2014/main" val="3824529347"/>
                    </a:ext>
                  </a:extLst>
                </a:gridCol>
                <a:gridCol w="329184">
                  <a:extLst>
                    <a:ext uri="{9D8B030D-6E8A-4147-A177-3AD203B41FA5}">
                      <a16:colId xmlns:a16="http://schemas.microsoft.com/office/drawing/2014/main" val="1349512062"/>
                    </a:ext>
                  </a:extLst>
                </a:gridCol>
                <a:gridCol w="329184">
                  <a:extLst>
                    <a:ext uri="{9D8B030D-6E8A-4147-A177-3AD203B41FA5}">
                      <a16:colId xmlns:a16="http://schemas.microsoft.com/office/drawing/2014/main" val="2679746650"/>
                    </a:ext>
                  </a:extLst>
                </a:gridCol>
                <a:gridCol w="329184">
                  <a:extLst>
                    <a:ext uri="{9D8B030D-6E8A-4147-A177-3AD203B41FA5}">
                      <a16:colId xmlns:a16="http://schemas.microsoft.com/office/drawing/2014/main" val="899781873"/>
                    </a:ext>
                  </a:extLst>
                </a:gridCol>
                <a:gridCol w="329184">
                  <a:extLst>
                    <a:ext uri="{9D8B030D-6E8A-4147-A177-3AD203B41FA5}">
                      <a16:colId xmlns:a16="http://schemas.microsoft.com/office/drawing/2014/main" val="664225860"/>
                    </a:ext>
                  </a:extLst>
                </a:gridCol>
                <a:gridCol w="329184">
                  <a:extLst>
                    <a:ext uri="{9D8B030D-6E8A-4147-A177-3AD203B41FA5}">
                      <a16:colId xmlns:a16="http://schemas.microsoft.com/office/drawing/2014/main" val="2316373440"/>
                    </a:ext>
                  </a:extLst>
                </a:gridCol>
                <a:gridCol w="329184">
                  <a:extLst>
                    <a:ext uri="{9D8B030D-6E8A-4147-A177-3AD203B41FA5}">
                      <a16:colId xmlns:a16="http://schemas.microsoft.com/office/drawing/2014/main" val="3298616322"/>
                    </a:ext>
                  </a:extLst>
                </a:gridCol>
                <a:gridCol w="329184">
                  <a:extLst>
                    <a:ext uri="{9D8B030D-6E8A-4147-A177-3AD203B41FA5}">
                      <a16:colId xmlns:a16="http://schemas.microsoft.com/office/drawing/2014/main" val="1579051759"/>
                    </a:ext>
                  </a:extLst>
                </a:gridCol>
                <a:gridCol w="329184">
                  <a:extLst>
                    <a:ext uri="{9D8B030D-6E8A-4147-A177-3AD203B41FA5}">
                      <a16:colId xmlns:a16="http://schemas.microsoft.com/office/drawing/2014/main" val="2193277775"/>
                    </a:ext>
                  </a:extLst>
                </a:gridCol>
                <a:gridCol w="329184">
                  <a:extLst>
                    <a:ext uri="{9D8B030D-6E8A-4147-A177-3AD203B41FA5}">
                      <a16:colId xmlns:a16="http://schemas.microsoft.com/office/drawing/2014/main" val="243294419"/>
                    </a:ext>
                  </a:extLst>
                </a:gridCol>
                <a:gridCol w="329184">
                  <a:extLst>
                    <a:ext uri="{9D8B030D-6E8A-4147-A177-3AD203B41FA5}">
                      <a16:colId xmlns:a16="http://schemas.microsoft.com/office/drawing/2014/main" val="2032865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206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- 2019-02-17 14:00:40 </a:t>
                      </a:r>
                      <a:r>
                        <a:rPr kumimoji="0" lang="en-US" sz="1000" b="0" i="0" u="none" strike="noStrike" kern="1200" cap="none" spc="0" normalizeH="0" baseline="0" noProof="0">
                          <a:ln>
                            <a:noFill/>
                          </a:ln>
                          <a:solidFill>
                            <a:prstClr val="black"/>
                          </a:solidFill>
                          <a:effectLst/>
                          <a:uLnTx/>
                          <a:uFillTx/>
                          <a:latin typeface="+mn-lt"/>
                          <a:ea typeface="+mn-ea"/>
                          <a:cs typeface="+mn-cs"/>
                        </a:rPr>
                        <a:t> 
 Cook it up in style with leather aprons from #Dutchdeluxes! Get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https://scontent.xx.fbcdn.net/v/t1.0-9/52020932_10156113393093297_6857297905225564160_n.png?_nc_cat=109&amp;_nc_ht=scontent.xx&amp;oh=c9761644c940c7fbfc32b79a8cae26d2&amp;oe=5CF6A80A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7886432"/>
                  </a:ext>
                </a:extLst>
              </a:tr>
            </a:tbl>
          </a:graphicData>
        </a:graphic>
      </p:graphicFrame>
      <p:sp>
        <p:nvSpPr>
          <p:cNvPr id="4" name="Text Placeholder 3">
            <a:extLst>
              <a:ext uri="{FF2B5EF4-FFF2-40B4-BE49-F238E27FC236}">
                <a16:creationId xmlns:a16="http://schemas.microsoft.com/office/drawing/2014/main" id="{F3C75F03-3E14-46FE-AD14-7ED1CE26648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508199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6D84E-5F26-424A-BD41-427E050C9AD5}"/>
              </a:ext>
            </a:extLst>
          </p:cNvPr>
          <p:cNvSpPr>
            <a:spLocks noGrp="1"/>
          </p:cNvSpPr>
          <p:nvPr>
            <p:ph type="title"/>
          </p:nvPr>
        </p:nvSpPr>
        <p:spPr/>
        <p:txBody>
          <a:bodyPr/>
          <a:lstStyle/>
          <a:p>
            <a:r>
              <a:rPr lang="en-US"/>
              <a:t>Facebook Own Posts Table | Cities - 12 of 21</a:t>
            </a:r>
          </a:p>
        </p:txBody>
      </p:sp>
      <p:graphicFrame>
        <p:nvGraphicFramePr>
          <p:cNvPr id="5" name="Table Placeholder 4">
            <a:extLst>
              <a:ext uri="{FF2B5EF4-FFF2-40B4-BE49-F238E27FC236}">
                <a16:creationId xmlns:a16="http://schemas.microsoft.com/office/drawing/2014/main" id="{FF6D2D66-3F51-4CB4-B341-C4CAE6D1EA04}"/>
              </a:ext>
            </a:extLst>
          </p:cNvPr>
          <p:cNvGraphicFramePr>
            <a:graphicFrameLocks noGrp="1"/>
          </p:cNvGraphicFramePr>
          <p:nvPr>
            <p:ph type="tbl" sz="quarter" idx="13"/>
            <p:extLst>
              <p:ext uri="{D42A27DB-BD31-4B8C-83A1-F6EECF244321}">
                <p14:modId xmlns:p14="http://schemas.microsoft.com/office/powerpoint/2010/main" val="159349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2923947"/>
                    </a:ext>
                  </a:extLst>
                </a:gridCol>
                <a:gridCol w="905256">
                  <a:extLst>
                    <a:ext uri="{9D8B030D-6E8A-4147-A177-3AD203B41FA5}">
                      <a16:colId xmlns:a16="http://schemas.microsoft.com/office/drawing/2014/main" val="3947708921"/>
                    </a:ext>
                  </a:extLst>
                </a:gridCol>
                <a:gridCol w="329184">
                  <a:extLst>
                    <a:ext uri="{9D8B030D-6E8A-4147-A177-3AD203B41FA5}">
                      <a16:colId xmlns:a16="http://schemas.microsoft.com/office/drawing/2014/main" val="5344216"/>
                    </a:ext>
                  </a:extLst>
                </a:gridCol>
                <a:gridCol w="329184">
                  <a:extLst>
                    <a:ext uri="{9D8B030D-6E8A-4147-A177-3AD203B41FA5}">
                      <a16:colId xmlns:a16="http://schemas.microsoft.com/office/drawing/2014/main" val="195472633"/>
                    </a:ext>
                  </a:extLst>
                </a:gridCol>
                <a:gridCol w="329184">
                  <a:extLst>
                    <a:ext uri="{9D8B030D-6E8A-4147-A177-3AD203B41FA5}">
                      <a16:colId xmlns:a16="http://schemas.microsoft.com/office/drawing/2014/main" val="3707862794"/>
                    </a:ext>
                  </a:extLst>
                </a:gridCol>
                <a:gridCol w="329184">
                  <a:extLst>
                    <a:ext uri="{9D8B030D-6E8A-4147-A177-3AD203B41FA5}">
                      <a16:colId xmlns:a16="http://schemas.microsoft.com/office/drawing/2014/main" val="2388493461"/>
                    </a:ext>
                  </a:extLst>
                </a:gridCol>
                <a:gridCol w="329184">
                  <a:extLst>
                    <a:ext uri="{9D8B030D-6E8A-4147-A177-3AD203B41FA5}">
                      <a16:colId xmlns:a16="http://schemas.microsoft.com/office/drawing/2014/main" val="1200167277"/>
                    </a:ext>
                  </a:extLst>
                </a:gridCol>
                <a:gridCol w="329184">
                  <a:extLst>
                    <a:ext uri="{9D8B030D-6E8A-4147-A177-3AD203B41FA5}">
                      <a16:colId xmlns:a16="http://schemas.microsoft.com/office/drawing/2014/main" val="3401031669"/>
                    </a:ext>
                  </a:extLst>
                </a:gridCol>
                <a:gridCol w="329184">
                  <a:extLst>
                    <a:ext uri="{9D8B030D-6E8A-4147-A177-3AD203B41FA5}">
                      <a16:colId xmlns:a16="http://schemas.microsoft.com/office/drawing/2014/main" val="1108618980"/>
                    </a:ext>
                  </a:extLst>
                </a:gridCol>
                <a:gridCol w="329184">
                  <a:extLst>
                    <a:ext uri="{9D8B030D-6E8A-4147-A177-3AD203B41FA5}">
                      <a16:colId xmlns:a16="http://schemas.microsoft.com/office/drawing/2014/main" val="2366612965"/>
                    </a:ext>
                  </a:extLst>
                </a:gridCol>
                <a:gridCol w="329184">
                  <a:extLst>
                    <a:ext uri="{9D8B030D-6E8A-4147-A177-3AD203B41FA5}">
                      <a16:colId xmlns:a16="http://schemas.microsoft.com/office/drawing/2014/main" val="3955428988"/>
                    </a:ext>
                  </a:extLst>
                </a:gridCol>
                <a:gridCol w="329184">
                  <a:extLst>
                    <a:ext uri="{9D8B030D-6E8A-4147-A177-3AD203B41FA5}">
                      <a16:colId xmlns:a16="http://schemas.microsoft.com/office/drawing/2014/main" val="3958397970"/>
                    </a:ext>
                  </a:extLst>
                </a:gridCol>
                <a:gridCol w="329184">
                  <a:extLst>
                    <a:ext uri="{9D8B030D-6E8A-4147-A177-3AD203B41FA5}">
                      <a16:colId xmlns:a16="http://schemas.microsoft.com/office/drawing/2014/main" val="1300000686"/>
                    </a:ext>
                  </a:extLst>
                </a:gridCol>
                <a:gridCol w="329184">
                  <a:extLst>
                    <a:ext uri="{9D8B030D-6E8A-4147-A177-3AD203B41FA5}">
                      <a16:colId xmlns:a16="http://schemas.microsoft.com/office/drawing/2014/main" val="1796450856"/>
                    </a:ext>
                  </a:extLst>
                </a:gridCol>
                <a:gridCol w="329184">
                  <a:extLst>
                    <a:ext uri="{9D8B030D-6E8A-4147-A177-3AD203B41FA5}">
                      <a16:colId xmlns:a16="http://schemas.microsoft.com/office/drawing/2014/main" val="1621883850"/>
                    </a:ext>
                  </a:extLst>
                </a:gridCol>
                <a:gridCol w="329184">
                  <a:extLst>
                    <a:ext uri="{9D8B030D-6E8A-4147-A177-3AD203B41FA5}">
                      <a16:colId xmlns:a16="http://schemas.microsoft.com/office/drawing/2014/main" val="2829414121"/>
                    </a:ext>
                  </a:extLst>
                </a:gridCol>
                <a:gridCol w="329184">
                  <a:extLst>
                    <a:ext uri="{9D8B030D-6E8A-4147-A177-3AD203B41FA5}">
                      <a16:colId xmlns:a16="http://schemas.microsoft.com/office/drawing/2014/main" val="1686646457"/>
                    </a:ext>
                  </a:extLst>
                </a:gridCol>
                <a:gridCol w="329184">
                  <a:extLst>
                    <a:ext uri="{9D8B030D-6E8A-4147-A177-3AD203B41FA5}">
                      <a16:colId xmlns:a16="http://schemas.microsoft.com/office/drawing/2014/main" val="132348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449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- 2019-02-16 14:00:43 </a:t>
                      </a:r>
                      <a:r>
                        <a:rPr kumimoji="0" lang="en-US" sz="1000" b="0" i="0" u="none" strike="noStrike" kern="1200" cap="none" spc="0" normalizeH="0" baseline="0" noProof="0">
                          <a:ln>
                            <a:noFill/>
                          </a:ln>
                          <a:solidFill>
                            <a:prstClr val="black"/>
                          </a:solidFill>
                          <a:effectLst/>
                          <a:uLnTx/>
                          <a:uFillTx/>
                          <a:latin typeface="+mn-lt"/>
                          <a:ea typeface="+mn-ea"/>
                          <a:cs typeface="+mn-cs"/>
                        </a:rPr>
                        <a:t> 
 Shine, scent, and light! It’s impossible not to love this shot of #CultiUAE in a beautiful, bright space. Share your own pictures of your favorite Cities’ creations and tag us at #CitiesHomes to show your Cities’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https://scontent.xx.fbcdn.net/v/t1.0-9/p720x720/52813675_10156111261638297_1894805598080335872_o.jpg?_nc_cat=109&amp;_nc_ht=scontent.xx&amp;oh=ffc79d3841be7981531900467ef14ff1&amp;oe=5CEBEF42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5898442"/>
                  </a:ext>
                </a:extLst>
              </a:tr>
            </a:tbl>
          </a:graphicData>
        </a:graphic>
      </p:graphicFrame>
      <p:sp>
        <p:nvSpPr>
          <p:cNvPr id="4" name="Text Placeholder 3">
            <a:extLst>
              <a:ext uri="{FF2B5EF4-FFF2-40B4-BE49-F238E27FC236}">
                <a16:creationId xmlns:a16="http://schemas.microsoft.com/office/drawing/2014/main" id="{6BBFC9B5-6ADE-4A9F-90F4-6C36857D20C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11537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08057-578C-4963-A972-7D06B93CD2D7}"/>
              </a:ext>
            </a:extLst>
          </p:cNvPr>
          <p:cNvSpPr>
            <a:spLocks noGrp="1"/>
          </p:cNvSpPr>
          <p:nvPr>
            <p:ph type="title"/>
          </p:nvPr>
        </p:nvSpPr>
        <p:spPr/>
        <p:txBody>
          <a:bodyPr/>
          <a:lstStyle/>
          <a:p>
            <a:r>
              <a:rPr lang="en-US"/>
              <a:t>Facebook Own Posts Table | Cities - 13 of 21</a:t>
            </a:r>
          </a:p>
        </p:txBody>
      </p:sp>
      <p:graphicFrame>
        <p:nvGraphicFramePr>
          <p:cNvPr id="5" name="Table Placeholder 4">
            <a:extLst>
              <a:ext uri="{FF2B5EF4-FFF2-40B4-BE49-F238E27FC236}">
                <a16:creationId xmlns:a16="http://schemas.microsoft.com/office/drawing/2014/main" id="{9146820E-1855-45E2-A5A2-4F2FE92D2DBE}"/>
              </a:ext>
            </a:extLst>
          </p:cNvPr>
          <p:cNvGraphicFramePr>
            <a:graphicFrameLocks noGrp="1"/>
          </p:cNvGraphicFramePr>
          <p:nvPr>
            <p:ph type="tbl" sz="quarter" idx="13"/>
            <p:extLst>
              <p:ext uri="{D42A27DB-BD31-4B8C-83A1-F6EECF244321}">
                <p14:modId xmlns:p14="http://schemas.microsoft.com/office/powerpoint/2010/main" val="282896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6999391"/>
                    </a:ext>
                  </a:extLst>
                </a:gridCol>
                <a:gridCol w="905256">
                  <a:extLst>
                    <a:ext uri="{9D8B030D-6E8A-4147-A177-3AD203B41FA5}">
                      <a16:colId xmlns:a16="http://schemas.microsoft.com/office/drawing/2014/main" val="1804890606"/>
                    </a:ext>
                  </a:extLst>
                </a:gridCol>
                <a:gridCol w="329184">
                  <a:extLst>
                    <a:ext uri="{9D8B030D-6E8A-4147-A177-3AD203B41FA5}">
                      <a16:colId xmlns:a16="http://schemas.microsoft.com/office/drawing/2014/main" val="1917906622"/>
                    </a:ext>
                  </a:extLst>
                </a:gridCol>
                <a:gridCol w="329184">
                  <a:extLst>
                    <a:ext uri="{9D8B030D-6E8A-4147-A177-3AD203B41FA5}">
                      <a16:colId xmlns:a16="http://schemas.microsoft.com/office/drawing/2014/main" val="260405584"/>
                    </a:ext>
                  </a:extLst>
                </a:gridCol>
                <a:gridCol w="329184">
                  <a:extLst>
                    <a:ext uri="{9D8B030D-6E8A-4147-A177-3AD203B41FA5}">
                      <a16:colId xmlns:a16="http://schemas.microsoft.com/office/drawing/2014/main" val="2174840705"/>
                    </a:ext>
                  </a:extLst>
                </a:gridCol>
                <a:gridCol w="329184">
                  <a:extLst>
                    <a:ext uri="{9D8B030D-6E8A-4147-A177-3AD203B41FA5}">
                      <a16:colId xmlns:a16="http://schemas.microsoft.com/office/drawing/2014/main" val="1295623701"/>
                    </a:ext>
                  </a:extLst>
                </a:gridCol>
                <a:gridCol w="329184">
                  <a:extLst>
                    <a:ext uri="{9D8B030D-6E8A-4147-A177-3AD203B41FA5}">
                      <a16:colId xmlns:a16="http://schemas.microsoft.com/office/drawing/2014/main" val="4027942692"/>
                    </a:ext>
                  </a:extLst>
                </a:gridCol>
                <a:gridCol w="329184">
                  <a:extLst>
                    <a:ext uri="{9D8B030D-6E8A-4147-A177-3AD203B41FA5}">
                      <a16:colId xmlns:a16="http://schemas.microsoft.com/office/drawing/2014/main" val="635340177"/>
                    </a:ext>
                  </a:extLst>
                </a:gridCol>
                <a:gridCol w="329184">
                  <a:extLst>
                    <a:ext uri="{9D8B030D-6E8A-4147-A177-3AD203B41FA5}">
                      <a16:colId xmlns:a16="http://schemas.microsoft.com/office/drawing/2014/main" val="1552350677"/>
                    </a:ext>
                  </a:extLst>
                </a:gridCol>
                <a:gridCol w="329184">
                  <a:extLst>
                    <a:ext uri="{9D8B030D-6E8A-4147-A177-3AD203B41FA5}">
                      <a16:colId xmlns:a16="http://schemas.microsoft.com/office/drawing/2014/main" val="3068475272"/>
                    </a:ext>
                  </a:extLst>
                </a:gridCol>
                <a:gridCol w="329184">
                  <a:extLst>
                    <a:ext uri="{9D8B030D-6E8A-4147-A177-3AD203B41FA5}">
                      <a16:colId xmlns:a16="http://schemas.microsoft.com/office/drawing/2014/main" val="1013318428"/>
                    </a:ext>
                  </a:extLst>
                </a:gridCol>
                <a:gridCol w="329184">
                  <a:extLst>
                    <a:ext uri="{9D8B030D-6E8A-4147-A177-3AD203B41FA5}">
                      <a16:colId xmlns:a16="http://schemas.microsoft.com/office/drawing/2014/main" val="2970575594"/>
                    </a:ext>
                  </a:extLst>
                </a:gridCol>
                <a:gridCol w="329184">
                  <a:extLst>
                    <a:ext uri="{9D8B030D-6E8A-4147-A177-3AD203B41FA5}">
                      <a16:colId xmlns:a16="http://schemas.microsoft.com/office/drawing/2014/main" val="3493130903"/>
                    </a:ext>
                  </a:extLst>
                </a:gridCol>
                <a:gridCol w="329184">
                  <a:extLst>
                    <a:ext uri="{9D8B030D-6E8A-4147-A177-3AD203B41FA5}">
                      <a16:colId xmlns:a16="http://schemas.microsoft.com/office/drawing/2014/main" val="1407707447"/>
                    </a:ext>
                  </a:extLst>
                </a:gridCol>
                <a:gridCol w="329184">
                  <a:extLst>
                    <a:ext uri="{9D8B030D-6E8A-4147-A177-3AD203B41FA5}">
                      <a16:colId xmlns:a16="http://schemas.microsoft.com/office/drawing/2014/main" val="3018196327"/>
                    </a:ext>
                  </a:extLst>
                </a:gridCol>
                <a:gridCol w="329184">
                  <a:extLst>
                    <a:ext uri="{9D8B030D-6E8A-4147-A177-3AD203B41FA5}">
                      <a16:colId xmlns:a16="http://schemas.microsoft.com/office/drawing/2014/main" val="828300599"/>
                    </a:ext>
                  </a:extLst>
                </a:gridCol>
                <a:gridCol w="329184">
                  <a:extLst>
                    <a:ext uri="{9D8B030D-6E8A-4147-A177-3AD203B41FA5}">
                      <a16:colId xmlns:a16="http://schemas.microsoft.com/office/drawing/2014/main" val="3114192922"/>
                    </a:ext>
                  </a:extLst>
                </a:gridCol>
                <a:gridCol w="329184">
                  <a:extLst>
                    <a:ext uri="{9D8B030D-6E8A-4147-A177-3AD203B41FA5}">
                      <a16:colId xmlns:a16="http://schemas.microsoft.com/office/drawing/2014/main" val="290078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1554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- 2019-02-15 14:01:10 </a:t>
                      </a:r>
                      <a:r>
                        <a:rPr kumimoji="0" lang="en-US" sz="1000" b="0" i="0" u="none" strike="noStrike" kern="1200" cap="none" spc="0" normalizeH="0" baseline="0" noProof="0">
                          <a:ln>
                            <a:noFill/>
                          </a:ln>
                          <a:solidFill>
                            <a:prstClr val="black"/>
                          </a:solidFill>
                          <a:effectLst/>
                          <a:uLnTx/>
                          <a:uFillTx/>
                          <a:latin typeface="+mn-lt"/>
                          <a:ea typeface="+mn-ea"/>
                          <a:cs typeface="+mn-cs"/>
                        </a:rPr>
                        <a:t> 
 Enjoy elegant style with Orbis fruit bowl from Beyond Object. Crafted from stainless steel with a mirror-polished gold finish, the Orbis design creates an illusion of suspension while taking the concept down to its most minimal form. Find it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https://scontent.xx.fbcdn.net/v/t1.0-9/s720x720/52595933_10156109091648297_3314531089589993472_n.png?_nc_cat=105&amp;_nc_ht=scontent.xx&amp;oh=0410c6c6c3db6d6a88cacf0de67a13b6&amp;oe=5D1A2EC1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3357246"/>
                  </a:ext>
                </a:extLst>
              </a:tr>
            </a:tbl>
          </a:graphicData>
        </a:graphic>
      </p:graphicFrame>
      <p:sp>
        <p:nvSpPr>
          <p:cNvPr id="4" name="Text Placeholder 3">
            <a:extLst>
              <a:ext uri="{FF2B5EF4-FFF2-40B4-BE49-F238E27FC236}">
                <a16:creationId xmlns:a16="http://schemas.microsoft.com/office/drawing/2014/main" id="{942B4EE5-29AC-4CDD-AECD-672A0E1EF05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563494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FD63D-F241-4F03-97D6-BEC183FD3A69}"/>
              </a:ext>
            </a:extLst>
          </p:cNvPr>
          <p:cNvSpPr>
            <a:spLocks noGrp="1"/>
          </p:cNvSpPr>
          <p:nvPr>
            <p:ph type="title"/>
          </p:nvPr>
        </p:nvSpPr>
        <p:spPr/>
        <p:txBody>
          <a:bodyPr/>
          <a:lstStyle/>
          <a:p>
            <a:r>
              <a:rPr lang="en-US"/>
              <a:t>Facebook Own Posts Table | Cities - 14 of 21</a:t>
            </a:r>
          </a:p>
        </p:txBody>
      </p:sp>
      <p:graphicFrame>
        <p:nvGraphicFramePr>
          <p:cNvPr id="5" name="Table Placeholder 4">
            <a:extLst>
              <a:ext uri="{FF2B5EF4-FFF2-40B4-BE49-F238E27FC236}">
                <a16:creationId xmlns:a16="http://schemas.microsoft.com/office/drawing/2014/main" id="{6075AFCA-9352-4563-8C77-C78FAE6CB33A}"/>
              </a:ext>
            </a:extLst>
          </p:cNvPr>
          <p:cNvGraphicFramePr>
            <a:graphicFrameLocks noGrp="1"/>
          </p:cNvGraphicFramePr>
          <p:nvPr>
            <p:ph type="tbl" sz="quarter" idx="13"/>
            <p:extLst>
              <p:ext uri="{D42A27DB-BD31-4B8C-83A1-F6EECF244321}">
                <p14:modId xmlns:p14="http://schemas.microsoft.com/office/powerpoint/2010/main" val="99352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4892359"/>
                    </a:ext>
                  </a:extLst>
                </a:gridCol>
                <a:gridCol w="905256">
                  <a:extLst>
                    <a:ext uri="{9D8B030D-6E8A-4147-A177-3AD203B41FA5}">
                      <a16:colId xmlns:a16="http://schemas.microsoft.com/office/drawing/2014/main" val="3157151201"/>
                    </a:ext>
                  </a:extLst>
                </a:gridCol>
                <a:gridCol w="329184">
                  <a:extLst>
                    <a:ext uri="{9D8B030D-6E8A-4147-A177-3AD203B41FA5}">
                      <a16:colId xmlns:a16="http://schemas.microsoft.com/office/drawing/2014/main" val="3362674547"/>
                    </a:ext>
                  </a:extLst>
                </a:gridCol>
                <a:gridCol w="329184">
                  <a:extLst>
                    <a:ext uri="{9D8B030D-6E8A-4147-A177-3AD203B41FA5}">
                      <a16:colId xmlns:a16="http://schemas.microsoft.com/office/drawing/2014/main" val="3421342974"/>
                    </a:ext>
                  </a:extLst>
                </a:gridCol>
                <a:gridCol w="329184">
                  <a:extLst>
                    <a:ext uri="{9D8B030D-6E8A-4147-A177-3AD203B41FA5}">
                      <a16:colId xmlns:a16="http://schemas.microsoft.com/office/drawing/2014/main" val="1534005861"/>
                    </a:ext>
                  </a:extLst>
                </a:gridCol>
                <a:gridCol w="329184">
                  <a:extLst>
                    <a:ext uri="{9D8B030D-6E8A-4147-A177-3AD203B41FA5}">
                      <a16:colId xmlns:a16="http://schemas.microsoft.com/office/drawing/2014/main" val="2986361828"/>
                    </a:ext>
                  </a:extLst>
                </a:gridCol>
                <a:gridCol w="329184">
                  <a:extLst>
                    <a:ext uri="{9D8B030D-6E8A-4147-A177-3AD203B41FA5}">
                      <a16:colId xmlns:a16="http://schemas.microsoft.com/office/drawing/2014/main" val="3555242006"/>
                    </a:ext>
                  </a:extLst>
                </a:gridCol>
                <a:gridCol w="329184">
                  <a:extLst>
                    <a:ext uri="{9D8B030D-6E8A-4147-A177-3AD203B41FA5}">
                      <a16:colId xmlns:a16="http://schemas.microsoft.com/office/drawing/2014/main" val="178344289"/>
                    </a:ext>
                  </a:extLst>
                </a:gridCol>
                <a:gridCol w="329184">
                  <a:extLst>
                    <a:ext uri="{9D8B030D-6E8A-4147-A177-3AD203B41FA5}">
                      <a16:colId xmlns:a16="http://schemas.microsoft.com/office/drawing/2014/main" val="2500819906"/>
                    </a:ext>
                  </a:extLst>
                </a:gridCol>
                <a:gridCol w="329184">
                  <a:extLst>
                    <a:ext uri="{9D8B030D-6E8A-4147-A177-3AD203B41FA5}">
                      <a16:colId xmlns:a16="http://schemas.microsoft.com/office/drawing/2014/main" val="2285667167"/>
                    </a:ext>
                  </a:extLst>
                </a:gridCol>
                <a:gridCol w="329184">
                  <a:extLst>
                    <a:ext uri="{9D8B030D-6E8A-4147-A177-3AD203B41FA5}">
                      <a16:colId xmlns:a16="http://schemas.microsoft.com/office/drawing/2014/main" val="2225164388"/>
                    </a:ext>
                  </a:extLst>
                </a:gridCol>
                <a:gridCol w="329184">
                  <a:extLst>
                    <a:ext uri="{9D8B030D-6E8A-4147-A177-3AD203B41FA5}">
                      <a16:colId xmlns:a16="http://schemas.microsoft.com/office/drawing/2014/main" val="3882939070"/>
                    </a:ext>
                  </a:extLst>
                </a:gridCol>
                <a:gridCol w="329184">
                  <a:extLst>
                    <a:ext uri="{9D8B030D-6E8A-4147-A177-3AD203B41FA5}">
                      <a16:colId xmlns:a16="http://schemas.microsoft.com/office/drawing/2014/main" val="3737117133"/>
                    </a:ext>
                  </a:extLst>
                </a:gridCol>
                <a:gridCol w="329184">
                  <a:extLst>
                    <a:ext uri="{9D8B030D-6E8A-4147-A177-3AD203B41FA5}">
                      <a16:colId xmlns:a16="http://schemas.microsoft.com/office/drawing/2014/main" val="1997789390"/>
                    </a:ext>
                  </a:extLst>
                </a:gridCol>
                <a:gridCol w="329184">
                  <a:extLst>
                    <a:ext uri="{9D8B030D-6E8A-4147-A177-3AD203B41FA5}">
                      <a16:colId xmlns:a16="http://schemas.microsoft.com/office/drawing/2014/main" val="3134677265"/>
                    </a:ext>
                  </a:extLst>
                </a:gridCol>
                <a:gridCol w="329184">
                  <a:extLst>
                    <a:ext uri="{9D8B030D-6E8A-4147-A177-3AD203B41FA5}">
                      <a16:colId xmlns:a16="http://schemas.microsoft.com/office/drawing/2014/main" val="720853665"/>
                    </a:ext>
                  </a:extLst>
                </a:gridCol>
                <a:gridCol w="329184">
                  <a:extLst>
                    <a:ext uri="{9D8B030D-6E8A-4147-A177-3AD203B41FA5}">
                      <a16:colId xmlns:a16="http://schemas.microsoft.com/office/drawing/2014/main" val="1111238090"/>
                    </a:ext>
                  </a:extLst>
                </a:gridCol>
                <a:gridCol w="329184">
                  <a:extLst>
                    <a:ext uri="{9D8B030D-6E8A-4147-A177-3AD203B41FA5}">
                      <a16:colId xmlns:a16="http://schemas.microsoft.com/office/drawing/2014/main" val="2989529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593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- 2019-02-14 08:00:01 </a:t>
                      </a:r>
                      <a:r>
                        <a:rPr kumimoji="0" lang="en-US" sz="1000" b="0" i="0" u="none" strike="noStrike" kern="1200" cap="none" spc="0" normalizeH="0" baseline="0" noProof="0">
                          <a:ln>
                            <a:noFill/>
                          </a:ln>
                          <a:solidFill>
                            <a:prstClr val="black"/>
                          </a:solidFill>
                          <a:effectLst/>
                          <a:uLnTx/>
                          <a:uFillTx/>
                          <a:latin typeface="+mn-lt"/>
                          <a:ea typeface="+mn-ea"/>
                          <a:cs typeface="+mn-cs"/>
                        </a:rPr>
                        <a:t> 
 Let Love Bloom! Happy Valentine's Day from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https://scontent.xx.fbcdn.net/v/t15.5256-10/p720x720/52428233_744154442651038_2557463741264297984_n.jpg?_nc_cat=102&amp;_nc_ht=scontent.xx&amp;oh=9c56e404c80539bb6cf0a1e091d02401&amp;oe=5CE22CC4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7153855"/>
                  </a:ext>
                </a:extLst>
              </a:tr>
            </a:tbl>
          </a:graphicData>
        </a:graphic>
      </p:graphicFrame>
      <p:sp>
        <p:nvSpPr>
          <p:cNvPr id="4" name="Text Placeholder 3">
            <a:extLst>
              <a:ext uri="{FF2B5EF4-FFF2-40B4-BE49-F238E27FC236}">
                <a16:creationId xmlns:a16="http://schemas.microsoft.com/office/drawing/2014/main" id="{535952E9-9785-4E02-A6A6-691DFF05B4E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1193051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1FE5-36E0-4752-8301-6A5BF417AEFD}"/>
              </a:ext>
            </a:extLst>
          </p:cNvPr>
          <p:cNvSpPr>
            <a:spLocks noGrp="1"/>
          </p:cNvSpPr>
          <p:nvPr>
            <p:ph type="title"/>
          </p:nvPr>
        </p:nvSpPr>
        <p:spPr/>
        <p:txBody>
          <a:bodyPr/>
          <a:lstStyle/>
          <a:p>
            <a:r>
              <a:rPr lang="en-US"/>
              <a:t>Facebook Own Posts Table | Cities - 15 of 21</a:t>
            </a:r>
          </a:p>
        </p:txBody>
      </p:sp>
      <p:graphicFrame>
        <p:nvGraphicFramePr>
          <p:cNvPr id="5" name="Table Placeholder 4">
            <a:extLst>
              <a:ext uri="{FF2B5EF4-FFF2-40B4-BE49-F238E27FC236}">
                <a16:creationId xmlns:a16="http://schemas.microsoft.com/office/drawing/2014/main" id="{D6D8A723-37BF-437A-985C-2446B3E61B55}"/>
              </a:ext>
            </a:extLst>
          </p:cNvPr>
          <p:cNvGraphicFramePr>
            <a:graphicFrameLocks noGrp="1"/>
          </p:cNvGraphicFramePr>
          <p:nvPr>
            <p:ph type="tbl" sz="quarter" idx="13"/>
            <p:extLst>
              <p:ext uri="{D42A27DB-BD31-4B8C-83A1-F6EECF244321}">
                <p14:modId xmlns:p14="http://schemas.microsoft.com/office/powerpoint/2010/main" val="265987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6489258"/>
                    </a:ext>
                  </a:extLst>
                </a:gridCol>
                <a:gridCol w="905256">
                  <a:extLst>
                    <a:ext uri="{9D8B030D-6E8A-4147-A177-3AD203B41FA5}">
                      <a16:colId xmlns:a16="http://schemas.microsoft.com/office/drawing/2014/main" val="2043802723"/>
                    </a:ext>
                  </a:extLst>
                </a:gridCol>
                <a:gridCol w="329184">
                  <a:extLst>
                    <a:ext uri="{9D8B030D-6E8A-4147-A177-3AD203B41FA5}">
                      <a16:colId xmlns:a16="http://schemas.microsoft.com/office/drawing/2014/main" val="2469291466"/>
                    </a:ext>
                  </a:extLst>
                </a:gridCol>
                <a:gridCol w="329184">
                  <a:extLst>
                    <a:ext uri="{9D8B030D-6E8A-4147-A177-3AD203B41FA5}">
                      <a16:colId xmlns:a16="http://schemas.microsoft.com/office/drawing/2014/main" val="3754751366"/>
                    </a:ext>
                  </a:extLst>
                </a:gridCol>
                <a:gridCol w="329184">
                  <a:extLst>
                    <a:ext uri="{9D8B030D-6E8A-4147-A177-3AD203B41FA5}">
                      <a16:colId xmlns:a16="http://schemas.microsoft.com/office/drawing/2014/main" val="3529615931"/>
                    </a:ext>
                  </a:extLst>
                </a:gridCol>
                <a:gridCol w="329184">
                  <a:extLst>
                    <a:ext uri="{9D8B030D-6E8A-4147-A177-3AD203B41FA5}">
                      <a16:colId xmlns:a16="http://schemas.microsoft.com/office/drawing/2014/main" val="2687664342"/>
                    </a:ext>
                  </a:extLst>
                </a:gridCol>
                <a:gridCol w="329184">
                  <a:extLst>
                    <a:ext uri="{9D8B030D-6E8A-4147-A177-3AD203B41FA5}">
                      <a16:colId xmlns:a16="http://schemas.microsoft.com/office/drawing/2014/main" val="2514448027"/>
                    </a:ext>
                  </a:extLst>
                </a:gridCol>
                <a:gridCol w="329184">
                  <a:extLst>
                    <a:ext uri="{9D8B030D-6E8A-4147-A177-3AD203B41FA5}">
                      <a16:colId xmlns:a16="http://schemas.microsoft.com/office/drawing/2014/main" val="1699152271"/>
                    </a:ext>
                  </a:extLst>
                </a:gridCol>
                <a:gridCol w="329184">
                  <a:extLst>
                    <a:ext uri="{9D8B030D-6E8A-4147-A177-3AD203B41FA5}">
                      <a16:colId xmlns:a16="http://schemas.microsoft.com/office/drawing/2014/main" val="3795735728"/>
                    </a:ext>
                  </a:extLst>
                </a:gridCol>
                <a:gridCol w="329184">
                  <a:extLst>
                    <a:ext uri="{9D8B030D-6E8A-4147-A177-3AD203B41FA5}">
                      <a16:colId xmlns:a16="http://schemas.microsoft.com/office/drawing/2014/main" val="2578907841"/>
                    </a:ext>
                  </a:extLst>
                </a:gridCol>
                <a:gridCol w="329184">
                  <a:extLst>
                    <a:ext uri="{9D8B030D-6E8A-4147-A177-3AD203B41FA5}">
                      <a16:colId xmlns:a16="http://schemas.microsoft.com/office/drawing/2014/main" val="880723472"/>
                    </a:ext>
                  </a:extLst>
                </a:gridCol>
                <a:gridCol w="329184">
                  <a:extLst>
                    <a:ext uri="{9D8B030D-6E8A-4147-A177-3AD203B41FA5}">
                      <a16:colId xmlns:a16="http://schemas.microsoft.com/office/drawing/2014/main" val="2647721256"/>
                    </a:ext>
                  </a:extLst>
                </a:gridCol>
                <a:gridCol w="329184">
                  <a:extLst>
                    <a:ext uri="{9D8B030D-6E8A-4147-A177-3AD203B41FA5}">
                      <a16:colId xmlns:a16="http://schemas.microsoft.com/office/drawing/2014/main" val="1756869424"/>
                    </a:ext>
                  </a:extLst>
                </a:gridCol>
                <a:gridCol w="329184">
                  <a:extLst>
                    <a:ext uri="{9D8B030D-6E8A-4147-A177-3AD203B41FA5}">
                      <a16:colId xmlns:a16="http://schemas.microsoft.com/office/drawing/2014/main" val="950705934"/>
                    </a:ext>
                  </a:extLst>
                </a:gridCol>
                <a:gridCol w="329184">
                  <a:extLst>
                    <a:ext uri="{9D8B030D-6E8A-4147-A177-3AD203B41FA5}">
                      <a16:colId xmlns:a16="http://schemas.microsoft.com/office/drawing/2014/main" val="2681037747"/>
                    </a:ext>
                  </a:extLst>
                </a:gridCol>
                <a:gridCol w="329184">
                  <a:extLst>
                    <a:ext uri="{9D8B030D-6E8A-4147-A177-3AD203B41FA5}">
                      <a16:colId xmlns:a16="http://schemas.microsoft.com/office/drawing/2014/main" val="1894520498"/>
                    </a:ext>
                  </a:extLst>
                </a:gridCol>
                <a:gridCol w="329184">
                  <a:extLst>
                    <a:ext uri="{9D8B030D-6E8A-4147-A177-3AD203B41FA5}">
                      <a16:colId xmlns:a16="http://schemas.microsoft.com/office/drawing/2014/main" val="2775885086"/>
                    </a:ext>
                  </a:extLst>
                </a:gridCol>
                <a:gridCol w="329184">
                  <a:extLst>
                    <a:ext uri="{9D8B030D-6E8A-4147-A177-3AD203B41FA5}">
                      <a16:colId xmlns:a16="http://schemas.microsoft.com/office/drawing/2014/main" val="106652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414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- 2019-02-14 07:00:00 </a:t>
                      </a:r>
                      <a:r>
                        <a:rPr kumimoji="0" lang="en-US" sz="1000" b="0" i="0" u="none" strike="noStrike" kern="1200" cap="none" spc="0" normalizeH="0" baseline="0" noProof="0">
                          <a:ln>
                            <a:noFill/>
                          </a:ln>
                          <a:solidFill>
                            <a:prstClr val="black"/>
                          </a:solidFill>
                          <a:effectLst/>
                          <a:uLnTx/>
                          <a:uFillTx/>
                          <a:latin typeface="+mn-lt"/>
                          <a:ea typeface="+mn-ea"/>
                          <a:cs typeface="+mn-cs"/>
                        </a:rPr>
                        <a:t> 
 Here's to a bowl-full of kisses and lots of love! Happy Valentine's Day from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https://scontent.xx.fbcdn.net/v/t15.5256-10/p720x720/52096687_361217101272643_5524579895558012928_n.jpg?_nc_cat=100&amp;_nc_ht=scontent.xx&amp;oh=7285629035bbd957c224a7b1bc2e28ce&amp;oe=5CDF9531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5258698"/>
                  </a:ext>
                </a:extLst>
              </a:tr>
            </a:tbl>
          </a:graphicData>
        </a:graphic>
      </p:graphicFrame>
      <p:sp>
        <p:nvSpPr>
          <p:cNvPr id="4" name="Text Placeholder 3">
            <a:extLst>
              <a:ext uri="{FF2B5EF4-FFF2-40B4-BE49-F238E27FC236}">
                <a16:creationId xmlns:a16="http://schemas.microsoft.com/office/drawing/2014/main" id="{39699119-C394-4FE9-8F72-36460D9A196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1426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A113-379A-48ED-A81A-ED553EBDDBE9}"/>
              </a:ext>
            </a:extLst>
          </p:cNvPr>
          <p:cNvSpPr>
            <a:spLocks noGrp="1"/>
          </p:cNvSpPr>
          <p:nvPr>
            <p:ph type="title"/>
          </p:nvPr>
        </p:nvSpPr>
        <p:spPr/>
        <p:txBody>
          <a:bodyPr/>
          <a:lstStyle/>
          <a:p>
            <a:r>
              <a:rPr lang="en-US"/>
              <a:t>Facebook Own Posts Table | Cities - 16 of 21</a:t>
            </a:r>
          </a:p>
        </p:txBody>
      </p:sp>
      <p:graphicFrame>
        <p:nvGraphicFramePr>
          <p:cNvPr id="5" name="Table Placeholder 4">
            <a:extLst>
              <a:ext uri="{FF2B5EF4-FFF2-40B4-BE49-F238E27FC236}">
                <a16:creationId xmlns:a16="http://schemas.microsoft.com/office/drawing/2014/main" id="{149AAD79-8AC4-4DCA-BA9A-BD4CADB01F37}"/>
              </a:ext>
            </a:extLst>
          </p:cNvPr>
          <p:cNvGraphicFramePr>
            <a:graphicFrameLocks noGrp="1"/>
          </p:cNvGraphicFramePr>
          <p:nvPr>
            <p:ph type="tbl" sz="quarter" idx="13"/>
            <p:extLst>
              <p:ext uri="{D42A27DB-BD31-4B8C-83A1-F6EECF244321}">
                <p14:modId xmlns:p14="http://schemas.microsoft.com/office/powerpoint/2010/main" val="161257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3055281"/>
                    </a:ext>
                  </a:extLst>
                </a:gridCol>
                <a:gridCol w="905256">
                  <a:extLst>
                    <a:ext uri="{9D8B030D-6E8A-4147-A177-3AD203B41FA5}">
                      <a16:colId xmlns:a16="http://schemas.microsoft.com/office/drawing/2014/main" val="1229915146"/>
                    </a:ext>
                  </a:extLst>
                </a:gridCol>
                <a:gridCol w="329184">
                  <a:extLst>
                    <a:ext uri="{9D8B030D-6E8A-4147-A177-3AD203B41FA5}">
                      <a16:colId xmlns:a16="http://schemas.microsoft.com/office/drawing/2014/main" val="2082899551"/>
                    </a:ext>
                  </a:extLst>
                </a:gridCol>
                <a:gridCol w="329184">
                  <a:extLst>
                    <a:ext uri="{9D8B030D-6E8A-4147-A177-3AD203B41FA5}">
                      <a16:colId xmlns:a16="http://schemas.microsoft.com/office/drawing/2014/main" val="1933729360"/>
                    </a:ext>
                  </a:extLst>
                </a:gridCol>
                <a:gridCol w="329184">
                  <a:extLst>
                    <a:ext uri="{9D8B030D-6E8A-4147-A177-3AD203B41FA5}">
                      <a16:colId xmlns:a16="http://schemas.microsoft.com/office/drawing/2014/main" val="3085474252"/>
                    </a:ext>
                  </a:extLst>
                </a:gridCol>
                <a:gridCol w="329184">
                  <a:extLst>
                    <a:ext uri="{9D8B030D-6E8A-4147-A177-3AD203B41FA5}">
                      <a16:colId xmlns:a16="http://schemas.microsoft.com/office/drawing/2014/main" val="1139749882"/>
                    </a:ext>
                  </a:extLst>
                </a:gridCol>
                <a:gridCol w="329184">
                  <a:extLst>
                    <a:ext uri="{9D8B030D-6E8A-4147-A177-3AD203B41FA5}">
                      <a16:colId xmlns:a16="http://schemas.microsoft.com/office/drawing/2014/main" val="351276062"/>
                    </a:ext>
                  </a:extLst>
                </a:gridCol>
                <a:gridCol w="329184">
                  <a:extLst>
                    <a:ext uri="{9D8B030D-6E8A-4147-A177-3AD203B41FA5}">
                      <a16:colId xmlns:a16="http://schemas.microsoft.com/office/drawing/2014/main" val="3022250621"/>
                    </a:ext>
                  </a:extLst>
                </a:gridCol>
                <a:gridCol w="329184">
                  <a:extLst>
                    <a:ext uri="{9D8B030D-6E8A-4147-A177-3AD203B41FA5}">
                      <a16:colId xmlns:a16="http://schemas.microsoft.com/office/drawing/2014/main" val="1357035469"/>
                    </a:ext>
                  </a:extLst>
                </a:gridCol>
                <a:gridCol w="329184">
                  <a:extLst>
                    <a:ext uri="{9D8B030D-6E8A-4147-A177-3AD203B41FA5}">
                      <a16:colId xmlns:a16="http://schemas.microsoft.com/office/drawing/2014/main" val="855180749"/>
                    </a:ext>
                  </a:extLst>
                </a:gridCol>
                <a:gridCol w="329184">
                  <a:extLst>
                    <a:ext uri="{9D8B030D-6E8A-4147-A177-3AD203B41FA5}">
                      <a16:colId xmlns:a16="http://schemas.microsoft.com/office/drawing/2014/main" val="2565297796"/>
                    </a:ext>
                  </a:extLst>
                </a:gridCol>
                <a:gridCol w="329184">
                  <a:extLst>
                    <a:ext uri="{9D8B030D-6E8A-4147-A177-3AD203B41FA5}">
                      <a16:colId xmlns:a16="http://schemas.microsoft.com/office/drawing/2014/main" val="2119206068"/>
                    </a:ext>
                  </a:extLst>
                </a:gridCol>
                <a:gridCol w="329184">
                  <a:extLst>
                    <a:ext uri="{9D8B030D-6E8A-4147-A177-3AD203B41FA5}">
                      <a16:colId xmlns:a16="http://schemas.microsoft.com/office/drawing/2014/main" val="896085338"/>
                    </a:ext>
                  </a:extLst>
                </a:gridCol>
                <a:gridCol w="329184">
                  <a:extLst>
                    <a:ext uri="{9D8B030D-6E8A-4147-A177-3AD203B41FA5}">
                      <a16:colId xmlns:a16="http://schemas.microsoft.com/office/drawing/2014/main" val="2203885837"/>
                    </a:ext>
                  </a:extLst>
                </a:gridCol>
                <a:gridCol w="329184">
                  <a:extLst>
                    <a:ext uri="{9D8B030D-6E8A-4147-A177-3AD203B41FA5}">
                      <a16:colId xmlns:a16="http://schemas.microsoft.com/office/drawing/2014/main" val="3937442953"/>
                    </a:ext>
                  </a:extLst>
                </a:gridCol>
                <a:gridCol w="329184">
                  <a:extLst>
                    <a:ext uri="{9D8B030D-6E8A-4147-A177-3AD203B41FA5}">
                      <a16:colId xmlns:a16="http://schemas.microsoft.com/office/drawing/2014/main" val="1662985144"/>
                    </a:ext>
                  </a:extLst>
                </a:gridCol>
                <a:gridCol w="329184">
                  <a:extLst>
                    <a:ext uri="{9D8B030D-6E8A-4147-A177-3AD203B41FA5}">
                      <a16:colId xmlns:a16="http://schemas.microsoft.com/office/drawing/2014/main" val="1173436739"/>
                    </a:ext>
                  </a:extLst>
                </a:gridCol>
                <a:gridCol w="329184">
                  <a:extLst>
                    <a:ext uri="{9D8B030D-6E8A-4147-A177-3AD203B41FA5}">
                      <a16:colId xmlns:a16="http://schemas.microsoft.com/office/drawing/2014/main" val="3005770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078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- 2019-02-13 09:22:48 </a:t>
                      </a:r>
                      <a:r>
                        <a:rPr kumimoji="0" lang="en-US" sz="1000" b="0" i="0" u="none" strike="noStrike" kern="1200" cap="none" spc="0" normalizeH="0" baseline="0" noProof="0">
                          <a:ln>
                            <a:noFill/>
                          </a:ln>
                          <a:solidFill>
                            <a:prstClr val="black"/>
                          </a:solidFill>
                          <a:effectLst/>
                          <a:uLnTx/>
                          <a:uFillTx/>
                          <a:latin typeface="+mn-lt"/>
                          <a:ea typeface="+mn-ea"/>
                          <a:cs typeface="+mn-cs"/>
                        </a:rPr>
                        <a:t> 
 This #ValentinesDay, gift your whole heart! If you're looking for last-minute gifts, check out Cities' Celebrate Love collection at our online store! Visit us now at https://shop.citiesstore.com, and enjoy a 25% discount on love for a few hours more with the promo code CELEBRATE LOVE. Offer valid until Wednesday 13th February at 6 pm! #CelebrateLove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https://scontent.xx.fbcdn.net/v/t15.5256-10/p720x720/52234624_411489132918663_1425246461515268096_n.jpg?_nc_cat=109&amp;_nc_ht=scontent.xx&amp;oh=d550dd8f7c460107774f1a92f8890855&amp;oe=5CEA7148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052"/>
                  </a:ext>
                </a:extLst>
              </a:tr>
            </a:tbl>
          </a:graphicData>
        </a:graphic>
      </p:graphicFrame>
      <p:sp>
        <p:nvSpPr>
          <p:cNvPr id="4" name="Text Placeholder 3">
            <a:extLst>
              <a:ext uri="{FF2B5EF4-FFF2-40B4-BE49-F238E27FC236}">
                <a16:creationId xmlns:a16="http://schemas.microsoft.com/office/drawing/2014/main" id="{A1685E83-3CC9-4157-9BEF-73E2A0E678F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06270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52BD-FD10-4503-948C-3C316787FE8F}"/>
              </a:ext>
            </a:extLst>
          </p:cNvPr>
          <p:cNvSpPr>
            <a:spLocks noGrp="1"/>
          </p:cNvSpPr>
          <p:nvPr>
            <p:ph type="title"/>
          </p:nvPr>
        </p:nvSpPr>
        <p:spPr/>
        <p:txBody>
          <a:bodyPr/>
          <a:lstStyle/>
          <a:p>
            <a:r>
              <a:rPr lang="en-US"/>
              <a:t>Facebook Own Posts Table | Cities - 17 of 21</a:t>
            </a:r>
          </a:p>
        </p:txBody>
      </p:sp>
      <p:graphicFrame>
        <p:nvGraphicFramePr>
          <p:cNvPr id="5" name="Table Placeholder 4">
            <a:extLst>
              <a:ext uri="{FF2B5EF4-FFF2-40B4-BE49-F238E27FC236}">
                <a16:creationId xmlns:a16="http://schemas.microsoft.com/office/drawing/2014/main" id="{A19202DA-5639-4153-90F6-E7BDAB0824C6}"/>
              </a:ext>
            </a:extLst>
          </p:cNvPr>
          <p:cNvGraphicFramePr>
            <a:graphicFrameLocks noGrp="1"/>
          </p:cNvGraphicFramePr>
          <p:nvPr>
            <p:ph type="tbl" sz="quarter" idx="13"/>
            <p:extLst>
              <p:ext uri="{D42A27DB-BD31-4B8C-83A1-F6EECF244321}">
                <p14:modId xmlns:p14="http://schemas.microsoft.com/office/powerpoint/2010/main" val="360179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3769418"/>
                    </a:ext>
                  </a:extLst>
                </a:gridCol>
                <a:gridCol w="905256">
                  <a:extLst>
                    <a:ext uri="{9D8B030D-6E8A-4147-A177-3AD203B41FA5}">
                      <a16:colId xmlns:a16="http://schemas.microsoft.com/office/drawing/2014/main" val="140879192"/>
                    </a:ext>
                  </a:extLst>
                </a:gridCol>
                <a:gridCol w="329184">
                  <a:extLst>
                    <a:ext uri="{9D8B030D-6E8A-4147-A177-3AD203B41FA5}">
                      <a16:colId xmlns:a16="http://schemas.microsoft.com/office/drawing/2014/main" val="2150180748"/>
                    </a:ext>
                  </a:extLst>
                </a:gridCol>
                <a:gridCol w="329184">
                  <a:extLst>
                    <a:ext uri="{9D8B030D-6E8A-4147-A177-3AD203B41FA5}">
                      <a16:colId xmlns:a16="http://schemas.microsoft.com/office/drawing/2014/main" val="1033421312"/>
                    </a:ext>
                  </a:extLst>
                </a:gridCol>
                <a:gridCol w="329184">
                  <a:extLst>
                    <a:ext uri="{9D8B030D-6E8A-4147-A177-3AD203B41FA5}">
                      <a16:colId xmlns:a16="http://schemas.microsoft.com/office/drawing/2014/main" val="627566485"/>
                    </a:ext>
                  </a:extLst>
                </a:gridCol>
                <a:gridCol w="329184">
                  <a:extLst>
                    <a:ext uri="{9D8B030D-6E8A-4147-A177-3AD203B41FA5}">
                      <a16:colId xmlns:a16="http://schemas.microsoft.com/office/drawing/2014/main" val="2986044824"/>
                    </a:ext>
                  </a:extLst>
                </a:gridCol>
                <a:gridCol w="329184">
                  <a:extLst>
                    <a:ext uri="{9D8B030D-6E8A-4147-A177-3AD203B41FA5}">
                      <a16:colId xmlns:a16="http://schemas.microsoft.com/office/drawing/2014/main" val="3872921024"/>
                    </a:ext>
                  </a:extLst>
                </a:gridCol>
                <a:gridCol w="329184">
                  <a:extLst>
                    <a:ext uri="{9D8B030D-6E8A-4147-A177-3AD203B41FA5}">
                      <a16:colId xmlns:a16="http://schemas.microsoft.com/office/drawing/2014/main" val="1309681377"/>
                    </a:ext>
                  </a:extLst>
                </a:gridCol>
                <a:gridCol w="329184">
                  <a:extLst>
                    <a:ext uri="{9D8B030D-6E8A-4147-A177-3AD203B41FA5}">
                      <a16:colId xmlns:a16="http://schemas.microsoft.com/office/drawing/2014/main" val="3201085573"/>
                    </a:ext>
                  </a:extLst>
                </a:gridCol>
                <a:gridCol w="329184">
                  <a:extLst>
                    <a:ext uri="{9D8B030D-6E8A-4147-A177-3AD203B41FA5}">
                      <a16:colId xmlns:a16="http://schemas.microsoft.com/office/drawing/2014/main" val="2853286785"/>
                    </a:ext>
                  </a:extLst>
                </a:gridCol>
                <a:gridCol w="329184">
                  <a:extLst>
                    <a:ext uri="{9D8B030D-6E8A-4147-A177-3AD203B41FA5}">
                      <a16:colId xmlns:a16="http://schemas.microsoft.com/office/drawing/2014/main" val="3689093121"/>
                    </a:ext>
                  </a:extLst>
                </a:gridCol>
                <a:gridCol w="329184">
                  <a:extLst>
                    <a:ext uri="{9D8B030D-6E8A-4147-A177-3AD203B41FA5}">
                      <a16:colId xmlns:a16="http://schemas.microsoft.com/office/drawing/2014/main" val="3987134811"/>
                    </a:ext>
                  </a:extLst>
                </a:gridCol>
                <a:gridCol w="329184">
                  <a:extLst>
                    <a:ext uri="{9D8B030D-6E8A-4147-A177-3AD203B41FA5}">
                      <a16:colId xmlns:a16="http://schemas.microsoft.com/office/drawing/2014/main" val="62789060"/>
                    </a:ext>
                  </a:extLst>
                </a:gridCol>
                <a:gridCol w="329184">
                  <a:extLst>
                    <a:ext uri="{9D8B030D-6E8A-4147-A177-3AD203B41FA5}">
                      <a16:colId xmlns:a16="http://schemas.microsoft.com/office/drawing/2014/main" val="1560769951"/>
                    </a:ext>
                  </a:extLst>
                </a:gridCol>
                <a:gridCol w="329184">
                  <a:extLst>
                    <a:ext uri="{9D8B030D-6E8A-4147-A177-3AD203B41FA5}">
                      <a16:colId xmlns:a16="http://schemas.microsoft.com/office/drawing/2014/main" val="90531443"/>
                    </a:ext>
                  </a:extLst>
                </a:gridCol>
                <a:gridCol w="329184">
                  <a:extLst>
                    <a:ext uri="{9D8B030D-6E8A-4147-A177-3AD203B41FA5}">
                      <a16:colId xmlns:a16="http://schemas.microsoft.com/office/drawing/2014/main" val="3167555148"/>
                    </a:ext>
                  </a:extLst>
                </a:gridCol>
                <a:gridCol w="329184">
                  <a:extLst>
                    <a:ext uri="{9D8B030D-6E8A-4147-A177-3AD203B41FA5}">
                      <a16:colId xmlns:a16="http://schemas.microsoft.com/office/drawing/2014/main" val="811981660"/>
                    </a:ext>
                  </a:extLst>
                </a:gridCol>
                <a:gridCol w="329184">
                  <a:extLst>
                    <a:ext uri="{9D8B030D-6E8A-4147-A177-3AD203B41FA5}">
                      <a16:colId xmlns:a16="http://schemas.microsoft.com/office/drawing/2014/main" val="281558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097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- 2019-02-12 10:21:06 </a:t>
                      </a:r>
                      <a:r>
                        <a:rPr kumimoji="0" lang="en-US" sz="1000" b="0" i="0" u="none" strike="noStrike" kern="1200" cap="none" spc="0" normalizeH="0" baseline="0" noProof="0">
                          <a:ln>
                            <a:noFill/>
                          </a:ln>
                          <a:solidFill>
                            <a:prstClr val="black"/>
                          </a:solidFill>
                          <a:effectLst/>
                          <a:uLnTx/>
                          <a:uFillTx/>
                          <a:latin typeface="+mn-lt"/>
                          <a:ea typeface="+mn-ea"/>
                          <a:cs typeface="+mn-cs"/>
                        </a:rPr>
                        <a:t> 
 Valentine's Day is only a few days away! Shop these cute creations now at Cities in the Galleria Mall, or find them online at a discount! Just visit https://shop.citiesstore.com to enjoy our 24-hour discount on love happening now! 25% off on Cities' Celebrate Love collection with the promo code: CELEBRATELOVE. Offer valid until Wednesday 13th February at 6 pm!
#CitiesDubai #CelebrateLove #ValentinesDay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7826629"/>
                  </a:ext>
                </a:extLst>
              </a:tr>
            </a:tbl>
          </a:graphicData>
        </a:graphic>
      </p:graphicFrame>
      <p:sp>
        <p:nvSpPr>
          <p:cNvPr id="4" name="Text Placeholder 3">
            <a:extLst>
              <a:ext uri="{FF2B5EF4-FFF2-40B4-BE49-F238E27FC236}">
                <a16:creationId xmlns:a16="http://schemas.microsoft.com/office/drawing/2014/main" id="{A433E87A-00DD-4A64-B0EE-534ACED89CC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477468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9113-139D-4871-837B-BC4D7E7FDFFD}"/>
              </a:ext>
            </a:extLst>
          </p:cNvPr>
          <p:cNvSpPr>
            <a:spLocks noGrp="1"/>
          </p:cNvSpPr>
          <p:nvPr>
            <p:ph type="title"/>
          </p:nvPr>
        </p:nvSpPr>
        <p:spPr/>
        <p:txBody>
          <a:bodyPr/>
          <a:lstStyle/>
          <a:p>
            <a:r>
              <a:rPr lang="en-US"/>
              <a:t>Facebook Own Posts Table | Cities - 18 of 21</a:t>
            </a:r>
          </a:p>
        </p:txBody>
      </p:sp>
      <p:graphicFrame>
        <p:nvGraphicFramePr>
          <p:cNvPr id="5" name="Table Placeholder 4">
            <a:extLst>
              <a:ext uri="{FF2B5EF4-FFF2-40B4-BE49-F238E27FC236}">
                <a16:creationId xmlns:a16="http://schemas.microsoft.com/office/drawing/2014/main" id="{5461B93F-46D9-431A-90C4-0B9DB792A296}"/>
              </a:ext>
            </a:extLst>
          </p:cNvPr>
          <p:cNvGraphicFramePr>
            <a:graphicFrameLocks noGrp="1"/>
          </p:cNvGraphicFramePr>
          <p:nvPr>
            <p:ph type="tbl" sz="quarter" idx="13"/>
            <p:extLst>
              <p:ext uri="{D42A27DB-BD31-4B8C-83A1-F6EECF244321}">
                <p14:modId xmlns:p14="http://schemas.microsoft.com/office/powerpoint/2010/main" val="1203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7701253"/>
                    </a:ext>
                  </a:extLst>
                </a:gridCol>
                <a:gridCol w="905256">
                  <a:extLst>
                    <a:ext uri="{9D8B030D-6E8A-4147-A177-3AD203B41FA5}">
                      <a16:colId xmlns:a16="http://schemas.microsoft.com/office/drawing/2014/main" val="4275791615"/>
                    </a:ext>
                  </a:extLst>
                </a:gridCol>
                <a:gridCol w="329184">
                  <a:extLst>
                    <a:ext uri="{9D8B030D-6E8A-4147-A177-3AD203B41FA5}">
                      <a16:colId xmlns:a16="http://schemas.microsoft.com/office/drawing/2014/main" val="2379264431"/>
                    </a:ext>
                  </a:extLst>
                </a:gridCol>
                <a:gridCol w="329184">
                  <a:extLst>
                    <a:ext uri="{9D8B030D-6E8A-4147-A177-3AD203B41FA5}">
                      <a16:colId xmlns:a16="http://schemas.microsoft.com/office/drawing/2014/main" val="3334226320"/>
                    </a:ext>
                  </a:extLst>
                </a:gridCol>
                <a:gridCol w="329184">
                  <a:extLst>
                    <a:ext uri="{9D8B030D-6E8A-4147-A177-3AD203B41FA5}">
                      <a16:colId xmlns:a16="http://schemas.microsoft.com/office/drawing/2014/main" val="1919139148"/>
                    </a:ext>
                  </a:extLst>
                </a:gridCol>
                <a:gridCol w="329184">
                  <a:extLst>
                    <a:ext uri="{9D8B030D-6E8A-4147-A177-3AD203B41FA5}">
                      <a16:colId xmlns:a16="http://schemas.microsoft.com/office/drawing/2014/main" val="1276587886"/>
                    </a:ext>
                  </a:extLst>
                </a:gridCol>
                <a:gridCol w="329184">
                  <a:extLst>
                    <a:ext uri="{9D8B030D-6E8A-4147-A177-3AD203B41FA5}">
                      <a16:colId xmlns:a16="http://schemas.microsoft.com/office/drawing/2014/main" val="831659913"/>
                    </a:ext>
                  </a:extLst>
                </a:gridCol>
                <a:gridCol w="329184">
                  <a:extLst>
                    <a:ext uri="{9D8B030D-6E8A-4147-A177-3AD203B41FA5}">
                      <a16:colId xmlns:a16="http://schemas.microsoft.com/office/drawing/2014/main" val="1998677821"/>
                    </a:ext>
                  </a:extLst>
                </a:gridCol>
                <a:gridCol w="329184">
                  <a:extLst>
                    <a:ext uri="{9D8B030D-6E8A-4147-A177-3AD203B41FA5}">
                      <a16:colId xmlns:a16="http://schemas.microsoft.com/office/drawing/2014/main" val="699949143"/>
                    </a:ext>
                  </a:extLst>
                </a:gridCol>
                <a:gridCol w="329184">
                  <a:extLst>
                    <a:ext uri="{9D8B030D-6E8A-4147-A177-3AD203B41FA5}">
                      <a16:colId xmlns:a16="http://schemas.microsoft.com/office/drawing/2014/main" val="2005877128"/>
                    </a:ext>
                  </a:extLst>
                </a:gridCol>
                <a:gridCol w="329184">
                  <a:extLst>
                    <a:ext uri="{9D8B030D-6E8A-4147-A177-3AD203B41FA5}">
                      <a16:colId xmlns:a16="http://schemas.microsoft.com/office/drawing/2014/main" val="934399559"/>
                    </a:ext>
                  </a:extLst>
                </a:gridCol>
                <a:gridCol w="329184">
                  <a:extLst>
                    <a:ext uri="{9D8B030D-6E8A-4147-A177-3AD203B41FA5}">
                      <a16:colId xmlns:a16="http://schemas.microsoft.com/office/drawing/2014/main" val="706456176"/>
                    </a:ext>
                  </a:extLst>
                </a:gridCol>
                <a:gridCol w="329184">
                  <a:extLst>
                    <a:ext uri="{9D8B030D-6E8A-4147-A177-3AD203B41FA5}">
                      <a16:colId xmlns:a16="http://schemas.microsoft.com/office/drawing/2014/main" val="1603234893"/>
                    </a:ext>
                  </a:extLst>
                </a:gridCol>
                <a:gridCol w="329184">
                  <a:extLst>
                    <a:ext uri="{9D8B030D-6E8A-4147-A177-3AD203B41FA5}">
                      <a16:colId xmlns:a16="http://schemas.microsoft.com/office/drawing/2014/main" val="3925320645"/>
                    </a:ext>
                  </a:extLst>
                </a:gridCol>
                <a:gridCol w="329184">
                  <a:extLst>
                    <a:ext uri="{9D8B030D-6E8A-4147-A177-3AD203B41FA5}">
                      <a16:colId xmlns:a16="http://schemas.microsoft.com/office/drawing/2014/main" val="2982635636"/>
                    </a:ext>
                  </a:extLst>
                </a:gridCol>
                <a:gridCol w="329184">
                  <a:extLst>
                    <a:ext uri="{9D8B030D-6E8A-4147-A177-3AD203B41FA5}">
                      <a16:colId xmlns:a16="http://schemas.microsoft.com/office/drawing/2014/main" val="3531262669"/>
                    </a:ext>
                  </a:extLst>
                </a:gridCol>
                <a:gridCol w="329184">
                  <a:extLst>
                    <a:ext uri="{9D8B030D-6E8A-4147-A177-3AD203B41FA5}">
                      <a16:colId xmlns:a16="http://schemas.microsoft.com/office/drawing/2014/main" val="1686536192"/>
                    </a:ext>
                  </a:extLst>
                </a:gridCol>
                <a:gridCol w="329184">
                  <a:extLst>
                    <a:ext uri="{9D8B030D-6E8A-4147-A177-3AD203B41FA5}">
                      <a16:colId xmlns:a16="http://schemas.microsoft.com/office/drawing/2014/main" val="2860929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22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- 2019-02-11 15:22:58 </a:t>
                      </a:r>
                      <a:r>
                        <a:rPr kumimoji="0" lang="en-US" sz="1000" b="0" i="0" u="none" strike="noStrike" kern="1200" cap="none" spc="0" normalizeH="0" baseline="0" noProof="0">
                          <a:ln>
                            <a:noFill/>
                          </a:ln>
                          <a:solidFill>
                            <a:prstClr val="black"/>
                          </a:solidFill>
                          <a:effectLst/>
                          <a:uLnTx/>
                          <a:uFillTx/>
                          <a:latin typeface="+mn-lt"/>
                          <a:ea typeface="+mn-ea"/>
                          <a:cs typeface="+mn-cs"/>
                        </a:rPr>
                        <a:t> 
 Give a gadget as a gift! #ValentinesDay is a great way to make sure your loved ones have the latest in charging and technology. Discover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125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- 2019-02-10 07:00:00 </a:t>
                      </a:r>
                      <a:r>
                        <a:rPr kumimoji="0" lang="en-US" sz="1000" b="0" i="0" u="none" strike="noStrike" kern="1200" cap="none" spc="0" normalizeH="0" baseline="0" noProof="0">
                          <a:ln>
                            <a:noFill/>
                          </a:ln>
                          <a:solidFill>
                            <a:prstClr val="black"/>
                          </a:solidFill>
                          <a:effectLst/>
                          <a:uLnTx/>
                          <a:uFillTx/>
                          <a:latin typeface="+mn-lt"/>
                          <a:ea typeface="+mn-ea"/>
                          <a:cs typeface="+mn-cs"/>
                        </a:rPr>
                        <a:t> 
 What better gift for your Valentine than time? Shop Cities’ selection of concept watches to find the perfect style for your special someone! #ValentinesDay #CelebrateLove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345351"/>
                  </a:ext>
                </a:extLst>
              </a:tr>
            </a:tbl>
          </a:graphicData>
        </a:graphic>
      </p:graphicFrame>
      <p:sp>
        <p:nvSpPr>
          <p:cNvPr id="4" name="Text Placeholder 3">
            <a:extLst>
              <a:ext uri="{FF2B5EF4-FFF2-40B4-BE49-F238E27FC236}">
                <a16:creationId xmlns:a16="http://schemas.microsoft.com/office/drawing/2014/main" id="{3B7553A0-A210-42C0-9BF0-4DEC021187A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294454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C79F8-62FC-4816-B839-65ABFACB10FD}"/>
              </a:ext>
            </a:extLst>
          </p:cNvPr>
          <p:cNvSpPr>
            <a:spLocks noGrp="1"/>
          </p:cNvSpPr>
          <p:nvPr>
            <p:ph type="title"/>
          </p:nvPr>
        </p:nvSpPr>
        <p:spPr/>
        <p:txBody>
          <a:bodyPr/>
          <a:lstStyle/>
          <a:p>
            <a:r>
              <a:rPr lang="en-US"/>
              <a:t>Facebook Own Posts Table | Cities - 19 of 21</a:t>
            </a:r>
          </a:p>
        </p:txBody>
      </p:sp>
      <p:graphicFrame>
        <p:nvGraphicFramePr>
          <p:cNvPr id="5" name="Table Placeholder 4">
            <a:extLst>
              <a:ext uri="{FF2B5EF4-FFF2-40B4-BE49-F238E27FC236}">
                <a16:creationId xmlns:a16="http://schemas.microsoft.com/office/drawing/2014/main" id="{159EFADF-9000-4A11-9A75-C66F7A10FB5F}"/>
              </a:ext>
            </a:extLst>
          </p:cNvPr>
          <p:cNvGraphicFramePr>
            <a:graphicFrameLocks noGrp="1"/>
          </p:cNvGraphicFramePr>
          <p:nvPr>
            <p:ph type="tbl" sz="quarter" idx="13"/>
            <p:extLst>
              <p:ext uri="{D42A27DB-BD31-4B8C-83A1-F6EECF244321}">
                <p14:modId xmlns:p14="http://schemas.microsoft.com/office/powerpoint/2010/main" val="3590090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0279604"/>
                    </a:ext>
                  </a:extLst>
                </a:gridCol>
                <a:gridCol w="905256">
                  <a:extLst>
                    <a:ext uri="{9D8B030D-6E8A-4147-A177-3AD203B41FA5}">
                      <a16:colId xmlns:a16="http://schemas.microsoft.com/office/drawing/2014/main" val="2764058449"/>
                    </a:ext>
                  </a:extLst>
                </a:gridCol>
                <a:gridCol w="329184">
                  <a:extLst>
                    <a:ext uri="{9D8B030D-6E8A-4147-A177-3AD203B41FA5}">
                      <a16:colId xmlns:a16="http://schemas.microsoft.com/office/drawing/2014/main" val="3479956980"/>
                    </a:ext>
                  </a:extLst>
                </a:gridCol>
                <a:gridCol w="329184">
                  <a:extLst>
                    <a:ext uri="{9D8B030D-6E8A-4147-A177-3AD203B41FA5}">
                      <a16:colId xmlns:a16="http://schemas.microsoft.com/office/drawing/2014/main" val="1803711289"/>
                    </a:ext>
                  </a:extLst>
                </a:gridCol>
                <a:gridCol w="329184">
                  <a:extLst>
                    <a:ext uri="{9D8B030D-6E8A-4147-A177-3AD203B41FA5}">
                      <a16:colId xmlns:a16="http://schemas.microsoft.com/office/drawing/2014/main" val="3281663634"/>
                    </a:ext>
                  </a:extLst>
                </a:gridCol>
                <a:gridCol w="329184">
                  <a:extLst>
                    <a:ext uri="{9D8B030D-6E8A-4147-A177-3AD203B41FA5}">
                      <a16:colId xmlns:a16="http://schemas.microsoft.com/office/drawing/2014/main" val="3153718510"/>
                    </a:ext>
                  </a:extLst>
                </a:gridCol>
                <a:gridCol w="329184">
                  <a:extLst>
                    <a:ext uri="{9D8B030D-6E8A-4147-A177-3AD203B41FA5}">
                      <a16:colId xmlns:a16="http://schemas.microsoft.com/office/drawing/2014/main" val="2417550542"/>
                    </a:ext>
                  </a:extLst>
                </a:gridCol>
                <a:gridCol w="329184">
                  <a:extLst>
                    <a:ext uri="{9D8B030D-6E8A-4147-A177-3AD203B41FA5}">
                      <a16:colId xmlns:a16="http://schemas.microsoft.com/office/drawing/2014/main" val="1080525747"/>
                    </a:ext>
                  </a:extLst>
                </a:gridCol>
                <a:gridCol w="329184">
                  <a:extLst>
                    <a:ext uri="{9D8B030D-6E8A-4147-A177-3AD203B41FA5}">
                      <a16:colId xmlns:a16="http://schemas.microsoft.com/office/drawing/2014/main" val="2157765713"/>
                    </a:ext>
                  </a:extLst>
                </a:gridCol>
                <a:gridCol w="329184">
                  <a:extLst>
                    <a:ext uri="{9D8B030D-6E8A-4147-A177-3AD203B41FA5}">
                      <a16:colId xmlns:a16="http://schemas.microsoft.com/office/drawing/2014/main" val="87755180"/>
                    </a:ext>
                  </a:extLst>
                </a:gridCol>
                <a:gridCol w="329184">
                  <a:extLst>
                    <a:ext uri="{9D8B030D-6E8A-4147-A177-3AD203B41FA5}">
                      <a16:colId xmlns:a16="http://schemas.microsoft.com/office/drawing/2014/main" val="874105980"/>
                    </a:ext>
                  </a:extLst>
                </a:gridCol>
                <a:gridCol w="329184">
                  <a:extLst>
                    <a:ext uri="{9D8B030D-6E8A-4147-A177-3AD203B41FA5}">
                      <a16:colId xmlns:a16="http://schemas.microsoft.com/office/drawing/2014/main" val="4152147725"/>
                    </a:ext>
                  </a:extLst>
                </a:gridCol>
                <a:gridCol w="329184">
                  <a:extLst>
                    <a:ext uri="{9D8B030D-6E8A-4147-A177-3AD203B41FA5}">
                      <a16:colId xmlns:a16="http://schemas.microsoft.com/office/drawing/2014/main" val="1675827553"/>
                    </a:ext>
                  </a:extLst>
                </a:gridCol>
                <a:gridCol w="329184">
                  <a:extLst>
                    <a:ext uri="{9D8B030D-6E8A-4147-A177-3AD203B41FA5}">
                      <a16:colId xmlns:a16="http://schemas.microsoft.com/office/drawing/2014/main" val="3078678490"/>
                    </a:ext>
                  </a:extLst>
                </a:gridCol>
                <a:gridCol w="329184">
                  <a:extLst>
                    <a:ext uri="{9D8B030D-6E8A-4147-A177-3AD203B41FA5}">
                      <a16:colId xmlns:a16="http://schemas.microsoft.com/office/drawing/2014/main" val="4092819808"/>
                    </a:ext>
                  </a:extLst>
                </a:gridCol>
                <a:gridCol w="329184">
                  <a:extLst>
                    <a:ext uri="{9D8B030D-6E8A-4147-A177-3AD203B41FA5}">
                      <a16:colId xmlns:a16="http://schemas.microsoft.com/office/drawing/2014/main" val="972693443"/>
                    </a:ext>
                  </a:extLst>
                </a:gridCol>
                <a:gridCol w="329184">
                  <a:extLst>
                    <a:ext uri="{9D8B030D-6E8A-4147-A177-3AD203B41FA5}">
                      <a16:colId xmlns:a16="http://schemas.microsoft.com/office/drawing/2014/main" val="2261812003"/>
                    </a:ext>
                  </a:extLst>
                </a:gridCol>
                <a:gridCol w="329184">
                  <a:extLst>
                    <a:ext uri="{9D8B030D-6E8A-4147-A177-3AD203B41FA5}">
                      <a16:colId xmlns:a16="http://schemas.microsoft.com/office/drawing/2014/main" val="1596801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821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- 2019-02-09 07:00:01 </a:t>
                      </a:r>
                      <a:r>
                        <a:rPr kumimoji="0" lang="en-US" sz="1000" b="0" i="0" u="none" strike="noStrike" kern="1200" cap="none" spc="0" normalizeH="0" baseline="0" noProof="0">
                          <a:ln>
                            <a:noFill/>
                          </a:ln>
                          <a:solidFill>
                            <a:prstClr val="black"/>
                          </a:solidFill>
                          <a:effectLst/>
                          <a:uLnTx/>
                          <a:uFillTx/>
                          <a:latin typeface="+mn-lt"/>
                          <a:ea typeface="+mn-ea"/>
                          <a:cs typeface="+mn-cs"/>
                        </a:rPr>
                        <a:t> 
 Show her she’s the apple of your eye, the sweetest of the sweet! Shop Cities’ Valentine’s collection of home décor to find that unique accent item for your special someone! #ValentinesDay #CelebrateLove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821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- 2019-02-08 12:24:22 </a:t>
                      </a:r>
                      <a:r>
                        <a:rPr kumimoji="0" lang="en-US" sz="1000" b="0" i="0" u="none" strike="noStrike" kern="1200" cap="none" spc="0" normalizeH="0" baseline="0" noProof="0">
                          <a:ln>
                            <a:noFill/>
                          </a:ln>
                          <a:solidFill>
                            <a:prstClr val="black"/>
                          </a:solidFill>
                          <a:effectLst/>
                          <a:uLnTx/>
                          <a:uFillTx/>
                          <a:latin typeface="+mn-lt"/>
                          <a:ea typeface="+mn-ea"/>
                          <a:cs typeface="+mn-cs"/>
                        </a:rPr>
                        <a:t> 
 Give your whole heart this #ValentinesDay! Heart sculptures from #StathisAlexopoulos, share his characteristic style symbolizing the love that ties you together. Find your heart at #CitiesDubai, or click the link in our bio to shop online! #CelebrateLove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9836061"/>
                  </a:ext>
                </a:extLst>
              </a:tr>
            </a:tbl>
          </a:graphicData>
        </a:graphic>
      </p:graphicFrame>
      <p:sp>
        <p:nvSpPr>
          <p:cNvPr id="4" name="Text Placeholder 3">
            <a:extLst>
              <a:ext uri="{FF2B5EF4-FFF2-40B4-BE49-F238E27FC236}">
                <a16:creationId xmlns:a16="http://schemas.microsoft.com/office/drawing/2014/main" id="{08519E4B-880A-48A7-93AF-C9FD2D1DF9E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004719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158A2-71EA-483D-A5ED-042BC121AFDB}"/>
              </a:ext>
            </a:extLst>
          </p:cNvPr>
          <p:cNvSpPr>
            <a:spLocks noGrp="1"/>
          </p:cNvSpPr>
          <p:nvPr>
            <p:ph type="title"/>
          </p:nvPr>
        </p:nvSpPr>
        <p:spPr/>
        <p:txBody>
          <a:bodyPr/>
          <a:lstStyle/>
          <a:p>
            <a:r>
              <a:rPr lang="en-US"/>
              <a:t>Facebook Own Posts Table | Cities - 20 of 21</a:t>
            </a:r>
          </a:p>
        </p:txBody>
      </p:sp>
      <p:graphicFrame>
        <p:nvGraphicFramePr>
          <p:cNvPr id="5" name="Table Placeholder 4">
            <a:extLst>
              <a:ext uri="{FF2B5EF4-FFF2-40B4-BE49-F238E27FC236}">
                <a16:creationId xmlns:a16="http://schemas.microsoft.com/office/drawing/2014/main" id="{AEAF6507-1C5F-42D3-B239-F0828CAC1A5E}"/>
              </a:ext>
            </a:extLst>
          </p:cNvPr>
          <p:cNvGraphicFramePr>
            <a:graphicFrameLocks noGrp="1"/>
          </p:cNvGraphicFramePr>
          <p:nvPr>
            <p:ph type="tbl" sz="quarter" idx="13"/>
            <p:extLst>
              <p:ext uri="{D42A27DB-BD31-4B8C-83A1-F6EECF244321}">
                <p14:modId xmlns:p14="http://schemas.microsoft.com/office/powerpoint/2010/main" val="223663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4157584"/>
                    </a:ext>
                  </a:extLst>
                </a:gridCol>
                <a:gridCol w="905256">
                  <a:extLst>
                    <a:ext uri="{9D8B030D-6E8A-4147-A177-3AD203B41FA5}">
                      <a16:colId xmlns:a16="http://schemas.microsoft.com/office/drawing/2014/main" val="2436348371"/>
                    </a:ext>
                  </a:extLst>
                </a:gridCol>
                <a:gridCol w="329184">
                  <a:extLst>
                    <a:ext uri="{9D8B030D-6E8A-4147-A177-3AD203B41FA5}">
                      <a16:colId xmlns:a16="http://schemas.microsoft.com/office/drawing/2014/main" val="4043796369"/>
                    </a:ext>
                  </a:extLst>
                </a:gridCol>
                <a:gridCol w="329184">
                  <a:extLst>
                    <a:ext uri="{9D8B030D-6E8A-4147-A177-3AD203B41FA5}">
                      <a16:colId xmlns:a16="http://schemas.microsoft.com/office/drawing/2014/main" val="2544578931"/>
                    </a:ext>
                  </a:extLst>
                </a:gridCol>
                <a:gridCol w="329184">
                  <a:extLst>
                    <a:ext uri="{9D8B030D-6E8A-4147-A177-3AD203B41FA5}">
                      <a16:colId xmlns:a16="http://schemas.microsoft.com/office/drawing/2014/main" val="756329795"/>
                    </a:ext>
                  </a:extLst>
                </a:gridCol>
                <a:gridCol w="329184">
                  <a:extLst>
                    <a:ext uri="{9D8B030D-6E8A-4147-A177-3AD203B41FA5}">
                      <a16:colId xmlns:a16="http://schemas.microsoft.com/office/drawing/2014/main" val="2871050046"/>
                    </a:ext>
                  </a:extLst>
                </a:gridCol>
                <a:gridCol w="329184">
                  <a:extLst>
                    <a:ext uri="{9D8B030D-6E8A-4147-A177-3AD203B41FA5}">
                      <a16:colId xmlns:a16="http://schemas.microsoft.com/office/drawing/2014/main" val="3531764325"/>
                    </a:ext>
                  </a:extLst>
                </a:gridCol>
                <a:gridCol w="329184">
                  <a:extLst>
                    <a:ext uri="{9D8B030D-6E8A-4147-A177-3AD203B41FA5}">
                      <a16:colId xmlns:a16="http://schemas.microsoft.com/office/drawing/2014/main" val="798141675"/>
                    </a:ext>
                  </a:extLst>
                </a:gridCol>
                <a:gridCol w="329184">
                  <a:extLst>
                    <a:ext uri="{9D8B030D-6E8A-4147-A177-3AD203B41FA5}">
                      <a16:colId xmlns:a16="http://schemas.microsoft.com/office/drawing/2014/main" val="367786842"/>
                    </a:ext>
                  </a:extLst>
                </a:gridCol>
                <a:gridCol w="329184">
                  <a:extLst>
                    <a:ext uri="{9D8B030D-6E8A-4147-A177-3AD203B41FA5}">
                      <a16:colId xmlns:a16="http://schemas.microsoft.com/office/drawing/2014/main" val="3791290714"/>
                    </a:ext>
                  </a:extLst>
                </a:gridCol>
                <a:gridCol w="329184">
                  <a:extLst>
                    <a:ext uri="{9D8B030D-6E8A-4147-A177-3AD203B41FA5}">
                      <a16:colId xmlns:a16="http://schemas.microsoft.com/office/drawing/2014/main" val="962240262"/>
                    </a:ext>
                  </a:extLst>
                </a:gridCol>
                <a:gridCol w="329184">
                  <a:extLst>
                    <a:ext uri="{9D8B030D-6E8A-4147-A177-3AD203B41FA5}">
                      <a16:colId xmlns:a16="http://schemas.microsoft.com/office/drawing/2014/main" val="2230755072"/>
                    </a:ext>
                  </a:extLst>
                </a:gridCol>
                <a:gridCol w="329184">
                  <a:extLst>
                    <a:ext uri="{9D8B030D-6E8A-4147-A177-3AD203B41FA5}">
                      <a16:colId xmlns:a16="http://schemas.microsoft.com/office/drawing/2014/main" val="946058599"/>
                    </a:ext>
                  </a:extLst>
                </a:gridCol>
                <a:gridCol w="329184">
                  <a:extLst>
                    <a:ext uri="{9D8B030D-6E8A-4147-A177-3AD203B41FA5}">
                      <a16:colId xmlns:a16="http://schemas.microsoft.com/office/drawing/2014/main" val="1887694509"/>
                    </a:ext>
                  </a:extLst>
                </a:gridCol>
                <a:gridCol w="329184">
                  <a:extLst>
                    <a:ext uri="{9D8B030D-6E8A-4147-A177-3AD203B41FA5}">
                      <a16:colId xmlns:a16="http://schemas.microsoft.com/office/drawing/2014/main" val="696146852"/>
                    </a:ext>
                  </a:extLst>
                </a:gridCol>
                <a:gridCol w="329184">
                  <a:extLst>
                    <a:ext uri="{9D8B030D-6E8A-4147-A177-3AD203B41FA5}">
                      <a16:colId xmlns:a16="http://schemas.microsoft.com/office/drawing/2014/main" val="1486988261"/>
                    </a:ext>
                  </a:extLst>
                </a:gridCol>
                <a:gridCol w="329184">
                  <a:extLst>
                    <a:ext uri="{9D8B030D-6E8A-4147-A177-3AD203B41FA5}">
                      <a16:colId xmlns:a16="http://schemas.microsoft.com/office/drawing/2014/main" val="907250690"/>
                    </a:ext>
                  </a:extLst>
                </a:gridCol>
                <a:gridCol w="329184">
                  <a:extLst>
                    <a:ext uri="{9D8B030D-6E8A-4147-A177-3AD203B41FA5}">
                      <a16:colId xmlns:a16="http://schemas.microsoft.com/office/drawing/2014/main" val="37908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542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- 2019-02-07 14:33:37 </a:t>
                      </a:r>
                      <a:r>
                        <a:rPr kumimoji="0" lang="en-US" sz="1000" b="0" i="0" u="none" strike="noStrike" kern="1200" cap="none" spc="0" normalizeH="0" baseline="0" noProof="0">
                          <a:ln>
                            <a:noFill/>
                          </a:ln>
                          <a:solidFill>
                            <a:prstClr val="black"/>
                          </a:solidFill>
                          <a:effectLst/>
                          <a:uLnTx/>
                          <a:uFillTx/>
                          <a:latin typeface="+mn-lt"/>
                          <a:ea typeface="+mn-ea"/>
                          <a:cs typeface="+mn-cs"/>
                        </a:rPr>
                        <a:t> 
 My heart is yours! Ceramic heart vases from #FOSCeramiche put the depth of your love on display. Discover the selection at #CitiesDubai for the perfect Valentine’s gift! #ValentinesDay #CelebrateLove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924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- 2019-02-06 10:55:45 </a:t>
                      </a:r>
                      <a:r>
                        <a:rPr kumimoji="0" lang="en-US" sz="1000" b="0" i="0" u="none" strike="noStrike" kern="1200" cap="none" spc="0" normalizeH="0" baseline="0" noProof="0">
                          <a:ln>
                            <a:noFill/>
                          </a:ln>
                          <a:solidFill>
                            <a:prstClr val="black"/>
                          </a:solidFill>
                          <a:effectLst/>
                          <a:uLnTx/>
                          <a:uFillTx/>
                          <a:latin typeface="+mn-lt"/>
                          <a:ea typeface="+mn-ea"/>
                          <a:cs typeface="+mn-cs"/>
                        </a:rPr>
                        <a:t> 
 Your Valentine means the world to you, so gift them the universe! Find your globe at #CitiesDubai! #CelebrateLove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4405097"/>
                  </a:ext>
                </a:extLst>
              </a:tr>
            </a:tbl>
          </a:graphicData>
        </a:graphic>
      </p:graphicFrame>
      <p:sp>
        <p:nvSpPr>
          <p:cNvPr id="4" name="Text Placeholder 3">
            <a:extLst>
              <a:ext uri="{FF2B5EF4-FFF2-40B4-BE49-F238E27FC236}">
                <a16:creationId xmlns:a16="http://schemas.microsoft.com/office/drawing/2014/main" id="{D5FBD086-06CF-4C16-A116-2F32538DFD0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504843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4452-D9B1-42F0-A892-ECB7BEC16B4F}"/>
              </a:ext>
            </a:extLst>
          </p:cNvPr>
          <p:cNvSpPr>
            <a:spLocks noGrp="1"/>
          </p:cNvSpPr>
          <p:nvPr>
            <p:ph type="title"/>
          </p:nvPr>
        </p:nvSpPr>
        <p:spPr/>
        <p:txBody>
          <a:bodyPr/>
          <a:lstStyle/>
          <a:p>
            <a:r>
              <a:rPr lang="en-US"/>
              <a:t>Facebook Own Posts Table | Cities - 21 of 21</a:t>
            </a:r>
          </a:p>
        </p:txBody>
      </p:sp>
      <p:graphicFrame>
        <p:nvGraphicFramePr>
          <p:cNvPr id="5" name="Table Placeholder 4">
            <a:extLst>
              <a:ext uri="{FF2B5EF4-FFF2-40B4-BE49-F238E27FC236}">
                <a16:creationId xmlns:a16="http://schemas.microsoft.com/office/drawing/2014/main" id="{88B6043C-A46E-4C02-9BC9-E6009DAD7ED2}"/>
              </a:ext>
            </a:extLst>
          </p:cNvPr>
          <p:cNvGraphicFramePr>
            <a:graphicFrameLocks noGrp="1"/>
          </p:cNvGraphicFramePr>
          <p:nvPr>
            <p:ph type="tbl" sz="quarter" idx="13"/>
            <p:extLst>
              <p:ext uri="{D42A27DB-BD31-4B8C-83A1-F6EECF244321}">
                <p14:modId xmlns:p14="http://schemas.microsoft.com/office/powerpoint/2010/main" val="583558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0589410"/>
                    </a:ext>
                  </a:extLst>
                </a:gridCol>
                <a:gridCol w="905256">
                  <a:extLst>
                    <a:ext uri="{9D8B030D-6E8A-4147-A177-3AD203B41FA5}">
                      <a16:colId xmlns:a16="http://schemas.microsoft.com/office/drawing/2014/main" val="104009325"/>
                    </a:ext>
                  </a:extLst>
                </a:gridCol>
                <a:gridCol w="329184">
                  <a:extLst>
                    <a:ext uri="{9D8B030D-6E8A-4147-A177-3AD203B41FA5}">
                      <a16:colId xmlns:a16="http://schemas.microsoft.com/office/drawing/2014/main" val="2782096969"/>
                    </a:ext>
                  </a:extLst>
                </a:gridCol>
                <a:gridCol w="329184">
                  <a:extLst>
                    <a:ext uri="{9D8B030D-6E8A-4147-A177-3AD203B41FA5}">
                      <a16:colId xmlns:a16="http://schemas.microsoft.com/office/drawing/2014/main" val="527106992"/>
                    </a:ext>
                  </a:extLst>
                </a:gridCol>
                <a:gridCol w="329184">
                  <a:extLst>
                    <a:ext uri="{9D8B030D-6E8A-4147-A177-3AD203B41FA5}">
                      <a16:colId xmlns:a16="http://schemas.microsoft.com/office/drawing/2014/main" val="30865296"/>
                    </a:ext>
                  </a:extLst>
                </a:gridCol>
                <a:gridCol w="329184">
                  <a:extLst>
                    <a:ext uri="{9D8B030D-6E8A-4147-A177-3AD203B41FA5}">
                      <a16:colId xmlns:a16="http://schemas.microsoft.com/office/drawing/2014/main" val="737916595"/>
                    </a:ext>
                  </a:extLst>
                </a:gridCol>
                <a:gridCol w="329184">
                  <a:extLst>
                    <a:ext uri="{9D8B030D-6E8A-4147-A177-3AD203B41FA5}">
                      <a16:colId xmlns:a16="http://schemas.microsoft.com/office/drawing/2014/main" val="3035438911"/>
                    </a:ext>
                  </a:extLst>
                </a:gridCol>
                <a:gridCol w="329184">
                  <a:extLst>
                    <a:ext uri="{9D8B030D-6E8A-4147-A177-3AD203B41FA5}">
                      <a16:colId xmlns:a16="http://schemas.microsoft.com/office/drawing/2014/main" val="3088382319"/>
                    </a:ext>
                  </a:extLst>
                </a:gridCol>
                <a:gridCol w="329184">
                  <a:extLst>
                    <a:ext uri="{9D8B030D-6E8A-4147-A177-3AD203B41FA5}">
                      <a16:colId xmlns:a16="http://schemas.microsoft.com/office/drawing/2014/main" val="2346520408"/>
                    </a:ext>
                  </a:extLst>
                </a:gridCol>
                <a:gridCol w="329184">
                  <a:extLst>
                    <a:ext uri="{9D8B030D-6E8A-4147-A177-3AD203B41FA5}">
                      <a16:colId xmlns:a16="http://schemas.microsoft.com/office/drawing/2014/main" val="3095800236"/>
                    </a:ext>
                  </a:extLst>
                </a:gridCol>
                <a:gridCol w="329184">
                  <a:extLst>
                    <a:ext uri="{9D8B030D-6E8A-4147-A177-3AD203B41FA5}">
                      <a16:colId xmlns:a16="http://schemas.microsoft.com/office/drawing/2014/main" val="682246131"/>
                    </a:ext>
                  </a:extLst>
                </a:gridCol>
                <a:gridCol w="329184">
                  <a:extLst>
                    <a:ext uri="{9D8B030D-6E8A-4147-A177-3AD203B41FA5}">
                      <a16:colId xmlns:a16="http://schemas.microsoft.com/office/drawing/2014/main" val="853261019"/>
                    </a:ext>
                  </a:extLst>
                </a:gridCol>
                <a:gridCol w="329184">
                  <a:extLst>
                    <a:ext uri="{9D8B030D-6E8A-4147-A177-3AD203B41FA5}">
                      <a16:colId xmlns:a16="http://schemas.microsoft.com/office/drawing/2014/main" val="3597822868"/>
                    </a:ext>
                  </a:extLst>
                </a:gridCol>
                <a:gridCol w="329184">
                  <a:extLst>
                    <a:ext uri="{9D8B030D-6E8A-4147-A177-3AD203B41FA5}">
                      <a16:colId xmlns:a16="http://schemas.microsoft.com/office/drawing/2014/main" val="1420121474"/>
                    </a:ext>
                  </a:extLst>
                </a:gridCol>
                <a:gridCol w="329184">
                  <a:extLst>
                    <a:ext uri="{9D8B030D-6E8A-4147-A177-3AD203B41FA5}">
                      <a16:colId xmlns:a16="http://schemas.microsoft.com/office/drawing/2014/main" val="256216856"/>
                    </a:ext>
                  </a:extLst>
                </a:gridCol>
                <a:gridCol w="329184">
                  <a:extLst>
                    <a:ext uri="{9D8B030D-6E8A-4147-A177-3AD203B41FA5}">
                      <a16:colId xmlns:a16="http://schemas.microsoft.com/office/drawing/2014/main" val="1812604974"/>
                    </a:ext>
                  </a:extLst>
                </a:gridCol>
                <a:gridCol w="329184">
                  <a:extLst>
                    <a:ext uri="{9D8B030D-6E8A-4147-A177-3AD203B41FA5}">
                      <a16:colId xmlns:a16="http://schemas.microsoft.com/office/drawing/2014/main" val="3653136834"/>
                    </a:ext>
                  </a:extLst>
                </a:gridCol>
                <a:gridCol w="329184">
                  <a:extLst>
                    <a:ext uri="{9D8B030D-6E8A-4147-A177-3AD203B41FA5}">
                      <a16:colId xmlns:a16="http://schemas.microsoft.com/office/drawing/2014/main" val="354105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06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- 2019-02-05 12:41:28 </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that perfect present to show him how much you care, #CitiesDubai has you covered! Find these great gifts at our Galleria Mall location, or click the link in our bio to shop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010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- 2019-02-04 14:58:23 </a:t>
                      </a:r>
                      <a:r>
                        <a:rPr kumimoji="0" lang="en-US" sz="1000" b="0" i="0" u="none" strike="noStrike" kern="1200" cap="none" spc="0" normalizeH="0" baseline="0" noProof="0">
                          <a:ln>
                            <a:noFill/>
                          </a:ln>
                          <a:solidFill>
                            <a:prstClr val="black"/>
                          </a:solidFill>
                          <a:effectLst/>
                          <a:uLnTx/>
                          <a:uFillTx/>
                          <a:latin typeface="+mn-lt"/>
                          <a:ea typeface="+mn-ea"/>
                          <a:cs typeface="+mn-cs"/>
                        </a:rPr>
                        <a:t> 
 Show her she’s captured your heart with a thoughtful gift for #ValentinesDay! Check out the selection at #CitiesDubai, or click the link in our bio to shop online! 
shop.citiesstore.com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1108085"/>
                  </a:ext>
                </a:extLst>
              </a:tr>
            </a:tbl>
          </a:graphicData>
        </a:graphic>
      </p:graphicFrame>
      <p:sp>
        <p:nvSpPr>
          <p:cNvPr id="4" name="Text Placeholder 3">
            <a:extLst>
              <a:ext uri="{FF2B5EF4-FFF2-40B4-BE49-F238E27FC236}">
                <a16:creationId xmlns:a16="http://schemas.microsoft.com/office/drawing/2014/main" id="{AB9871EE-393F-4852-96B4-727D4A33866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6221882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2437</Words>
  <Application>Microsoft Office PowerPoint</Application>
  <PresentationFormat>On-screen Show (4:3)</PresentationFormat>
  <Paragraphs>990</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21</vt:lpstr>
      <vt:lpstr>Facebook Own Posts Table | Cities - 2 of 21</vt:lpstr>
      <vt:lpstr>Facebook Own Posts Table | Cities - 3 of 21</vt:lpstr>
      <vt:lpstr>Facebook Own Posts Table | Cities - 4 of 21</vt:lpstr>
      <vt:lpstr>Facebook Own Posts Table | Cities - 5 of 21</vt:lpstr>
      <vt:lpstr>Facebook Own Posts Table | Cities - 6 of 21</vt:lpstr>
      <vt:lpstr>Facebook Own Posts Table | Cities - 7 of 21</vt:lpstr>
      <vt:lpstr>Facebook Own Posts Table | Cities - 8 of 21</vt:lpstr>
      <vt:lpstr>Facebook Own Posts Table | Cities - 9 of 21</vt:lpstr>
      <vt:lpstr>Facebook Own Posts Table | Cities - 10 of 21</vt:lpstr>
      <vt:lpstr>Facebook Own Posts Table | Cities - 11 of 21</vt:lpstr>
      <vt:lpstr>Facebook Own Posts Table | Cities - 12 of 21</vt:lpstr>
      <vt:lpstr>Facebook Own Posts Table | Cities - 13 of 21</vt:lpstr>
      <vt:lpstr>Facebook Own Posts Table | Cities - 14 of 21</vt:lpstr>
      <vt:lpstr>Facebook Own Posts Table | Cities - 15 of 21</vt:lpstr>
      <vt:lpstr>Facebook Own Posts Table | Cities - 16 of 21</vt:lpstr>
      <vt:lpstr>Facebook Own Posts Table | Cities - 17 of 21</vt:lpstr>
      <vt:lpstr>Facebook Own Posts Table | Cities - 18 of 21</vt:lpstr>
      <vt:lpstr>Facebook Own Posts Table | Cities - 19 of 21</vt:lpstr>
      <vt:lpstr>Facebook Own Posts Table | Cities - 20 of 21</vt:lpstr>
      <vt:lpstr>Facebook Own Posts Table | Cities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Frederik Peiniger</dc:creator>
  <cp:lastModifiedBy>Frederik Peiniger</cp:lastModifiedBy>
  <cp:revision>1</cp:revision>
  <dcterms:created xsi:type="dcterms:W3CDTF">2019-03-12T15:13:35Z</dcterms:created>
  <dcterms:modified xsi:type="dcterms:W3CDTF">2019-03-12T15:14:47Z</dcterms:modified>
</cp:coreProperties>
</file>