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0.10082677959266</c:v>
                </c:pt>
                <c:pt idx="1">
                  <c:v>0.154445339779748</c:v>
                </c:pt>
                <c:pt idx="2">
                  <c:v>7.3751257123700995E-2</c:v>
                </c:pt>
                <c:pt idx="3">
                  <c:v>7.3696904730001303E-2</c:v>
                </c:pt>
                <c:pt idx="4">
                  <c:v>0.14728526477873699</c:v>
                </c:pt>
                <c:pt idx="5">
                  <c:v>7.3534327160906507E-2</c:v>
                </c:pt>
                <c:pt idx="6">
                  <c:v>2.6720106880427499E-2</c:v>
                </c:pt>
                <c:pt idx="7">
                  <c:v>4.0069453719780997E-2</c:v>
                </c:pt>
                <c:pt idx="8">
                  <c:v>6.67556742323097E-2</c:v>
                </c:pt>
                <c:pt idx="9">
                  <c:v>2.0013342228152101E-2</c:v>
                </c:pt>
                <c:pt idx="10">
                  <c:v>6.6697792303074793E-2</c:v>
                </c:pt>
                <c:pt idx="11">
                  <c:v>0.11997600479904</c:v>
                </c:pt>
                <c:pt idx="12">
                  <c:v>0.22634977697889599</c:v>
                </c:pt>
                <c:pt idx="13">
                  <c:v>0.192627034207904</c:v>
                </c:pt>
                <c:pt idx="14">
                  <c:v>8.6184036064704303E-2</c:v>
                </c:pt>
                <c:pt idx="15">
                  <c:v>5.2990660396105199E-2</c:v>
                </c:pt>
                <c:pt idx="16">
                  <c:v>-1.32406487917908E-2</c:v>
                </c:pt>
                <c:pt idx="17">
                  <c:v>5.29696086870158E-2</c:v>
                </c:pt>
                <c:pt idx="18">
                  <c:v>0.13235391436701699</c:v>
                </c:pt>
                <c:pt idx="19">
                  <c:v>3.9653691097746399E-2</c:v>
                </c:pt>
                <c:pt idx="20">
                  <c:v>1.32126577261016E-2</c:v>
                </c:pt>
                <c:pt idx="21">
                  <c:v>1.9816368320232501E-2</c:v>
                </c:pt>
                <c:pt idx="22">
                  <c:v>-1.9812442213710198E-2</c:v>
                </c:pt>
                <c:pt idx="23">
                  <c:v>-6.6054561067441699E-3</c:v>
                </c:pt>
                <c:pt idx="24">
                  <c:v>6.6058924560708204E-3</c:v>
                </c:pt>
                <c:pt idx="25">
                  <c:v>-6.6054561067441703E-2</c:v>
                </c:pt>
                <c:pt idx="26">
                  <c:v>-1.9829466587348799E-2</c:v>
                </c:pt>
                <c:pt idx="27">
                  <c:v>0</c:v>
                </c:pt>
                <c:pt idx="28">
                  <c:v>3.3055665741107999E-2</c:v>
                </c:pt>
                <c:pt idx="29">
                  <c:v>4.6262639614037399E-2</c:v>
                </c:pt>
                <c:pt idx="30">
                  <c:v>3.3029462280354097E-2</c:v>
                </c:pt>
              </c:numCache>
            </c:numRef>
          </c:val>
          <c:smooth val="0"/>
          <c:extLst>
            <c:ext xmlns:c16="http://schemas.microsoft.com/office/drawing/2014/chart" uri="{C3380CC4-5D6E-409C-BE32-E72D297353CC}">
              <c16:uniqueId val="{00000000-5E11-4CDA-908D-90B42CC288CE}"/>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Sheet1!$C$2:$C$32</c:f>
              <c:numCache>
                <c:formatCode>General</c:formatCode>
                <c:ptCount val="31"/>
                <c:pt idx="0">
                  <c:v>2.3109365070194701E-2</c:v>
                </c:pt>
                <c:pt idx="1">
                  <c:v>6.9312077629526903E-2</c:v>
                </c:pt>
                <c:pt idx="2">
                  <c:v>4.0404040404040401E-2</c:v>
                </c:pt>
                <c:pt idx="3">
                  <c:v>1.73090237710593E-2</c:v>
                </c:pt>
                <c:pt idx="4">
                  <c:v>8.6530141332564203E-2</c:v>
                </c:pt>
                <c:pt idx="5">
                  <c:v>0</c:v>
                </c:pt>
                <c:pt idx="6">
                  <c:v>6.3400576368876096E-2</c:v>
                </c:pt>
                <c:pt idx="7">
                  <c:v>0.109440700420483</c:v>
                </c:pt>
                <c:pt idx="8">
                  <c:v>-1.72612197928654E-2</c:v>
                </c:pt>
                <c:pt idx="9">
                  <c:v>-1.1509466536226001E-2</c:v>
                </c:pt>
                <c:pt idx="10">
                  <c:v>4.60431654676259E-2</c:v>
                </c:pt>
                <c:pt idx="11">
                  <c:v>3.4516481619973498E-2</c:v>
                </c:pt>
                <c:pt idx="12">
                  <c:v>3.4504571855770903E-2</c:v>
                </c:pt>
                <c:pt idx="13">
                  <c:v>0</c:v>
                </c:pt>
                <c:pt idx="14">
                  <c:v>5.74877838459327E-2</c:v>
                </c:pt>
                <c:pt idx="15">
                  <c:v>4.0218328066647498E-2</c:v>
                </c:pt>
                <c:pt idx="16">
                  <c:v>6.8917987594762198E-2</c:v>
                </c:pt>
                <c:pt idx="17">
                  <c:v>0.103305785123967</c:v>
                </c:pt>
                <c:pt idx="18">
                  <c:v>6.3066162137369597E-2</c:v>
                </c:pt>
                <c:pt idx="19">
                  <c:v>5.1567065833954102E-2</c:v>
                </c:pt>
                <c:pt idx="20">
                  <c:v>0</c:v>
                </c:pt>
                <c:pt idx="21">
                  <c:v>1.7180162638872998E-2</c:v>
                </c:pt>
                <c:pt idx="22">
                  <c:v>0</c:v>
                </c:pt>
                <c:pt idx="23">
                  <c:v>2.2902948754652201E-2</c:v>
                </c:pt>
                <c:pt idx="24">
                  <c:v>-1.7173278378842499E-2</c:v>
                </c:pt>
                <c:pt idx="25">
                  <c:v>-4.0077865567388099E-2</c:v>
                </c:pt>
                <c:pt idx="26">
                  <c:v>-3.4366229451858597E-2</c:v>
                </c:pt>
                <c:pt idx="27">
                  <c:v>1.71890219446513E-2</c:v>
                </c:pt>
                <c:pt idx="28">
                  <c:v>-5.7286892758936798E-3</c:v>
                </c:pt>
                <c:pt idx="29">
                  <c:v>5.15611572615296E-2</c:v>
                </c:pt>
                <c:pt idx="30">
                  <c:v>-2.8630325240494699E-2</c:v>
                </c:pt>
              </c:numCache>
            </c:numRef>
          </c:val>
          <c:smooth val="0"/>
          <c:extLst>
            <c:ext xmlns:c16="http://schemas.microsoft.com/office/drawing/2014/chart" uri="{C3380CC4-5D6E-409C-BE32-E72D297353CC}">
              <c16:uniqueId val="{00000001-5E11-4CDA-908D-90B42CC288CE}"/>
            </c:ext>
          </c:extLst>
        </c:ser>
        <c:dLbls>
          <c:showLegendKey val="0"/>
          <c:showVal val="0"/>
          <c:showCatName val="0"/>
          <c:showSerName val="0"/>
          <c:showPercent val="0"/>
          <c:showBubbleSize val="0"/>
        </c:dLbls>
        <c:smooth val="0"/>
        <c:axId val="281224632"/>
        <c:axId val="279874744"/>
      </c:lineChart>
      <c:dateAx>
        <c:axId val="28122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74744"/>
        <c:crosses val="autoZero"/>
        <c:auto val="1"/>
        <c:lblOffset val="100"/>
        <c:baseTimeUnit val="days"/>
      </c:dateAx>
      <c:valAx>
        <c:axId val="27987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2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0.18140000000000001</c:v>
                </c:pt>
                <c:pt idx="1">
                  <c:v>0.24829999999999999</c:v>
                </c:pt>
                <c:pt idx="2">
                  <c:v>0.28149999999999997</c:v>
                </c:pt>
                <c:pt idx="3">
                  <c:v>0</c:v>
                </c:pt>
                <c:pt idx="4">
                  <c:v>0</c:v>
                </c:pt>
                <c:pt idx="5">
                  <c:v>0.2339</c:v>
                </c:pt>
                <c:pt idx="6">
                  <c:v>0.14030000000000001</c:v>
                </c:pt>
                <c:pt idx="7">
                  <c:v>0.14019999999999999</c:v>
                </c:pt>
                <c:pt idx="8">
                  <c:v>0.24690000000000001</c:v>
                </c:pt>
                <c:pt idx="9">
                  <c:v>0.2535</c:v>
                </c:pt>
                <c:pt idx="10">
                  <c:v>0</c:v>
                </c:pt>
                <c:pt idx="11">
                  <c:v>0</c:v>
                </c:pt>
                <c:pt idx="12">
                  <c:v>0.246</c:v>
                </c:pt>
                <c:pt idx="13">
                  <c:v>0.1792</c:v>
                </c:pt>
                <c:pt idx="14">
                  <c:v>0</c:v>
                </c:pt>
                <c:pt idx="15">
                  <c:v>0.3377</c:v>
                </c:pt>
                <c:pt idx="16">
                  <c:v>0.4899</c:v>
                </c:pt>
                <c:pt idx="17">
                  <c:v>0</c:v>
                </c:pt>
                <c:pt idx="18">
                  <c:v>0</c:v>
                </c:pt>
                <c:pt idx="19">
                  <c:v>0</c:v>
                </c:pt>
                <c:pt idx="20">
                  <c:v>0.23119999999999999</c:v>
                </c:pt>
                <c:pt idx="21">
                  <c:v>0.1651</c:v>
                </c:pt>
                <c:pt idx="22">
                  <c:v>0.13869999999999999</c:v>
                </c:pt>
                <c:pt idx="23">
                  <c:v>0.26419999999999999</c:v>
                </c:pt>
                <c:pt idx="24">
                  <c:v>0</c:v>
                </c:pt>
                <c:pt idx="25">
                  <c:v>0.31059999999999999</c:v>
                </c:pt>
                <c:pt idx="26">
                  <c:v>0.64119999999999999</c:v>
                </c:pt>
                <c:pt idx="27">
                  <c:v>0.17849999999999999</c:v>
                </c:pt>
                <c:pt idx="28">
                  <c:v>0.24460000000000001</c:v>
                </c:pt>
                <c:pt idx="29">
                  <c:v>1.4503999999999999</c:v>
                </c:pt>
                <c:pt idx="30">
                  <c:v>0.31040000000000001</c:v>
                </c:pt>
              </c:numCache>
            </c:numRef>
          </c:val>
          <c:smooth val="0"/>
          <c:extLst>
            <c:ext xmlns:c16="http://schemas.microsoft.com/office/drawing/2014/chart" uri="{C3380CC4-5D6E-409C-BE32-E72D297353CC}">
              <c16:uniqueId val="{00000000-E67C-4AD0-A9F3-E39BE5235257}"/>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Sheet1!$C$2:$C$32</c:f>
              <c:numCache>
                <c:formatCode>General</c:formatCode>
                <c:ptCount val="31"/>
                <c:pt idx="0">
                  <c:v>0.16170000000000001</c:v>
                </c:pt>
                <c:pt idx="1">
                  <c:v>0.12130000000000001</c:v>
                </c:pt>
                <c:pt idx="2">
                  <c:v>0</c:v>
                </c:pt>
                <c:pt idx="3">
                  <c:v>0</c:v>
                </c:pt>
                <c:pt idx="4">
                  <c:v>0.1961</c:v>
                </c:pt>
                <c:pt idx="5">
                  <c:v>0</c:v>
                </c:pt>
                <c:pt idx="6">
                  <c:v>0.14979999999999999</c:v>
                </c:pt>
                <c:pt idx="7">
                  <c:v>0.11509999999999999</c:v>
                </c:pt>
                <c:pt idx="8">
                  <c:v>9.7799999999999998E-2</c:v>
                </c:pt>
                <c:pt idx="9">
                  <c:v>0.21870000000000001</c:v>
                </c:pt>
                <c:pt idx="10">
                  <c:v>0</c:v>
                </c:pt>
                <c:pt idx="11">
                  <c:v>0</c:v>
                </c:pt>
                <c:pt idx="12">
                  <c:v>0.1207</c:v>
                </c:pt>
                <c:pt idx="13">
                  <c:v>0.10920000000000001</c:v>
                </c:pt>
                <c:pt idx="14">
                  <c:v>0.43680000000000002</c:v>
                </c:pt>
                <c:pt idx="15">
                  <c:v>0</c:v>
                </c:pt>
                <c:pt idx="16">
                  <c:v>0.1608</c:v>
                </c:pt>
                <c:pt idx="17">
                  <c:v>0</c:v>
                </c:pt>
                <c:pt idx="18">
                  <c:v>0</c:v>
                </c:pt>
                <c:pt idx="19">
                  <c:v>0</c:v>
                </c:pt>
                <c:pt idx="20">
                  <c:v>0.30919999999999997</c:v>
                </c:pt>
                <c:pt idx="21">
                  <c:v>0.21190000000000001</c:v>
                </c:pt>
                <c:pt idx="22">
                  <c:v>0.2233</c:v>
                </c:pt>
                <c:pt idx="23">
                  <c:v>0.36070000000000002</c:v>
                </c:pt>
                <c:pt idx="24">
                  <c:v>0.16600000000000001</c:v>
                </c:pt>
                <c:pt idx="25">
                  <c:v>0</c:v>
                </c:pt>
                <c:pt idx="26">
                  <c:v>0.26350000000000001</c:v>
                </c:pt>
                <c:pt idx="27">
                  <c:v>0.14319999999999999</c:v>
                </c:pt>
                <c:pt idx="28">
                  <c:v>0.25209999999999999</c:v>
                </c:pt>
                <c:pt idx="29">
                  <c:v>0.20619999999999999</c:v>
                </c:pt>
                <c:pt idx="30">
                  <c:v>0.10879999999999999</c:v>
                </c:pt>
              </c:numCache>
            </c:numRef>
          </c:val>
          <c:smooth val="0"/>
          <c:extLst>
            <c:ext xmlns:c16="http://schemas.microsoft.com/office/drawing/2014/chart" uri="{C3380CC4-5D6E-409C-BE32-E72D297353CC}">
              <c16:uniqueId val="{00000001-E67C-4AD0-A9F3-E39BE5235257}"/>
            </c:ext>
          </c:extLst>
        </c:ser>
        <c:dLbls>
          <c:showLegendKey val="0"/>
          <c:showVal val="0"/>
          <c:showCatName val="0"/>
          <c:showSerName val="0"/>
          <c:showPercent val="0"/>
          <c:showBubbleSize val="0"/>
        </c:dLbls>
        <c:smooth val="0"/>
        <c:axId val="340303296"/>
        <c:axId val="340304280"/>
      </c:lineChart>
      <c:dateAx>
        <c:axId val="34030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04280"/>
        <c:crosses val="autoZero"/>
        <c:auto val="1"/>
        <c:lblOffset val="100"/>
        <c:baseTimeUnit val="days"/>
      </c:dateAx>
      <c:valAx>
        <c:axId val="34030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0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14892</c:v>
                </c:pt>
                <c:pt idx="1">
                  <c:v>14915</c:v>
                </c:pt>
                <c:pt idx="2">
                  <c:v>14926</c:v>
                </c:pt>
                <c:pt idx="3">
                  <c:v>14937</c:v>
                </c:pt>
                <c:pt idx="4">
                  <c:v>14959</c:v>
                </c:pt>
                <c:pt idx="5">
                  <c:v>14970</c:v>
                </c:pt>
                <c:pt idx="6">
                  <c:v>14974</c:v>
                </c:pt>
                <c:pt idx="7">
                  <c:v>14980</c:v>
                </c:pt>
                <c:pt idx="8">
                  <c:v>14990</c:v>
                </c:pt>
                <c:pt idx="9">
                  <c:v>14993</c:v>
                </c:pt>
                <c:pt idx="10">
                  <c:v>15003</c:v>
                </c:pt>
                <c:pt idx="11">
                  <c:v>15021</c:v>
                </c:pt>
                <c:pt idx="12">
                  <c:v>15055</c:v>
                </c:pt>
                <c:pt idx="13">
                  <c:v>15084</c:v>
                </c:pt>
                <c:pt idx="14">
                  <c:v>15097</c:v>
                </c:pt>
                <c:pt idx="15">
                  <c:v>15105</c:v>
                </c:pt>
                <c:pt idx="16">
                  <c:v>15103</c:v>
                </c:pt>
                <c:pt idx="17">
                  <c:v>15111</c:v>
                </c:pt>
                <c:pt idx="18">
                  <c:v>15131</c:v>
                </c:pt>
                <c:pt idx="19">
                  <c:v>15137</c:v>
                </c:pt>
                <c:pt idx="20">
                  <c:v>15139</c:v>
                </c:pt>
                <c:pt idx="21">
                  <c:v>15142</c:v>
                </c:pt>
                <c:pt idx="22">
                  <c:v>15139</c:v>
                </c:pt>
                <c:pt idx="23">
                  <c:v>15138</c:v>
                </c:pt>
                <c:pt idx="24">
                  <c:v>15139</c:v>
                </c:pt>
                <c:pt idx="25">
                  <c:v>15129</c:v>
                </c:pt>
                <c:pt idx="26">
                  <c:v>15126</c:v>
                </c:pt>
                <c:pt idx="27">
                  <c:v>15126</c:v>
                </c:pt>
                <c:pt idx="28">
                  <c:v>15131</c:v>
                </c:pt>
                <c:pt idx="29">
                  <c:v>15138</c:v>
                </c:pt>
                <c:pt idx="30">
                  <c:v>15143</c:v>
                </c:pt>
              </c:numCache>
            </c:numRef>
          </c:val>
          <c:smooth val="0"/>
          <c:extLst>
            <c:ext xmlns:c16="http://schemas.microsoft.com/office/drawing/2014/chart" uri="{C3380CC4-5D6E-409C-BE32-E72D297353CC}">
              <c16:uniqueId val="{00000000-921D-4DEC-81F6-07F23A557C26}"/>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Sheet1!$C$2:$C$32</c:f>
              <c:numCache>
                <c:formatCode>General</c:formatCode>
                <c:ptCount val="31"/>
                <c:pt idx="0">
                  <c:v>17313</c:v>
                </c:pt>
                <c:pt idx="1">
                  <c:v>17325</c:v>
                </c:pt>
                <c:pt idx="2">
                  <c:v>17332</c:v>
                </c:pt>
                <c:pt idx="3">
                  <c:v>17335</c:v>
                </c:pt>
                <c:pt idx="4">
                  <c:v>17350</c:v>
                </c:pt>
                <c:pt idx="5">
                  <c:v>17350</c:v>
                </c:pt>
                <c:pt idx="6">
                  <c:v>17361</c:v>
                </c:pt>
                <c:pt idx="7">
                  <c:v>17380</c:v>
                </c:pt>
                <c:pt idx="8">
                  <c:v>17377</c:v>
                </c:pt>
                <c:pt idx="9">
                  <c:v>17375</c:v>
                </c:pt>
                <c:pt idx="10">
                  <c:v>17383</c:v>
                </c:pt>
                <c:pt idx="11">
                  <c:v>17389</c:v>
                </c:pt>
                <c:pt idx="12">
                  <c:v>17395</c:v>
                </c:pt>
                <c:pt idx="13">
                  <c:v>17395</c:v>
                </c:pt>
                <c:pt idx="14">
                  <c:v>17405</c:v>
                </c:pt>
                <c:pt idx="15">
                  <c:v>17412</c:v>
                </c:pt>
                <c:pt idx="16">
                  <c:v>17424</c:v>
                </c:pt>
                <c:pt idx="17">
                  <c:v>17442</c:v>
                </c:pt>
                <c:pt idx="18">
                  <c:v>17453</c:v>
                </c:pt>
                <c:pt idx="19">
                  <c:v>17462</c:v>
                </c:pt>
                <c:pt idx="20">
                  <c:v>17462</c:v>
                </c:pt>
                <c:pt idx="21">
                  <c:v>17465</c:v>
                </c:pt>
                <c:pt idx="22">
                  <c:v>17465</c:v>
                </c:pt>
                <c:pt idx="23">
                  <c:v>17469</c:v>
                </c:pt>
                <c:pt idx="24">
                  <c:v>17466</c:v>
                </c:pt>
                <c:pt idx="25">
                  <c:v>17459</c:v>
                </c:pt>
                <c:pt idx="26">
                  <c:v>17453</c:v>
                </c:pt>
                <c:pt idx="27">
                  <c:v>17456</c:v>
                </c:pt>
                <c:pt idx="28">
                  <c:v>17455</c:v>
                </c:pt>
                <c:pt idx="29">
                  <c:v>17464</c:v>
                </c:pt>
                <c:pt idx="30">
                  <c:v>17459</c:v>
                </c:pt>
              </c:numCache>
            </c:numRef>
          </c:val>
          <c:smooth val="0"/>
          <c:extLst>
            <c:ext xmlns:c16="http://schemas.microsoft.com/office/drawing/2014/chart" uri="{C3380CC4-5D6E-409C-BE32-E72D297353CC}">
              <c16:uniqueId val="{00000001-921D-4DEC-81F6-07F23A557C26}"/>
            </c:ext>
          </c:extLst>
        </c:ser>
        <c:dLbls>
          <c:showLegendKey val="0"/>
          <c:showVal val="0"/>
          <c:showCatName val="0"/>
          <c:showSerName val="0"/>
          <c:showPercent val="0"/>
          <c:showBubbleSize val="0"/>
        </c:dLbls>
        <c:smooth val="0"/>
        <c:axId val="419124256"/>
        <c:axId val="419116384"/>
      </c:lineChart>
      <c:dateAx>
        <c:axId val="41912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16384"/>
        <c:crosses val="autoZero"/>
        <c:auto val="1"/>
        <c:lblOffset val="100"/>
        <c:baseTimeUnit val="days"/>
      </c:dateAx>
      <c:valAx>
        <c:axId val="41911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2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ABFB-EB11-4E53-97D0-97CA2CC62640}"/>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2857A0F5-7F90-4D62-9973-571E45053D07}"/>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19925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6E4F2-840B-411F-8639-4CE6EFCB877A}"/>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20276597-2F96-4120-A72D-15C7EF212326}"/>
              </a:ext>
            </a:extLst>
          </p:cNvPr>
          <p:cNvGraphicFramePr>
            <a:graphicFrameLocks noGrp="1"/>
          </p:cNvGraphicFramePr>
          <p:nvPr>
            <p:ph type="chart" sz="quarter" idx="13"/>
            <p:extLst>
              <p:ext uri="{D42A27DB-BD31-4B8C-83A1-F6EECF244321}">
                <p14:modId xmlns:p14="http://schemas.microsoft.com/office/powerpoint/2010/main" val="2305184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04584-02EC-4377-ADF2-149FA21C0133}"/>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29D6C919-1755-4F95-97C2-C7A2515BF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98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83C4-43C2-4F5C-A1D4-B73FFBF9FB36}"/>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2D38AFAD-C075-42AA-871D-38073FCC39A9}"/>
              </a:ext>
            </a:extLst>
          </p:cNvPr>
          <p:cNvGraphicFramePr>
            <a:graphicFrameLocks noGrp="1"/>
          </p:cNvGraphicFramePr>
          <p:nvPr>
            <p:ph type="chart" sz="quarter" idx="13"/>
            <p:extLst>
              <p:ext uri="{D42A27DB-BD31-4B8C-83A1-F6EECF244321}">
                <p14:modId xmlns:p14="http://schemas.microsoft.com/office/powerpoint/2010/main" val="2134311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BFBECF-E9E6-4AA9-AC8F-5F570E790F29}"/>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1BCDB300-AC09-484A-87A5-95F465593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080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1B3A8-28D7-4DCA-B778-0550E64D0104}"/>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CEB01040-7A21-4A02-B503-10F4E1116CA0}"/>
              </a:ext>
            </a:extLst>
          </p:cNvPr>
          <p:cNvGraphicFramePr>
            <a:graphicFrameLocks noGrp="1"/>
          </p:cNvGraphicFramePr>
          <p:nvPr>
            <p:ph type="tbl" sz="quarter" idx="13"/>
            <p:extLst>
              <p:ext uri="{D42A27DB-BD31-4B8C-83A1-F6EECF244321}">
                <p14:modId xmlns:p14="http://schemas.microsoft.com/office/powerpoint/2010/main" val="3333775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517330"/>
                    </a:ext>
                  </a:extLst>
                </a:gridCol>
                <a:gridCol w="699516">
                  <a:extLst>
                    <a:ext uri="{9D8B030D-6E8A-4147-A177-3AD203B41FA5}">
                      <a16:colId xmlns:a16="http://schemas.microsoft.com/office/drawing/2014/main" val="739905182"/>
                    </a:ext>
                  </a:extLst>
                </a:gridCol>
                <a:gridCol w="699516">
                  <a:extLst>
                    <a:ext uri="{9D8B030D-6E8A-4147-A177-3AD203B41FA5}">
                      <a16:colId xmlns:a16="http://schemas.microsoft.com/office/drawing/2014/main" val="1356781556"/>
                    </a:ext>
                  </a:extLst>
                </a:gridCol>
                <a:gridCol w="658368">
                  <a:extLst>
                    <a:ext uri="{9D8B030D-6E8A-4147-A177-3AD203B41FA5}">
                      <a16:colId xmlns:a16="http://schemas.microsoft.com/office/drawing/2014/main" val="477613499"/>
                    </a:ext>
                  </a:extLst>
                </a:gridCol>
                <a:gridCol w="658368">
                  <a:extLst>
                    <a:ext uri="{9D8B030D-6E8A-4147-A177-3AD203B41FA5}">
                      <a16:colId xmlns:a16="http://schemas.microsoft.com/office/drawing/2014/main" val="3940750448"/>
                    </a:ext>
                  </a:extLst>
                </a:gridCol>
                <a:gridCol w="658368">
                  <a:extLst>
                    <a:ext uri="{9D8B030D-6E8A-4147-A177-3AD203B41FA5}">
                      <a16:colId xmlns:a16="http://schemas.microsoft.com/office/drawing/2014/main" val="1650991158"/>
                    </a:ext>
                  </a:extLst>
                </a:gridCol>
                <a:gridCol w="699516">
                  <a:extLst>
                    <a:ext uri="{9D8B030D-6E8A-4147-A177-3AD203B41FA5}">
                      <a16:colId xmlns:a16="http://schemas.microsoft.com/office/drawing/2014/main" val="583612335"/>
                    </a:ext>
                  </a:extLst>
                </a:gridCol>
                <a:gridCol w="699516">
                  <a:extLst>
                    <a:ext uri="{9D8B030D-6E8A-4147-A177-3AD203B41FA5}">
                      <a16:colId xmlns:a16="http://schemas.microsoft.com/office/drawing/2014/main" val="3207749017"/>
                    </a:ext>
                  </a:extLst>
                </a:gridCol>
                <a:gridCol w="699516">
                  <a:extLst>
                    <a:ext uri="{9D8B030D-6E8A-4147-A177-3AD203B41FA5}">
                      <a16:colId xmlns:a16="http://schemas.microsoft.com/office/drawing/2014/main" val="2633643847"/>
                    </a:ext>
                  </a:extLst>
                </a:gridCol>
                <a:gridCol w="658368">
                  <a:extLst>
                    <a:ext uri="{9D8B030D-6E8A-4147-A177-3AD203B41FA5}">
                      <a16:colId xmlns:a16="http://schemas.microsoft.com/office/drawing/2014/main" val="1349753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01839173"/>
                  </a:ext>
                </a:extLst>
              </a:tr>
              <a:tr h="370840">
                <a:tc>
                  <a:txBody>
                    <a:bodyPr/>
                    <a:lstStyle/>
                    <a:p>
                      <a:r>
                        <a:rPr lang="en-US" sz="1000"/>
                        <a:t>citiesdubai</a:t>
                      </a:r>
                    </a:p>
                  </a:txBody>
                  <a:tcPr/>
                </a:tc>
                <a:tc>
                  <a:txBody>
                    <a:bodyPr/>
                    <a:lstStyle/>
                    <a:p>
                      <a:r>
                        <a:rPr lang="en-US" sz="1000"/>
                        <a:t>15143</a:t>
                      </a:r>
                    </a:p>
                  </a:txBody>
                  <a:tcPr/>
                </a:tc>
                <a:tc>
                  <a:txBody>
                    <a:bodyPr/>
                    <a:lstStyle/>
                    <a:p>
                      <a:r>
                        <a:rPr lang="en-US" sz="1000"/>
                        <a:t>266</a:t>
                      </a:r>
                    </a:p>
                  </a:txBody>
                  <a:tcPr/>
                </a:tc>
                <a:tc>
                  <a:txBody>
                    <a:bodyPr/>
                    <a:lstStyle/>
                    <a:p>
                      <a:r>
                        <a:rPr lang="en-US" sz="1000"/>
                        <a:t>20</a:t>
                      </a:r>
                    </a:p>
                  </a:txBody>
                  <a:tcPr/>
                </a:tc>
                <a:tc>
                  <a:txBody>
                    <a:bodyPr/>
                    <a:lstStyle/>
                    <a:p>
                      <a:r>
                        <a:rPr lang="en-US" sz="1000"/>
                        <a:t>1</a:t>
                      </a:r>
                    </a:p>
                  </a:txBody>
                  <a:tcPr/>
                </a:tc>
                <a:tc>
                  <a:txBody>
                    <a:bodyPr/>
                    <a:lstStyle/>
                    <a:p>
                      <a:r>
                        <a:rPr lang="en-US" sz="1000"/>
                        <a:t>3</a:t>
                      </a:r>
                    </a:p>
                  </a:txBody>
                  <a:tcPr/>
                </a:tc>
                <a:tc>
                  <a:txBody>
                    <a:bodyPr/>
                    <a:lstStyle/>
                    <a:p>
                      <a:r>
                        <a:rPr lang="en-US" sz="1000"/>
                        <a:t>24</a:t>
                      </a:r>
                    </a:p>
                  </a:txBody>
                  <a:tcPr/>
                </a:tc>
                <a:tc>
                  <a:txBody>
                    <a:bodyPr/>
                    <a:lstStyle/>
                    <a:p>
                      <a:r>
                        <a:rPr lang="en-US" sz="1000"/>
                        <a:t>1279</a:t>
                      </a:r>
                    </a:p>
                  </a:txBody>
                  <a:tcPr/>
                </a:tc>
                <a:tc>
                  <a:txBody>
                    <a:bodyPr/>
                    <a:lstStyle/>
                    <a:p>
                      <a:r>
                        <a:rPr lang="en-US" sz="1000"/>
                        <a:t>21</a:t>
                      </a:r>
                    </a:p>
                  </a:txBody>
                  <a:tcPr/>
                </a:tc>
                <a:tc>
                  <a:txBody>
                    <a:bodyPr/>
                    <a:lstStyle/>
                    <a:p>
                      <a:r>
                        <a:rPr lang="en-US" sz="1000"/>
                        <a:t>0.3609 %</a:t>
                      </a:r>
                    </a:p>
                  </a:txBody>
                  <a:tcPr/>
                </a:tc>
                <a:extLst>
                  <a:ext uri="{0D108BD9-81ED-4DB2-BD59-A6C34878D82A}">
                    <a16:rowId xmlns:a16="http://schemas.microsoft.com/office/drawing/2014/main" val="60894821"/>
                  </a:ext>
                </a:extLst>
              </a:tr>
              <a:tr h="370840">
                <a:tc>
                  <a:txBody>
                    <a:bodyPr/>
                    <a:lstStyle/>
                    <a:p>
                      <a:r>
                        <a:rPr lang="en-US" sz="1000"/>
                        <a:t>citiesriyadh</a:t>
                      </a:r>
                    </a:p>
                  </a:txBody>
                  <a:tcPr/>
                </a:tc>
                <a:tc>
                  <a:txBody>
                    <a:bodyPr/>
                    <a:lstStyle/>
                    <a:p>
                      <a:r>
                        <a:rPr lang="en-US" sz="1000"/>
                        <a:t>17459</a:t>
                      </a:r>
                    </a:p>
                  </a:txBody>
                  <a:tcPr/>
                </a:tc>
                <a:tc>
                  <a:txBody>
                    <a:bodyPr/>
                    <a:lstStyle/>
                    <a:p>
                      <a:r>
                        <a:rPr lang="en-US" sz="1000"/>
                        <a:t>150</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690</a:t>
                      </a:r>
                    </a:p>
                  </a:txBody>
                  <a:tcPr/>
                </a:tc>
                <a:tc>
                  <a:txBody>
                    <a:bodyPr/>
                    <a:lstStyle/>
                    <a:p>
                      <a:r>
                        <a:rPr lang="en-US" sz="1000"/>
                        <a:t>30</a:t>
                      </a:r>
                    </a:p>
                  </a:txBody>
                  <a:tcPr/>
                </a:tc>
                <a:tc>
                  <a:txBody>
                    <a:bodyPr/>
                    <a:lstStyle/>
                    <a:p>
                      <a:r>
                        <a:rPr lang="en-US" sz="1000"/>
                        <a:t>0.1972 %</a:t>
                      </a:r>
                    </a:p>
                  </a:txBody>
                  <a:tcPr/>
                </a:tc>
                <a:extLst>
                  <a:ext uri="{0D108BD9-81ED-4DB2-BD59-A6C34878D82A}">
                    <a16:rowId xmlns:a16="http://schemas.microsoft.com/office/drawing/2014/main" val="2809650026"/>
                  </a:ext>
                </a:extLst>
              </a:tr>
            </a:tbl>
          </a:graphicData>
        </a:graphic>
      </p:graphicFrame>
      <p:sp>
        <p:nvSpPr>
          <p:cNvPr id="4" name="Text Placeholder 3">
            <a:extLst>
              <a:ext uri="{FF2B5EF4-FFF2-40B4-BE49-F238E27FC236}">
                <a16:creationId xmlns:a16="http://schemas.microsoft.com/office/drawing/2014/main" id="{E9FC4813-9DD9-4D13-87F0-B56C38D00951}"/>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956901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15184-45D6-4320-9FB6-5656097ADDFD}"/>
              </a:ext>
            </a:extLst>
          </p:cNvPr>
          <p:cNvSpPr>
            <a:spLocks noGrp="1"/>
          </p:cNvSpPr>
          <p:nvPr>
            <p:ph type="title"/>
          </p:nvPr>
        </p:nvSpPr>
        <p:spPr/>
        <p:txBody>
          <a:bodyPr/>
          <a:lstStyle/>
          <a:p>
            <a:r>
              <a:rPr lang="en-US"/>
              <a:t>Instagram Posts Table | Cities - 1 of 7</a:t>
            </a:r>
          </a:p>
        </p:txBody>
      </p:sp>
      <p:graphicFrame>
        <p:nvGraphicFramePr>
          <p:cNvPr id="5" name="Table Placeholder 4">
            <a:extLst>
              <a:ext uri="{FF2B5EF4-FFF2-40B4-BE49-F238E27FC236}">
                <a16:creationId xmlns:a16="http://schemas.microsoft.com/office/drawing/2014/main" id="{B00F166F-DAD5-4C19-8136-DE7491C7A1C6}"/>
              </a:ext>
            </a:extLst>
          </p:cNvPr>
          <p:cNvGraphicFramePr>
            <a:graphicFrameLocks noGrp="1"/>
          </p:cNvGraphicFramePr>
          <p:nvPr>
            <p:ph type="tbl" sz="quarter" idx="13"/>
            <p:extLst>
              <p:ext uri="{D42A27DB-BD31-4B8C-83A1-F6EECF244321}">
                <p14:modId xmlns:p14="http://schemas.microsoft.com/office/powerpoint/2010/main" val="2723596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8650081"/>
                    </a:ext>
                  </a:extLst>
                </a:gridCol>
                <a:gridCol w="987552">
                  <a:extLst>
                    <a:ext uri="{9D8B030D-6E8A-4147-A177-3AD203B41FA5}">
                      <a16:colId xmlns:a16="http://schemas.microsoft.com/office/drawing/2014/main" val="1089826582"/>
                    </a:ext>
                  </a:extLst>
                </a:gridCol>
                <a:gridCol w="987552">
                  <a:extLst>
                    <a:ext uri="{9D8B030D-6E8A-4147-A177-3AD203B41FA5}">
                      <a16:colId xmlns:a16="http://schemas.microsoft.com/office/drawing/2014/main" val="1006570807"/>
                    </a:ext>
                  </a:extLst>
                </a:gridCol>
                <a:gridCol w="987552">
                  <a:extLst>
                    <a:ext uri="{9D8B030D-6E8A-4147-A177-3AD203B41FA5}">
                      <a16:colId xmlns:a16="http://schemas.microsoft.com/office/drawing/2014/main" val="1921162270"/>
                    </a:ext>
                  </a:extLst>
                </a:gridCol>
                <a:gridCol w="987552">
                  <a:extLst>
                    <a:ext uri="{9D8B030D-6E8A-4147-A177-3AD203B41FA5}">
                      <a16:colId xmlns:a16="http://schemas.microsoft.com/office/drawing/2014/main" val="1783345621"/>
                    </a:ext>
                  </a:extLst>
                </a:gridCol>
                <a:gridCol w="987552">
                  <a:extLst>
                    <a:ext uri="{9D8B030D-6E8A-4147-A177-3AD203B41FA5}">
                      <a16:colId xmlns:a16="http://schemas.microsoft.com/office/drawing/2014/main" val="258178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7437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- 2019-01-31 14:00:40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كن منظماً بشكل جميل مع "اوربت كي". تعمل على جمع المفاتيح بكومة منظمة،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Be beautifully organized with #Orbitkey! Find your favorite style of the classic key organizer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https://www.instagram.com/p/BtTTAp5ADDY/media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457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- 2019-01-31 14:00:28 </a:t>
                      </a:r>
                      <a:r>
                        <a:rPr kumimoji="0" lang="en-US" sz="1000" b="0" i="0" u="none" strike="noStrike" kern="1200" cap="none" spc="0" normalizeH="0" baseline="0" noProof="0">
                          <a:ln>
                            <a:noFill/>
                          </a:ln>
                          <a:solidFill>
                            <a:prstClr val="black"/>
                          </a:solidFill>
                          <a:effectLst/>
                          <a:uLnTx/>
                          <a:uFillTx/>
                          <a:latin typeface="+mn-lt"/>
                          <a:ea typeface="+mn-ea"/>
                          <a:cs typeface="+mn-cs"/>
                        </a:rPr>
                        <a:t>
 Which sculpture do you like best? Be sure to check out new creations from Greek artist #StathisAlexopoulos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https://www.instagram.com/p/BtTS_QBgPbI/media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77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- 2019-01-30 15:01:15 </a:t>
                      </a:r>
                      <a:r>
                        <a:rPr kumimoji="0" lang="en-US" sz="1000" b="0" i="0" u="none" strike="noStrike" kern="1200" cap="none" spc="0" normalizeH="0" baseline="0" noProof="0">
                          <a:ln>
                            <a:noFill/>
                          </a:ln>
                          <a:solidFill>
                            <a:prstClr val="black"/>
                          </a:solidFill>
                          <a:effectLst/>
                          <a:uLnTx/>
                          <a:uFillTx/>
                          <a:latin typeface="+mn-lt"/>
                          <a:ea typeface="+mn-ea"/>
                          <a:cs typeface="+mn-cs"/>
                        </a:rPr>
                        <a:t>
 Too cute! The simple tissue becomes a skirt with the Tissue UP Girl tissue box holder from #Spextrum, making this a tissue box you'll want to put on display. Find yours now at #CitiesDubai! UPDATE: Tissue UP Girl is also now available at our online shop, just click the link in our bio to get it delivered straight to your door!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https://www.instagram.com/p/BtQ1Jgjlndr/media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014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- 2019-01-30 14:00:25 </a:t>
                      </a:r>
                      <a:r>
                        <a:rPr kumimoji="0" lang="en-US" sz="1000" b="0" i="0" u="none" strike="noStrike" kern="1200" cap="none" spc="0" normalizeH="0" baseline="0" noProof="0">
                          <a:ln>
                            <a:noFill/>
                          </a:ln>
                          <a:solidFill>
                            <a:prstClr val="black"/>
                          </a:solidFill>
                          <a:effectLst/>
                          <a:uLnTx/>
                          <a:uFillTx/>
                          <a:latin typeface="+mn-lt"/>
                          <a:ea typeface="+mn-ea"/>
                          <a:cs typeface="+mn-cs"/>
                        </a:rPr>
                        <a:t>
 Soaked in a bath of gold, richly enameled, ornamented, engraved, and printed! #BangleUp’s line of bracelets, bangles, and cuffs offer highly detailed, brightly colored designs that are sure to look good on your wrist. Find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https://www.instagram.com/p/BtQuMAhAx1i/media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4757154"/>
                  </a:ext>
                </a:extLst>
              </a:tr>
            </a:tbl>
          </a:graphicData>
        </a:graphic>
      </p:graphicFrame>
      <p:sp>
        <p:nvSpPr>
          <p:cNvPr id="4" name="Text Placeholder 3">
            <a:extLst>
              <a:ext uri="{FF2B5EF4-FFF2-40B4-BE49-F238E27FC236}">
                <a16:creationId xmlns:a16="http://schemas.microsoft.com/office/drawing/2014/main" id="{4BCFA90A-F083-4CE4-9C38-1DD3DEABD7D0}"/>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957010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81AC0-9E85-4266-BA60-FAF9BF5B804B}"/>
              </a:ext>
            </a:extLst>
          </p:cNvPr>
          <p:cNvSpPr>
            <a:spLocks noGrp="1"/>
          </p:cNvSpPr>
          <p:nvPr>
            <p:ph type="title"/>
          </p:nvPr>
        </p:nvSpPr>
        <p:spPr/>
        <p:txBody>
          <a:bodyPr/>
          <a:lstStyle/>
          <a:p>
            <a:r>
              <a:rPr lang="en-US"/>
              <a:t>Instagram Posts Table | Cities - 2 of 7</a:t>
            </a:r>
          </a:p>
        </p:txBody>
      </p:sp>
      <p:graphicFrame>
        <p:nvGraphicFramePr>
          <p:cNvPr id="5" name="Table Placeholder 4">
            <a:extLst>
              <a:ext uri="{FF2B5EF4-FFF2-40B4-BE49-F238E27FC236}">
                <a16:creationId xmlns:a16="http://schemas.microsoft.com/office/drawing/2014/main" id="{8489F13D-1AAD-4391-92B8-25660049EB93}"/>
              </a:ext>
            </a:extLst>
          </p:cNvPr>
          <p:cNvGraphicFramePr>
            <a:graphicFrameLocks noGrp="1"/>
          </p:cNvGraphicFramePr>
          <p:nvPr>
            <p:ph type="tbl" sz="quarter" idx="13"/>
            <p:extLst>
              <p:ext uri="{D42A27DB-BD31-4B8C-83A1-F6EECF244321}">
                <p14:modId xmlns:p14="http://schemas.microsoft.com/office/powerpoint/2010/main" val="941930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83411555"/>
                    </a:ext>
                  </a:extLst>
                </a:gridCol>
                <a:gridCol w="987552">
                  <a:extLst>
                    <a:ext uri="{9D8B030D-6E8A-4147-A177-3AD203B41FA5}">
                      <a16:colId xmlns:a16="http://schemas.microsoft.com/office/drawing/2014/main" val="755285063"/>
                    </a:ext>
                  </a:extLst>
                </a:gridCol>
                <a:gridCol w="987552">
                  <a:extLst>
                    <a:ext uri="{9D8B030D-6E8A-4147-A177-3AD203B41FA5}">
                      <a16:colId xmlns:a16="http://schemas.microsoft.com/office/drawing/2014/main" val="2760322178"/>
                    </a:ext>
                  </a:extLst>
                </a:gridCol>
                <a:gridCol w="987552">
                  <a:extLst>
                    <a:ext uri="{9D8B030D-6E8A-4147-A177-3AD203B41FA5}">
                      <a16:colId xmlns:a16="http://schemas.microsoft.com/office/drawing/2014/main" val="3846306998"/>
                    </a:ext>
                  </a:extLst>
                </a:gridCol>
                <a:gridCol w="987552">
                  <a:extLst>
                    <a:ext uri="{9D8B030D-6E8A-4147-A177-3AD203B41FA5}">
                      <a16:colId xmlns:a16="http://schemas.microsoft.com/office/drawing/2014/main" val="2506183655"/>
                    </a:ext>
                  </a:extLst>
                </a:gridCol>
                <a:gridCol w="987552">
                  <a:extLst>
                    <a:ext uri="{9D8B030D-6E8A-4147-A177-3AD203B41FA5}">
                      <a16:colId xmlns:a16="http://schemas.microsoft.com/office/drawing/2014/main" val="885451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354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- 2019-01-30 13:55:07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اضف لمعاناً ساحراً لأسلوب التقديم مع مجموعة برلين من "جوناثان أدلر". تتميز بالمعادن المختلطة واسلوب كروي مبسط،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a glamorous shine to your serving style with the Berlin collection from #JonathanAdler! Featuring mixed metals in a minimalist spherical style, perfect for setting out sides and snacks. Discover it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https://www.instagram.com/p/BtQtlK4DDtb/media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763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- 2019-01-29 14:01:04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حسّن مجموعة الشطرنج الخاصة بك بقطع مستوحاة من المدن المشهورة من "سكاي لاين"،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Upgrade your chess set with city-inspired play from #SkylineChess! Check it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https://www.instagram.com/p/BtOJd0RghQg/media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033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- 2019-01-29 14:01:03 </a:t>
                      </a:r>
                      <a:r>
                        <a:rPr kumimoji="0" lang="en-US" sz="1000" b="0" i="0" u="none" strike="noStrike" kern="1200" cap="none" spc="0" normalizeH="0" baseline="0" noProof="0">
                          <a:ln>
                            <a:noFill/>
                          </a:ln>
                          <a:solidFill>
                            <a:prstClr val="black"/>
                          </a:solidFill>
                          <a:effectLst/>
                          <a:uLnTx/>
                          <a:uFillTx/>
                          <a:latin typeface="+mn-lt"/>
                          <a:ea typeface="+mn-ea"/>
                          <a:cs typeface="+mn-cs"/>
                        </a:rPr>
                        <a:t>
 Looks like someone found a perfect spot for this #CultiUAE diffuser, and we’re sure it smells amazing! Share photos of your Cities’ designs on display and tag us at #CitiesHomes to show off your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https://www.instagram.com/p/BtOJdxmA-Qs/media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234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- 2019-01-28 14:00:49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اظهر أسلوبك مع دبوس الأرابسك من "هو" المستوحى من تقاليد العمارة العربية والمصنوع من الفضة والصدف، متوفر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Accentuate your style with the El Arabesque lapel pin from #Huwa! Inspired by the elegance of Arabic architecture, tradition, and glamour, and crafted from sterling silver and pearl,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https://www.instagram.com/p/BtLkpMhl8Cx/media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415695"/>
                  </a:ext>
                </a:extLst>
              </a:tr>
            </a:tbl>
          </a:graphicData>
        </a:graphic>
      </p:graphicFrame>
      <p:sp>
        <p:nvSpPr>
          <p:cNvPr id="4" name="Text Placeholder 3">
            <a:extLst>
              <a:ext uri="{FF2B5EF4-FFF2-40B4-BE49-F238E27FC236}">
                <a16:creationId xmlns:a16="http://schemas.microsoft.com/office/drawing/2014/main" id="{A27EBD09-370C-44A3-B4CF-5AB4CE195B6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654851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7BF1-CAA3-466F-88BD-1C613FDAE99D}"/>
              </a:ext>
            </a:extLst>
          </p:cNvPr>
          <p:cNvSpPr>
            <a:spLocks noGrp="1"/>
          </p:cNvSpPr>
          <p:nvPr>
            <p:ph type="title"/>
          </p:nvPr>
        </p:nvSpPr>
        <p:spPr/>
        <p:txBody>
          <a:bodyPr/>
          <a:lstStyle/>
          <a:p>
            <a:r>
              <a:rPr lang="en-US"/>
              <a:t>Instagram Posts Table | Cities - 3 of 7</a:t>
            </a:r>
          </a:p>
        </p:txBody>
      </p:sp>
      <p:graphicFrame>
        <p:nvGraphicFramePr>
          <p:cNvPr id="5" name="Table Placeholder 4">
            <a:extLst>
              <a:ext uri="{FF2B5EF4-FFF2-40B4-BE49-F238E27FC236}">
                <a16:creationId xmlns:a16="http://schemas.microsoft.com/office/drawing/2014/main" id="{CA42D2D5-AB62-4D20-8B8F-372FD5EF9058}"/>
              </a:ext>
            </a:extLst>
          </p:cNvPr>
          <p:cNvGraphicFramePr>
            <a:graphicFrameLocks noGrp="1"/>
          </p:cNvGraphicFramePr>
          <p:nvPr>
            <p:ph type="tbl" sz="quarter" idx="13"/>
            <p:extLst>
              <p:ext uri="{D42A27DB-BD31-4B8C-83A1-F6EECF244321}">
                <p14:modId xmlns:p14="http://schemas.microsoft.com/office/powerpoint/2010/main" val="348830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0342167"/>
                    </a:ext>
                  </a:extLst>
                </a:gridCol>
                <a:gridCol w="987552">
                  <a:extLst>
                    <a:ext uri="{9D8B030D-6E8A-4147-A177-3AD203B41FA5}">
                      <a16:colId xmlns:a16="http://schemas.microsoft.com/office/drawing/2014/main" val="1651369016"/>
                    </a:ext>
                  </a:extLst>
                </a:gridCol>
                <a:gridCol w="987552">
                  <a:extLst>
                    <a:ext uri="{9D8B030D-6E8A-4147-A177-3AD203B41FA5}">
                      <a16:colId xmlns:a16="http://schemas.microsoft.com/office/drawing/2014/main" val="3092334836"/>
                    </a:ext>
                  </a:extLst>
                </a:gridCol>
                <a:gridCol w="987552">
                  <a:extLst>
                    <a:ext uri="{9D8B030D-6E8A-4147-A177-3AD203B41FA5}">
                      <a16:colId xmlns:a16="http://schemas.microsoft.com/office/drawing/2014/main" val="3480657523"/>
                    </a:ext>
                  </a:extLst>
                </a:gridCol>
                <a:gridCol w="987552">
                  <a:extLst>
                    <a:ext uri="{9D8B030D-6E8A-4147-A177-3AD203B41FA5}">
                      <a16:colId xmlns:a16="http://schemas.microsoft.com/office/drawing/2014/main" val="2550339312"/>
                    </a:ext>
                  </a:extLst>
                </a:gridCol>
                <a:gridCol w="987552">
                  <a:extLst>
                    <a:ext uri="{9D8B030D-6E8A-4147-A177-3AD203B41FA5}">
                      <a16:colId xmlns:a16="http://schemas.microsoft.com/office/drawing/2014/main" val="537479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2149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- 2019-01-28 14:00:28 </a:t>
                      </a:r>
                      <a:r>
                        <a:rPr kumimoji="0" lang="en-US" sz="1000" b="0" i="0" u="none" strike="noStrike" kern="1200" cap="none" spc="0" normalizeH="0" baseline="0" noProof="0">
                          <a:ln>
                            <a:noFill/>
                          </a:ln>
                          <a:solidFill>
                            <a:prstClr val="black"/>
                          </a:solidFill>
                          <a:effectLst/>
                          <a:uLnTx/>
                          <a:uFillTx/>
                          <a:latin typeface="+mn-lt"/>
                          <a:ea typeface="+mn-ea"/>
                          <a:cs typeface="+mn-cs"/>
                        </a:rPr>
                        <a:t>
 Freshen up your interior with scented sprays from #CultiUAE! Discover the collection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https://www.instagram.com/p/BtLkmnglHRu/media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310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- 2019-01-27 14:00:28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بأسلوب أنيق مع اضاءات من مجموعة كوبرا من "جورج جنسن"،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Enjoy curving, elegant style with the Cobra collection from #GeorgJensen,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https://www.instagram.com/p/BtI_zsKFl1q/media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799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- 2019-01-27 14:00:26 </a:t>
                      </a:r>
                      <a:r>
                        <a:rPr kumimoji="0" lang="en-US" sz="1000" b="0" i="0" u="none" strike="noStrike" kern="1200" cap="none" spc="0" normalizeH="0" baseline="0" noProof="0">
                          <a:ln>
                            <a:noFill/>
                          </a:ln>
                          <a:solidFill>
                            <a:prstClr val="black"/>
                          </a:solidFill>
                          <a:effectLst/>
                          <a:uLnTx/>
                          <a:uFillTx/>
                          <a:latin typeface="+mn-lt"/>
                          <a:ea typeface="+mn-ea"/>
                          <a:cs typeface="+mn-cs"/>
                        </a:rPr>
                        <a:t>
 The Original glass from #SILODESIGN was the first isotherm double layer glass on the market, sharing a thoughtful, elegant design and offering the ability to keep beverages hot or cold. Discover the Original and more stunning creations from #silodesignparis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https://www.instagram.com/p/BtI_zgLAuka/media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384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- 2019-01-26 13:55:51 </a:t>
                      </a:r>
                      <a:r>
                        <a:rPr kumimoji="0" lang="en-US" sz="1000" b="0" i="0" u="none" strike="noStrike" kern="1200" cap="none" spc="0" normalizeH="0" baseline="0" noProof="0">
                          <a:ln>
                            <a:noFill/>
                          </a:ln>
                          <a:solidFill>
                            <a:prstClr val="black"/>
                          </a:solidFill>
                          <a:effectLst/>
                          <a:uLnTx/>
                          <a:uFillTx/>
                          <a:latin typeface="+mn-lt"/>
                          <a:ea typeface="+mn-ea"/>
                          <a:cs typeface="+mn-cs"/>
                        </a:rPr>
                        <a:t>
 Mister Alphabet just can’t get enough of the time-telling letter display from #Qlocktwo! Find #MisterAlphabet and the latest from Qlocktwo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https://www.instagram.com/p/BtGafA8jNi0/media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8592150"/>
                  </a:ext>
                </a:extLst>
              </a:tr>
            </a:tbl>
          </a:graphicData>
        </a:graphic>
      </p:graphicFrame>
      <p:sp>
        <p:nvSpPr>
          <p:cNvPr id="4" name="Text Placeholder 3">
            <a:extLst>
              <a:ext uri="{FF2B5EF4-FFF2-40B4-BE49-F238E27FC236}">
                <a16:creationId xmlns:a16="http://schemas.microsoft.com/office/drawing/2014/main" id="{E1E63432-7155-4083-B31D-2CE27FAB5BF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138389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BF44-1D44-4586-B877-6CA25EB37618}"/>
              </a:ext>
            </a:extLst>
          </p:cNvPr>
          <p:cNvSpPr>
            <a:spLocks noGrp="1"/>
          </p:cNvSpPr>
          <p:nvPr>
            <p:ph type="title"/>
          </p:nvPr>
        </p:nvSpPr>
        <p:spPr/>
        <p:txBody>
          <a:bodyPr/>
          <a:lstStyle/>
          <a:p>
            <a:r>
              <a:rPr lang="en-US"/>
              <a:t>Instagram Posts Table | Cities - 4 of 7</a:t>
            </a:r>
          </a:p>
        </p:txBody>
      </p:sp>
      <p:graphicFrame>
        <p:nvGraphicFramePr>
          <p:cNvPr id="5" name="Table Placeholder 4">
            <a:extLst>
              <a:ext uri="{FF2B5EF4-FFF2-40B4-BE49-F238E27FC236}">
                <a16:creationId xmlns:a16="http://schemas.microsoft.com/office/drawing/2014/main" id="{D23A499D-A76C-4F26-B800-D32295D6264B}"/>
              </a:ext>
            </a:extLst>
          </p:cNvPr>
          <p:cNvGraphicFramePr>
            <a:graphicFrameLocks noGrp="1"/>
          </p:cNvGraphicFramePr>
          <p:nvPr>
            <p:ph type="tbl" sz="quarter" idx="13"/>
            <p:extLst>
              <p:ext uri="{D42A27DB-BD31-4B8C-83A1-F6EECF244321}">
                <p14:modId xmlns:p14="http://schemas.microsoft.com/office/powerpoint/2010/main" val="410918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3183027"/>
                    </a:ext>
                  </a:extLst>
                </a:gridCol>
                <a:gridCol w="987552">
                  <a:extLst>
                    <a:ext uri="{9D8B030D-6E8A-4147-A177-3AD203B41FA5}">
                      <a16:colId xmlns:a16="http://schemas.microsoft.com/office/drawing/2014/main" val="2818838602"/>
                    </a:ext>
                  </a:extLst>
                </a:gridCol>
                <a:gridCol w="987552">
                  <a:extLst>
                    <a:ext uri="{9D8B030D-6E8A-4147-A177-3AD203B41FA5}">
                      <a16:colId xmlns:a16="http://schemas.microsoft.com/office/drawing/2014/main" val="599591329"/>
                    </a:ext>
                  </a:extLst>
                </a:gridCol>
                <a:gridCol w="987552">
                  <a:extLst>
                    <a:ext uri="{9D8B030D-6E8A-4147-A177-3AD203B41FA5}">
                      <a16:colId xmlns:a16="http://schemas.microsoft.com/office/drawing/2014/main" val="3204354006"/>
                    </a:ext>
                  </a:extLst>
                </a:gridCol>
                <a:gridCol w="987552">
                  <a:extLst>
                    <a:ext uri="{9D8B030D-6E8A-4147-A177-3AD203B41FA5}">
                      <a16:colId xmlns:a16="http://schemas.microsoft.com/office/drawing/2014/main" val="3750358729"/>
                    </a:ext>
                  </a:extLst>
                </a:gridCol>
                <a:gridCol w="987552">
                  <a:extLst>
                    <a:ext uri="{9D8B030D-6E8A-4147-A177-3AD203B41FA5}">
                      <a16:colId xmlns:a16="http://schemas.microsoft.com/office/drawing/2014/main" val="3033090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105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- 2019-01-25 14:00:40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ادخل نمط الرخام الى حمامك مع مجموعة "باسيفك كونكشن"،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Make marble style the focal point with bath sets and boxes from #PacificConnection. Find your favorite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https://www.instagram.com/p/BtD2PZhgu28/media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557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- 2019-01-24 14:00:49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محفظة "سكرد" بأعلى درجات الأمان للبطاقات والاموال النقدية، متوفرة بعدة ألوان وتصاميم،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Still don’t have a #Secrid? Update your carrying style with the best in security for cards and cash, available in bold colors and designs, from Secrid wallets.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https://www.instagram.com/p/BtBRdlPgkcq/media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896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- 2019-01-24 14:00:48 </a:t>
                      </a:r>
                      <a:r>
                        <a:rPr kumimoji="0" lang="en-US" sz="1000" b="0" i="0" u="none" strike="noStrike" kern="1200" cap="none" spc="0" normalizeH="0" baseline="0" noProof="0">
                          <a:ln>
                            <a:noFill/>
                          </a:ln>
                          <a:solidFill>
                            <a:prstClr val="black"/>
                          </a:solidFill>
                          <a:effectLst/>
                          <a:uLnTx/>
                          <a:uFillTx/>
                          <a:latin typeface="+mn-lt"/>
                          <a:ea typeface="+mn-ea"/>
                          <a:cs typeface="+mn-cs"/>
                        </a:rPr>
                        <a:t>
 Bring a smile to your space with #Hoptimist! Check out the collection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https://www.instagram.com/p/BtBRdgDggT6/media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478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- 2019-01-23 14:00:49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الساعة المفضلة لديك؟ اطلع على ساعات اليد من "بردلي" في مدن!
</a:t>
                      </a:r>
                      <a:r>
                        <a:rPr kumimoji="0" lang="en-US" sz="1000" b="0" i="0" u="none" strike="noStrike" kern="1200" cap="none" spc="0" normalizeH="0" baseline="0" noProof="0">
                          <a:ln>
                            <a:noFill/>
                          </a:ln>
                          <a:solidFill>
                            <a:prstClr val="black"/>
                          </a:solidFill>
                          <a:effectLst/>
                          <a:uLnTx/>
                          <a:uFillTx/>
                          <a:latin typeface="+mn-lt"/>
                          <a:ea typeface="+mn-ea"/>
                          <a:cs typeface="+mn-cs"/>
                        </a:rPr>
                        <a:t>Which watch is your favorite? Check out the selection of #Bradley timepieces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https://www.instagram.com/p/Bs-sq0Sjbnk/media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2216723"/>
                  </a:ext>
                </a:extLst>
              </a:tr>
            </a:tbl>
          </a:graphicData>
        </a:graphic>
      </p:graphicFrame>
      <p:sp>
        <p:nvSpPr>
          <p:cNvPr id="4" name="Text Placeholder 3">
            <a:extLst>
              <a:ext uri="{FF2B5EF4-FFF2-40B4-BE49-F238E27FC236}">
                <a16:creationId xmlns:a16="http://schemas.microsoft.com/office/drawing/2014/main" id="{3D8A6377-6B5F-43C5-B112-D13F1F9F95E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000617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D4882-B662-409A-A5EA-471E7A285D45}"/>
              </a:ext>
            </a:extLst>
          </p:cNvPr>
          <p:cNvSpPr>
            <a:spLocks noGrp="1"/>
          </p:cNvSpPr>
          <p:nvPr>
            <p:ph type="title"/>
          </p:nvPr>
        </p:nvSpPr>
        <p:spPr/>
        <p:txBody>
          <a:bodyPr/>
          <a:lstStyle/>
          <a:p>
            <a:r>
              <a:rPr lang="en-US"/>
              <a:t>Instagram Posts Table | Cities - 5 of 7</a:t>
            </a:r>
          </a:p>
        </p:txBody>
      </p:sp>
      <p:graphicFrame>
        <p:nvGraphicFramePr>
          <p:cNvPr id="5" name="Table Placeholder 4">
            <a:extLst>
              <a:ext uri="{FF2B5EF4-FFF2-40B4-BE49-F238E27FC236}">
                <a16:creationId xmlns:a16="http://schemas.microsoft.com/office/drawing/2014/main" id="{2BDE1EE8-11E0-4295-A937-C65A17868DE2}"/>
              </a:ext>
            </a:extLst>
          </p:cNvPr>
          <p:cNvGraphicFramePr>
            <a:graphicFrameLocks noGrp="1"/>
          </p:cNvGraphicFramePr>
          <p:nvPr>
            <p:ph type="tbl" sz="quarter" idx="13"/>
            <p:extLst>
              <p:ext uri="{D42A27DB-BD31-4B8C-83A1-F6EECF244321}">
                <p14:modId xmlns:p14="http://schemas.microsoft.com/office/powerpoint/2010/main" val="260665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82168506"/>
                    </a:ext>
                  </a:extLst>
                </a:gridCol>
                <a:gridCol w="987552">
                  <a:extLst>
                    <a:ext uri="{9D8B030D-6E8A-4147-A177-3AD203B41FA5}">
                      <a16:colId xmlns:a16="http://schemas.microsoft.com/office/drawing/2014/main" val="3397223034"/>
                    </a:ext>
                  </a:extLst>
                </a:gridCol>
                <a:gridCol w="987552">
                  <a:extLst>
                    <a:ext uri="{9D8B030D-6E8A-4147-A177-3AD203B41FA5}">
                      <a16:colId xmlns:a16="http://schemas.microsoft.com/office/drawing/2014/main" val="323435684"/>
                    </a:ext>
                  </a:extLst>
                </a:gridCol>
                <a:gridCol w="987552">
                  <a:extLst>
                    <a:ext uri="{9D8B030D-6E8A-4147-A177-3AD203B41FA5}">
                      <a16:colId xmlns:a16="http://schemas.microsoft.com/office/drawing/2014/main" val="1050672025"/>
                    </a:ext>
                  </a:extLst>
                </a:gridCol>
                <a:gridCol w="987552">
                  <a:extLst>
                    <a:ext uri="{9D8B030D-6E8A-4147-A177-3AD203B41FA5}">
                      <a16:colId xmlns:a16="http://schemas.microsoft.com/office/drawing/2014/main" val="1642743166"/>
                    </a:ext>
                  </a:extLst>
                </a:gridCol>
                <a:gridCol w="987552">
                  <a:extLst>
                    <a:ext uri="{9D8B030D-6E8A-4147-A177-3AD203B41FA5}">
                      <a16:colId xmlns:a16="http://schemas.microsoft.com/office/drawing/2014/main" val="356148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956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- 2019-01-23 13:08:08 </a:t>
                      </a:r>
                      <a:r>
                        <a:rPr kumimoji="0" lang="en-US" sz="1000" b="0" i="0" u="none" strike="noStrike" kern="1200" cap="none" spc="0" normalizeH="0" baseline="0" noProof="0">
                          <a:ln>
                            <a:noFill/>
                          </a:ln>
                          <a:solidFill>
                            <a:prstClr val="black"/>
                          </a:solidFill>
                          <a:effectLst/>
                          <a:uLnTx/>
                          <a:uFillTx/>
                          <a:latin typeface="+mn-lt"/>
                          <a:ea typeface="+mn-ea"/>
                          <a:cs typeface="+mn-cs"/>
                        </a:rPr>
                        <a:t>
 Cities Dubai Mall store is moving! We’ve loved being a part of the Dubai Mall, but the time has come to expand to a new spot. Beginning September 2019, Cities second Dubai store will be located in the newly opened Nakheel Mall at the Palm! In the meantime, be sure to shop Cities at our Galleria Mall location, where we continue to bring your favorite designs and eclectic trends.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https://www.instagram.com/p/Bs-mV80H-DG/media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0503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- 2019-01-22 14:02:11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اسلوب انيق مع عناصر مميزة مستوحاة من الرخام من "باسيفك كونكشن"،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elegance to even the smallest space with marble-inspired accent items from #PacificConnections! Discover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https://www.instagram.com/p/Bs8IB7LD1XH/media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136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- 2019-01-22 14:01:04 </a:t>
                      </a:r>
                      <a:r>
                        <a:rPr kumimoji="0" lang="en-US" sz="1000" b="0" i="0" u="none" strike="noStrike" kern="1200" cap="none" spc="0" normalizeH="0" baseline="0" noProof="0">
                          <a:ln>
                            <a:noFill/>
                          </a:ln>
                          <a:solidFill>
                            <a:prstClr val="black"/>
                          </a:solidFill>
                          <a:effectLst/>
                          <a:uLnTx/>
                          <a:uFillTx/>
                          <a:latin typeface="+mn-lt"/>
                          <a:ea typeface="+mn-ea"/>
                          <a:cs typeface="+mn-cs"/>
                        </a:rPr>
                        <a:t>
 Keep track of your keys in style with the Dyad keyring from VAU! Offering sleek minimal design taking the form of two geometric shapes, crafted from solid metal with a hand-polished finish. Get yours from #vauproducts at #CitesDubai!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https://www.instagram.com/p/Bs8H5tdAKpu/media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8980170"/>
                  </a:ext>
                </a:extLst>
              </a:tr>
            </a:tbl>
          </a:graphicData>
        </a:graphic>
      </p:graphicFrame>
      <p:sp>
        <p:nvSpPr>
          <p:cNvPr id="4" name="Text Placeholder 3">
            <a:extLst>
              <a:ext uri="{FF2B5EF4-FFF2-40B4-BE49-F238E27FC236}">
                <a16:creationId xmlns:a16="http://schemas.microsoft.com/office/drawing/2014/main" id="{1B4FB348-AE28-4BE8-91AF-07152AE4D19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611684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2A3E0-1ADB-4FDE-8774-1E0378C7A66D}"/>
              </a:ext>
            </a:extLst>
          </p:cNvPr>
          <p:cNvSpPr>
            <a:spLocks noGrp="1"/>
          </p:cNvSpPr>
          <p:nvPr>
            <p:ph type="title"/>
          </p:nvPr>
        </p:nvSpPr>
        <p:spPr/>
        <p:txBody>
          <a:bodyPr/>
          <a:lstStyle/>
          <a:p>
            <a:r>
              <a:rPr lang="en-US"/>
              <a:t>Instagram Posts Table | Cities - 6 of 7</a:t>
            </a:r>
          </a:p>
        </p:txBody>
      </p:sp>
      <p:graphicFrame>
        <p:nvGraphicFramePr>
          <p:cNvPr id="5" name="Table Placeholder 4">
            <a:extLst>
              <a:ext uri="{FF2B5EF4-FFF2-40B4-BE49-F238E27FC236}">
                <a16:creationId xmlns:a16="http://schemas.microsoft.com/office/drawing/2014/main" id="{B0F2986D-66F4-4377-92FB-0EDED790236A}"/>
              </a:ext>
            </a:extLst>
          </p:cNvPr>
          <p:cNvGraphicFramePr>
            <a:graphicFrameLocks noGrp="1"/>
          </p:cNvGraphicFramePr>
          <p:nvPr>
            <p:ph type="tbl" sz="quarter" idx="13"/>
            <p:extLst>
              <p:ext uri="{D42A27DB-BD31-4B8C-83A1-F6EECF244321}">
                <p14:modId xmlns:p14="http://schemas.microsoft.com/office/powerpoint/2010/main" val="248686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8125369"/>
                    </a:ext>
                  </a:extLst>
                </a:gridCol>
                <a:gridCol w="987552">
                  <a:extLst>
                    <a:ext uri="{9D8B030D-6E8A-4147-A177-3AD203B41FA5}">
                      <a16:colId xmlns:a16="http://schemas.microsoft.com/office/drawing/2014/main" val="2643132879"/>
                    </a:ext>
                  </a:extLst>
                </a:gridCol>
                <a:gridCol w="987552">
                  <a:extLst>
                    <a:ext uri="{9D8B030D-6E8A-4147-A177-3AD203B41FA5}">
                      <a16:colId xmlns:a16="http://schemas.microsoft.com/office/drawing/2014/main" val="3545604898"/>
                    </a:ext>
                  </a:extLst>
                </a:gridCol>
                <a:gridCol w="987552">
                  <a:extLst>
                    <a:ext uri="{9D8B030D-6E8A-4147-A177-3AD203B41FA5}">
                      <a16:colId xmlns:a16="http://schemas.microsoft.com/office/drawing/2014/main" val="3877463185"/>
                    </a:ext>
                  </a:extLst>
                </a:gridCol>
                <a:gridCol w="987552">
                  <a:extLst>
                    <a:ext uri="{9D8B030D-6E8A-4147-A177-3AD203B41FA5}">
                      <a16:colId xmlns:a16="http://schemas.microsoft.com/office/drawing/2014/main" val="3851673227"/>
                    </a:ext>
                  </a:extLst>
                </a:gridCol>
                <a:gridCol w="987552">
                  <a:extLst>
                    <a:ext uri="{9D8B030D-6E8A-4147-A177-3AD203B41FA5}">
                      <a16:colId xmlns:a16="http://schemas.microsoft.com/office/drawing/2014/main" val="250400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89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- 2019-01-21 14:02:09 </a:t>
                      </a:r>
                      <a:r>
                        <a:rPr kumimoji="0" lang="en-US" sz="1000" b="0" i="0" u="none" strike="noStrike" kern="1200" cap="none" spc="0" normalizeH="0" baseline="0" noProof="0">
                          <a:ln>
                            <a:noFill/>
                          </a:ln>
                          <a:solidFill>
                            <a:prstClr val="black"/>
                          </a:solidFill>
                          <a:effectLst/>
                          <a:uLnTx/>
                          <a:uFillTx/>
                          <a:latin typeface="+mn-lt"/>
                          <a:ea typeface="+mn-ea"/>
                          <a:cs typeface="+mn-cs"/>
                        </a:rPr>
                        <a:t>
 The Men collection of paintings from Maximo Riera offers bright colors and intriguing textures to accentuate this modern interior. Post your own shots of Cities’ designs in your space and tag us at #CitiesHomes to share the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https://www.instagram.com/p/Bs5jOzwA0ZE/media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42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- 2019-01-21 13:55:12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تسمية مجموعة الاواني الخزفية 1948 من "جوناثان أدلر" بحسب درجة حرارة ذوبان الذهب،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The 1948 porcelain dinnerware collection from #JonathanAdler is named for the temperature at which gold melts, and features a splatter design with real gold. Perfect for parties, desserts, and snacks,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https://www.instagram.com/p/Bs5ib3agt41/media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740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- 2019-01-17 14:01:13 </a:t>
                      </a:r>
                      <a:r>
                        <a:rPr kumimoji="0" lang="en-US" sz="1000" b="0" i="0" u="none" strike="noStrike" kern="1200" cap="none" spc="0" normalizeH="0" baseline="0" noProof="0">
                          <a:ln>
                            <a:noFill/>
                          </a:ln>
                          <a:solidFill>
                            <a:prstClr val="black"/>
                          </a:solidFill>
                          <a:effectLst/>
                          <a:uLnTx/>
                          <a:uFillTx/>
                          <a:latin typeface="+mn-lt"/>
                          <a:ea typeface="+mn-ea"/>
                          <a:cs typeface="+mn-cs"/>
                        </a:rPr>
                        <a:t>
 Keep time in style with the ceramic Infinity Clock designed by Nika Zupanc for #Bosa! Find it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https://www.instagram.com/p/BsvP8gMlOsr/media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173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- 2019-01-17 14:01:13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اختراللون الذهبي لاكسسوارات الحمامات من "باسيفك كونكشن"،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Fill small spaces with elegant style! Go golden with boxes and bins from #PacificConnections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https://www.instagram.com/p/BsvP8bxFe6B/media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1851669"/>
                  </a:ext>
                </a:extLst>
              </a:tr>
            </a:tbl>
          </a:graphicData>
        </a:graphic>
      </p:graphicFrame>
      <p:sp>
        <p:nvSpPr>
          <p:cNvPr id="4" name="Text Placeholder 3">
            <a:extLst>
              <a:ext uri="{FF2B5EF4-FFF2-40B4-BE49-F238E27FC236}">
                <a16:creationId xmlns:a16="http://schemas.microsoft.com/office/drawing/2014/main" id="{DA9DFF0F-9AC4-42FB-A874-A0FEEB89971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066174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6376-0F12-4A58-8BF3-19C5FD10364C}"/>
              </a:ext>
            </a:extLst>
          </p:cNvPr>
          <p:cNvSpPr>
            <a:spLocks noGrp="1"/>
          </p:cNvSpPr>
          <p:nvPr>
            <p:ph type="title"/>
          </p:nvPr>
        </p:nvSpPr>
        <p:spPr/>
        <p:txBody>
          <a:bodyPr/>
          <a:lstStyle/>
          <a:p>
            <a:r>
              <a:rPr lang="en-US"/>
              <a:t>Instagram Posts Table | Cities - 7 of 7</a:t>
            </a:r>
          </a:p>
        </p:txBody>
      </p:sp>
      <p:graphicFrame>
        <p:nvGraphicFramePr>
          <p:cNvPr id="5" name="Table Placeholder 4">
            <a:extLst>
              <a:ext uri="{FF2B5EF4-FFF2-40B4-BE49-F238E27FC236}">
                <a16:creationId xmlns:a16="http://schemas.microsoft.com/office/drawing/2014/main" id="{FF54DE2E-EEAF-4B8E-8B7D-005891DB3771}"/>
              </a:ext>
            </a:extLst>
          </p:cNvPr>
          <p:cNvGraphicFramePr>
            <a:graphicFrameLocks noGrp="1"/>
          </p:cNvGraphicFramePr>
          <p:nvPr>
            <p:ph type="tbl" sz="quarter" idx="13"/>
            <p:extLst>
              <p:ext uri="{D42A27DB-BD31-4B8C-83A1-F6EECF244321}">
                <p14:modId xmlns:p14="http://schemas.microsoft.com/office/powerpoint/2010/main" val="287709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3489423"/>
                    </a:ext>
                  </a:extLst>
                </a:gridCol>
                <a:gridCol w="987552">
                  <a:extLst>
                    <a:ext uri="{9D8B030D-6E8A-4147-A177-3AD203B41FA5}">
                      <a16:colId xmlns:a16="http://schemas.microsoft.com/office/drawing/2014/main" val="1713432310"/>
                    </a:ext>
                  </a:extLst>
                </a:gridCol>
                <a:gridCol w="987552">
                  <a:extLst>
                    <a:ext uri="{9D8B030D-6E8A-4147-A177-3AD203B41FA5}">
                      <a16:colId xmlns:a16="http://schemas.microsoft.com/office/drawing/2014/main" val="3758563019"/>
                    </a:ext>
                  </a:extLst>
                </a:gridCol>
                <a:gridCol w="987552">
                  <a:extLst>
                    <a:ext uri="{9D8B030D-6E8A-4147-A177-3AD203B41FA5}">
                      <a16:colId xmlns:a16="http://schemas.microsoft.com/office/drawing/2014/main" val="1166496644"/>
                    </a:ext>
                  </a:extLst>
                </a:gridCol>
                <a:gridCol w="987552">
                  <a:extLst>
                    <a:ext uri="{9D8B030D-6E8A-4147-A177-3AD203B41FA5}">
                      <a16:colId xmlns:a16="http://schemas.microsoft.com/office/drawing/2014/main" val="1417945583"/>
                    </a:ext>
                  </a:extLst>
                </a:gridCol>
                <a:gridCol w="987552">
                  <a:extLst>
                    <a:ext uri="{9D8B030D-6E8A-4147-A177-3AD203B41FA5}">
                      <a16:colId xmlns:a16="http://schemas.microsoft.com/office/drawing/2014/main" val="657008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274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- 2019-01-16 14:01:54 </a:t>
                      </a:r>
                      <a:r>
                        <a:rPr kumimoji="0" lang="en-US" sz="1000" b="0" i="0" u="none" strike="noStrike" kern="1200" cap="none" spc="0" normalizeH="0" baseline="0" noProof="0">
                          <a:ln>
                            <a:noFill/>
                          </a:ln>
                          <a:solidFill>
                            <a:prstClr val="black"/>
                          </a:solidFill>
                          <a:effectLst/>
                          <a:uLnTx/>
                          <a:uFillTx/>
                          <a:latin typeface="+mn-lt"/>
                          <a:ea typeface="+mn-ea"/>
                          <a:cs typeface="+mn-cs"/>
                        </a:rPr>
                        <a:t>
 Mmmm good! Let your dishware tell you how tasty the food is with Tassen porcelain bowls, mugs, and cups, each sharing a special expression, sure to add to fun at mealtime. Choose your favorite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https://www.instagram.com/p/BssrOhLF2W_/media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4802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- 2019-01-15 14:01:51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بخصم ٥٠٪؜ على الإضاءات المفضلة لديك من "جدكو". العرض ساري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Light up your space for less! Discover lamps and lights from #Judeco at 50% off, happening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https://www.instagram.com/p/BsqGbXEAubl/media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8242203"/>
                  </a:ext>
                </a:extLst>
              </a:tr>
            </a:tbl>
          </a:graphicData>
        </a:graphic>
      </p:graphicFrame>
      <p:sp>
        <p:nvSpPr>
          <p:cNvPr id="4" name="Text Placeholder 3">
            <a:extLst>
              <a:ext uri="{FF2B5EF4-FFF2-40B4-BE49-F238E27FC236}">
                <a16:creationId xmlns:a16="http://schemas.microsoft.com/office/drawing/2014/main" id="{267CAE5C-C193-42F4-9232-D9A056B4F5E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547050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86684-C451-480C-B610-8823F97EA1A5}"/>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E7052718-51C9-42D4-B342-0BFEE4AD08ED}"/>
              </a:ext>
            </a:extLst>
          </p:cNvPr>
          <p:cNvGraphicFramePr>
            <a:graphicFrameLocks noGrp="1"/>
          </p:cNvGraphicFramePr>
          <p:nvPr>
            <p:ph type="chart" sz="quarter" idx="13"/>
            <p:extLst>
              <p:ext uri="{D42A27DB-BD31-4B8C-83A1-F6EECF244321}">
                <p14:modId xmlns:p14="http://schemas.microsoft.com/office/powerpoint/2010/main" val="3041651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0BCB9A-6EB6-46AD-AA4A-369E8246D91B}"/>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2718B4A1-08B1-4A0D-85DD-AC0CC6137F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75824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763</Words>
  <Application>Microsoft Office PowerPoint</Application>
  <PresentationFormat>On-screen Show (4:3)</PresentationFormat>
  <Paragraphs>249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Cities Instagram Dashboard </vt:lpstr>
      <vt:lpstr>Instagram Followers Change Rate | Cities</vt:lpstr>
      <vt:lpstr>Instagram Interaction Rate | Cities</vt:lpstr>
      <vt:lpstr>Instagram Key Metrics Table | Cities</vt:lpstr>
      <vt:lpstr>Instagram Posts Table | Cities - 1 of 7</vt:lpstr>
      <vt:lpstr>Instagram Posts Table | Cities - 2 of 7</vt:lpstr>
      <vt:lpstr>Instagram Posts Table | Cities - 3 of 7</vt:lpstr>
      <vt:lpstr>Instagram Posts Table | Cities - 4 of 7</vt:lpstr>
      <vt:lpstr>Instagram Posts Table | Cities - 5 of 7</vt:lpstr>
      <vt:lpstr>Instagram Posts Table | Cities - 6 of 7</vt:lpstr>
      <vt:lpstr>Instagram Posts Table | Cities - 7 of 7</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Frederik Peiniger</dc:creator>
  <cp:lastModifiedBy>Frederik Peiniger</cp:lastModifiedBy>
  <cp:revision>1</cp:revision>
  <dcterms:created xsi:type="dcterms:W3CDTF">2019-02-13T13:05:36Z</dcterms:created>
  <dcterms:modified xsi:type="dcterms:W3CDTF">2019-02-13T13:06:00Z</dcterms:modified>
</cp:coreProperties>
</file>