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 id="283" r:id="rId28"/>
    <p:sldId id="284" r:id="rId29"/>
    <p:sldId id="285" r:id="rId30"/>
    <p:sldId id="286" r:id="rId31"/>
    <p:sldId id="287" r:id="rId32"/>
    <p:sldId id="288" r:id="rId33"/>
    <p:sldId id="289" r:id="rId34"/>
    <p:sldId id="290" r:id="rId35"/>
    <p:sldId id="291" r:id="rId36"/>
    <p:sldId id="292" r:id="rId37"/>
    <p:sldId id="293" r:id="rId38"/>
  </p:sldIdLst>
  <p:sldSz cx="9144000" cy="6858000" type="screen4x3"/>
  <p:notesSz cx="6858000" cy="9144000"/>
  <p:embeddedFontLst>
    <p:embeddedFont>
      <p:font typeface="Calibri" panose="020F0502020204030204" pitchFamily="34" charset="0"/>
      <p:regular r:id="rId39"/>
      <p:bold r:id="rId40"/>
      <p:italic r:id="rId41"/>
      <p:boldItalic r:id="rId42"/>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25" autoAdjust="0"/>
    <p:restoredTop sz="94692" autoAdjust="0"/>
  </p:normalViewPr>
  <p:slideViewPr>
    <p:cSldViewPr snapToGrid="0">
      <p:cViewPr varScale="1">
        <p:scale>
          <a:sx n="98" d="100"/>
          <a:sy n="98" d="100"/>
        </p:scale>
        <p:origin x="1764" y="84"/>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font" Target="fonts/font1.fntdata"/><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4.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font" Target="fonts/font3.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font" Target="fonts/font2.fntdata"/><Relationship Id="rId45"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presProps" Target="pres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CITIES design and lifestyle store</c:v>
                </c:pt>
              </c:strCache>
            </c:strRef>
          </c:cat>
          <c:val>
            <c:numRef>
              <c:f>Sheet1!$B$2</c:f>
              <c:numCache>
                <c:formatCode>General</c:formatCode>
                <c:ptCount val="1"/>
                <c:pt idx="0">
                  <c:v>85</c:v>
                </c:pt>
              </c:numCache>
            </c:numRef>
          </c:val>
          <c:extLst>
            <c:ext xmlns:c16="http://schemas.microsoft.com/office/drawing/2014/chart" uri="{C3380CC4-5D6E-409C-BE32-E72D297353CC}">
              <c16:uniqueId val="{00000000-6BE7-4EDC-BA61-E4DDA1D9E315}"/>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CITIES design and lifestyle store</c:v>
                </c:pt>
              </c:strCache>
            </c:strRef>
          </c:cat>
          <c:val>
            <c:numRef>
              <c:f>Sheet1!$C$2</c:f>
              <c:numCache>
                <c:formatCode>General</c:formatCode>
                <c:ptCount val="1"/>
                <c:pt idx="0">
                  <c:v>5</c:v>
                </c:pt>
              </c:numCache>
            </c:numRef>
          </c:val>
          <c:extLst>
            <c:ext xmlns:c16="http://schemas.microsoft.com/office/drawing/2014/chart" uri="{C3380CC4-5D6E-409C-BE32-E72D297353CC}">
              <c16:uniqueId val="{00000001-6BE7-4EDC-BA61-E4DDA1D9E315}"/>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CITIES design and lifestyle store</c:v>
                </c:pt>
              </c:strCache>
            </c:strRef>
          </c:cat>
          <c:val>
            <c:numRef>
              <c:f>Sheet1!$D$2</c:f>
              <c:numCache>
                <c:formatCode>General</c:formatCode>
                <c:ptCount val="1"/>
                <c:pt idx="0">
                  <c:v>0</c:v>
                </c:pt>
              </c:numCache>
            </c:numRef>
          </c:val>
          <c:extLst>
            <c:ext xmlns:c16="http://schemas.microsoft.com/office/drawing/2014/chart" uri="{C3380CC4-5D6E-409C-BE32-E72D297353CC}">
              <c16:uniqueId val="{00000002-6BE7-4EDC-BA61-E4DDA1D9E315}"/>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CITIES design and lifestyle store</c:v>
                </c:pt>
              </c:strCache>
            </c:strRef>
          </c:cat>
          <c:val>
            <c:numRef>
              <c:f>Sheet1!$E$2</c:f>
              <c:numCache>
                <c:formatCode>General</c:formatCode>
                <c:ptCount val="1"/>
                <c:pt idx="0">
                  <c:v>0</c:v>
                </c:pt>
              </c:numCache>
            </c:numRef>
          </c:val>
          <c:extLst>
            <c:ext xmlns:c16="http://schemas.microsoft.com/office/drawing/2014/chart" uri="{C3380CC4-5D6E-409C-BE32-E72D297353CC}">
              <c16:uniqueId val="{00000003-6BE7-4EDC-BA61-E4DDA1D9E315}"/>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CITIES design and lifestyle store</c:v>
                </c:pt>
              </c:strCache>
            </c:strRef>
          </c:cat>
          <c:val>
            <c:numRef>
              <c:f>Sheet1!$F$2</c:f>
              <c:numCache>
                <c:formatCode>General</c:formatCode>
                <c:ptCount val="1"/>
                <c:pt idx="0">
                  <c:v>0</c:v>
                </c:pt>
              </c:numCache>
            </c:numRef>
          </c:val>
          <c:extLst>
            <c:ext xmlns:c16="http://schemas.microsoft.com/office/drawing/2014/chart" uri="{C3380CC4-5D6E-409C-BE32-E72D297353CC}">
              <c16:uniqueId val="{00000004-6BE7-4EDC-BA61-E4DDA1D9E315}"/>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CITIES design and lifestyle store</c:v>
                </c:pt>
              </c:strCache>
            </c:strRef>
          </c:cat>
          <c:val>
            <c:numRef>
              <c:f>Sheet1!$G$2</c:f>
              <c:numCache>
                <c:formatCode>General</c:formatCode>
                <c:ptCount val="1"/>
                <c:pt idx="0">
                  <c:v>0</c:v>
                </c:pt>
              </c:numCache>
            </c:numRef>
          </c:val>
          <c:extLst>
            <c:ext xmlns:c16="http://schemas.microsoft.com/office/drawing/2014/chart" uri="{C3380CC4-5D6E-409C-BE32-E72D297353CC}">
              <c16:uniqueId val="{00000005-6BE7-4EDC-BA61-E4DDA1D9E315}"/>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CITIES design and lifestyle store</c:v>
                </c:pt>
              </c:strCache>
            </c:strRef>
          </c:cat>
          <c:val>
            <c:numRef>
              <c:f>Sheet1!$H$2</c:f>
              <c:numCache>
                <c:formatCode>General</c:formatCode>
                <c:ptCount val="1"/>
                <c:pt idx="0">
                  <c:v>0</c:v>
                </c:pt>
              </c:numCache>
            </c:numRef>
          </c:val>
          <c:extLst>
            <c:ext xmlns:c16="http://schemas.microsoft.com/office/drawing/2014/chart" uri="{C3380CC4-5D6E-409C-BE32-E72D297353CC}">
              <c16:uniqueId val="{00000006-6BE7-4EDC-BA61-E4DDA1D9E315}"/>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CITIES design and lifestyle store</c:v>
                </c:pt>
              </c:strCache>
            </c:strRef>
          </c:cat>
          <c:val>
            <c:numRef>
              <c:f>Sheet1!$I$2</c:f>
              <c:numCache>
                <c:formatCode>General</c:formatCode>
                <c:ptCount val="1"/>
                <c:pt idx="0">
                  <c:v>2</c:v>
                </c:pt>
              </c:numCache>
            </c:numRef>
          </c:val>
          <c:extLst>
            <c:ext xmlns:c16="http://schemas.microsoft.com/office/drawing/2014/chart" uri="{C3380CC4-5D6E-409C-BE32-E72D297353CC}">
              <c16:uniqueId val="{00000007-6BE7-4EDC-BA61-E4DDA1D9E315}"/>
            </c:ext>
          </c:extLst>
        </c:ser>
        <c:dLbls>
          <c:showLegendKey val="0"/>
          <c:showVal val="0"/>
          <c:showCatName val="0"/>
          <c:showSerName val="0"/>
          <c:showPercent val="0"/>
          <c:showBubbleSize val="0"/>
        </c:dLbls>
        <c:gapWidth val="150"/>
        <c:overlap val="100"/>
        <c:axId val="349247456"/>
        <c:axId val="349248112"/>
      </c:barChart>
      <c:catAx>
        <c:axId val="3492474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48112"/>
        <c:crosses val="autoZero"/>
        <c:auto val="1"/>
        <c:lblAlgn val="ctr"/>
        <c:lblOffset val="100"/>
        <c:noMultiLvlLbl val="0"/>
      </c:catAx>
      <c:valAx>
        <c:axId val="349248112"/>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492474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c:v>
                </c:pt>
                <c:pt idx="1">
                  <c:v>1.19545726240287E-2</c:v>
                </c:pt>
                <c:pt idx="2">
                  <c:v>1.19545726240287E-2</c:v>
                </c:pt>
                <c:pt idx="3">
                  <c:v>0</c:v>
                </c:pt>
                <c:pt idx="4">
                  <c:v>0</c:v>
                </c:pt>
                <c:pt idx="5">
                  <c:v>0</c:v>
                </c:pt>
                <c:pt idx="6">
                  <c:v>1.3947835096738199E-2</c:v>
                </c:pt>
                <c:pt idx="7">
                  <c:v>2.39105744515512E-2</c:v>
                </c:pt>
                <c:pt idx="8">
                  <c:v>2.9888218064439E-2</c:v>
                </c:pt>
                <c:pt idx="9">
                  <c:v>2.0923003347680501E-2</c:v>
                </c:pt>
                <c:pt idx="10">
                  <c:v>0</c:v>
                </c:pt>
                <c:pt idx="11">
                  <c:v>0</c:v>
                </c:pt>
                <c:pt idx="12">
                  <c:v>2.9893578859261E-2</c:v>
                </c:pt>
                <c:pt idx="13">
                  <c:v>5.3805225085191602E-2</c:v>
                </c:pt>
                <c:pt idx="14">
                  <c:v>1.19574315437044E-2</c:v>
                </c:pt>
                <c:pt idx="15">
                  <c:v>0</c:v>
                </c:pt>
                <c:pt idx="16">
                  <c:v>2.9893578859261E-2</c:v>
                </c:pt>
                <c:pt idx="17">
                  <c:v>0</c:v>
                </c:pt>
                <c:pt idx="18">
                  <c:v>0</c:v>
                </c:pt>
                <c:pt idx="19">
                  <c:v>0</c:v>
                </c:pt>
                <c:pt idx="20">
                  <c:v>2.6905829596412599E-2</c:v>
                </c:pt>
                <c:pt idx="21">
                  <c:v>2.3917723032767301E-2</c:v>
                </c:pt>
                <c:pt idx="22">
                  <c:v>2.09280076536714E-2</c:v>
                </c:pt>
                <c:pt idx="23">
                  <c:v>2.3916292974588901E-2</c:v>
                </c:pt>
                <c:pt idx="24">
                  <c:v>1.7936147315556601E-2</c:v>
                </c:pt>
                <c:pt idx="25">
                  <c:v>0</c:v>
                </c:pt>
                <c:pt idx="26">
                  <c:v>0</c:v>
                </c:pt>
                <c:pt idx="27">
                  <c:v>2.39191532619745E-2</c:v>
                </c:pt>
                <c:pt idx="28">
                  <c:v>2.9902517791998099E-2</c:v>
                </c:pt>
                <c:pt idx="29">
                  <c:v>1.7943656917279699E-2</c:v>
                </c:pt>
                <c:pt idx="30">
                  <c:v>2.9911462072266099E-2</c:v>
                </c:pt>
              </c:numCache>
            </c:numRef>
          </c:val>
          <c:smooth val="0"/>
          <c:extLst>
            <c:ext xmlns:c16="http://schemas.microsoft.com/office/drawing/2014/chart" uri="{C3380CC4-5D6E-409C-BE32-E72D297353CC}">
              <c16:uniqueId val="{00000000-CCC1-4E6C-8E1A-AFF709504CB1}"/>
            </c:ext>
          </c:extLst>
        </c:ser>
        <c:dLbls>
          <c:showLegendKey val="0"/>
          <c:showVal val="0"/>
          <c:showCatName val="0"/>
          <c:showSerName val="0"/>
          <c:showPercent val="0"/>
          <c:showBubbleSize val="0"/>
        </c:dLbls>
        <c:smooth val="0"/>
        <c:axId val="350180576"/>
        <c:axId val="350181888"/>
      </c:lineChart>
      <c:dateAx>
        <c:axId val="35018057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81888"/>
        <c:crosses val="autoZero"/>
        <c:auto val="1"/>
        <c:lblOffset val="100"/>
        <c:baseTimeUnit val="days"/>
      </c:dateAx>
      <c:valAx>
        <c:axId val="35018188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8057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CITIES design and lifestyle store</c:v>
                </c:pt>
              </c:strCache>
            </c:strRef>
          </c:tx>
          <c:spPr>
            <a:solidFill>
              <a:schemeClr val="accent1"/>
            </a:solidFill>
            <a:ln>
              <a:noFill/>
            </a:ln>
            <a:effectLst/>
          </c:spPr>
          <c:invertIfNegative val="0"/>
          <c:cat>
            <c:strRef>
              <c:f>Sheet1!$A$2:$A$3</c:f>
              <c:strCache>
                <c:ptCount val="2"/>
                <c:pt idx="0">
                  <c:v>Photo</c:v>
                </c:pt>
                <c:pt idx="1">
                  <c:v>Video</c:v>
                </c:pt>
              </c:strCache>
            </c:strRef>
          </c:cat>
          <c:val>
            <c:numRef>
              <c:f>Sheet1!$B$2:$B$3</c:f>
              <c:numCache>
                <c:formatCode>General</c:formatCode>
                <c:ptCount val="2"/>
                <c:pt idx="0">
                  <c:v>2.3643689545314799E-2</c:v>
                </c:pt>
                <c:pt idx="1">
                  <c:v>1.4947683109117999E-2</c:v>
                </c:pt>
              </c:numCache>
            </c:numRef>
          </c:val>
          <c:extLst>
            <c:ext xmlns:c16="http://schemas.microsoft.com/office/drawing/2014/chart" uri="{C3380CC4-5D6E-409C-BE32-E72D297353CC}">
              <c16:uniqueId val="{00000000-F236-498B-87FB-7A014E8BC476}"/>
            </c:ext>
          </c:extLst>
        </c:ser>
        <c:dLbls>
          <c:showLegendKey val="0"/>
          <c:showVal val="0"/>
          <c:showCatName val="0"/>
          <c:showSerName val="0"/>
          <c:showPercent val="0"/>
          <c:showBubbleSize val="0"/>
        </c:dLbls>
        <c:gapWidth val="219"/>
        <c:overlap val="-27"/>
        <c:axId val="350182872"/>
        <c:axId val="350182216"/>
      </c:barChart>
      <c:catAx>
        <c:axId val="35018287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82216"/>
        <c:crosses val="autoZero"/>
        <c:auto val="1"/>
        <c:lblAlgn val="ctr"/>
        <c:lblOffset val="100"/>
        <c:noMultiLvlLbl val="0"/>
      </c:catAx>
      <c:valAx>
        <c:axId val="350182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8287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c:v>
                </c:pt>
                <c:pt idx="1">
                  <c:v>2</c:v>
                </c:pt>
                <c:pt idx="2">
                  <c:v>2</c:v>
                </c:pt>
                <c:pt idx="3">
                  <c:v>0</c:v>
                </c:pt>
                <c:pt idx="4">
                  <c:v>0</c:v>
                </c:pt>
                <c:pt idx="5">
                  <c:v>0</c:v>
                </c:pt>
                <c:pt idx="6">
                  <c:v>2</c:v>
                </c:pt>
                <c:pt idx="7">
                  <c:v>4</c:v>
                </c:pt>
                <c:pt idx="8">
                  <c:v>5</c:v>
                </c:pt>
                <c:pt idx="9">
                  <c:v>3</c:v>
                </c:pt>
                <c:pt idx="10">
                  <c:v>0</c:v>
                </c:pt>
                <c:pt idx="11">
                  <c:v>0</c:v>
                </c:pt>
                <c:pt idx="12">
                  <c:v>5</c:v>
                </c:pt>
                <c:pt idx="13">
                  <c:v>9</c:v>
                </c:pt>
                <c:pt idx="14">
                  <c:v>2</c:v>
                </c:pt>
                <c:pt idx="15">
                  <c:v>0</c:v>
                </c:pt>
                <c:pt idx="16">
                  <c:v>5</c:v>
                </c:pt>
                <c:pt idx="17">
                  <c:v>0</c:v>
                </c:pt>
                <c:pt idx="18">
                  <c:v>0</c:v>
                </c:pt>
                <c:pt idx="19">
                  <c:v>0</c:v>
                </c:pt>
                <c:pt idx="20">
                  <c:v>4</c:v>
                </c:pt>
                <c:pt idx="21">
                  <c:v>4</c:v>
                </c:pt>
                <c:pt idx="22">
                  <c:v>3</c:v>
                </c:pt>
                <c:pt idx="23">
                  <c:v>4</c:v>
                </c:pt>
                <c:pt idx="24">
                  <c:v>3</c:v>
                </c:pt>
                <c:pt idx="25">
                  <c:v>0</c:v>
                </c:pt>
                <c:pt idx="26">
                  <c:v>0</c:v>
                </c:pt>
                <c:pt idx="27">
                  <c:v>4</c:v>
                </c:pt>
                <c:pt idx="28">
                  <c:v>5</c:v>
                </c:pt>
                <c:pt idx="29">
                  <c:v>3</c:v>
                </c:pt>
                <c:pt idx="30">
                  <c:v>5</c:v>
                </c:pt>
              </c:numCache>
            </c:numRef>
          </c:val>
          <c:smooth val="0"/>
          <c:extLst>
            <c:ext xmlns:c16="http://schemas.microsoft.com/office/drawing/2014/chart" uri="{C3380CC4-5D6E-409C-BE32-E72D297353CC}">
              <c16:uniqueId val="{00000000-9130-477A-B43E-C560AA56BAD4}"/>
            </c:ext>
          </c:extLst>
        </c:ser>
        <c:dLbls>
          <c:showLegendKey val="0"/>
          <c:showVal val="0"/>
          <c:showCatName val="0"/>
          <c:showSerName val="0"/>
          <c:showPercent val="0"/>
          <c:showBubbleSize val="0"/>
        </c:dLbls>
        <c:smooth val="0"/>
        <c:axId val="350184512"/>
        <c:axId val="350185496"/>
      </c:lineChart>
      <c:dateAx>
        <c:axId val="350184512"/>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85496"/>
        <c:crosses val="autoZero"/>
        <c:auto val="1"/>
        <c:lblOffset val="100"/>
        <c:baseTimeUnit val="days"/>
      </c:dateAx>
      <c:valAx>
        <c:axId val="35018549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8451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6E63-4B18-A3C7-602AEE13B267}"/>
            </c:ext>
          </c:extLst>
        </c:ser>
        <c:dLbls>
          <c:showLegendKey val="0"/>
          <c:showVal val="0"/>
          <c:showCatName val="0"/>
          <c:showSerName val="0"/>
          <c:showPercent val="0"/>
          <c:showBubbleSize val="0"/>
        </c:dLbls>
        <c:smooth val="0"/>
        <c:axId val="350183856"/>
        <c:axId val="42312312"/>
      </c:lineChart>
      <c:dateAx>
        <c:axId val="350183856"/>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12312"/>
        <c:crosses val="autoZero"/>
        <c:auto val="1"/>
        <c:lblOffset val="100"/>
        <c:baseTimeUnit val="days"/>
      </c:dateAx>
      <c:valAx>
        <c:axId val="4231231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01838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1</c:v>
                </c:pt>
                <c:pt idx="28">
                  <c:v>0</c:v>
                </c:pt>
                <c:pt idx="29">
                  <c:v>0</c:v>
                </c:pt>
                <c:pt idx="30">
                  <c:v>1</c:v>
                </c:pt>
              </c:numCache>
            </c:numRef>
          </c:val>
          <c:smooth val="0"/>
          <c:extLst>
            <c:ext xmlns:c16="http://schemas.microsoft.com/office/drawing/2014/chart" uri="{C3380CC4-5D6E-409C-BE32-E72D297353CC}">
              <c16:uniqueId val="{00000000-8C29-4C42-9871-2FCA5290E7E4}"/>
            </c:ext>
          </c:extLst>
        </c:ser>
        <c:dLbls>
          <c:showLegendKey val="0"/>
          <c:showVal val="0"/>
          <c:showCatName val="0"/>
          <c:showSerName val="0"/>
          <c:showPercent val="0"/>
          <c:showBubbleSize val="0"/>
        </c:dLbls>
        <c:smooth val="0"/>
        <c:axId val="358473584"/>
        <c:axId val="358477520"/>
      </c:lineChart>
      <c:dateAx>
        <c:axId val="35847358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77520"/>
        <c:crosses val="autoZero"/>
        <c:auto val="1"/>
        <c:lblOffset val="100"/>
        <c:baseTimeUnit val="days"/>
      </c:dateAx>
      <c:valAx>
        <c:axId val="35847752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7358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21680</c:v>
                </c:pt>
                <c:pt idx="1">
                  <c:v>15951</c:v>
                </c:pt>
                <c:pt idx="2">
                  <c:v>16551</c:v>
                </c:pt>
                <c:pt idx="3">
                  <c:v>15777</c:v>
                </c:pt>
                <c:pt idx="4">
                  <c:v>13986</c:v>
                </c:pt>
                <c:pt idx="5">
                  <c:v>13489</c:v>
                </c:pt>
                <c:pt idx="6">
                  <c:v>15464</c:v>
                </c:pt>
                <c:pt idx="7">
                  <c:v>11414</c:v>
                </c:pt>
                <c:pt idx="8">
                  <c:v>16328</c:v>
                </c:pt>
                <c:pt idx="9">
                  <c:v>14113</c:v>
                </c:pt>
                <c:pt idx="10">
                  <c:v>14228</c:v>
                </c:pt>
                <c:pt idx="11">
                  <c:v>15893</c:v>
                </c:pt>
                <c:pt idx="12">
                  <c:v>16061</c:v>
                </c:pt>
                <c:pt idx="13">
                  <c:v>15019</c:v>
                </c:pt>
                <c:pt idx="14">
                  <c:v>12701</c:v>
                </c:pt>
                <c:pt idx="15">
                  <c:v>14494</c:v>
                </c:pt>
                <c:pt idx="16">
                  <c:v>14888</c:v>
                </c:pt>
                <c:pt idx="17">
                  <c:v>14606</c:v>
                </c:pt>
                <c:pt idx="18">
                  <c:v>15424</c:v>
                </c:pt>
                <c:pt idx="19">
                  <c:v>11089</c:v>
                </c:pt>
                <c:pt idx="20">
                  <c:v>291</c:v>
                </c:pt>
                <c:pt idx="21">
                  <c:v>280</c:v>
                </c:pt>
                <c:pt idx="22">
                  <c:v>334</c:v>
                </c:pt>
                <c:pt idx="23">
                  <c:v>309</c:v>
                </c:pt>
                <c:pt idx="24">
                  <c:v>235</c:v>
                </c:pt>
                <c:pt idx="25">
                  <c:v>80</c:v>
                </c:pt>
                <c:pt idx="26">
                  <c:v>32</c:v>
                </c:pt>
                <c:pt idx="27">
                  <c:v>267</c:v>
                </c:pt>
                <c:pt idx="28">
                  <c:v>3045</c:v>
                </c:pt>
                <c:pt idx="29">
                  <c:v>6269</c:v>
                </c:pt>
                <c:pt idx="30">
                  <c:v>7805</c:v>
                </c:pt>
              </c:numCache>
            </c:numRef>
          </c:val>
          <c:smooth val="0"/>
          <c:extLst>
            <c:ext xmlns:c16="http://schemas.microsoft.com/office/drawing/2014/chart" uri="{C3380CC4-5D6E-409C-BE32-E72D297353CC}">
              <c16:uniqueId val="{00000000-AF8F-4599-9885-03D93FA5E761}"/>
            </c:ext>
          </c:extLst>
        </c:ser>
        <c:dLbls>
          <c:showLegendKey val="0"/>
          <c:showVal val="0"/>
          <c:showCatName val="0"/>
          <c:showSerName val="0"/>
          <c:showPercent val="0"/>
          <c:showBubbleSize val="0"/>
        </c:dLbls>
        <c:smooth val="0"/>
        <c:axId val="358479160"/>
        <c:axId val="358470632"/>
      </c:lineChart>
      <c:dateAx>
        <c:axId val="358479160"/>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70632"/>
        <c:crosses val="autoZero"/>
        <c:auto val="1"/>
        <c:lblOffset val="100"/>
        <c:baseTimeUnit val="days"/>
      </c:dateAx>
      <c:valAx>
        <c:axId val="35847063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7916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269</c:v>
                </c:pt>
                <c:pt idx="1">
                  <c:v>224</c:v>
                </c:pt>
                <c:pt idx="2">
                  <c:v>214</c:v>
                </c:pt>
                <c:pt idx="3">
                  <c:v>215</c:v>
                </c:pt>
                <c:pt idx="4">
                  <c:v>204</c:v>
                </c:pt>
                <c:pt idx="5">
                  <c:v>164</c:v>
                </c:pt>
                <c:pt idx="6">
                  <c:v>161</c:v>
                </c:pt>
                <c:pt idx="7">
                  <c:v>147</c:v>
                </c:pt>
                <c:pt idx="8">
                  <c:v>251</c:v>
                </c:pt>
                <c:pt idx="9">
                  <c:v>228</c:v>
                </c:pt>
                <c:pt idx="10">
                  <c:v>237</c:v>
                </c:pt>
                <c:pt idx="11">
                  <c:v>192</c:v>
                </c:pt>
                <c:pt idx="12">
                  <c:v>219</c:v>
                </c:pt>
                <c:pt idx="13">
                  <c:v>188</c:v>
                </c:pt>
                <c:pt idx="14">
                  <c:v>164</c:v>
                </c:pt>
                <c:pt idx="15">
                  <c:v>176</c:v>
                </c:pt>
                <c:pt idx="16">
                  <c:v>203</c:v>
                </c:pt>
                <c:pt idx="17">
                  <c:v>185</c:v>
                </c:pt>
                <c:pt idx="18">
                  <c:v>176</c:v>
                </c:pt>
                <c:pt idx="19">
                  <c:v>119</c:v>
                </c:pt>
                <c:pt idx="20">
                  <c:v>6</c:v>
                </c:pt>
                <c:pt idx="21">
                  <c:v>6</c:v>
                </c:pt>
                <c:pt idx="22">
                  <c:v>14</c:v>
                </c:pt>
                <c:pt idx="23">
                  <c:v>10</c:v>
                </c:pt>
                <c:pt idx="24">
                  <c:v>9</c:v>
                </c:pt>
                <c:pt idx="25">
                  <c:v>1</c:v>
                </c:pt>
                <c:pt idx="26">
                  <c:v>1</c:v>
                </c:pt>
                <c:pt idx="27">
                  <c:v>7</c:v>
                </c:pt>
                <c:pt idx="28">
                  <c:v>69</c:v>
                </c:pt>
                <c:pt idx="29">
                  <c:v>125</c:v>
                </c:pt>
                <c:pt idx="30">
                  <c:v>149</c:v>
                </c:pt>
              </c:numCache>
            </c:numRef>
          </c:val>
          <c:smooth val="0"/>
          <c:extLst>
            <c:ext xmlns:c16="http://schemas.microsoft.com/office/drawing/2014/chart" uri="{C3380CC4-5D6E-409C-BE32-E72D297353CC}">
              <c16:uniqueId val="{00000000-7EFD-401E-ADC6-C8FD1190D003}"/>
            </c:ext>
          </c:extLst>
        </c:ser>
        <c:dLbls>
          <c:showLegendKey val="0"/>
          <c:showVal val="0"/>
          <c:showCatName val="0"/>
          <c:showSerName val="0"/>
          <c:showPercent val="0"/>
          <c:showBubbleSize val="0"/>
        </c:dLbls>
        <c:smooth val="0"/>
        <c:axId val="358484408"/>
        <c:axId val="358484736"/>
      </c:lineChart>
      <c:dateAx>
        <c:axId val="35848440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84736"/>
        <c:crosses val="autoZero"/>
        <c:auto val="1"/>
        <c:lblOffset val="100"/>
        <c:baseTimeUnit val="days"/>
      </c:dateAx>
      <c:valAx>
        <c:axId val="3584847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8440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0</c:v>
                </c:pt>
              </c:numCache>
            </c:numRef>
          </c:val>
          <c:smooth val="0"/>
          <c:extLst>
            <c:ext xmlns:c16="http://schemas.microsoft.com/office/drawing/2014/chart" uri="{C3380CC4-5D6E-409C-BE32-E72D297353CC}">
              <c16:uniqueId val="{00000000-3FAF-41A6-B119-D853187415A9}"/>
            </c:ext>
          </c:extLst>
        </c:ser>
        <c:dLbls>
          <c:showLegendKey val="0"/>
          <c:showVal val="0"/>
          <c:showCatName val="0"/>
          <c:showSerName val="0"/>
          <c:showPercent val="0"/>
          <c:showBubbleSize val="0"/>
        </c:dLbls>
        <c:smooth val="0"/>
        <c:axId val="358483424"/>
        <c:axId val="358483752"/>
      </c:lineChart>
      <c:dateAx>
        <c:axId val="358483424"/>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83752"/>
        <c:crosses val="autoZero"/>
        <c:auto val="1"/>
        <c:lblOffset val="100"/>
        <c:baseTimeUnit val="days"/>
      </c:dateAx>
      <c:valAx>
        <c:axId val="3584837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84834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CITIES design and lifestyle store</c:v>
                </c:pt>
              </c:strCache>
            </c:strRef>
          </c:tx>
          <c:spPr>
            <a:ln w="28575" cap="rnd">
              <a:solidFill>
                <a:schemeClr val="accent1"/>
              </a:solidFill>
              <a:round/>
            </a:ln>
            <a:effectLst/>
          </c:spPr>
          <c:marker>
            <c:symbol val="none"/>
          </c:marker>
          <c:cat>
            <c:numRef>
              <c:f>Sheet1!$A$2:$A$32</c:f>
              <c:numCache>
                <c:formatCode>m/d/yyyy</c:formatCode>
                <c:ptCount val="31"/>
                <c:pt idx="0">
                  <c:v>43466</c:v>
                </c:pt>
                <c:pt idx="1">
                  <c:v>43467</c:v>
                </c:pt>
                <c:pt idx="2">
                  <c:v>43468</c:v>
                </c:pt>
                <c:pt idx="3">
                  <c:v>43469</c:v>
                </c:pt>
                <c:pt idx="4">
                  <c:v>43470</c:v>
                </c:pt>
                <c:pt idx="5">
                  <c:v>43471</c:v>
                </c:pt>
                <c:pt idx="6">
                  <c:v>43472</c:v>
                </c:pt>
                <c:pt idx="7">
                  <c:v>43473</c:v>
                </c:pt>
                <c:pt idx="8">
                  <c:v>43474</c:v>
                </c:pt>
                <c:pt idx="9">
                  <c:v>43475</c:v>
                </c:pt>
                <c:pt idx="10">
                  <c:v>43476</c:v>
                </c:pt>
                <c:pt idx="11">
                  <c:v>43477</c:v>
                </c:pt>
                <c:pt idx="12">
                  <c:v>43478</c:v>
                </c:pt>
                <c:pt idx="13">
                  <c:v>43479</c:v>
                </c:pt>
                <c:pt idx="14">
                  <c:v>43480</c:v>
                </c:pt>
                <c:pt idx="15">
                  <c:v>43481</c:v>
                </c:pt>
                <c:pt idx="16">
                  <c:v>43482</c:v>
                </c:pt>
                <c:pt idx="17">
                  <c:v>43483</c:v>
                </c:pt>
                <c:pt idx="18">
                  <c:v>43484</c:v>
                </c:pt>
                <c:pt idx="19">
                  <c:v>43485</c:v>
                </c:pt>
                <c:pt idx="20">
                  <c:v>43486</c:v>
                </c:pt>
                <c:pt idx="21">
                  <c:v>43487</c:v>
                </c:pt>
                <c:pt idx="22">
                  <c:v>43488</c:v>
                </c:pt>
                <c:pt idx="23">
                  <c:v>43489</c:v>
                </c:pt>
                <c:pt idx="24">
                  <c:v>43490</c:v>
                </c:pt>
                <c:pt idx="25">
                  <c:v>43491</c:v>
                </c:pt>
                <c:pt idx="26">
                  <c:v>43492</c:v>
                </c:pt>
                <c:pt idx="27">
                  <c:v>43493</c:v>
                </c:pt>
                <c:pt idx="28">
                  <c:v>43494</c:v>
                </c:pt>
                <c:pt idx="29">
                  <c:v>43495</c:v>
                </c:pt>
                <c:pt idx="30">
                  <c:v>43496</c:v>
                </c:pt>
              </c:numCache>
            </c:numRef>
          </c:cat>
          <c:val>
            <c:numRef>
              <c:f>Sheet1!$B$2:$B$32</c:f>
              <c:numCache>
                <c:formatCode>General</c:formatCode>
                <c:ptCount val="31"/>
                <c:pt idx="0">
                  <c:v>0</c:v>
                </c:pt>
                <c:pt idx="1">
                  <c:v>0</c:v>
                </c:pt>
                <c:pt idx="2">
                  <c:v>0</c:v>
                </c:pt>
                <c:pt idx="3">
                  <c:v>0</c:v>
                </c:pt>
                <c:pt idx="4">
                  <c:v>0</c:v>
                </c:pt>
                <c:pt idx="5">
                  <c:v>0</c:v>
                </c:pt>
                <c:pt idx="6">
                  <c:v>0</c:v>
                </c:pt>
                <c:pt idx="7">
                  <c:v>0</c:v>
                </c:pt>
                <c:pt idx="8">
                  <c:v>0</c:v>
                </c:pt>
                <c:pt idx="9">
                  <c:v>0</c:v>
                </c:pt>
                <c:pt idx="10">
                  <c:v>0</c:v>
                </c:pt>
                <c:pt idx="11">
                  <c:v>0</c:v>
                </c:pt>
                <c:pt idx="12">
                  <c:v>0</c:v>
                </c:pt>
                <c:pt idx="13">
                  <c:v>0</c:v>
                </c:pt>
                <c:pt idx="14">
                  <c:v>0</c:v>
                </c:pt>
                <c:pt idx="15">
                  <c:v>0</c:v>
                </c:pt>
                <c:pt idx="16">
                  <c:v>0</c:v>
                </c:pt>
                <c:pt idx="17">
                  <c:v>0</c:v>
                </c:pt>
                <c:pt idx="18">
                  <c:v>0</c:v>
                </c:pt>
                <c:pt idx="19">
                  <c:v>0</c:v>
                </c:pt>
                <c:pt idx="20">
                  <c:v>0</c:v>
                </c:pt>
                <c:pt idx="21">
                  <c:v>0</c:v>
                </c:pt>
                <c:pt idx="22">
                  <c:v>0</c:v>
                </c:pt>
                <c:pt idx="23">
                  <c:v>0</c:v>
                </c:pt>
                <c:pt idx="24">
                  <c:v>0</c:v>
                </c:pt>
                <c:pt idx="25">
                  <c:v>0</c:v>
                </c:pt>
                <c:pt idx="26">
                  <c:v>0</c:v>
                </c:pt>
                <c:pt idx="27">
                  <c:v>0</c:v>
                </c:pt>
                <c:pt idx="28">
                  <c:v>0</c:v>
                </c:pt>
                <c:pt idx="29">
                  <c:v>0</c:v>
                </c:pt>
                <c:pt idx="30">
                  <c:v>1</c:v>
                </c:pt>
              </c:numCache>
            </c:numRef>
          </c:val>
          <c:smooth val="0"/>
          <c:extLst>
            <c:ext xmlns:c16="http://schemas.microsoft.com/office/drawing/2014/chart" uri="{C3380CC4-5D6E-409C-BE32-E72D297353CC}">
              <c16:uniqueId val="{00000000-B34D-47F8-A181-C4DEC67F5979}"/>
            </c:ext>
          </c:extLst>
        </c:ser>
        <c:dLbls>
          <c:showLegendKey val="0"/>
          <c:showVal val="0"/>
          <c:showCatName val="0"/>
          <c:showSerName val="0"/>
          <c:showPercent val="0"/>
          <c:showBubbleSize val="0"/>
        </c:dLbls>
        <c:smooth val="0"/>
        <c:axId val="42309688"/>
        <c:axId val="359141544"/>
      </c:lineChart>
      <c:dateAx>
        <c:axId val="42309688"/>
        <c:scaling>
          <c:orientation val="minMax"/>
        </c:scaling>
        <c:delete val="0"/>
        <c:axPos val="b"/>
        <c:numFmt formatCode="m/d/yyyy"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359141544"/>
        <c:crosses val="autoZero"/>
        <c:auto val="1"/>
        <c:lblOffset val="100"/>
        <c:baseTimeUnit val="days"/>
      </c:dateAx>
      <c:valAx>
        <c:axId val="35914154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3096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2/13/2019</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4C39D4-6B4A-433D-BEE3-760252E47A7B}"/>
              </a:ext>
            </a:extLst>
          </p:cNvPr>
          <p:cNvSpPr>
            <a:spLocks noGrp="1"/>
          </p:cNvSpPr>
          <p:nvPr>
            <p:ph type="ctrTitle"/>
          </p:nvPr>
        </p:nvSpPr>
        <p:spPr/>
        <p:txBody>
          <a:bodyPr/>
          <a:lstStyle/>
          <a:p>
            <a:r>
              <a:rPr lang="en-US"/>
              <a:t>CITIES Facebook Dashboard </a:t>
            </a:r>
          </a:p>
        </p:txBody>
      </p:sp>
      <p:sp>
        <p:nvSpPr>
          <p:cNvPr id="3" name="Subtitle 2">
            <a:extLst>
              <a:ext uri="{FF2B5EF4-FFF2-40B4-BE49-F238E27FC236}">
                <a16:creationId xmlns:a16="http://schemas.microsoft.com/office/drawing/2014/main" id="{8533D369-09A7-4015-A4EE-24F69296568D}"/>
              </a:ext>
            </a:extLst>
          </p:cNvPr>
          <p:cNvSpPr>
            <a:spLocks noGrp="1"/>
          </p:cNvSpPr>
          <p:nvPr>
            <p:ph type="subTitle" idx="1"/>
          </p:nvPr>
        </p:nvSpPr>
        <p:spPr/>
        <p:txBody>
          <a:bodyPr/>
          <a:lstStyle/>
          <a:p>
            <a:r>
              <a:rPr lang="en-US"/>
              <a:t>Bridge Capital Holding</a:t>
            </a:r>
          </a:p>
        </p:txBody>
      </p:sp>
    </p:spTree>
    <p:extLst>
      <p:ext uri="{BB962C8B-B14F-4D97-AF65-F5344CB8AC3E}">
        <p14:creationId xmlns:p14="http://schemas.microsoft.com/office/powerpoint/2010/main" val="24169243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FFDC7DB-E793-415A-8D80-59DF897CE272}"/>
              </a:ext>
            </a:extLst>
          </p:cNvPr>
          <p:cNvSpPr>
            <a:spLocks noGrp="1"/>
          </p:cNvSpPr>
          <p:nvPr>
            <p:ph type="title"/>
          </p:nvPr>
        </p:nvSpPr>
        <p:spPr/>
        <p:txBody>
          <a:bodyPr/>
          <a:lstStyle/>
          <a:p>
            <a:r>
              <a:rPr lang="en-US"/>
              <a:t>Facebook Key Metrics Table | Cities</a:t>
            </a:r>
          </a:p>
        </p:txBody>
      </p:sp>
      <p:graphicFrame>
        <p:nvGraphicFramePr>
          <p:cNvPr id="5" name="Table Placeholder 4">
            <a:extLst>
              <a:ext uri="{FF2B5EF4-FFF2-40B4-BE49-F238E27FC236}">
                <a16:creationId xmlns:a16="http://schemas.microsoft.com/office/drawing/2014/main" id="{A2B77BCA-32E8-40C3-A39D-A1EC1D524AF6}"/>
              </a:ext>
            </a:extLst>
          </p:cNvPr>
          <p:cNvGraphicFramePr>
            <a:graphicFrameLocks noGrp="1"/>
          </p:cNvGraphicFramePr>
          <p:nvPr>
            <p:ph type="tbl" sz="quarter" idx="13"/>
            <p:extLst>
              <p:ext uri="{D42A27DB-BD31-4B8C-83A1-F6EECF244321}">
                <p14:modId xmlns:p14="http://schemas.microsoft.com/office/powerpoint/2010/main" val="296882032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
                  <a:extLst>
                    <a:ext uri="{9D8B030D-6E8A-4147-A177-3AD203B41FA5}">
                      <a16:colId xmlns:a16="http://schemas.microsoft.com/office/drawing/2014/main" val="3596621833"/>
                    </a:ext>
                  </a:extLst>
                </a:gridCol>
                <a:gridCol w="246888">
                  <a:extLst>
                    <a:ext uri="{9D8B030D-6E8A-4147-A177-3AD203B41FA5}">
                      <a16:colId xmlns:a16="http://schemas.microsoft.com/office/drawing/2014/main" val="2033282920"/>
                    </a:ext>
                  </a:extLst>
                </a:gridCol>
                <a:gridCol w="246888">
                  <a:extLst>
                    <a:ext uri="{9D8B030D-6E8A-4147-A177-3AD203B41FA5}">
                      <a16:colId xmlns:a16="http://schemas.microsoft.com/office/drawing/2014/main" val="4142392319"/>
                    </a:ext>
                  </a:extLst>
                </a:gridCol>
                <a:gridCol w="246888">
                  <a:extLst>
                    <a:ext uri="{9D8B030D-6E8A-4147-A177-3AD203B41FA5}">
                      <a16:colId xmlns:a16="http://schemas.microsoft.com/office/drawing/2014/main" val="778908698"/>
                    </a:ext>
                  </a:extLst>
                </a:gridCol>
                <a:gridCol w="246888">
                  <a:extLst>
                    <a:ext uri="{9D8B030D-6E8A-4147-A177-3AD203B41FA5}">
                      <a16:colId xmlns:a16="http://schemas.microsoft.com/office/drawing/2014/main" val="2802024710"/>
                    </a:ext>
                  </a:extLst>
                </a:gridCol>
                <a:gridCol w="246888">
                  <a:extLst>
                    <a:ext uri="{9D8B030D-6E8A-4147-A177-3AD203B41FA5}">
                      <a16:colId xmlns:a16="http://schemas.microsoft.com/office/drawing/2014/main" val="3600848787"/>
                    </a:ext>
                  </a:extLst>
                </a:gridCol>
                <a:gridCol w="246888">
                  <a:extLst>
                    <a:ext uri="{9D8B030D-6E8A-4147-A177-3AD203B41FA5}">
                      <a16:colId xmlns:a16="http://schemas.microsoft.com/office/drawing/2014/main" val="423905451"/>
                    </a:ext>
                  </a:extLst>
                </a:gridCol>
                <a:gridCol w="246888">
                  <a:extLst>
                    <a:ext uri="{9D8B030D-6E8A-4147-A177-3AD203B41FA5}">
                      <a16:colId xmlns:a16="http://schemas.microsoft.com/office/drawing/2014/main" val="3078759525"/>
                    </a:ext>
                  </a:extLst>
                </a:gridCol>
                <a:gridCol w="246888">
                  <a:extLst>
                    <a:ext uri="{9D8B030D-6E8A-4147-A177-3AD203B41FA5}">
                      <a16:colId xmlns:a16="http://schemas.microsoft.com/office/drawing/2014/main" val="3701826344"/>
                    </a:ext>
                  </a:extLst>
                </a:gridCol>
                <a:gridCol w="246888">
                  <a:extLst>
                    <a:ext uri="{9D8B030D-6E8A-4147-A177-3AD203B41FA5}">
                      <a16:colId xmlns:a16="http://schemas.microsoft.com/office/drawing/2014/main" val="1354684550"/>
                    </a:ext>
                  </a:extLst>
                </a:gridCol>
                <a:gridCol w="246888">
                  <a:extLst>
                    <a:ext uri="{9D8B030D-6E8A-4147-A177-3AD203B41FA5}">
                      <a16:colId xmlns:a16="http://schemas.microsoft.com/office/drawing/2014/main" val="1848510436"/>
                    </a:ext>
                  </a:extLst>
                </a:gridCol>
                <a:gridCol w="246888">
                  <a:extLst>
                    <a:ext uri="{9D8B030D-6E8A-4147-A177-3AD203B41FA5}">
                      <a16:colId xmlns:a16="http://schemas.microsoft.com/office/drawing/2014/main" val="699669159"/>
                    </a:ext>
                  </a:extLst>
                </a:gridCol>
                <a:gridCol w="246888">
                  <a:extLst>
                    <a:ext uri="{9D8B030D-6E8A-4147-A177-3AD203B41FA5}">
                      <a16:colId xmlns:a16="http://schemas.microsoft.com/office/drawing/2014/main" val="1655408491"/>
                    </a:ext>
                  </a:extLst>
                </a:gridCol>
                <a:gridCol w="246888">
                  <a:extLst>
                    <a:ext uri="{9D8B030D-6E8A-4147-A177-3AD203B41FA5}">
                      <a16:colId xmlns:a16="http://schemas.microsoft.com/office/drawing/2014/main" val="497942950"/>
                    </a:ext>
                  </a:extLst>
                </a:gridCol>
                <a:gridCol w="246888">
                  <a:extLst>
                    <a:ext uri="{9D8B030D-6E8A-4147-A177-3AD203B41FA5}">
                      <a16:colId xmlns:a16="http://schemas.microsoft.com/office/drawing/2014/main" val="2980354850"/>
                    </a:ext>
                  </a:extLst>
                </a:gridCol>
                <a:gridCol w="246888">
                  <a:extLst>
                    <a:ext uri="{9D8B030D-6E8A-4147-A177-3AD203B41FA5}">
                      <a16:colId xmlns:a16="http://schemas.microsoft.com/office/drawing/2014/main" val="1321492311"/>
                    </a:ext>
                  </a:extLst>
                </a:gridCol>
                <a:gridCol w="246888">
                  <a:extLst>
                    <a:ext uri="{9D8B030D-6E8A-4147-A177-3AD203B41FA5}">
                      <a16:colId xmlns:a16="http://schemas.microsoft.com/office/drawing/2014/main" val="793604514"/>
                    </a:ext>
                  </a:extLst>
                </a:gridCol>
                <a:gridCol w="246888">
                  <a:extLst>
                    <a:ext uri="{9D8B030D-6E8A-4147-A177-3AD203B41FA5}">
                      <a16:colId xmlns:a16="http://schemas.microsoft.com/office/drawing/2014/main" val="2834028270"/>
                    </a:ext>
                  </a:extLst>
                </a:gridCol>
                <a:gridCol w="246888">
                  <a:extLst>
                    <a:ext uri="{9D8B030D-6E8A-4147-A177-3AD203B41FA5}">
                      <a16:colId xmlns:a16="http://schemas.microsoft.com/office/drawing/2014/main" val="1491508729"/>
                    </a:ext>
                  </a:extLst>
                </a:gridCol>
                <a:gridCol w="246888">
                  <a:extLst>
                    <a:ext uri="{9D8B030D-6E8A-4147-A177-3AD203B41FA5}">
                      <a16:colId xmlns:a16="http://schemas.microsoft.com/office/drawing/2014/main" val="2243327600"/>
                    </a:ext>
                  </a:extLst>
                </a:gridCol>
                <a:gridCol w="246888">
                  <a:extLst>
                    <a:ext uri="{9D8B030D-6E8A-4147-A177-3AD203B41FA5}">
                      <a16:colId xmlns:a16="http://schemas.microsoft.com/office/drawing/2014/main" val="3039618268"/>
                    </a:ext>
                  </a:extLst>
                </a:gridCol>
                <a:gridCol w="246888">
                  <a:extLst>
                    <a:ext uri="{9D8B030D-6E8A-4147-A177-3AD203B41FA5}">
                      <a16:colId xmlns:a16="http://schemas.microsoft.com/office/drawing/2014/main" val="2465900165"/>
                    </a:ext>
                  </a:extLst>
                </a:gridCol>
                <a:gridCol w="246888">
                  <a:extLst>
                    <a:ext uri="{9D8B030D-6E8A-4147-A177-3AD203B41FA5}">
                      <a16:colId xmlns:a16="http://schemas.microsoft.com/office/drawing/2014/main" val="2052262721"/>
                    </a:ext>
                  </a:extLst>
                </a:gridCol>
                <a:gridCol w="246888">
                  <a:extLst>
                    <a:ext uri="{9D8B030D-6E8A-4147-A177-3AD203B41FA5}">
                      <a16:colId xmlns:a16="http://schemas.microsoft.com/office/drawing/2014/main" val="6680922"/>
                    </a:ext>
                  </a:extLst>
                </a:gridCol>
                <a:gridCol w="246888">
                  <a:extLst>
                    <a:ext uri="{9D8B030D-6E8A-4147-A177-3AD203B41FA5}">
                      <a16:colId xmlns:a16="http://schemas.microsoft.com/office/drawing/2014/main" val="2800080667"/>
                    </a:ext>
                  </a:extLst>
                </a:gridCol>
                <a:gridCol w="246888">
                  <a:extLst>
                    <a:ext uri="{9D8B030D-6E8A-4147-A177-3AD203B41FA5}">
                      <a16:colId xmlns:a16="http://schemas.microsoft.com/office/drawing/2014/main" val="3360575127"/>
                    </a:ext>
                  </a:extLst>
                </a:gridCol>
                <a:gridCol w="246888">
                  <a:extLst>
                    <a:ext uri="{9D8B030D-6E8A-4147-A177-3AD203B41FA5}">
                      <a16:colId xmlns:a16="http://schemas.microsoft.com/office/drawing/2014/main" val="4171946641"/>
                    </a:ext>
                  </a:extLst>
                </a:gridCol>
                <a:gridCol w="246888">
                  <a:extLst>
                    <a:ext uri="{9D8B030D-6E8A-4147-A177-3AD203B41FA5}">
                      <a16:colId xmlns:a16="http://schemas.microsoft.com/office/drawing/2014/main" val="629078309"/>
                    </a:ext>
                  </a:extLst>
                </a:gridCol>
                <a:gridCol w="246888">
                  <a:extLst>
                    <a:ext uri="{9D8B030D-6E8A-4147-A177-3AD203B41FA5}">
                      <a16:colId xmlns:a16="http://schemas.microsoft.com/office/drawing/2014/main" val="4155402945"/>
                    </a:ext>
                  </a:extLst>
                </a:gridCol>
                <a:gridCol w="246888">
                  <a:extLst>
                    <a:ext uri="{9D8B030D-6E8A-4147-A177-3AD203B41FA5}">
                      <a16:colId xmlns:a16="http://schemas.microsoft.com/office/drawing/2014/main" val="284024351"/>
                    </a:ext>
                  </a:extLst>
                </a:gridCol>
                <a:gridCol w="246888">
                  <a:extLst>
                    <a:ext uri="{9D8B030D-6E8A-4147-A177-3AD203B41FA5}">
                      <a16:colId xmlns:a16="http://schemas.microsoft.com/office/drawing/2014/main" val="2866155397"/>
                    </a:ext>
                  </a:extLst>
                </a:gridCol>
                <a:gridCol w="246888">
                  <a:extLst>
                    <a:ext uri="{9D8B030D-6E8A-4147-A177-3AD203B41FA5}">
                      <a16:colId xmlns:a16="http://schemas.microsoft.com/office/drawing/2014/main" val="3448873917"/>
                    </a:ext>
                  </a:extLst>
                </a:gridCol>
                <a:gridCol w="246888">
                  <a:extLst>
                    <a:ext uri="{9D8B030D-6E8A-4147-A177-3AD203B41FA5}">
                      <a16:colId xmlns:a16="http://schemas.microsoft.com/office/drawing/2014/main" val="3645578598"/>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a:t>
                      </a:r>
                    </a:p>
                  </a:txBody>
                  <a:tcPr/>
                </a:tc>
                <a:tc>
                  <a:txBody>
                    <a:bodyPr/>
                    <a:lstStyle/>
                    <a:p>
                      <a:r>
                        <a:rPr lang="en-US" sz="1000"/>
                        <a:t>Fan Adds</a:t>
                      </a:r>
                    </a:p>
                  </a:txBody>
                  <a:tcPr/>
                </a:tc>
                <a:tc>
                  <a:txBody>
                    <a:bodyPr/>
                    <a:lstStyle/>
                    <a:p>
                      <a:r>
                        <a:rPr lang="en-US" sz="1000"/>
                        <a:t>Fan Removes</a:t>
                      </a:r>
                    </a:p>
                  </a:txBody>
                  <a:tcPr/>
                </a:tc>
                <a:tc>
                  <a:txBody>
                    <a:bodyPr/>
                    <a:lstStyle/>
                    <a:p>
                      <a:r>
                        <a:rPr lang="en-US" sz="1000"/>
                        <a:t>Avg. Fans Online</a:t>
                      </a:r>
                    </a:p>
                  </a:txBody>
                  <a:tcPr/>
                </a:tc>
                <a:tc>
                  <a:txBody>
                    <a:bodyPr/>
                    <a:lstStyle/>
                    <a:p>
                      <a:r>
                        <a:rPr lang="en-US" sz="1000"/>
                        <a:t>Page Impressions</a:t>
                      </a:r>
                    </a:p>
                  </a:txBody>
                  <a:tcPr/>
                </a:tc>
                <a:tc>
                  <a:txBody>
                    <a:bodyPr/>
                    <a:lstStyle/>
                    <a:p>
                      <a:r>
                        <a:rPr lang="en-US" sz="1000"/>
                        <a:t>Avg. Page Reach</a:t>
                      </a:r>
                    </a:p>
                  </a:txBody>
                  <a:tcPr/>
                </a:tc>
                <a:tc>
                  <a:txBody>
                    <a:bodyPr/>
                    <a:lstStyle/>
                    <a:p>
                      <a:r>
                        <a:rPr lang="en-US" sz="1000"/>
                        <a:t>Page Impressions Paid</a:t>
                      </a:r>
                    </a:p>
                  </a:txBody>
                  <a:tcPr/>
                </a:tc>
                <a:tc>
                  <a:txBody>
                    <a:bodyPr/>
                    <a:lstStyle/>
                    <a:p>
                      <a:r>
                        <a:rPr lang="en-US" sz="1000"/>
                        <a:t>Page Post Engagements</a:t>
                      </a:r>
                    </a:p>
                  </a:txBody>
                  <a:tcPr/>
                </a:tc>
                <a:tc>
                  <a:txBody>
                    <a:bodyPr/>
                    <a:lstStyle/>
                    <a:p>
                      <a:r>
                        <a:rPr lang="en-US" sz="1000"/>
                        <a:t>Page Impressions Organic</a:t>
                      </a:r>
                    </a:p>
                  </a:txBody>
                  <a:tcPr/>
                </a:tc>
                <a:tc>
                  <a:txBody>
                    <a:bodyPr/>
                    <a:lstStyle/>
                    <a:p>
                      <a:r>
                        <a:rPr lang="en-US" sz="1000"/>
                        <a:t>Post Virality</a:t>
                      </a:r>
                    </a:p>
                  </a:txBody>
                  <a:tcPr/>
                </a:tc>
                <a:tc>
                  <a:txBody>
                    <a:bodyPr/>
                    <a:lstStyle/>
                    <a:p>
                      <a:r>
                        <a:rPr lang="en-US" sz="1000"/>
                        <a:t>Video Views</a:t>
                      </a:r>
                    </a:p>
                  </a:txBody>
                  <a:tcPr/>
                </a:tc>
                <a:tc>
                  <a:txBody>
                    <a:bodyPr/>
                    <a:lstStyle/>
                    <a:p>
                      <a:r>
                        <a:rPr lang="en-US" sz="1000"/>
                        <a:t>View Time [minutes]</a:t>
                      </a:r>
                    </a:p>
                  </a:txBody>
                  <a:tcPr/>
                </a:tc>
                <a:tc>
                  <a:txBody>
                    <a:bodyPr/>
                    <a:lstStyle/>
                    <a:p>
                      <a:r>
                        <a:rPr lang="en-US" sz="1000"/>
                        <a:t>Website Clicks</a:t>
                      </a:r>
                    </a:p>
                  </a:txBody>
                  <a:tcPr/>
                </a:tc>
                <a:tc>
                  <a:txBody>
                    <a:bodyPr/>
                    <a:lstStyle/>
                    <a:p>
                      <a:r>
                        <a:rPr lang="en-US" sz="1000"/>
                        <a:t>CTA Clicks</a:t>
                      </a:r>
                    </a:p>
                  </a:txBody>
                  <a:tcPr/>
                </a:tc>
                <a:tc>
                  <a:txBody>
                    <a:bodyPr/>
                    <a:lstStyle/>
                    <a:p>
                      <a:r>
                        <a:rPr lang="en-US" sz="1000"/>
                        <a:t>Page Consumptions</a:t>
                      </a:r>
                    </a:p>
                  </a:txBody>
                  <a:tcPr/>
                </a:tc>
                <a:tc>
                  <a:txBody>
                    <a:bodyPr/>
                    <a:lstStyle/>
                    <a:p>
                      <a:r>
                        <a:rPr lang="en-US" sz="1000"/>
                        <a:t>Link Clicks</a:t>
                      </a:r>
                    </a:p>
                  </a:txBody>
                  <a:tcPr/>
                </a:tc>
                <a:tc>
                  <a:txBody>
                    <a:bodyPr/>
                    <a:lstStyle/>
                    <a:p>
                      <a:r>
                        <a:rPr lang="en-US" sz="1000"/>
                        <a:t>Photo Views</a:t>
                      </a:r>
                    </a:p>
                  </a:txBody>
                  <a:tcPr/>
                </a:tc>
                <a:tc>
                  <a:txBody>
                    <a:bodyPr/>
                    <a:lstStyle/>
                    <a:p>
                      <a:r>
                        <a:rPr lang="en-US" sz="1000"/>
                        <a:t>Video Play</a:t>
                      </a:r>
                    </a:p>
                  </a:txBody>
                  <a:tcPr/>
                </a:tc>
                <a:tc>
                  <a:txBody>
                    <a:bodyPr/>
                    <a:lstStyle/>
                    <a:p>
                      <a:r>
                        <a:rPr lang="en-US" sz="1000"/>
                        <a:t>Other clicks</a:t>
                      </a:r>
                    </a:p>
                  </a:txBody>
                  <a:tcPr/>
                </a:tc>
                <a:tc>
                  <a:txBody>
                    <a:bodyPr/>
                    <a:lstStyle/>
                    <a:p>
                      <a:r>
                        <a:rPr lang="en-US" sz="1000"/>
                        <a:t>Page Place Checkins</a:t>
                      </a:r>
                    </a:p>
                  </a:txBody>
                  <a:tcPr/>
                </a:tc>
                <a:tc>
                  <a:txBody>
                    <a:bodyPr/>
                    <a:lstStyle/>
                    <a:p>
                      <a:r>
                        <a:rPr lang="en-US" sz="1000"/>
                        <a:t>Positive Feedback</a:t>
                      </a:r>
                    </a:p>
                  </a:txBody>
                  <a:tcPr/>
                </a:tc>
                <a:tc>
                  <a:txBody>
                    <a:bodyPr/>
                    <a:lstStyle/>
                    <a:p>
                      <a:r>
                        <a:rPr lang="en-US" sz="1000"/>
                        <a:t>Reactions</a:t>
                      </a:r>
                    </a:p>
                  </a:txBody>
                  <a:tcPr/>
                </a:tc>
                <a:tc>
                  <a:txBody>
                    <a:bodyPr/>
                    <a:lstStyle/>
                    <a:p>
                      <a:r>
                        <a:rPr lang="en-US" sz="1000"/>
                        <a:t>Comments</a:t>
                      </a:r>
                    </a:p>
                  </a:txBody>
                  <a:tcPr/>
                </a:tc>
                <a:tc>
                  <a:txBody>
                    <a:bodyPr/>
                    <a:lstStyle/>
                    <a:p>
                      <a:r>
                        <a:rPr lang="en-US" sz="1000"/>
                        <a:t>Shares</a:t>
                      </a:r>
                    </a:p>
                  </a:txBody>
                  <a:tcPr/>
                </a:tc>
                <a:tc>
                  <a:txBody>
                    <a:bodyPr/>
                    <a:lstStyle/>
                    <a:p>
                      <a:r>
                        <a:rPr lang="en-US" sz="1000"/>
                        <a:t>Event Responses</a:t>
                      </a:r>
                    </a:p>
                  </a:txBody>
                  <a:tcPr/>
                </a:tc>
                <a:tc>
                  <a:txBody>
                    <a:bodyPr/>
                    <a:lstStyle/>
                    <a:p>
                      <a:r>
                        <a:rPr lang="en-US" sz="1000"/>
                        <a:t>Offer Claims</a:t>
                      </a:r>
                    </a:p>
                  </a:txBody>
                  <a:tcPr/>
                </a:tc>
                <a:tc>
                  <a:txBody>
                    <a:bodyPr/>
                    <a:lstStyle/>
                    <a:p>
                      <a:r>
                        <a:rPr lang="en-US" sz="1000"/>
                        <a:t>Negative Feedback</a:t>
                      </a:r>
                    </a:p>
                  </a:txBody>
                  <a:tcPr/>
                </a:tc>
                <a:tc>
                  <a:txBody>
                    <a:bodyPr/>
                    <a:lstStyle/>
                    <a:p>
                      <a:r>
                        <a:rPr lang="en-US" sz="1000"/>
                        <a:t>Hide Clicks</a:t>
                      </a:r>
                    </a:p>
                  </a:txBody>
                  <a:tcPr/>
                </a:tc>
                <a:tc>
                  <a:txBody>
                    <a:bodyPr/>
                    <a:lstStyle/>
                    <a:p>
                      <a:r>
                        <a:rPr lang="en-US" sz="1000"/>
                        <a:t>Hide All Clicks</a:t>
                      </a:r>
                    </a:p>
                  </a:txBody>
                  <a:tcPr/>
                </a:tc>
                <a:tc>
                  <a:txBody>
                    <a:bodyPr/>
                    <a:lstStyle/>
                    <a:p>
                      <a:r>
                        <a:rPr lang="en-US" sz="1000"/>
                        <a:t>Unlike Page Clicks</a:t>
                      </a:r>
                    </a:p>
                  </a:txBody>
                  <a:tcPr/>
                </a:tc>
                <a:tc>
                  <a:txBody>
                    <a:bodyPr/>
                    <a:lstStyle/>
                    <a:p>
                      <a:r>
                        <a:rPr lang="en-US" sz="1000"/>
                        <a:t>Report Spam Clicks</a:t>
                      </a:r>
                    </a:p>
                  </a:txBody>
                  <a:tcPr/>
                </a:tc>
                <a:extLst>
                  <a:ext uri="{0D108BD9-81ED-4DB2-BD59-A6C34878D82A}">
                    <a16:rowId xmlns:a16="http://schemas.microsoft.com/office/drawing/2014/main" val="2413264439"/>
                  </a:ext>
                </a:extLst>
              </a:tr>
              <a:tr h="370840">
                <a:tc>
                  <a:txBody>
                    <a:bodyPr/>
                    <a:lstStyle/>
                    <a:p>
                      <a:r>
                        <a:rPr lang="en-US" sz="1000"/>
                        <a:t>CITIES design and lifestyle store</a:t>
                      </a:r>
                    </a:p>
                  </a:txBody>
                  <a:tcPr/>
                </a:tc>
                <a:tc>
                  <a:txBody>
                    <a:bodyPr/>
                    <a:lstStyle/>
                    <a:p>
                      <a:r>
                        <a:rPr lang="en-US" sz="1000"/>
                        <a:t>16711</a:t>
                      </a:r>
                    </a:p>
                  </a:txBody>
                  <a:tcPr/>
                </a:tc>
                <a:tc>
                  <a:txBody>
                    <a:bodyPr/>
                    <a:lstStyle/>
                    <a:p>
                      <a:r>
                        <a:rPr lang="en-US" sz="1000"/>
                        <a:t>-17</a:t>
                      </a:r>
                    </a:p>
                  </a:txBody>
                  <a:tcPr/>
                </a:tc>
                <a:tc>
                  <a:txBody>
                    <a:bodyPr/>
                    <a:lstStyle/>
                    <a:p>
                      <a:r>
                        <a:rPr lang="en-US" sz="1000"/>
                        <a:t>20</a:t>
                      </a:r>
                    </a:p>
                  </a:txBody>
                  <a:tcPr/>
                </a:tc>
                <a:tc>
                  <a:txBody>
                    <a:bodyPr/>
                    <a:lstStyle/>
                    <a:p>
                      <a:r>
                        <a:rPr lang="en-US" sz="1000"/>
                        <a:t>24</a:t>
                      </a:r>
                    </a:p>
                  </a:txBody>
                  <a:tcPr/>
                </a:tc>
                <a:tc>
                  <a:txBody>
                    <a:bodyPr/>
                    <a:lstStyle/>
                    <a:p>
                      <a:r>
                        <a:rPr lang="en-US" sz="1000"/>
                        <a:t>11083.129032258</a:t>
                      </a:r>
                    </a:p>
                  </a:txBody>
                  <a:tcPr/>
                </a:tc>
                <a:tc>
                  <a:txBody>
                    <a:bodyPr/>
                    <a:lstStyle/>
                    <a:p>
                      <a:r>
                        <a:rPr lang="en-US" sz="1000"/>
                        <a:t>333436</a:t>
                      </a:r>
                    </a:p>
                  </a:txBody>
                  <a:tcPr/>
                </a:tc>
                <a:tc>
                  <a:txBody>
                    <a:bodyPr/>
                    <a:lstStyle/>
                    <a:p>
                      <a:r>
                        <a:rPr lang="en-US" sz="1000"/>
                        <a:t>10261.387096774</a:t>
                      </a:r>
                    </a:p>
                  </a:txBody>
                  <a:tcPr/>
                </a:tc>
                <a:tc>
                  <a:txBody>
                    <a:bodyPr/>
                    <a:lstStyle/>
                    <a:p>
                      <a:r>
                        <a:rPr lang="en-US" sz="1000"/>
                        <a:t>321579</a:t>
                      </a:r>
                    </a:p>
                  </a:txBody>
                  <a:tcPr/>
                </a:tc>
                <a:tc>
                  <a:txBody>
                    <a:bodyPr/>
                    <a:lstStyle/>
                    <a:p>
                      <a:r>
                        <a:rPr lang="en-US" sz="1000"/>
                        <a:t>4560</a:t>
                      </a:r>
                    </a:p>
                  </a:txBody>
                  <a:tcPr/>
                </a:tc>
                <a:tc>
                  <a:txBody>
                    <a:bodyPr/>
                    <a:lstStyle/>
                    <a:p>
                      <a:r>
                        <a:rPr lang="en-US" sz="1000"/>
                        <a:t>11857</a:t>
                      </a:r>
                    </a:p>
                  </a:txBody>
                  <a:tcPr/>
                </a:tc>
                <a:tc>
                  <a:txBody>
                    <a:bodyPr/>
                    <a:lstStyle/>
                    <a:p>
                      <a:r>
                        <a:rPr lang="en-US" sz="1000"/>
                        <a:t>0.08 %</a:t>
                      </a:r>
                    </a:p>
                  </a:txBody>
                  <a:tcPr/>
                </a:tc>
                <a:tc>
                  <a:txBody>
                    <a:bodyPr/>
                    <a:lstStyle/>
                    <a:p>
                      <a:r>
                        <a:rPr lang="en-US" sz="1000"/>
                        <a:t>3306</a:t>
                      </a:r>
                    </a:p>
                  </a:txBody>
                  <a:tcPr/>
                </a:tc>
                <a:tc>
                  <a:txBody>
                    <a:bodyPr/>
                    <a:lstStyle/>
                    <a:p>
                      <a:r>
                        <a:rPr lang="en-US" sz="1000"/>
                        <a:t>885</a:t>
                      </a:r>
                    </a:p>
                  </a:txBody>
                  <a:tcPr/>
                </a:tc>
                <a:tc>
                  <a:txBody>
                    <a:bodyPr/>
                    <a:lstStyle/>
                    <a:p>
                      <a:r>
                        <a:rPr lang="en-US" sz="1000"/>
                        <a:t>0</a:t>
                      </a:r>
                    </a:p>
                  </a:txBody>
                  <a:tcPr/>
                </a:tc>
                <a:tc>
                  <a:txBody>
                    <a:bodyPr/>
                    <a:lstStyle/>
                    <a:p>
                      <a:r>
                        <a:rPr lang="en-US" sz="1000"/>
                        <a:t>0</a:t>
                      </a:r>
                    </a:p>
                  </a:txBody>
                  <a:tcPr/>
                </a:tc>
                <a:tc>
                  <a:txBody>
                    <a:bodyPr/>
                    <a:lstStyle/>
                    <a:p>
                      <a:r>
                        <a:rPr lang="en-US" sz="1000"/>
                        <a:t>4466</a:t>
                      </a:r>
                    </a:p>
                  </a:txBody>
                  <a:tcPr/>
                </a:tc>
                <a:tc>
                  <a:txBody>
                    <a:bodyPr/>
                    <a:lstStyle/>
                    <a:p>
                      <a:r>
                        <a:rPr lang="en-US" sz="1000"/>
                        <a:t>4063</a:t>
                      </a:r>
                    </a:p>
                  </a:txBody>
                  <a:tcPr/>
                </a:tc>
                <a:tc>
                  <a:txBody>
                    <a:bodyPr/>
                    <a:lstStyle/>
                    <a:p>
                      <a:r>
                        <a:rPr lang="en-US" sz="1000"/>
                        <a:t>101</a:t>
                      </a:r>
                    </a:p>
                  </a:txBody>
                  <a:tcPr/>
                </a:tc>
                <a:tc>
                  <a:txBody>
                    <a:bodyPr/>
                    <a:lstStyle/>
                    <a:p>
                      <a:r>
                        <a:rPr lang="en-US" sz="1000"/>
                        <a:t>4</a:t>
                      </a:r>
                    </a:p>
                  </a:txBody>
                  <a:tcPr/>
                </a:tc>
                <a:tc>
                  <a:txBody>
                    <a:bodyPr/>
                    <a:lstStyle/>
                    <a:p>
                      <a:r>
                        <a:rPr lang="en-US" sz="1000"/>
                        <a:t>298</a:t>
                      </a:r>
                    </a:p>
                  </a:txBody>
                  <a:tcPr/>
                </a:tc>
                <a:tc>
                  <a:txBody>
                    <a:bodyPr/>
                    <a:lstStyle/>
                    <a:p>
                      <a:r>
                        <a:rPr lang="en-US" sz="1000"/>
                        <a:t>3</a:t>
                      </a:r>
                    </a:p>
                  </a:txBody>
                  <a:tcPr/>
                </a:tc>
                <a:tc>
                  <a:txBody>
                    <a:bodyPr/>
                    <a:lstStyle/>
                    <a:p>
                      <a:r>
                        <a:rPr lang="en-US" sz="1000"/>
                        <a:t>94</a:t>
                      </a:r>
                    </a:p>
                  </a:txBody>
                  <a:tcPr/>
                </a:tc>
                <a:tc>
                  <a:txBody>
                    <a:bodyPr/>
                    <a:lstStyle/>
                    <a:p>
                      <a:r>
                        <a:rPr lang="en-US" sz="1000"/>
                        <a:t>90</a:t>
                      </a:r>
                    </a:p>
                  </a:txBody>
                  <a:tcPr/>
                </a:tc>
                <a:tc>
                  <a:txBody>
                    <a:bodyPr/>
                    <a:lstStyle/>
                    <a:p>
                      <a:r>
                        <a:rPr lang="en-US" sz="1000"/>
                        <a:t>2</a:t>
                      </a:r>
                    </a:p>
                  </a:txBody>
                  <a:tcPr/>
                </a:tc>
                <a:tc>
                  <a:txBody>
                    <a:bodyPr/>
                    <a:lstStyle/>
                    <a:p>
                      <a:r>
                        <a:rPr lang="en-US" sz="1000"/>
                        <a:t>2</a:t>
                      </a:r>
                    </a:p>
                  </a:txBody>
                  <a:tcPr/>
                </a:tc>
                <a:tc>
                  <a:txBody>
                    <a:bodyPr/>
                    <a:lstStyle/>
                    <a:p>
                      <a:r>
                        <a:rPr lang="en-US" sz="1000"/>
                        <a:t>0</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1</a:t>
                      </a:r>
                    </a:p>
                  </a:txBody>
                  <a:tcPr/>
                </a:tc>
                <a:tc>
                  <a:txBody>
                    <a:bodyPr/>
                    <a:lstStyle/>
                    <a:p>
                      <a:r>
                        <a:rPr lang="en-US" sz="1000"/>
                        <a:t>0</a:t>
                      </a:r>
                    </a:p>
                  </a:txBody>
                  <a:tcPr/>
                </a:tc>
                <a:tc>
                  <a:txBody>
                    <a:bodyPr/>
                    <a:lstStyle/>
                    <a:p>
                      <a:r>
                        <a:rPr lang="en-US" sz="1000"/>
                        <a:t>0</a:t>
                      </a:r>
                    </a:p>
                  </a:txBody>
                  <a:tcPr/>
                </a:tc>
                <a:extLst>
                  <a:ext uri="{0D108BD9-81ED-4DB2-BD59-A6C34878D82A}">
                    <a16:rowId xmlns:a16="http://schemas.microsoft.com/office/drawing/2014/main" val="4126144639"/>
                  </a:ext>
                </a:extLst>
              </a:tr>
            </a:tbl>
          </a:graphicData>
        </a:graphic>
      </p:graphicFrame>
      <p:sp>
        <p:nvSpPr>
          <p:cNvPr id="4" name="Text Placeholder 3">
            <a:extLst>
              <a:ext uri="{FF2B5EF4-FFF2-40B4-BE49-F238E27FC236}">
                <a16:creationId xmlns:a16="http://schemas.microsoft.com/office/drawing/2014/main" id="{BC8A1FF9-B02F-49E3-A506-88106280027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6183752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AC446B2-5B02-4C79-9676-4E0E7B2EE557}"/>
              </a:ext>
            </a:extLst>
          </p:cNvPr>
          <p:cNvSpPr>
            <a:spLocks noGrp="1"/>
          </p:cNvSpPr>
          <p:nvPr>
            <p:ph type="title"/>
          </p:nvPr>
        </p:nvSpPr>
        <p:spPr/>
        <p:txBody>
          <a:bodyPr/>
          <a:lstStyle/>
          <a:p>
            <a:r>
              <a:rPr lang="en-US"/>
              <a:t>Facebook Fans Table | Cities</a:t>
            </a:r>
          </a:p>
        </p:txBody>
      </p:sp>
      <p:graphicFrame>
        <p:nvGraphicFramePr>
          <p:cNvPr id="5" name="Table Placeholder 4">
            <a:extLst>
              <a:ext uri="{FF2B5EF4-FFF2-40B4-BE49-F238E27FC236}">
                <a16:creationId xmlns:a16="http://schemas.microsoft.com/office/drawing/2014/main" id="{9DAFB74A-418D-4A22-97F3-3C47B68845C6}"/>
              </a:ext>
            </a:extLst>
          </p:cNvPr>
          <p:cNvGraphicFramePr>
            <a:graphicFrameLocks noGrp="1"/>
          </p:cNvGraphicFramePr>
          <p:nvPr>
            <p:ph type="tbl" sz="quarter" idx="13"/>
            <p:extLst>
              <p:ext uri="{D42A27DB-BD31-4B8C-83A1-F6EECF244321}">
                <p14:modId xmlns:p14="http://schemas.microsoft.com/office/powerpoint/2010/main" val="61693920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4351700"/>
                    </a:ext>
                  </a:extLst>
                </a:gridCol>
                <a:gridCol w="1234440">
                  <a:extLst>
                    <a:ext uri="{9D8B030D-6E8A-4147-A177-3AD203B41FA5}">
                      <a16:colId xmlns:a16="http://schemas.microsoft.com/office/drawing/2014/main" val="910979797"/>
                    </a:ext>
                  </a:extLst>
                </a:gridCol>
                <a:gridCol w="822960">
                  <a:extLst>
                    <a:ext uri="{9D8B030D-6E8A-4147-A177-3AD203B41FA5}">
                      <a16:colId xmlns:a16="http://schemas.microsoft.com/office/drawing/2014/main" val="3145674323"/>
                    </a:ext>
                  </a:extLst>
                </a:gridCol>
                <a:gridCol w="822960">
                  <a:extLst>
                    <a:ext uri="{9D8B030D-6E8A-4147-A177-3AD203B41FA5}">
                      <a16:colId xmlns:a16="http://schemas.microsoft.com/office/drawing/2014/main" val="1744713330"/>
                    </a:ext>
                  </a:extLst>
                </a:gridCol>
                <a:gridCol w="822960">
                  <a:extLst>
                    <a:ext uri="{9D8B030D-6E8A-4147-A177-3AD203B41FA5}">
                      <a16:colId xmlns:a16="http://schemas.microsoft.com/office/drawing/2014/main" val="188444512"/>
                    </a:ext>
                  </a:extLst>
                </a:gridCol>
                <a:gridCol w="822960">
                  <a:extLst>
                    <a:ext uri="{9D8B030D-6E8A-4147-A177-3AD203B41FA5}">
                      <a16:colId xmlns:a16="http://schemas.microsoft.com/office/drawing/2014/main" val="3350335879"/>
                    </a:ext>
                  </a:extLst>
                </a:gridCol>
                <a:gridCol w="822960">
                  <a:extLst>
                    <a:ext uri="{9D8B030D-6E8A-4147-A177-3AD203B41FA5}">
                      <a16:colId xmlns:a16="http://schemas.microsoft.com/office/drawing/2014/main" val="2490164259"/>
                    </a:ext>
                  </a:extLst>
                </a:gridCol>
                <a:gridCol w="822960">
                  <a:extLst>
                    <a:ext uri="{9D8B030D-6E8A-4147-A177-3AD203B41FA5}">
                      <a16:colId xmlns:a16="http://schemas.microsoft.com/office/drawing/2014/main" val="1628670522"/>
                    </a:ext>
                  </a:extLst>
                </a:gridCol>
              </a:tblGrid>
              <a:tr h="370840">
                <a:tc>
                  <a:txBody>
                    <a:bodyPr/>
                    <a:lstStyle/>
                    <a:p>
                      <a:r>
                        <a:rPr lang="en-US" sz="1000"/>
                        <a:t>Name</a:t>
                      </a:r>
                    </a:p>
                  </a:txBody>
                  <a:tcPr/>
                </a:tc>
                <a:tc>
                  <a:txBody>
                    <a:bodyPr/>
                    <a:lstStyle/>
                    <a:p>
                      <a:r>
                        <a:rPr lang="en-US" sz="1000"/>
                        <a:t>Fans</a:t>
                      </a:r>
                    </a:p>
                  </a:txBody>
                  <a:tcPr/>
                </a:tc>
                <a:tc>
                  <a:txBody>
                    <a:bodyPr/>
                    <a:lstStyle/>
                    <a:p>
                      <a:r>
                        <a:rPr lang="en-US" sz="1000"/>
                        <a:t>3 days</a:t>
                      </a:r>
                    </a:p>
                  </a:txBody>
                  <a:tcPr/>
                </a:tc>
                <a:tc>
                  <a:txBody>
                    <a:bodyPr/>
                    <a:lstStyle/>
                    <a:p>
                      <a:r>
                        <a:rPr lang="en-US" sz="1000"/>
                        <a:t>%</a:t>
                      </a:r>
                    </a:p>
                  </a:txBody>
                  <a:tcPr/>
                </a:tc>
                <a:tc>
                  <a:txBody>
                    <a:bodyPr/>
                    <a:lstStyle/>
                    <a:p>
                      <a:r>
                        <a:rPr lang="en-US" sz="1000"/>
                        <a:t>7 days</a:t>
                      </a:r>
                    </a:p>
                  </a:txBody>
                  <a:tcPr/>
                </a:tc>
                <a:tc>
                  <a:txBody>
                    <a:bodyPr/>
                    <a:lstStyle/>
                    <a:p>
                      <a:r>
                        <a:rPr lang="en-US" sz="1000"/>
                        <a:t>%</a:t>
                      </a:r>
                    </a:p>
                  </a:txBody>
                  <a:tcPr/>
                </a:tc>
                <a:tc>
                  <a:txBody>
                    <a:bodyPr/>
                    <a:lstStyle/>
                    <a:p>
                      <a:r>
                        <a:rPr lang="en-US" sz="1000"/>
                        <a:t>30 days</a:t>
                      </a:r>
                    </a:p>
                  </a:txBody>
                  <a:tcPr/>
                </a:tc>
                <a:tc>
                  <a:txBody>
                    <a:bodyPr/>
                    <a:lstStyle/>
                    <a:p>
                      <a:r>
                        <a:rPr lang="en-US" sz="1000"/>
                        <a:t>%</a:t>
                      </a:r>
                    </a:p>
                  </a:txBody>
                  <a:tcPr/>
                </a:tc>
                <a:extLst>
                  <a:ext uri="{0D108BD9-81ED-4DB2-BD59-A6C34878D82A}">
                    <a16:rowId xmlns:a16="http://schemas.microsoft.com/office/drawing/2014/main" val="4111144464"/>
                  </a:ext>
                </a:extLst>
              </a:tr>
              <a:tr h="370840">
                <a:tc>
                  <a:txBody>
                    <a:bodyPr/>
                    <a:lstStyle/>
                    <a:p>
                      <a:r>
                        <a:rPr lang="en-US" sz="1000"/>
                        <a:t>CITIES design and lifestyle store</a:t>
                      </a:r>
                    </a:p>
                  </a:txBody>
                  <a:tcPr/>
                </a:tc>
                <a:tc>
                  <a:txBody>
                    <a:bodyPr/>
                    <a:lstStyle/>
                    <a:p>
                      <a:r>
                        <a:rPr lang="en-US" sz="1000"/>
                        <a:t>16715</a:t>
                      </a:r>
                    </a:p>
                  </a:txBody>
                  <a:tcPr/>
                </a:tc>
                <a:tc>
                  <a:txBody>
                    <a:bodyPr/>
                    <a:lstStyle/>
                    <a:p>
                      <a:r>
                        <a:rPr lang="en-US" sz="1000"/>
                        <a:t>-8</a:t>
                      </a:r>
                    </a:p>
                  </a:txBody>
                  <a:tcPr/>
                </a:tc>
                <a:tc>
                  <a:txBody>
                    <a:bodyPr/>
                    <a:lstStyle/>
                    <a:p>
                      <a:r>
                        <a:rPr lang="en-US" sz="1000"/>
                        <a:t>-0.0 %</a:t>
                      </a:r>
                    </a:p>
                  </a:txBody>
                  <a:tcPr/>
                </a:tc>
                <a:tc>
                  <a:txBody>
                    <a:bodyPr/>
                    <a:lstStyle/>
                    <a:p>
                      <a:r>
                        <a:rPr lang="en-US" sz="1000"/>
                        <a:t>-11</a:t>
                      </a:r>
                    </a:p>
                  </a:txBody>
                  <a:tcPr/>
                </a:tc>
                <a:tc>
                  <a:txBody>
                    <a:bodyPr/>
                    <a:lstStyle/>
                    <a:p>
                      <a:r>
                        <a:rPr lang="en-US" sz="1000"/>
                        <a:t>-0.1 %</a:t>
                      </a:r>
                    </a:p>
                  </a:txBody>
                  <a:tcPr/>
                </a:tc>
                <a:tc>
                  <a:txBody>
                    <a:bodyPr/>
                    <a:lstStyle/>
                    <a:p>
                      <a:r>
                        <a:rPr lang="en-US" sz="1000"/>
                        <a:t>-14</a:t>
                      </a:r>
                    </a:p>
                  </a:txBody>
                  <a:tcPr/>
                </a:tc>
                <a:tc>
                  <a:txBody>
                    <a:bodyPr/>
                    <a:lstStyle/>
                    <a:p>
                      <a:r>
                        <a:rPr lang="en-US" sz="1000"/>
                        <a:t>-0.1 %</a:t>
                      </a:r>
                    </a:p>
                  </a:txBody>
                  <a:tcPr/>
                </a:tc>
                <a:extLst>
                  <a:ext uri="{0D108BD9-81ED-4DB2-BD59-A6C34878D82A}">
                    <a16:rowId xmlns:a16="http://schemas.microsoft.com/office/drawing/2014/main" val="24498634"/>
                  </a:ext>
                </a:extLst>
              </a:tr>
            </a:tbl>
          </a:graphicData>
        </a:graphic>
      </p:graphicFrame>
      <p:sp>
        <p:nvSpPr>
          <p:cNvPr id="4" name="Text Placeholder 3">
            <a:extLst>
              <a:ext uri="{FF2B5EF4-FFF2-40B4-BE49-F238E27FC236}">
                <a16:creationId xmlns:a16="http://schemas.microsoft.com/office/drawing/2014/main" id="{96F3F487-B9DE-4AE9-9056-44E217097D02}"/>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537940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A967CE-FFA8-4EEF-8C2B-6C8BC677F306}"/>
              </a:ext>
            </a:extLst>
          </p:cNvPr>
          <p:cNvSpPr>
            <a:spLocks noGrp="1"/>
          </p:cNvSpPr>
          <p:nvPr>
            <p:ph type="title"/>
          </p:nvPr>
        </p:nvSpPr>
        <p:spPr/>
        <p:txBody>
          <a:bodyPr/>
          <a:lstStyle/>
          <a:p>
            <a:r>
              <a:rPr lang="en-US"/>
              <a:t>Facebook Interactions Distribution | Cities</a:t>
            </a:r>
          </a:p>
        </p:txBody>
      </p:sp>
      <p:graphicFrame>
        <p:nvGraphicFramePr>
          <p:cNvPr id="6" name="Chart Placeholder 5">
            <a:extLst>
              <a:ext uri="{FF2B5EF4-FFF2-40B4-BE49-F238E27FC236}">
                <a16:creationId xmlns:a16="http://schemas.microsoft.com/office/drawing/2014/main" id="{6918405E-99A7-45A1-8AB9-65842F39EE73}"/>
              </a:ext>
            </a:extLst>
          </p:cNvPr>
          <p:cNvGraphicFramePr>
            <a:graphicFrameLocks noGrp="1"/>
          </p:cNvGraphicFramePr>
          <p:nvPr>
            <p:ph type="chart" sz="quarter" idx="13"/>
            <p:extLst>
              <p:ext uri="{D42A27DB-BD31-4B8C-83A1-F6EECF244321}">
                <p14:modId xmlns:p14="http://schemas.microsoft.com/office/powerpoint/2010/main" val="283190114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5785411B-C0CA-4574-BD8A-4B07F4DC401D}"/>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9CBA0D87-D729-4B39-B94B-2A1CAE3DBEA5}"/>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3899377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283BC86-DCD1-4F89-9BCA-E84331F51097}"/>
              </a:ext>
            </a:extLst>
          </p:cNvPr>
          <p:cNvSpPr>
            <a:spLocks noGrp="1"/>
          </p:cNvSpPr>
          <p:nvPr>
            <p:ph type="title"/>
          </p:nvPr>
        </p:nvSpPr>
        <p:spPr/>
        <p:txBody>
          <a:bodyPr/>
          <a:lstStyle/>
          <a:p>
            <a:r>
              <a:rPr lang="en-US"/>
              <a:t>Facebook Interaction Rate | Cities</a:t>
            </a:r>
          </a:p>
        </p:txBody>
      </p:sp>
      <p:graphicFrame>
        <p:nvGraphicFramePr>
          <p:cNvPr id="6" name="Chart Placeholder 5">
            <a:extLst>
              <a:ext uri="{FF2B5EF4-FFF2-40B4-BE49-F238E27FC236}">
                <a16:creationId xmlns:a16="http://schemas.microsoft.com/office/drawing/2014/main" id="{F1673754-6EBD-443C-9CD8-451C4B61AC5E}"/>
              </a:ext>
            </a:extLst>
          </p:cNvPr>
          <p:cNvGraphicFramePr>
            <a:graphicFrameLocks noGrp="1"/>
          </p:cNvGraphicFramePr>
          <p:nvPr>
            <p:ph type="chart" sz="quarter" idx="13"/>
            <p:extLst>
              <p:ext uri="{D42A27DB-BD31-4B8C-83A1-F6EECF244321}">
                <p14:modId xmlns:p14="http://schemas.microsoft.com/office/powerpoint/2010/main" val="32660481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9D6D2F7-11A7-48A6-BE70-F0666BD3FBA7}"/>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0E9540C4-64BE-416C-BAE1-02E92494A198}"/>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204159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3842C75-56DC-41D4-9BCE-3BBF3FAC707A}"/>
              </a:ext>
            </a:extLst>
          </p:cNvPr>
          <p:cNvSpPr>
            <a:spLocks noGrp="1"/>
          </p:cNvSpPr>
          <p:nvPr>
            <p:ph type="title"/>
          </p:nvPr>
        </p:nvSpPr>
        <p:spPr/>
        <p:txBody>
          <a:bodyPr/>
          <a:lstStyle/>
          <a:p>
            <a:r>
              <a:rPr lang="en-US"/>
              <a:t>Facebook Interaction Rate By Post Type | Cities</a:t>
            </a:r>
          </a:p>
        </p:txBody>
      </p:sp>
      <p:graphicFrame>
        <p:nvGraphicFramePr>
          <p:cNvPr id="6" name="Chart Placeholder 5">
            <a:extLst>
              <a:ext uri="{FF2B5EF4-FFF2-40B4-BE49-F238E27FC236}">
                <a16:creationId xmlns:a16="http://schemas.microsoft.com/office/drawing/2014/main" id="{C677B8AE-4DDA-4A57-92E5-CEA673EC6FD1}"/>
              </a:ext>
            </a:extLst>
          </p:cNvPr>
          <p:cNvGraphicFramePr>
            <a:graphicFrameLocks noGrp="1"/>
          </p:cNvGraphicFramePr>
          <p:nvPr>
            <p:ph type="chart" sz="quarter" idx="13"/>
            <p:extLst>
              <p:ext uri="{D42A27DB-BD31-4B8C-83A1-F6EECF244321}">
                <p14:modId xmlns:p14="http://schemas.microsoft.com/office/powerpoint/2010/main" val="199630193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4B91CB5-4365-470D-9D41-549DBA0E9D84}"/>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D1BD6129-64F3-4BAD-9BD9-23E5655BBD9D}"/>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5504010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7B2381-0A20-4DCD-A8FE-6D02DC862E16}"/>
              </a:ext>
            </a:extLst>
          </p:cNvPr>
          <p:cNvSpPr>
            <a:spLocks noGrp="1"/>
          </p:cNvSpPr>
          <p:nvPr>
            <p:ph type="title"/>
          </p:nvPr>
        </p:nvSpPr>
        <p:spPr/>
        <p:txBody>
          <a:bodyPr/>
          <a:lstStyle/>
          <a:p>
            <a:r>
              <a:rPr lang="en-US"/>
              <a:t>Facebook Average Interactions Per Post | Cities</a:t>
            </a:r>
          </a:p>
        </p:txBody>
      </p:sp>
      <p:graphicFrame>
        <p:nvGraphicFramePr>
          <p:cNvPr id="6" name="Chart Placeholder 5">
            <a:extLst>
              <a:ext uri="{FF2B5EF4-FFF2-40B4-BE49-F238E27FC236}">
                <a16:creationId xmlns:a16="http://schemas.microsoft.com/office/drawing/2014/main" id="{FD4F2C03-7BF0-45EA-8BA0-E4DDC44E8769}"/>
              </a:ext>
            </a:extLst>
          </p:cNvPr>
          <p:cNvGraphicFramePr>
            <a:graphicFrameLocks noGrp="1"/>
          </p:cNvGraphicFramePr>
          <p:nvPr>
            <p:ph type="chart" sz="quarter" idx="13"/>
            <p:extLst>
              <p:ext uri="{D42A27DB-BD31-4B8C-83A1-F6EECF244321}">
                <p14:modId xmlns:p14="http://schemas.microsoft.com/office/powerpoint/2010/main" val="205358568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BE2FCA52-9033-4614-B803-D6C82627BDC2}"/>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36794647-D2F2-4CF1-9949-4E351F648BD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20307983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5E284F-1161-4CE1-A5E4-9B2F1731D2BD}"/>
              </a:ext>
            </a:extLst>
          </p:cNvPr>
          <p:cNvSpPr>
            <a:spLocks noGrp="1"/>
          </p:cNvSpPr>
          <p:nvPr>
            <p:ph type="title"/>
          </p:nvPr>
        </p:nvSpPr>
        <p:spPr/>
        <p:txBody>
          <a:bodyPr/>
          <a:lstStyle/>
          <a:p>
            <a:r>
              <a:rPr lang="en-US"/>
              <a:t>Facebook Average Comments Per Post | Cities</a:t>
            </a:r>
          </a:p>
        </p:txBody>
      </p:sp>
      <p:graphicFrame>
        <p:nvGraphicFramePr>
          <p:cNvPr id="6" name="Chart Placeholder 5">
            <a:extLst>
              <a:ext uri="{FF2B5EF4-FFF2-40B4-BE49-F238E27FC236}">
                <a16:creationId xmlns:a16="http://schemas.microsoft.com/office/drawing/2014/main" id="{2069B79C-CFF8-4541-A03C-829F884C20A7}"/>
              </a:ext>
            </a:extLst>
          </p:cNvPr>
          <p:cNvGraphicFramePr>
            <a:graphicFrameLocks noGrp="1"/>
          </p:cNvGraphicFramePr>
          <p:nvPr>
            <p:ph type="chart" sz="quarter" idx="13"/>
            <p:extLst>
              <p:ext uri="{D42A27DB-BD31-4B8C-83A1-F6EECF244321}">
                <p14:modId xmlns:p14="http://schemas.microsoft.com/office/powerpoint/2010/main" val="283644411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78E9177C-F0C7-411F-99A9-7BD52BDDBF63}"/>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8007E7E4-3528-412B-9EE3-2DB07FE2AA99}"/>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440896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5C3B3D-BF81-4886-BF9E-F6B6C64D6CEE}"/>
              </a:ext>
            </a:extLst>
          </p:cNvPr>
          <p:cNvSpPr>
            <a:spLocks noGrp="1"/>
          </p:cNvSpPr>
          <p:nvPr>
            <p:ph type="title"/>
          </p:nvPr>
        </p:nvSpPr>
        <p:spPr/>
        <p:txBody>
          <a:bodyPr/>
          <a:lstStyle/>
          <a:p>
            <a:r>
              <a:rPr lang="en-US"/>
              <a:t>Facebook Average Shares Per Post | Cities</a:t>
            </a:r>
          </a:p>
        </p:txBody>
      </p:sp>
      <p:graphicFrame>
        <p:nvGraphicFramePr>
          <p:cNvPr id="6" name="Chart Placeholder 5">
            <a:extLst>
              <a:ext uri="{FF2B5EF4-FFF2-40B4-BE49-F238E27FC236}">
                <a16:creationId xmlns:a16="http://schemas.microsoft.com/office/drawing/2014/main" id="{F68A2503-C300-40C6-AB88-C92678AFE01D}"/>
              </a:ext>
            </a:extLst>
          </p:cNvPr>
          <p:cNvGraphicFramePr>
            <a:graphicFrameLocks noGrp="1"/>
          </p:cNvGraphicFramePr>
          <p:nvPr>
            <p:ph type="chart" sz="quarter" idx="13"/>
            <p:extLst>
              <p:ext uri="{D42A27DB-BD31-4B8C-83A1-F6EECF244321}">
                <p14:modId xmlns:p14="http://schemas.microsoft.com/office/powerpoint/2010/main" val="40746982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B65C3BF-1D0B-4C95-BCEA-4914C604E131}"/>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EE61C82F-7297-4E11-AA33-E097C6E0C787}"/>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0553653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BDEB3E-9C23-4A4E-97C3-1A05EEBCCE23}"/>
              </a:ext>
            </a:extLst>
          </p:cNvPr>
          <p:cNvSpPr>
            <a:spLocks noGrp="1"/>
          </p:cNvSpPr>
          <p:nvPr>
            <p:ph type="title"/>
          </p:nvPr>
        </p:nvSpPr>
        <p:spPr/>
        <p:txBody>
          <a:bodyPr/>
          <a:lstStyle/>
          <a:p>
            <a:r>
              <a:rPr lang="en-US"/>
              <a:t>Facebook Reach | Cities</a:t>
            </a:r>
          </a:p>
        </p:txBody>
      </p:sp>
      <p:graphicFrame>
        <p:nvGraphicFramePr>
          <p:cNvPr id="6" name="Chart Placeholder 5">
            <a:extLst>
              <a:ext uri="{FF2B5EF4-FFF2-40B4-BE49-F238E27FC236}">
                <a16:creationId xmlns:a16="http://schemas.microsoft.com/office/drawing/2014/main" id="{4CDD7983-2523-454F-9CC0-45D44A7212AA}"/>
              </a:ext>
            </a:extLst>
          </p:cNvPr>
          <p:cNvGraphicFramePr>
            <a:graphicFrameLocks noGrp="1"/>
          </p:cNvGraphicFramePr>
          <p:nvPr>
            <p:ph type="chart" sz="quarter" idx="13"/>
            <p:extLst>
              <p:ext uri="{D42A27DB-BD31-4B8C-83A1-F6EECF244321}">
                <p14:modId xmlns:p14="http://schemas.microsoft.com/office/powerpoint/2010/main" val="123663050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DDE2CD12-E10F-467B-9DBB-2FA3FF6A612A}"/>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FF00C5F7-BD47-4A53-BACC-1D010A330190}"/>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1681208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C65093-0F70-40D5-BCEB-B96BAB9B63F5}"/>
              </a:ext>
            </a:extLst>
          </p:cNvPr>
          <p:cNvSpPr>
            <a:spLocks noGrp="1"/>
          </p:cNvSpPr>
          <p:nvPr>
            <p:ph type="title"/>
          </p:nvPr>
        </p:nvSpPr>
        <p:spPr/>
        <p:txBody>
          <a:bodyPr/>
          <a:lstStyle/>
          <a:p>
            <a:r>
              <a:rPr lang="en-US"/>
              <a:t>Facebook Engaged Users | Cities</a:t>
            </a:r>
          </a:p>
        </p:txBody>
      </p:sp>
      <p:graphicFrame>
        <p:nvGraphicFramePr>
          <p:cNvPr id="6" name="Chart Placeholder 5">
            <a:extLst>
              <a:ext uri="{FF2B5EF4-FFF2-40B4-BE49-F238E27FC236}">
                <a16:creationId xmlns:a16="http://schemas.microsoft.com/office/drawing/2014/main" id="{F8394494-960D-4FAC-8FD6-68BE5E211629}"/>
              </a:ext>
            </a:extLst>
          </p:cNvPr>
          <p:cNvGraphicFramePr>
            <a:graphicFrameLocks noGrp="1"/>
          </p:cNvGraphicFramePr>
          <p:nvPr>
            <p:ph type="chart" sz="quarter" idx="13"/>
            <p:extLst>
              <p:ext uri="{D42A27DB-BD31-4B8C-83A1-F6EECF244321}">
                <p14:modId xmlns:p14="http://schemas.microsoft.com/office/powerpoint/2010/main" val="2964397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6FA25C82-D094-478A-B173-603CD059AEB6}"/>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0E4B41F3-2DBE-4C92-8FED-33293A003F4F}"/>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43436870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0747D1-8932-4FEC-99C4-C51A1FA5AF25}"/>
              </a:ext>
            </a:extLst>
          </p:cNvPr>
          <p:cNvSpPr>
            <a:spLocks noGrp="1"/>
          </p:cNvSpPr>
          <p:nvPr>
            <p:ph type="title"/>
          </p:nvPr>
        </p:nvSpPr>
        <p:spPr/>
        <p:txBody>
          <a:bodyPr/>
          <a:lstStyle/>
          <a:p>
            <a:r>
              <a:rPr lang="en-US"/>
              <a:t>Facebook Hide Clicks | Cities</a:t>
            </a:r>
          </a:p>
        </p:txBody>
      </p:sp>
      <p:graphicFrame>
        <p:nvGraphicFramePr>
          <p:cNvPr id="6" name="Chart Placeholder 5">
            <a:extLst>
              <a:ext uri="{FF2B5EF4-FFF2-40B4-BE49-F238E27FC236}">
                <a16:creationId xmlns:a16="http://schemas.microsoft.com/office/drawing/2014/main" id="{0CA8BD3C-E807-4240-9DF1-E2F5E0EF435B}"/>
              </a:ext>
            </a:extLst>
          </p:cNvPr>
          <p:cNvGraphicFramePr>
            <a:graphicFrameLocks noGrp="1"/>
          </p:cNvGraphicFramePr>
          <p:nvPr>
            <p:ph type="chart" sz="quarter" idx="13"/>
            <p:extLst>
              <p:ext uri="{D42A27DB-BD31-4B8C-83A1-F6EECF244321}">
                <p14:modId xmlns:p14="http://schemas.microsoft.com/office/powerpoint/2010/main" val="308208554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4E998B70-ADD6-4D0C-B90E-2AF50049AA14}"/>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FD2071E0-3197-4624-AA8B-47DB0E1F661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43060593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22EFAD-9E7D-4F4C-9E63-906E36B5A48B}"/>
              </a:ext>
            </a:extLst>
          </p:cNvPr>
          <p:cNvSpPr>
            <a:spLocks noGrp="1"/>
          </p:cNvSpPr>
          <p:nvPr>
            <p:ph type="title"/>
          </p:nvPr>
        </p:nvSpPr>
        <p:spPr/>
        <p:txBody>
          <a:bodyPr/>
          <a:lstStyle/>
          <a:p>
            <a:r>
              <a:rPr lang="en-US"/>
              <a:t>Facebook Hide All Clicks | Cities</a:t>
            </a:r>
          </a:p>
        </p:txBody>
      </p:sp>
      <p:graphicFrame>
        <p:nvGraphicFramePr>
          <p:cNvPr id="6" name="Chart Placeholder 5">
            <a:extLst>
              <a:ext uri="{FF2B5EF4-FFF2-40B4-BE49-F238E27FC236}">
                <a16:creationId xmlns:a16="http://schemas.microsoft.com/office/drawing/2014/main" id="{FA9A65CD-591B-43BE-A968-E986B9062F6E}"/>
              </a:ext>
            </a:extLst>
          </p:cNvPr>
          <p:cNvGraphicFramePr>
            <a:graphicFrameLocks noGrp="1"/>
          </p:cNvGraphicFramePr>
          <p:nvPr>
            <p:ph type="chart" sz="quarter" idx="13"/>
            <p:extLst>
              <p:ext uri="{D42A27DB-BD31-4B8C-83A1-F6EECF244321}">
                <p14:modId xmlns:p14="http://schemas.microsoft.com/office/powerpoint/2010/main" val="379653632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a:extLst>
              <a:ext uri="{FF2B5EF4-FFF2-40B4-BE49-F238E27FC236}">
                <a16:creationId xmlns:a16="http://schemas.microsoft.com/office/drawing/2014/main" id="{EA2E89AF-352A-4048-A24E-831352666246}"/>
              </a:ext>
            </a:extLst>
          </p:cNvPr>
          <p:cNvSpPr>
            <a:spLocks noGrp="1"/>
          </p:cNvSpPr>
          <p:nvPr>
            <p:ph type="body" sz="quarter" idx="14"/>
          </p:nvPr>
        </p:nvSpPr>
        <p:spPr/>
        <p:txBody>
          <a:bodyPr/>
          <a:lstStyle/>
          <a:p>
            <a:r>
              <a:rPr lang="en-US"/>
              <a:t>01/01/2019 - 01/31/2019</a:t>
            </a:r>
          </a:p>
        </p:txBody>
      </p:sp>
      <p:sp>
        <p:nvSpPr>
          <p:cNvPr id="5" name="Footer Placeholder 4">
            <a:extLst>
              <a:ext uri="{FF2B5EF4-FFF2-40B4-BE49-F238E27FC236}">
                <a16:creationId xmlns:a16="http://schemas.microsoft.com/office/drawing/2014/main" id="{E6576F5A-3373-454C-A124-2846F3608F73}"/>
              </a:ext>
            </a:extLst>
          </p:cNvPr>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859314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EAA15A-C92F-4D41-9440-3E42314ABD70}"/>
              </a:ext>
            </a:extLst>
          </p:cNvPr>
          <p:cNvSpPr>
            <a:spLocks noGrp="1"/>
          </p:cNvSpPr>
          <p:nvPr>
            <p:ph type="title"/>
          </p:nvPr>
        </p:nvSpPr>
        <p:spPr/>
        <p:txBody>
          <a:bodyPr/>
          <a:lstStyle/>
          <a:p>
            <a:r>
              <a:rPr lang="en-US"/>
              <a:t>Facebook Own Posts Table | Cities - 1 of 24</a:t>
            </a:r>
          </a:p>
        </p:txBody>
      </p:sp>
      <p:graphicFrame>
        <p:nvGraphicFramePr>
          <p:cNvPr id="5" name="Table Placeholder 4">
            <a:extLst>
              <a:ext uri="{FF2B5EF4-FFF2-40B4-BE49-F238E27FC236}">
                <a16:creationId xmlns:a16="http://schemas.microsoft.com/office/drawing/2014/main" id="{000182E5-EBB6-4F83-B077-6CEB02D5FC3D}"/>
              </a:ext>
            </a:extLst>
          </p:cNvPr>
          <p:cNvGraphicFramePr>
            <a:graphicFrameLocks noGrp="1"/>
          </p:cNvGraphicFramePr>
          <p:nvPr>
            <p:ph type="tbl" sz="quarter" idx="13"/>
            <p:extLst>
              <p:ext uri="{D42A27DB-BD31-4B8C-83A1-F6EECF244321}">
                <p14:modId xmlns:p14="http://schemas.microsoft.com/office/powerpoint/2010/main" val="369832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83012402"/>
                    </a:ext>
                  </a:extLst>
                </a:gridCol>
                <a:gridCol w="905256">
                  <a:extLst>
                    <a:ext uri="{9D8B030D-6E8A-4147-A177-3AD203B41FA5}">
                      <a16:colId xmlns:a16="http://schemas.microsoft.com/office/drawing/2014/main" val="2783475817"/>
                    </a:ext>
                  </a:extLst>
                </a:gridCol>
                <a:gridCol w="329184">
                  <a:extLst>
                    <a:ext uri="{9D8B030D-6E8A-4147-A177-3AD203B41FA5}">
                      <a16:colId xmlns:a16="http://schemas.microsoft.com/office/drawing/2014/main" val="1874509295"/>
                    </a:ext>
                  </a:extLst>
                </a:gridCol>
                <a:gridCol w="329184">
                  <a:extLst>
                    <a:ext uri="{9D8B030D-6E8A-4147-A177-3AD203B41FA5}">
                      <a16:colId xmlns:a16="http://schemas.microsoft.com/office/drawing/2014/main" val="528696907"/>
                    </a:ext>
                  </a:extLst>
                </a:gridCol>
                <a:gridCol w="329184">
                  <a:extLst>
                    <a:ext uri="{9D8B030D-6E8A-4147-A177-3AD203B41FA5}">
                      <a16:colId xmlns:a16="http://schemas.microsoft.com/office/drawing/2014/main" val="4080234885"/>
                    </a:ext>
                  </a:extLst>
                </a:gridCol>
                <a:gridCol w="329184">
                  <a:extLst>
                    <a:ext uri="{9D8B030D-6E8A-4147-A177-3AD203B41FA5}">
                      <a16:colId xmlns:a16="http://schemas.microsoft.com/office/drawing/2014/main" val="4114515755"/>
                    </a:ext>
                  </a:extLst>
                </a:gridCol>
                <a:gridCol w="329184">
                  <a:extLst>
                    <a:ext uri="{9D8B030D-6E8A-4147-A177-3AD203B41FA5}">
                      <a16:colId xmlns:a16="http://schemas.microsoft.com/office/drawing/2014/main" val="2373900361"/>
                    </a:ext>
                  </a:extLst>
                </a:gridCol>
                <a:gridCol w="329184">
                  <a:extLst>
                    <a:ext uri="{9D8B030D-6E8A-4147-A177-3AD203B41FA5}">
                      <a16:colId xmlns:a16="http://schemas.microsoft.com/office/drawing/2014/main" val="218260418"/>
                    </a:ext>
                  </a:extLst>
                </a:gridCol>
                <a:gridCol w="329184">
                  <a:extLst>
                    <a:ext uri="{9D8B030D-6E8A-4147-A177-3AD203B41FA5}">
                      <a16:colId xmlns:a16="http://schemas.microsoft.com/office/drawing/2014/main" val="1631224075"/>
                    </a:ext>
                  </a:extLst>
                </a:gridCol>
                <a:gridCol w="329184">
                  <a:extLst>
                    <a:ext uri="{9D8B030D-6E8A-4147-A177-3AD203B41FA5}">
                      <a16:colId xmlns:a16="http://schemas.microsoft.com/office/drawing/2014/main" val="936767702"/>
                    </a:ext>
                  </a:extLst>
                </a:gridCol>
                <a:gridCol w="329184">
                  <a:extLst>
                    <a:ext uri="{9D8B030D-6E8A-4147-A177-3AD203B41FA5}">
                      <a16:colId xmlns:a16="http://schemas.microsoft.com/office/drawing/2014/main" val="1041352248"/>
                    </a:ext>
                  </a:extLst>
                </a:gridCol>
                <a:gridCol w="329184">
                  <a:extLst>
                    <a:ext uri="{9D8B030D-6E8A-4147-A177-3AD203B41FA5}">
                      <a16:colId xmlns:a16="http://schemas.microsoft.com/office/drawing/2014/main" val="2404329419"/>
                    </a:ext>
                  </a:extLst>
                </a:gridCol>
                <a:gridCol w="329184">
                  <a:extLst>
                    <a:ext uri="{9D8B030D-6E8A-4147-A177-3AD203B41FA5}">
                      <a16:colId xmlns:a16="http://schemas.microsoft.com/office/drawing/2014/main" val="3030036364"/>
                    </a:ext>
                  </a:extLst>
                </a:gridCol>
                <a:gridCol w="329184">
                  <a:extLst>
                    <a:ext uri="{9D8B030D-6E8A-4147-A177-3AD203B41FA5}">
                      <a16:colId xmlns:a16="http://schemas.microsoft.com/office/drawing/2014/main" val="1833710372"/>
                    </a:ext>
                  </a:extLst>
                </a:gridCol>
                <a:gridCol w="329184">
                  <a:extLst>
                    <a:ext uri="{9D8B030D-6E8A-4147-A177-3AD203B41FA5}">
                      <a16:colId xmlns:a16="http://schemas.microsoft.com/office/drawing/2014/main" val="1050691906"/>
                    </a:ext>
                  </a:extLst>
                </a:gridCol>
                <a:gridCol w="329184">
                  <a:extLst>
                    <a:ext uri="{9D8B030D-6E8A-4147-A177-3AD203B41FA5}">
                      <a16:colId xmlns:a16="http://schemas.microsoft.com/office/drawing/2014/main" val="1582520138"/>
                    </a:ext>
                  </a:extLst>
                </a:gridCol>
                <a:gridCol w="329184">
                  <a:extLst>
                    <a:ext uri="{9D8B030D-6E8A-4147-A177-3AD203B41FA5}">
                      <a16:colId xmlns:a16="http://schemas.microsoft.com/office/drawing/2014/main" val="1626880252"/>
                    </a:ext>
                  </a:extLst>
                </a:gridCol>
                <a:gridCol w="329184">
                  <a:extLst>
                    <a:ext uri="{9D8B030D-6E8A-4147-A177-3AD203B41FA5}">
                      <a16:colId xmlns:a16="http://schemas.microsoft.com/office/drawing/2014/main" val="335605442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749810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- 2019-01-31 07:58:03 </a:t>
                      </a:r>
                      <a:r>
                        <a:rPr kumimoji="0" lang="en-US" sz="1000" b="0" i="0" u="none" strike="noStrike" kern="1200" cap="none" spc="0" normalizeH="0" baseline="0" noProof="0">
                          <a:ln>
                            <a:noFill/>
                          </a:ln>
                          <a:solidFill>
                            <a:prstClr val="black"/>
                          </a:solidFill>
                          <a:effectLst/>
                          <a:uLnTx/>
                          <a:uFillTx/>
                          <a:latin typeface="+mn-lt"/>
                          <a:ea typeface="+mn-ea"/>
                          <a:cs typeface="+mn-cs"/>
                        </a:rPr>
                        <a:t> 
 Too cute! The simple tissue becomes a skirt with the Tissue UP Girl tissue box holder from #Spextrum, making this a tissue box you'll want to put on display. Find yours now at #CitiesDubai! UPDATE: Tissue UP Girl is also now available at our online shop, just click the link  to get it delivered straight to your door! https://shop.citiesstore.com/collections/new-arrivals/products/tissue-up-girl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https://scontent.xx.fbcdn.net/v/t1.0-9/51258174_10156074642953297_903965700979163136_n.png?_nc_cat=111&amp;_nc_ht=scontent.xx&amp;oh=14fa850b6a1d4f1d43c70561dfec2c08&amp;oe=5CF79D54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61029996"/>
                  </a:ext>
                </a:extLst>
              </a:tr>
            </a:tbl>
          </a:graphicData>
        </a:graphic>
      </p:graphicFrame>
      <p:sp>
        <p:nvSpPr>
          <p:cNvPr id="4" name="Text Placeholder 3">
            <a:extLst>
              <a:ext uri="{FF2B5EF4-FFF2-40B4-BE49-F238E27FC236}">
                <a16:creationId xmlns:a16="http://schemas.microsoft.com/office/drawing/2014/main" id="{D9612E4D-D7B2-40C7-9E78-C8C6E1350FD5}"/>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0522877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A89898-3D7E-437D-923D-25AB5220E343}"/>
              </a:ext>
            </a:extLst>
          </p:cNvPr>
          <p:cNvSpPr>
            <a:spLocks noGrp="1"/>
          </p:cNvSpPr>
          <p:nvPr>
            <p:ph type="title"/>
          </p:nvPr>
        </p:nvSpPr>
        <p:spPr/>
        <p:txBody>
          <a:bodyPr/>
          <a:lstStyle/>
          <a:p>
            <a:r>
              <a:rPr lang="en-US"/>
              <a:t>Facebook Own Posts Table | Cities - 2 of 24</a:t>
            </a:r>
          </a:p>
        </p:txBody>
      </p:sp>
      <p:graphicFrame>
        <p:nvGraphicFramePr>
          <p:cNvPr id="5" name="Table Placeholder 4">
            <a:extLst>
              <a:ext uri="{FF2B5EF4-FFF2-40B4-BE49-F238E27FC236}">
                <a16:creationId xmlns:a16="http://schemas.microsoft.com/office/drawing/2014/main" id="{EA823466-B529-47E3-8A0A-3616FA7C6B33}"/>
              </a:ext>
            </a:extLst>
          </p:cNvPr>
          <p:cNvGraphicFramePr>
            <a:graphicFrameLocks noGrp="1"/>
          </p:cNvGraphicFramePr>
          <p:nvPr>
            <p:ph type="tbl" sz="quarter" idx="13"/>
            <p:extLst>
              <p:ext uri="{D42A27DB-BD31-4B8C-83A1-F6EECF244321}">
                <p14:modId xmlns:p14="http://schemas.microsoft.com/office/powerpoint/2010/main" val="40803980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08488434"/>
                    </a:ext>
                  </a:extLst>
                </a:gridCol>
                <a:gridCol w="905256">
                  <a:extLst>
                    <a:ext uri="{9D8B030D-6E8A-4147-A177-3AD203B41FA5}">
                      <a16:colId xmlns:a16="http://schemas.microsoft.com/office/drawing/2014/main" val="1352595725"/>
                    </a:ext>
                  </a:extLst>
                </a:gridCol>
                <a:gridCol w="329184">
                  <a:extLst>
                    <a:ext uri="{9D8B030D-6E8A-4147-A177-3AD203B41FA5}">
                      <a16:colId xmlns:a16="http://schemas.microsoft.com/office/drawing/2014/main" val="3411246916"/>
                    </a:ext>
                  </a:extLst>
                </a:gridCol>
                <a:gridCol w="329184">
                  <a:extLst>
                    <a:ext uri="{9D8B030D-6E8A-4147-A177-3AD203B41FA5}">
                      <a16:colId xmlns:a16="http://schemas.microsoft.com/office/drawing/2014/main" val="1500176524"/>
                    </a:ext>
                  </a:extLst>
                </a:gridCol>
                <a:gridCol w="329184">
                  <a:extLst>
                    <a:ext uri="{9D8B030D-6E8A-4147-A177-3AD203B41FA5}">
                      <a16:colId xmlns:a16="http://schemas.microsoft.com/office/drawing/2014/main" val="77259249"/>
                    </a:ext>
                  </a:extLst>
                </a:gridCol>
                <a:gridCol w="329184">
                  <a:extLst>
                    <a:ext uri="{9D8B030D-6E8A-4147-A177-3AD203B41FA5}">
                      <a16:colId xmlns:a16="http://schemas.microsoft.com/office/drawing/2014/main" val="1999135275"/>
                    </a:ext>
                  </a:extLst>
                </a:gridCol>
                <a:gridCol w="329184">
                  <a:extLst>
                    <a:ext uri="{9D8B030D-6E8A-4147-A177-3AD203B41FA5}">
                      <a16:colId xmlns:a16="http://schemas.microsoft.com/office/drawing/2014/main" val="49261773"/>
                    </a:ext>
                  </a:extLst>
                </a:gridCol>
                <a:gridCol w="329184">
                  <a:extLst>
                    <a:ext uri="{9D8B030D-6E8A-4147-A177-3AD203B41FA5}">
                      <a16:colId xmlns:a16="http://schemas.microsoft.com/office/drawing/2014/main" val="511572238"/>
                    </a:ext>
                  </a:extLst>
                </a:gridCol>
                <a:gridCol w="329184">
                  <a:extLst>
                    <a:ext uri="{9D8B030D-6E8A-4147-A177-3AD203B41FA5}">
                      <a16:colId xmlns:a16="http://schemas.microsoft.com/office/drawing/2014/main" val="975015500"/>
                    </a:ext>
                  </a:extLst>
                </a:gridCol>
                <a:gridCol w="329184">
                  <a:extLst>
                    <a:ext uri="{9D8B030D-6E8A-4147-A177-3AD203B41FA5}">
                      <a16:colId xmlns:a16="http://schemas.microsoft.com/office/drawing/2014/main" val="432658463"/>
                    </a:ext>
                  </a:extLst>
                </a:gridCol>
                <a:gridCol w="329184">
                  <a:extLst>
                    <a:ext uri="{9D8B030D-6E8A-4147-A177-3AD203B41FA5}">
                      <a16:colId xmlns:a16="http://schemas.microsoft.com/office/drawing/2014/main" val="3367976566"/>
                    </a:ext>
                  </a:extLst>
                </a:gridCol>
                <a:gridCol w="329184">
                  <a:extLst>
                    <a:ext uri="{9D8B030D-6E8A-4147-A177-3AD203B41FA5}">
                      <a16:colId xmlns:a16="http://schemas.microsoft.com/office/drawing/2014/main" val="3558310503"/>
                    </a:ext>
                  </a:extLst>
                </a:gridCol>
                <a:gridCol w="329184">
                  <a:extLst>
                    <a:ext uri="{9D8B030D-6E8A-4147-A177-3AD203B41FA5}">
                      <a16:colId xmlns:a16="http://schemas.microsoft.com/office/drawing/2014/main" val="2304019909"/>
                    </a:ext>
                  </a:extLst>
                </a:gridCol>
                <a:gridCol w="329184">
                  <a:extLst>
                    <a:ext uri="{9D8B030D-6E8A-4147-A177-3AD203B41FA5}">
                      <a16:colId xmlns:a16="http://schemas.microsoft.com/office/drawing/2014/main" val="96948849"/>
                    </a:ext>
                  </a:extLst>
                </a:gridCol>
                <a:gridCol w="329184">
                  <a:extLst>
                    <a:ext uri="{9D8B030D-6E8A-4147-A177-3AD203B41FA5}">
                      <a16:colId xmlns:a16="http://schemas.microsoft.com/office/drawing/2014/main" val="4096051412"/>
                    </a:ext>
                  </a:extLst>
                </a:gridCol>
                <a:gridCol w="329184">
                  <a:extLst>
                    <a:ext uri="{9D8B030D-6E8A-4147-A177-3AD203B41FA5}">
                      <a16:colId xmlns:a16="http://schemas.microsoft.com/office/drawing/2014/main" val="2643631023"/>
                    </a:ext>
                  </a:extLst>
                </a:gridCol>
                <a:gridCol w="329184">
                  <a:extLst>
                    <a:ext uri="{9D8B030D-6E8A-4147-A177-3AD203B41FA5}">
                      <a16:colId xmlns:a16="http://schemas.microsoft.com/office/drawing/2014/main" val="155759283"/>
                    </a:ext>
                  </a:extLst>
                </a:gridCol>
                <a:gridCol w="329184">
                  <a:extLst>
                    <a:ext uri="{9D8B030D-6E8A-4147-A177-3AD203B41FA5}">
                      <a16:colId xmlns:a16="http://schemas.microsoft.com/office/drawing/2014/main" val="194640568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5072533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- 2019-01-30 14:00:25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اضف لمعاناً ساحراً لأسلوب التقديم مع مجموعة برلين من "جوناثان أدلر". تتميز بالمعادن المختلطة واسلوب كروي مبسط،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a glamorous shine to your serving style with the Berlin collection from #JonathanAdler! Featuring mixed metals in a minimalist spherical style, perfect for setting out sides and snacks. Discover it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https://scontent.xx.fbcdn.net/v/t1.0-9/51086950_10156073039608297_6853311939351674880_n.png?_nc_cat=101&amp;_nc_ht=scontent.xx&amp;oh=35301f8882939d13cf5625a3ee1784d9&amp;oe=5CFFB5CF</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587939671"/>
                  </a:ext>
                </a:extLst>
              </a:tr>
            </a:tbl>
          </a:graphicData>
        </a:graphic>
      </p:graphicFrame>
      <p:sp>
        <p:nvSpPr>
          <p:cNvPr id="4" name="Text Placeholder 3">
            <a:extLst>
              <a:ext uri="{FF2B5EF4-FFF2-40B4-BE49-F238E27FC236}">
                <a16:creationId xmlns:a16="http://schemas.microsoft.com/office/drawing/2014/main" id="{CD9AEB2C-0BF6-4263-AE22-D5A6CDB4C0E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5144275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F100B2-C206-403F-8433-9D865B711174}"/>
              </a:ext>
            </a:extLst>
          </p:cNvPr>
          <p:cNvSpPr>
            <a:spLocks noGrp="1"/>
          </p:cNvSpPr>
          <p:nvPr>
            <p:ph type="title"/>
          </p:nvPr>
        </p:nvSpPr>
        <p:spPr/>
        <p:txBody>
          <a:bodyPr/>
          <a:lstStyle/>
          <a:p>
            <a:r>
              <a:rPr lang="en-US"/>
              <a:t>Facebook Own Posts Table | Cities - 3 of 24</a:t>
            </a:r>
          </a:p>
        </p:txBody>
      </p:sp>
      <p:graphicFrame>
        <p:nvGraphicFramePr>
          <p:cNvPr id="5" name="Table Placeholder 4">
            <a:extLst>
              <a:ext uri="{FF2B5EF4-FFF2-40B4-BE49-F238E27FC236}">
                <a16:creationId xmlns:a16="http://schemas.microsoft.com/office/drawing/2014/main" id="{C37780D3-8C80-41FD-85B6-FBFD09CABD94}"/>
              </a:ext>
            </a:extLst>
          </p:cNvPr>
          <p:cNvGraphicFramePr>
            <a:graphicFrameLocks noGrp="1"/>
          </p:cNvGraphicFramePr>
          <p:nvPr>
            <p:ph type="tbl" sz="quarter" idx="13"/>
            <p:extLst>
              <p:ext uri="{D42A27DB-BD31-4B8C-83A1-F6EECF244321}">
                <p14:modId xmlns:p14="http://schemas.microsoft.com/office/powerpoint/2010/main" val="231581099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601957631"/>
                    </a:ext>
                  </a:extLst>
                </a:gridCol>
                <a:gridCol w="905256">
                  <a:extLst>
                    <a:ext uri="{9D8B030D-6E8A-4147-A177-3AD203B41FA5}">
                      <a16:colId xmlns:a16="http://schemas.microsoft.com/office/drawing/2014/main" val="1305756"/>
                    </a:ext>
                  </a:extLst>
                </a:gridCol>
                <a:gridCol w="329184">
                  <a:extLst>
                    <a:ext uri="{9D8B030D-6E8A-4147-A177-3AD203B41FA5}">
                      <a16:colId xmlns:a16="http://schemas.microsoft.com/office/drawing/2014/main" val="1362706525"/>
                    </a:ext>
                  </a:extLst>
                </a:gridCol>
                <a:gridCol w="329184">
                  <a:extLst>
                    <a:ext uri="{9D8B030D-6E8A-4147-A177-3AD203B41FA5}">
                      <a16:colId xmlns:a16="http://schemas.microsoft.com/office/drawing/2014/main" val="2729980559"/>
                    </a:ext>
                  </a:extLst>
                </a:gridCol>
                <a:gridCol w="329184">
                  <a:extLst>
                    <a:ext uri="{9D8B030D-6E8A-4147-A177-3AD203B41FA5}">
                      <a16:colId xmlns:a16="http://schemas.microsoft.com/office/drawing/2014/main" val="2030843754"/>
                    </a:ext>
                  </a:extLst>
                </a:gridCol>
                <a:gridCol w="329184">
                  <a:extLst>
                    <a:ext uri="{9D8B030D-6E8A-4147-A177-3AD203B41FA5}">
                      <a16:colId xmlns:a16="http://schemas.microsoft.com/office/drawing/2014/main" val="1854142409"/>
                    </a:ext>
                  </a:extLst>
                </a:gridCol>
                <a:gridCol w="329184">
                  <a:extLst>
                    <a:ext uri="{9D8B030D-6E8A-4147-A177-3AD203B41FA5}">
                      <a16:colId xmlns:a16="http://schemas.microsoft.com/office/drawing/2014/main" val="2810802308"/>
                    </a:ext>
                  </a:extLst>
                </a:gridCol>
                <a:gridCol w="329184">
                  <a:extLst>
                    <a:ext uri="{9D8B030D-6E8A-4147-A177-3AD203B41FA5}">
                      <a16:colId xmlns:a16="http://schemas.microsoft.com/office/drawing/2014/main" val="672563966"/>
                    </a:ext>
                  </a:extLst>
                </a:gridCol>
                <a:gridCol w="329184">
                  <a:extLst>
                    <a:ext uri="{9D8B030D-6E8A-4147-A177-3AD203B41FA5}">
                      <a16:colId xmlns:a16="http://schemas.microsoft.com/office/drawing/2014/main" val="4259881376"/>
                    </a:ext>
                  </a:extLst>
                </a:gridCol>
                <a:gridCol w="329184">
                  <a:extLst>
                    <a:ext uri="{9D8B030D-6E8A-4147-A177-3AD203B41FA5}">
                      <a16:colId xmlns:a16="http://schemas.microsoft.com/office/drawing/2014/main" val="1371474640"/>
                    </a:ext>
                  </a:extLst>
                </a:gridCol>
                <a:gridCol w="329184">
                  <a:extLst>
                    <a:ext uri="{9D8B030D-6E8A-4147-A177-3AD203B41FA5}">
                      <a16:colId xmlns:a16="http://schemas.microsoft.com/office/drawing/2014/main" val="3400654105"/>
                    </a:ext>
                  </a:extLst>
                </a:gridCol>
                <a:gridCol w="329184">
                  <a:extLst>
                    <a:ext uri="{9D8B030D-6E8A-4147-A177-3AD203B41FA5}">
                      <a16:colId xmlns:a16="http://schemas.microsoft.com/office/drawing/2014/main" val="1896062154"/>
                    </a:ext>
                  </a:extLst>
                </a:gridCol>
                <a:gridCol w="329184">
                  <a:extLst>
                    <a:ext uri="{9D8B030D-6E8A-4147-A177-3AD203B41FA5}">
                      <a16:colId xmlns:a16="http://schemas.microsoft.com/office/drawing/2014/main" val="3556573682"/>
                    </a:ext>
                  </a:extLst>
                </a:gridCol>
                <a:gridCol w="329184">
                  <a:extLst>
                    <a:ext uri="{9D8B030D-6E8A-4147-A177-3AD203B41FA5}">
                      <a16:colId xmlns:a16="http://schemas.microsoft.com/office/drawing/2014/main" val="128216773"/>
                    </a:ext>
                  </a:extLst>
                </a:gridCol>
                <a:gridCol w="329184">
                  <a:extLst>
                    <a:ext uri="{9D8B030D-6E8A-4147-A177-3AD203B41FA5}">
                      <a16:colId xmlns:a16="http://schemas.microsoft.com/office/drawing/2014/main" val="1079553924"/>
                    </a:ext>
                  </a:extLst>
                </a:gridCol>
                <a:gridCol w="329184">
                  <a:extLst>
                    <a:ext uri="{9D8B030D-6E8A-4147-A177-3AD203B41FA5}">
                      <a16:colId xmlns:a16="http://schemas.microsoft.com/office/drawing/2014/main" val="2493019296"/>
                    </a:ext>
                  </a:extLst>
                </a:gridCol>
                <a:gridCol w="329184">
                  <a:extLst>
                    <a:ext uri="{9D8B030D-6E8A-4147-A177-3AD203B41FA5}">
                      <a16:colId xmlns:a16="http://schemas.microsoft.com/office/drawing/2014/main" val="443836664"/>
                    </a:ext>
                  </a:extLst>
                </a:gridCol>
                <a:gridCol w="329184">
                  <a:extLst>
                    <a:ext uri="{9D8B030D-6E8A-4147-A177-3AD203B41FA5}">
                      <a16:colId xmlns:a16="http://schemas.microsoft.com/office/drawing/2014/main" val="24912440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3320742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- 2019-01-29 14:01:04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حسّن مجموعة الشطرنج الخاصة بك بقطع مستوحاة من المدن المشهورة من "سكاي لاين"،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Upgrade your chess set with city-inspired play from #SkylineChess! Check it out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https://scontent.xx.fbcdn.net/v/t1.0-9/p720x720/51039886_10156071033378297_5016255595360026624_n.jpg?_nc_cat=102&amp;_nc_ht=scontent.xx&amp;oh=a45317c4c749fd2bea3c25e3987305de&amp;oe=5CBB2763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336542746"/>
                  </a:ext>
                </a:extLst>
              </a:tr>
            </a:tbl>
          </a:graphicData>
        </a:graphic>
      </p:graphicFrame>
      <p:sp>
        <p:nvSpPr>
          <p:cNvPr id="4" name="Text Placeholder 3">
            <a:extLst>
              <a:ext uri="{FF2B5EF4-FFF2-40B4-BE49-F238E27FC236}">
                <a16:creationId xmlns:a16="http://schemas.microsoft.com/office/drawing/2014/main" id="{3EF6360D-A58F-4FE9-83A3-4E055A3967C7}"/>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10441136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47F9F11-EFC0-4AC1-B8E0-7CD805E8F83E}"/>
              </a:ext>
            </a:extLst>
          </p:cNvPr>
          <p:cNvSpPr>
            <a:spLocks noGrp="1"/>
          </p:cNvSpPr>
          <p:nvPr>
            <p:ph type="title"/>
          </p:nvPr>
        </p:nvSpPr>
        <p:spPr/>
        <p:txBody>
          <a:bodyPr/>
          <a:lstStyle/>
          <a:p>
            <a:r>
              <a:rPr lang="en-US"/>
              <a:t>Facebook Own Posts Table | Cities - 4 of 24</a:t>
            </a:r>
          </a:p>
        </p:txBody>
      </p:sp>
      <p:graphicFrame>
        <p:nvGraphicFramePr>
          <p:cNvPr id="5" name="Table Placeholder 4">
            <a:extLst>
              <a:ext uri="{FF2B5EF4-FFF2-40B4-BE49-F238E27FC236}">
                <a16:creationId xmlns:a16="http://schemas.microsoft.com/office/drawing/2014/main" id="{DDF5F91C-48E4-4DBD-A8FD-248573F0BA08}"/>
              </a:ext>
            </a:extLst>
          </p:cNvPr>
          <p:cNvGraphicFramePr>
            <a:graphicFrameLocks noGrp="1"/>
          </p:cNvGraphicFramePr>
          <p:nvPr>
            <p:ph type="tbl" sz="quarter" idx="13"/>
            <p:extLst>
              <p:ext uri="{D42A27DB-BD31-4B8C-83A1-F6EECF244321}">
                <p14:modId xmlns:p14="http://schemas.microsoft.com/office/powerpoint/2010/main" val="593769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59807575"/>
                    </a:ext>
                  </a:extLst>
                </a:gridCol>
                <a:gridCol w="905256">
                  <a:extLst>
                    <a:ext uri="{9D8B030D-6E8A-4147-A177-3AD203B41FA5}">
                      <a16:colId xmlns:a16="http://schemas.microsoft.com/office/drawing/2014/main" val="1285074831"/>
                    </a:ext>
                  </a:extLst>
                </a:gridCol>
                <a:gridCol w="329184">
                  <a:extLst>
                    <a:ext uri="{9D8B030D-6E8A-4147-A177-3AD203B41FA5}">
                      <a16:colId xmlns:a16="http://schemas.microsoft.com/office/drawing/2014/main" val="3864579037"/>
                    </a:ext>
                  </a:extLst>
                </a:gridCol>
                <a:gridCol w="329184">
                  <a:extLst>
                    <a:ext uri="{9D8B030D-6E8A-4147-A177-3AD203B41FA5}">
                      <a16:colId xmlns:a16="http://schemas.microsoft.com/office/drawing/2014/main" val="648885923"/>
                    </a:ext>
                  </a:extLst>
                </a:gridCol>
                <a:gridCol w="329184">
                  <a:extLst>
                    <a:ext uri="{9D8B030D-6E8A-4147-A177-3AD203B41FA5}">
                      <a16:colId xmlns:a16="http://schemas.microsoft.com/office/drawing/2014/main" val="2632291903"/>
                    </a:ext>
                  </a:extLst>
                </a:gridCol>
                <a:gridCol w="329184">
                  <a:extLst>
                    <a:ext uri="{9D8B030D-6E8A-4147-A177-3AD203B41FA5}">
                      <a16:colId xmlns:a16="http://schemas.microsoft.com/office/drawing/2014/main" val="2886155796"/>
                    </a:ext>
                  </a:extLst>
                </a:gridCol>
                <a:gridCol w="329184">
                  <a:extLst>
                    <a:ext uri="{9D8B030D-6E8A-4147-A177-3AD203B41FA5}">
                      <a16:colId xmlns:a16="http://schemas.microsoft.com/office/drawing/2014/main" val="2292896093"/>
                    </a:ext>
                  </a:extLst>
                </a:gridCol>
                <a:gridCol w="329184">
                  <a:extLst>
                    <a:ext uri="{9D8B030D-6E8A-4147-A177-3AD203B41FA5}">
                      <a16:colId xmlns:a16="http://schemas.microsoft.com/office/drawing/2014/main" val="2225409136"/>
                    </a:ext>
                  </a:extLst>
                </a:gridCol>
                <a:gridCol w="329184">
                  <a:extLst>
                    <a:ext uri="{9D8B030D-6E8A-4147-A177-3AD203B41FA5}">
                      <a16:colId xmlns:a16="http://schemas.microsoft.com/office/drawing/2014/main" val="2101531377"/>
                    </a:ext>
                  </a:extLst>
                </a:gridCol>
                <a:gridCol w="329184">
                  <a:extLst>
                    <a:ext uri="{9D8B030D-6E8A-4147-A177-3AD203B41FA5}">
                      <a16:colId xmlns:a16="http://schemas.microsoft.com/office/drawing/2014/main" val="264142910"/>
                    </a:ext>
                  </a:extLst>
                </a:gridCol>
                <a:gridCol w="329184">
                  <a:extLst>
                    <a:ext uri="{9D8B030D-6E8A-4147-A177-3AD203B41FA5}">
                      <a16:colId xmlns:a16="http://schemas.microsoft.com/office/drawing/2014/main" val="867859418"/>
                    </a:ext>
                  </a:extLst>
                </a:gridCol>
                <a:gridCol w="329184">
                  <a:extLst>
                    <a:ext uri="{9D8B030D-6E8A-4147-A177-3AD203B41FA5}">
                      <a16:colId xmlns:a16="http://schemas.microsoft.com/office/drawing/2014/main" val="680279887"/>
                    </a:ext>
                  </a:extLst>
                </a:gridCol>
                <a:gridCol w="329184">
                  <a:extLst>
                    <a:ext uri="{9D8B030D-6E8A-4147-A177-3AD203B41FA5}">
                      <a16:colId xmlns:a16="http://schemas.microsoft.com/office/drawing/2014/main" val="4071608278"/>
                    </a:ext>
                  </a:extLst>
                </a:gridCol>
                <a:gridCol w="329184">
                  <a:extLst>
                    <a:ext uri="{9D8B030D-6E8A-4147-A177-3AD203B41FA5}">
                      <a16:colId xmlns:a16="http://schemas.microsoft.com/office/drawing/2014/main" val="3113810349"/>
                    </a:ext>
                  </a:extLst>
                </a:gridCol>
                <a:gridCol w="329184">
                  <a:extLst>
                    <a:ext uri="{9D8B030D-6E8A-4147-A177-3AD203B41FA5}">
                      <a16:colId xmlns:a16="http://schemas.microsoft.com/office/drawing/2014/main" val="170771454"/>
                    </a:ext>
                  </a:extLst>
                </a:gridCol>
                <a:gridCol w="329184">
                  <a:extLst>
                    <a:ext uri="{9D8B030D-6E8A-4147-A177-3AD203B41FA5}">
                      <a16:colId xmlns:a16="http://schemas.microsoft.com/office/drawing/2014/main" val="645546151"/>
                    </a:ext>
                  </a:extLst>
                </a:gridCol>
                <a:gridCol w="329184">
                  <a:extLst>
                    <a:ext uri="{9D8B030D-6E8A-4147-A177-3AD203B41FA5}">
                      <a16:colId xmlns:a16="http://schemas.microsoft.com/office/drawing/2014/main" val="2321159062"/>
                    </a:ext>
                  </a:extLst>
                </a:gridCol>
                <a:gridCol w="329184">
                  <a:extLst>
                    <a:ext uri="{9D8B030D-6E8A-4147-A177-3AD203B41FA5}">
                      <a16:colId xmlns:a16="http://schemas.microsoft.com/office/drawing/2014/main" val="835679186"/>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03477835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- 2019-01-28 14:00:49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اظهر أسلوبك مع دبوس الأرابسك من "هو" المستوحى من تقاليد العمارة العربية والمصنوع من الفضة والصدف، متوفر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Accentuate your style with the El Arabesque lapel pin from #Huwa! Inspired by the elegance of Arabic architecture, tradition, and glamour, and crafted from sterling silver and pearl,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https://scontent.xx.fbcdn.net/v/t1.0-9/50793868_10156068972238297_8987073544798076928_n.png?_nc_cat=108&amp;_nc_ht=scontent.xx&amp;oh=0106b09b6da3c4dc565f31021fd8ee7f&amp;oe=5CB8DB91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842139344"/>
                  </a:ext>
                </a:extLst>
              </a:tr>
            </a:tbl>
          </a:graphicData>
        </a:graphic>
      </p:graphicFrame>
      <p:sp>
        <p:nvSpPr>
          <p:cNvPr id="4" name="Text Placeholder 3">
            <a:extLst>
              <a:ext uri="{FF2B5EF4-FFF2-40B4-BE49-F238E27FC236}">
                <a16:creationId xmlns:a16="http://schemas.microsoft.com/office/drawing/2014/main" id="{94615614-16BE-466C-A07E-21CB8E2B4B2E}"/>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133159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7EE1384-0813-48F1-8EA6-0CA136DFBCB0}"/>
              </a:ext>
            </a:extLst>
          </p:cNvPr>
          <p:cNvSpPr>
            <a:spLocks noGrp="1"/>
          </p:cNvSpPr>
          <p:nvPr>
            <p:ph type="title"/>
          </p:nvPr>
        </p:nvSpPr>
        <p:spPr/>
        <p:txBody>
          <a:bodyPr/>
          <a:lstStyle/>
          <a:p>
            <a:r>
              <a:rPr lang="en-US"/>
              <a:t>Facebook Own Posts Table | Cities - 5 of 24</a:t>
            </a:r>
          </a:p>
        </p:txBody>
      </p:sp>
      <p:graphicFrame>
        <p:nvGraphicFramePr>
          <p:cNvPr id="5" name="Table Placeholder 4">
            <a:extLst>
              <a:ext uri="{FF2B5EF4-FFF2-40B4-BE49-F238E27FC236}">
                <a16:creationId xmlns:a16="http://schemas.microsoft.com/office/drawing/2014/main" id="{8762FC11-90A4-4E34-9003-8CF5D7E3F5C2}"/>
              </a:ext>
            </a:extLst>
          </p:cNvPr>
          <p:cNvGraphicFramePr>
            <a:graphicFrameLocks noGrp="1"/>
          </p:cNvGraphicFramePr>
          <p:nvPr>
            <p:ph type="tbl" sz="quarter" idx="13"/>
            <p:extLst>
              <p:ext uri="{D42A27DB-BD31-4B8C-83A1-F6EECF244321}">
                <p14:modId xmlns:p14="http://schemas.microsoft.com/office/powerpoint/2010/main" val="285389902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433474028"/>
                    </a:ext>
                  </a:extLst>
                </a:gridCol>
                <a:gridCol w="905256">
                  <a:extLst>
                    <a:ext uri="{9D8B030D-6E8A-4147-A177-3AD203B41FA5}">
                      <a16:colId xmlns:a16="http://schemas.microsoft.com/office/drawing/2014/main" val="3387953332"/>
                    </a:ext>
                  </a:extLst>
                </a:gridCol>
                <a:gridCol w="329184">
                  <a:extLst>
                    <a:ext uri="{9D8B030D-6E8A-4147-A177-3AD203B41FA5}">
                      <a16:colId xmlns:a16="http://schemas.microsoft.com/office/drawing/2014/main" val="4236135337"/>
                    </a:ext>
                  </a:extLst>
                </a:gridCol>
                <a:gridCol w="329184">
                  <a:extLst>
                    <a:ext uri="{9D8B030D-6E8A-4147-A177-3AD203B41FA5}">
                      <a16:colId xmlns:a16="http://schemas.microsoft.com/office/drawing/2014/main" val="69427706"/>
                    </a:ext>
                  </a:extLst>
                </a:gridCol>
                <a:gridCol w="329184">
                  <a:extLst>
                    <a:ext uri="{9D8B030D-6E8A-4147-A177-3AD203B41FA5}">
                      <a16:colId xmlns:a16="http://schemas.microsoft.com/office/drawing/2014/main" val="2012679541"/>
                    </a:ext>
                  </a:extLst>
                </a:gridCol>
                <a:gridCol w="329184">
                  <a:extLst>
                    <a:ext uri="{9D8B030D-6E8A-4147-A177-3AD203B41FA5}">
                      <a16:colId xmlns:a16="http://schemas.microsoft.com/office/drawing/2014/main" val="1398444446"/>
                    </a:ext>
                  </a:extLst>
                </a:gridCol>
                <a:gridCol w="329184">
                  <a:extLst>
                    <a:ext uri="{9D8B030D-6E8A-4147-A177-3AD203B41FA5}">
                      <a16:colId xmlns:a16="http://schemas.microsoft.com/office/drawing/2014/main" val="3265496874"/>
                    </a:ext>
                  </a:extLst>
                </a:gridCol>
                <a:gridCol w="329184">
                  <a:extLst>
                    <a:ext uri="{9D8B030D-6E8A-4147-A177-3AD203B41FA5}">
                      <a16:colId xmlns:a16="http://schemas.microsoft.com/office/drawing/2014/main" val="1554301526"/>
                    </a:ext>
                  </a:extLst>
                </a:gridCol>
                <a:gridCol w="329184">
                  <a:extLst>
                    <a:ext uri="{9D8B030D-6E8A-4147-A177-3AD203B41FA5}">
                      <a16:colId xmlns:a16="http://schemas.microsoft.com/office/drawing/2014/main" val="2559064753"/>
                    </a:ext>
                  </a:extLst>
                </a:gridCol>
                <a:gridCol w="329184">
                  <a:extLst>
                    <a:ext uri="{9D8B030D-6E8A-4147-A177-3AD203B41FA5}">
                      <a16:colId xmlns:a16="http://schemas.microsoft.com/office/drawing/2014/main" val="1845053162"/>
                    </a:ext>
                  </a:extLst>
                </a:gridCol>
                <a:gridCol w="329184">
                  <a:extLst>
                    <a:ext uri="{9D8B030D-6E8A-4147-A177-3AD203B41FA5}">
                      <a16:colId xmlns:a16="http://schemas.microsoft.com/office/drawing/2014/main" val="2122513970"/>
                    </a:ext>
                  </a:extLst>
                </a:gridCol>
                <a:gridCol w="329184">
                  <a:extLst>
                    <a:ext uri="{9D8B030D-6E8A-4147-A177-3AD203B41FA5}">
                      <a16:colId xmlns:a16="http://schemas.microsoft.com/office/drawing/2014/main" val="3802756522"/>
                    </a:ext>
                  </a:extLst>
                </a:gridCol>
                <a:gridCol w="329184">
                  <a:extLst>
                    <a:ext uri="{9D8B030D-6E8A-4147-A177-3AD203B41FA5}">
                      <a16:colId xmlns:a16="http://schemas.microsoft.com/office/drawing/2014/main" val="894258088"/>
                    </a:ext>
                  </a:extLst>
                </a:gridCol>
                <a:gridCol w="329184">
                  <a:extLst>
                    <a:ext uri="{9D8B030D-6E8A-4147-A177-3AD203B41FA5}">
                      <a16:colId xmlns:a16="http://schemas.microsoft.com/office/drawing/2014/main" val="108668138"/>
                    </a:ext>
                  </a:extLst>
                </a:gridCol>
                <a:gridCol w="329184">
                  <a:extLst>
                    <a:ext uri="{9D8B030D-6E8A-4147-A177-3AD203B41FA5}">
                      <a16:colId xmlns:a16="http://schemas.microsoft.com/office/drawing/2014/main" val="1215141308"/>
                    </a:ext>
                  </a:extLst>
                </a:gridCol>
                <a:gridCol w="329184">
                  <a:extLst>
                    <a:ext uri="{9D8B030D-6E8A-4147-A177-3AD203B41FA5}">
                      <a16:colId xmlns:a16="http://schemas.microsoft.com/office/drawing/2014/main" val="2751616494"/>
                    </a:ext>
                  </a:extLst>
                </a:gridCol>
                <a:gridCol w="329184">
                  <a:extLst>
                    <a:ext uri="{9D8B030D-6E8A-4147-A177-3AD203B41FA5}">
                      <a16:colId xmlns:a16="http://schemas.microsoft.com/office/drawing/2014/main" val="1334960713"/>
                    </a:ext>
                  </a:extLst>
                </a:gridCol>
                <a:gridCol w="329184">
                  <a:extLst>
                    <a:ext uri="{9D8B030D-6E8A-4147-A177-3AD203B41FA5}">
                      <a16:colId xmlns:a16="http://schemas.microsoft.com/office/drawing/2014/main" val="361608249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38955551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- 2019-01-25 14:00:40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ادخل نمط الرخام الى حمامك مع مجموعة "باسيفك كونكشن"،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Make marble style the focal point with bath sets and boxes from #PacificConnection. Find your favorite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https://scontent.xx.fbcdn.net/v/t1.0-9/50820487_10156062378518297_1069487182151942144_n.jpg?_nc_cat=111&amp;_nc_ht=scontent.xx&amp;oh=254542e07bd687cf17a48afd9ed6bb0b&amp;oe=5CB46AAA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008877368"/>
                  </a:ext>
                </a:extLst>
              </a:tr>
            </a:tbl>
          </a:graphicData>
        </a:graphic>
      </p:graphicFrame>
      <p:sp>
        <p:nvSpPr>
          <p:cNvPr id="4" name="Text Placeholder 3">
            <a:extLst>
              <a:ext uri="{FF2B5EF4-FFF2-40B4-BE49-F238E27FC236}">
                <a16:creationId xmlns:a16="http://schemas.microsoft.com/office/drawing/2014/main" id="{5464C9B0-D55E-4771-822E-6D1EBC07C912}"/>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09566657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46BA-E051-4B10-B9D5-CE374283AD3F}"/>
              </a:ext>
            </a:extLst>
          </p:cNvPr>
          <p:cNvSpPr>
            <a:spLocks noGrp="1"/>
          </p:cNvSpPr>
          <p:nvPr>
            <p:ph type="title"/>
          </p:nvPr>
        </p:nvSpPr>
        <p:spPr/>
        <p:txBody>
          <a:bodyPr/>
          <a:lstStyle/>
          <a:p>
            <a:r>
              <a:rPr lang="en-US"/>
              <a:t>Facebook Own Posts Table | Cities - 6 of 24</a:t>
            </a:r>
          </a:p>
        </p:txBody>
      </p:sp>
      <p:graphicFrame>
        <p:nvGraphicFramePr>
          <p:cNvPr id="5" name="Table Placeholder 4">
            <a:extLst>
              <a:ext uri="{FF2B5EF4-FFF2-40B4-BE49-F238E27FC236}">
                <a16:creationId xmlns:a16="http://schemas.microsoft.com/office/drawing/2014/main" id="{9213AA45-5036-4293-B094-FD729E0C9A92}"/>
              </a:ext>
            </a:extLst>
          </p:cNvPr>
          <p:cNvGraphicFramePr>
            <a:graphicFrameLocks noGrp="1"/>
          </p:cNvGraphicFramePr>
          <p:nvPr>
            <p:ph type="tbl" sz="quarter" idx="13"/>
            <p:extLst>
              <p:ext uri="{D42A27DB-BD31-4B8C-83A1-F6EECF244321}">
                <p14:modId xmlns:p14="http://schemas.microsoft.com/office/powerpoint/2010/main" val="219731854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15392337"/>
                    </a:ext>
                  </a:extLst>
                </a:gridCol>
                <a:gridCol w="905256">
                  <a:extLst>
                    <a:ext uri="{9D8B030D-6E8A-4147-A177-3AD203B41FA5}">
                      <a16:colId xmlns:a16="http://schemas.microsoft.com/office/drawing/2014/main" val="1802607524"/>
                    </a:ext>
                  </a:extLst>
                </a:gridCol>
                <a:gridCol w="329184">
                  <a:extLst>
                    <a:ext uri="{9D8B030D-6E8A-4147-A177-3AD203B41FA5}">
                      <a16:colId xmlns:a16="http://schemas.microsoft.com/office/drawing/2014/main" val="3385347383"/>
                    </a:ext>
                  </a:extLst>
                </a:gridCol>
                <a:gridCol w="329184">
                  <a:extLst>
                    <a:ext uri="{9D8B030D-6E8A-4147-A177-3AD203B41FA5}">
                      <a16:colId xmlns:a16="http://schemas.microsoft.com/office/drawing/2014/main" val="522802462"/>
                    </a:ext>
                  </a:extLst>
                </a:gridCol>
                <a:gridCol w="329184">
                  <a:extLst>
                    <a:ext uri="{9D8B030D-6E8A-4147-A177-3AD203B41FA5}">
                      <a16:colId xmlns:a16="http://schemas.microsoft.com/office/drawing/2014/main" val="2828991167"/>
                    </a:ext>
                  </a:extLst>
                </a:gridCol>
                <a:gridCol w="329184">
                  <a:extLst>
                    <a:ext uri="{9D8B030D-6E8A-4147-A177-3AD203B41FA5}">
                      <a16:colId xmlns:a16="http://schemas.microsoft.com/office/drawing/2014/main" val="3764190811"/>
                    </a:ext>
                  </a:extLst>
                </a:gridCol>
                <a:gridCol w="329184">
                  <a:extLst>
                    <a:ext uri="{9D8B030D-6E8A-4147-A177-3AD203B41FA5}">
                      <a16:colId xmlns:a16="http://schemas.microsoft.com/office/drawing/2014/main" val="3185999537"/>
                    </a:ext>
                  </a:extLst>
                </a:gridCol>
                <a:gridCol w="329184">
                  <a:extLst>
                    <a:ext uri="{9D8B030D-6E8A-4147-A177-3AD203B41FA5}">
                      <a16:colId xmlns:a16="http://schemas.microsoft.com/office/drawing/2014/main" val="112621802"/>
                    </a:ext>
                  </a:extLst>
                </a:gridCol>
                <a:gridCol w="329184">
                  <a:extLst>
                    <a:ext uri="{9D8B030D-6E8A-4147-A177-3AD203B41FA5}">
                      <a16:colId xmlns:a16="http://schemas.microsoft.com/office/drawing/2014/main" val="975023919"/>
                    </a:ext>
                  </a:extLst>
                </a:gridCol>
                <a:gridCol w="329184">
                  <a:extLst>
                    <a:ext uri="{9D8B030D-6E8A-4147-A177-3AD203B41FA5}">
                      <a16:colId xmlns:a16="http://schemas.microsoft.com/office/drawing/2014/main" val="3826935180"/>
                    </a:ext>
                  </a:extLst>
                </a:gridCol>
                <a:gridCol w="329184">
                  <a:extLst>
                    <a:ext uri="{9D8B030D-6E8A-4147-A177-3AD203B41FA5}">
                      <a16:colId xmlns:a16="http://schemas.microsoft.com/office/drawing/2014/main" val="3529034616"/>
                    </a:ext>
                  </a:extLst>
                </a:gridCol>
                <a:gridCol w="329184">
                  <a:extLst>
                    <a:ext uri="{9D8B030D-6E8A-4147-A177-3AD203B41FA5}">
                      <a16:colId xmlns:a16="http://schemas.microsoft.com/office/drawing/2014/main" val="534938156"/>
                    </a:ext>
                  </a:extLst>
                </a:gridCol>
                <a:gridCol w="329184">
                  <a:extLst>
                    <a:ext uri="{9D8B030D-6E8A-4147-A177-3AD203B41FA5}">
                      <a16:colId xmlns:a16="http://schemas.microsoft.com/office/drawing/2014/main" val="3968654039"/>
                    </a:ext>
                  </a:extLst>
                </a:gridCol>
                <a:gridCol w="329184">
                  <a:extLst>
                    <a:ext uri="{9D8B030D-6E8A-4147-A177-3AD203B41FA5}">
                      <a16:colId xmlns:a16="http://schemas.microsoft.com/office/drawing/2014/main" val="4072352288"/>
                    </a:ext>
                  </a:extLst>
                </a:gridCol>
                <a:gridCol w="329184">
                  <a:extLst>
                    <a:ext uri="{9D8B030D-6E8A-4147-A177-3AD203B41FA5}">
                      <a16:colId xmlns:a16="http://schemas.microsoft.com/office/drawing/2014/main" val="1570065076"/>
                    </a:ext>
                  </a:extLst>
                </a:gridCol>
                <a:gridCol w="329184">
                  <a:extLst>
                    <a:ext uri="{9D8B030D-6E8A-4147-A177-3AD203B41FA5}">
                      <a16:colId xmlns:a16="http://schemas.microsoft.com/office/drawing/2014/main" val="3602340598"/>
                    </a:ext>
                  </a:extLst>
                </a:gridCol>
                <a:gridCol w="329184">
                  <a:extLst>
                    <a:ext uri="{9D8B030D-6E8A-4147-A177-3AD203B41FA5}">
                      <a16:colId xmlns:a16="http://schemas.microsoft.com/office/drawing/2014/main" val="3462488942"/>
                    </a:ext>
                  </a:extLst>
                </a:gridCol>
                <a:gridCol w="329184">
                  <a:extLst>
                    <a:ext uri="{9D8B030D-6E8A-4147-A177-3AD203B41FA5}">
                      <a16:colId xmlns:a16="http://schemas.microsoft.com/office/drawing/2014/main" val="1911621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0338101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- 2019-01-24 14:00:49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تتميز محفظة "سكرد" بأعلى درجات الأمان للبطاقات والاموال النقدية، متوفرة بعدة ألوان وتصاميم،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Still don’t have a #Secrid? Update your carrying style with the best in security for cards and cash, available in bold colors and designs, from Secrid wallets. Find yours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https://scontent.xx.fbcdn.net/v/t1.0-9/50609358_10156060606363297_46309784789450752_n.png?_nc_cat=102&amp;_nc_ht=scontent.xx&amp;oh=d76506c0877a2c89c87f915c27819dc1&amp;oe=5CF61CBB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4021801979"/>
                  </a:ext>
                </a:extLst>
              </a:tr>
            </a:tbl>
          </a:graphicData>
        </a:graphic>
      </p:graphicFrame>
      <p:sp>
        <p:nvSpPr>
          <p:cNvPr id="4" name="Text Placeholder 3">
            <a:extLst>
              <a:ext uri="{FF2B5EF4-FFF2-40B4-BE49-F238E27FC236}">
                <a16:creationId xmlns:a16="http://schemas.microsoft.com/office/drawing/2014/main" id="{0B55AAE2-87FF-4A53-8EDC-D457E8839D55}"/>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40036202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B0515-1DFC-4A1B-8B2C-79B200C92F2B}"/>
              </a:ext>
            </a:extLst>
          </p:cNvPr>
          <p:cNvSpPr>
            <a:spLocks noGrp="1"/>
          </p:cNvSpPr>
          <p:nvPr>
            <p:ph type="title"/>
          </p:nvPr>
        </p:nvSpPr>
        <p:spPr/>
        <p:txBody>
          <a:bodyPr/>
          <a:lstStyle/>
          <a:p>
            <a:r>
              <a:rPr lang="en-US"/>
              <a:t>Facebook Own Posts Table | Cities - 7 of 24</a:t>
            </a:r>
          </a:p>
        </p:txBody>
      </p:sp>
      <p:graphicFrame>
        <p:nvGraphicFramePr>
          <p:cNvPr id="5" name="Table Placeholder 4">
            <a:extLst>
              <a:ext uri="{FF2B5EF4-FFF2-40B4-BE49-F238E27FC236}">
                <a16:creationId xmlns:a16="http://schemas.microsoft.com/office/drawing/2014/main" id="{01293A09-ABDC-41EF-83D1-0CD0A9FCEDC3}"/>
              </a:ext>
            </a:extLst>
          </p:cNvPr>
          <p:cNvGraphicFramePr>
            <a:graphicFrameLocks noGrp="1"/>
          </p:cNvGraphicFramePr>
          <p:nvPr>
            <p:ph type="tbl" sz="quarter" idx="13"/>
            <p:extLst>
              <p:ext uri="{D42A27DB-BD31-4B8C-83A1-F6EECF244321}">
                <p14:modId xmlns:p14="http://schemas.microsoft.com/office/powerpoint/2010/main" val="6565535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2146020"/>
                    </a:ext>
                  </a:extLst>
                </a:gridCol>
                <a:gridCol w="905256">
                  <a:extLst>
                    <a:ext uri="{9D8B030D-6E8A-4147-A177-3AD203B41FA5}">
                      <a16:colId xmlns:a16="http://schemas.microsoft.com/office/drawing/2014/main" val="1684792302"/>
                    </a:ext>
                  </a:extLst>
                </a:gridCol>
                <a:gridCol w="329184">
                  <a:extLst>
                    <a:ext uri="{9D8B030D-6E8A-4147-A177-3AD203B41FA5}">
                      <a16:colId xmlns:a16="http://schemas.microsoft.com/office/drawing/2014/main" val="2278602858"/>
                    </a:ext>
                  </a:extLst>
                </a:gridCol>
                <a:gridCol w="329184">
                  <a:extLst>
                    <a:ext uri="{9D8B030D-6E8A-4147-A177-3AD203B41FA5}">
                      <a16:colId xmlns:a16="http://schemas.microsoft.com/office/drawing/2014/main" val="356715113"/>
                    </a:ext>
                  </a:extLst>
                </a:gridCol>
                <a:gridCol w="329184">
                  <a:extLst>
                    <a:ext uri="{9D8B030D-6E8A-4147-A177-3AD203B41FA5}">
                      <a16:colId xmlns:a16="http://schemas.microsoft.com/office/drawing/2014/main" val="10527206"/>
                    </a:ext>
                  </a:extLst>
                </a:gridCol>
                <a:gridCol w="329184">
                  <a:extLst>
                    <a:ext uri="{9D8B030D-6E8A-4147-A177-3AD203B41FA5}">
                      <a16:colId xmlns:a16="http://schemas.microsoft.com/office/drawing/2014/main" val="129234527"/>
                    </a:ext>
                  </a:extLst>
                </a:gridCol>
                <a:gridCol w="329184">
                  <a:extLst>
                    <a:ext uri="{9D8B030D-6E8A-4147-A177-3AD203B41FA5}">
                      <a16:colId xmlns:a16="http://schemas.microsoft.com/office/drawing/2014/main" val="2835768427"/>
                    </a:ext>
                  </a:extLst>
                </a:gridCol>
                <a:gridCol w="329184">
                  <a:extLst>
                    <a:ext uri="{9D8B030D-6E8A-4147-A177-3AD203B41FA5}">
                      <a16:colId xmlns:a16="http://schemas.microsoft.com/office/drawing/2014/main" val="432765238"/>
                    </a:ext>
                  </a:extLst>
                </a:gridCol>
                <a:gridCol w="329184">
                  <a:extLst>
                    <a:ext uri="{9D8B030D-6E8A-4147-A177-3AD203B41FA5}">
                      <a16:colId xmlns:a16="http://schemas.microsoft.com/office/drawing/2014/main" val="1281419929"/>
                    </a:ext>
                  </a:extLst>
                </a:gridCol>
                <a:gridCol w="329184">
                  <a:extLst>
                    <a:ext uri="{9D8B030D-6E8A-4147-A177-3AD203B41FA5}">
                      <a16:colId xmlns:a16="http://schemas.microsoft.com/office/drawing/2014/main" val="1453175093"/>
                    </a:ext>
                  </a:extLst>
                </a:gridCol>
                <a:gridCol w="329184">
                  <a:extLst>
                    <a:ext uri="{9D8B030D-6E8A-4147-A177-3AD203B41FA5}">
                      <a16:colId xmlns:a16="http://schemas.microsoft.com/office/drawing/2014/main" val="749971924"/>
                    </a:ext>
                  </a:extLst>
                </a:gridCol>
                <a:gridCol w="329184">
                  <a:extLst>
                    <a:ext uri="{9D8B030D-6E8A-4147-A177-3AD203B41FA5}">
                      <a16:colId xmlns:a16="http://schemas.microsoft.com/office/drawing/2014/main" val="391232623"/>
                    </a:ext>
                  </a:extLst>
                </a:gridCol>
                <a:gridCol w="329184">
                  <a:extLst>
                    <a:ext uri="{9D8B030D-6E8A-4147-A177-3AD203B41FA5}">
                      <a16:colId xmlns:a16="http://schemas.microsoft.com/office/drawing/2014/main" val="1106937668"/>
                    </a:ext>
                  </a:extLst>
                </a:gridCol>
                <a:gridCol w="329184">
                  <a:extLst>
                    <a:ext uri="{9D8B030D-6E8A-4147-A177-3AD203B41FA5}">
                      <a16:colId xmlns:a16="http://schemas.microsoft.com/office/drawing/2014/main" val="2573059598"/>
                    </a:ext>
                  </a:extLst>
                </a:gridCol>
                <a:gridCol w="329184">
                  <a:extLst>
                    <a:ext uri="{9D8B030D-6E8A-4147-A177-3AD203B41FA5}">
                      <a16:colId xmlns:a16="http://schemas.microsoft.com/office/drawing/2014/main" val="4206780900"/>
                    </a:ext>
                  </a:extLst>
                </a:gridCol>
                <a:gridCol w="329184">
                  <a:extLst>
                    <a:ext uri="{9D8B030D-6E8A-4147-A177-3AD203B41FA5}">
                      <a16:colId xmlns:a16="http://schemas.microsoft.com/office/drawing/2014/main" val="2628203378"/>
                    </a:ext>
                  </a:extLst>
                </a:gridCol>
                <a:gridCol w="329184">
                  <a:extLst>
                    <a:ext uri="{9D8B030D-6E8A-4147-A177-3AD203B41FA5}">
                      <a16:colId xmlns:a16="http://schemas.microsoft.com/office/drawing/2014/main" val="3592087846"/>
                    </a:ext>
                  </a:extLst>
                </a:gridCol>
                <a:gridCol w="329184">
                  <a:extLst>
                    <a:ext uri="{9D8B030D-6E8A-4147-A177-3AD203B41FA5}">
                      <a16:colId xmlns:a16="http://schemas.microsoft.com/office/drawing/2014/main" val="182432285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64704092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- 2019-01-23 14:00:49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ما هي الساعة المفضلة لديك؟ اطلع على ساعات اليد من "بردلي" في مدن!
</a:t>
                      </a:r>
                      <a:r>
                        <a:rPr kumimoji="0" lang="en-US" sz="1000" b="0" i="0" u="none" strike="noStrike" kern="1200" cap="none" spc="0" normalizeH="0" baseline="0" noProof="0">
                          <a:ln>
                            <a:noFill/>
                          </a:ln>
                          <a:solidFill>
                            <a:prstClr val="black"/>
                          </a:solidFill>
                          <a:effectLst/>
                          <a:uLnTx/>
                          <a:uFillTx/>
                          <a:latin typeface="+mn-lt"/>
                          <a:ea typeface="+mn-ea"/>
                          <a:cs typeface="+mn-cs"/>
                        </a:rPr>
                        <a:t>Which watch is your favorite? Check out the selection of #Bradley timepieces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https://scontent.xx.fbcdn.net/v/t1.0-9/q87/s720x720/50397966_10156058687368297_2805234009364234240_n.jpg?_nc_cat=101&amp;_nc_ht=scontent.xx&amp;oh=0194da879c00f30be9de67fa3cd76e79&amp;oe=5D016C46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40449732"/>
                  </a:ext>
                </a:extLst>
              </a:tr>
            </a:tbl>
          </a:graphicData>
        </a:graphic>
      </p:graphicFrame>
      <p:sp>
        <p:nvSpPr>
          <p:cNvPr id="4" name="Text Placeholder 3">
            <a:extLst>
              <a:ext uri="{FF2B5EF4-FFF2-40B4-BE49-F238E27FC236}">
                <a16:creationId xmlns:a16="http://schemas.microsoft.com/office/drawing/2014/main" id="{34C75720-BCD3-4A6C-BFC5-7AA81E66EBAC}"/>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6833933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FE0251-E227-4367-B025-C4F855BC93F2}"/>
              </a:ext>
            </a:extLst>
          </p:cNvPr>
          <p:cNvSpPr>
            <a:spLocks noGrp="1"/>
          </p:cNvSpPr>
          <p:nvPr>
            <p:ph type="title"/>
          </p:nvPr>
        </p:nvSpPr>
        <p:spPr/>
        <p:txBody>
          <a:bodyPr/>
          <a:lstStyle/>
          <a:p>
            <a:r>
              <a:rPr lang="en-US"/>
              <a:t>Facebook Own Posts Table | Cities - 8 of 24</a:t>
            </a:r>
          </a:p>
        </p:txBody>
      </p:sp>
      <p:graphicFrame>
        <p:nvGraphicFramePr>
          <p:cNvPr id="5" name="Table Placeholder 4">
            <a:extLst>
              <a:ext uri="{FF2B5EF4-FFF2-40B4-BE49-F238E27FC236}">
                <a16:creationId xmlns:a16="http://schemas.microsoft.com/office/drawing/2014/main" id="{A912976D-A8E0-400D-BCDF-8DFEA49FBA7E}"/>
              </a:ext>
            </a:extLst>
          </p:cNvPr>
          <p:cNvGraphicFramePr>
            <a:graphicFrameLocks noGrp="1"/>
          </p:cNvGraphicFramePr>
          <p:nvPr>
            <p:ph type="tbl" sz="quarter" idx="13"/>
            <p:extLst>
              <p:ext uri="{D42A27DB-BD31-4B8C-83A1-F6EECF244321}">
                <p14:modId xmlns:p14="http://schemas.microsoft.com/office/powerpoint/2010/main" val="60860428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858995352"/>
                    </a:ext>
                  </a:extLst>
                </a:gridCol>
                <a:gridCol w="905256">
                  <a:extLst>
                    <a:ext uri="{9D8B030D-6E8A-4147-A177-3AD203B41FA5}">
                      <a16:colId xmlns:a16="http://schemas.microsoft.com/office/drawing/2014/main" val="2360303524"/>
                    </a:ext>
                  </a:extLst>
                </a:gridCol>
                <a:gridCol w="329184">
                  <a:extLst>
                    <a:ext uri="{9D8B030D-6E8A-4147-A177-3AD203B41FA5}">
                      <a16:colId xmlns:a16="http://schemas.microsoft.com/office/drawing/2014/main" val="652459117"/>
                    </a:ext>
                  </a:extLst>
                </a:gridCol>
                <a:gridCol w="329184">
                  <a:extLst>
                    <a:ext uri="{9D8B030D-6E8A-4147-A177-3AD203B41FA5}">
                      <a16:colId xmlns:a16="http://schemas.microsoft.com/office/drawing/2014/main" val="2205857365"/>
                    </a:ext>
                  </a:extLst>
                </a:gridCol>
                <a:gridCol w="329184">
                  <a:extLst>
                    <a:ext uri="{9D8B030D-6E8A-4147-A177-3AD203B41FA5}">
                      <a16:colId xmlns:a16="http://schemas.microsoft.com/office/drawing/2014/main" val="1206840830"/>
                    </a:ext>
                  </a:extLst>
                </a:gridCol>
                <a:gridCol w="329184">
                  <a:extLst>
                    <a:ext uri="{9D8B030D-6E8A-4147-A177-3AD203B41FA5}">
                      <a16:colId xmlns:a16="http://schemas.microsoft.com/office/drawing/2014/main" val="2709142390"/>
                    </a:ext>
                  </a:extLst>
                </a:gridCol>
                <a:gridCol w="329184">
                  <a:extLst>
                    <a:ext uri="{9D8B030D-6E8A-4147-A177-3AD203B41FA5}">
                      <a16:colId xmlns:a16="http://schemas.microsoft.com/office/drawing/2014/main" val="3072763353"/>
                    </a:ext>
                  </a:extLst>
                </a:gridCol>
                <a:gridCol w="329184">
                  <a:extLst>
                    <a:ext uri="{9D8B030D-6E8A-4147-A177-3AD203B41FA5}">
                      <a16:colId xmlns:a16="http://schemas.microsoft.com/office/drawing/2014/main" val="1622134143"/>
                    </a:ext>
                  </a:extLst>
                </a:gridCol>
                <a:gridCol w="329184">
                  <a:extLst>
                    <a:ext uri="{9D8B030D-6E8A-4147-A177-3AD203B41FA5}">
                      <a16:colId xmlns:a16="http://schemas.microsoft.com/office/drawing/2014/main" val="662019261"/>
                    </a:ext>
                  </a:extLst>
                </a:gridCol>
                <a:gridCol w="329184">
                  <a:extLst>
                    <a:ext uri="{9D8B030D-6E8A-4147-A177-3AD203B41FA5}">
                      <a16:colId xmlns:a16="http://schemas.microsoft.com/office/drawing/2014/main" val="3387691718"/>
                    </a:ext>
                  </a:extLst>
                </a:gridCol>
                <a:gridCol w="329184">
                  <a:extLst>
                    <a:ext uri="{9D8B030D-6E8A-4147-A177-3AD203B41FA5}">
                      <a16:colId xmlns:a16="http://schemas.microsoft.com/office/drawing/2014/main" val="2120269309"/>
                    </a:ext>
                  </a:extLst>
                </a:gridCol>
                <a:gridCol w="329184">
                  <a:extLst>
                    <a:ext uri="{9D8B030D-6E8A-4147-A177-3AD203B41FA5}">
                      <a16:colId xmlns:a16="http://schemas.microsoft.com/office/drawing/2014/main" val="3403581670"/>
                    </a:ext>
                  </a:extLst>
                </a:gridCol>
                <a:gridCol w="329184">
                  <a:extLst>
                    <a:ext uri="{9D8B030D-6E8A-4147-A177-3AD203B41FA5}">
                      <a16:colId xmlns:a16="http://schemas.microsoft.com/office/drawing/2014/main" val="777872015"/>
                    </a:ext>
                  </a:extLst>
                </a:gridCol>
                <a:gridCol w="329184">
                  <a:extLst>
                    <a:ext uri="{9D8B030D-6E8A-4147-A177-3AD203B41FA5}">
                      <a16:colId xmlns:a16="http://schemas.microsoft.com/office/drawing/2014/main" val="1488196094"/>
                    </a:ext>
                  </a:extLst>
                </a:gridCol>
                <a:gridCol w="329184">
                  <a:extLst>
                    <a:ext uri="{9D8B030D-6E8A-4147-A177-3AD203B41FA5}">
                      <a16:colId xmlns:a16="http://schemas.microsoft.com/office/drawing/2014/main" val="4206284395"/>
                    </a:ext>
                  </a:extLst>
                </a:gridCol>
                <a:gridCol w="329184">
                  <a:extLst>
                    <a:ext uri="{9D8B030D-6E8A-4147-A177-3AD203B41FA5}">
                      <a16:colId xmlns:a16="http://schemas.microsoft.com/office/drawing/2014/main" val="2492795650"/>
                    </a:ext>
                  </a:extLst>
                </a:gridCol>
                <a:gridCol w="329184">
                  <a:extLst>
                    <a:ext uri="{9D8B030D-6E8A-4147-A177-3AD203B41FA5}">
                      <a16:colId xmlns:a16="http://schemas.microsoft.com/office/drawing/2014/main" val="751555608"/>
                    </a:ext>
                  </a:extLst>
                </a:gridCol>
                <a:gridCol w="329184">
                  <a:extLst>
                    <a:ext uri="{9D8B030D-6E8A-4147-A177-3AD203B41FA5}">
                      <a16:colId xmlns:a16="http://schemas.microsoft.com/office/drawing/2014/main" val="33777582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1768900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- 2019-01-23 13:02:08 </a:t>
                      </a:r>
                      <a:r>
                        <a:rPr kumimoji="0" lang="en-US" sz="1000" b="0" i="0" u="none" strike="noStrike" kern="1200" cap="none" spc="0" normalizeH="0" baseline="0" noProof="0">
                          <a:ln>
                            <a:noFill/>
                          </a:ln>
                          <a:solidFill>
                            <a:prstClr val="black"/>
                          </a:solidFill>
                          <a:effectLst/>
                          <a:uLnTx/>
                          <a:uFillTx/>
                          <a:latin typeface="+mn-lt"/>
                          <a:ea typeface="+mn-ea"/>
                          <a:cs typeface="+mn-cs"/>
                        </a:rPr>
                        <a:t> 
 Cities Dubai Mall store is moving! We’ve loved being a part of the Dubai Mall, but the time has come to expand to a new spot. Beginning September 2019, Cities second Dubai store will be located in the newly opened Nakheel Mall at the Palm! In the meantime, be sure to shop Cities at our Galleria Mall location, where we continue to bring your favorite designs and eclectic trends.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https://scontent.xx.fbcdn.net/v/t15.5256-10/p720x720/49562141_364036751099911_2061428283098005504_n.jpg?_nc_cat=108&amp;_nc_ht=scontent.xx&amp;oh=359f9daeb1bd39b7b585930e86d13b0d&amp;oe=5CE5D767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66137743"/>
                  </a:ext>
                </a:extLst>
              </a:tr>
            </a:tbl>
          </a:graphicData>
        </a:graphic>
      </p:graphicFrame>
      <p:sp>
        <p:nvSpPr>
          <p:cNvPr id="4" name="Text Placeholder 3">
            <a:extLst>
              <a:ext uri="{FF2B5EF4-FFF2-40B4-BE49-F238E27FC236}">
                <a16:creationId xmlns:a16="http://schemas.microsoft.com/office/drawing/2014/main" id="{35F2D79E-0174-4FFF-B565-4732E77D32B5}"/>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77433389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D88A2C-E524-4486-8EE9-7E575E5B67BC}"/>
              </a:ext>
            </a:extLst>
          </p:cNvPr>
          <p:cNvSpPr>
            <a:spLocks noGrp="1"/>
          </p:cNvSpPr>
          <p:nvPr>
            <p:ph type="title"/>
          </p:nvPr>
        </p:nvSpPr>
        <p:spPr/>
        <p:txBody>
          <a:bodyPr/>
          <a:lstStyle/>
          <a:p>
            <a:r>
              <a:rPr lang="en-US"/>
              <a:t>Facebook Own Posts Table | Cities - 9 of 24</a:t>
            </a:r>
          </a:p>
        </p:txBody>
      </p:sp>
      <p:graphicFrame>
        <p:nvGraphicFramePr>
          <p:cNvPr id="5" name="Table Placeholder 4">
            <a:extLst>
              <a:ext uri="{FF2B5EF4-FFF2-40B4-BE49-F238E27FC236}">
                <a16:creationId xmlns:a16="http://schemas.microsoft.com/office/drawing/2014/main" id="{333ACF2F-6941-4036-AF72-FD42CC2CCD79}"/>
              </a:ext>
            </a:extLst>
          </p:cNvPr>
          <p:cNvGraphicFramePr>
            <a:graphicFrameLocks noGrp="1"/>
          </p:cNvGraphicFramePr>
          <p:nvPr>
            <p:ph type="tbl" sz="quarter" idx="13"/>
            <p:extLst>
              <p:ext uri="{D42A27DB-BD31-4B8C-83A1-F6EECF244321}">
                <p14:modId xmlns:p14="http://schemas.microsoft.com/office/powerpoint/2010/main" val="244242002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89938683"/>
                    </a:ext>
                  </a:extLst>
                </a:gridCol>
                <a:gridCol w="905256">
                  <a:extLst>
                    <a:ext uri="{9D8B030D-6E8A-4147-A177-3AD203B41FA5}">
                      <a16:colId xmlns:a16="http://schemas.microsoft.com/office/drawing/2014/main" val="2639714152"/>
                    </a:ext>
                  </a:extLst>
                </a:gridCol>
                <a:gridCol w="329184">
                  <a:extLst>
                    <a:ext uri="{9D8B030D-6E8A-4147-A177-3AD203B41FA5}">
                      <a16:colId xmlns:a16="http://schemas.microsoft.com/office/drawing/2014/main" val="3199198208"/>
                    </a:ext>
                  </a:extLst>
                </a:gridCol>
                <a:gridCol w="329184">
                  <a:extLst>
                    <a:ext uri="{9D8B030D-6E8A-4147-A177-3AD203B41FA5}">
                      <a16:colId xmlns:a16="http://schemas.microsoft.com/office/drawing/2014/main" val="1922014808"/>
                    </a:ext>
                  </a:extLst>
                </a:gridCol>
                <a:gridCol w="329184">
                  <a:extLst>
                    <a:ext uri="{9D8B030D-6E8A-4147-A177-3AD203B41FA5}">
                      <a16:colId xmlns:a16="http://schemas.microsoft.com/office/drawing/2014/main" val="2424299163"/>
                    </a:ext>
                  </a:extLst>
                </a:gridCol>
                <a:gridCol w="329184">
                  <a:extLst>
                    <a:ext uri="{9D8B030D-6E8A-4147-A177-3AD203B41FA5}">
                      <a16:colId xmlns:a16="http://schemas.microsoft.com/office/drawing/2014/main" val="3793561427"/>
                    </a:ext>
                  </a:extLst>
                </a:gridCol>
                <a:gridCol w="329184">
                  <a:extLst>
                    <a:ext uri="{9D8B030D-6E8A-4147-A177-3AD203B41FA5}">
                      <a16:colId xmlns:a16="http://schemas.microsoft.com/office/drawing/2014/main" val="3732493551"/>
                    </a:ext>
                  </a:extLst>
                </a:gridCol>
                <a:gridCol w="329184">
                  <a:extLst>
                    <a:ext uri="{9D8B030D-6E8A-4147-A177-3AD203B41FA5}">
                      <a16:colId xmlns:a16="http://schemas.microsoft.com/office/drawing/2014/main" val="3887633763"/>
                    </a:ext>
                  </a:extLst>
                </a:gridCol>
                <a:gridCol w="329184">
                  <a:extLst>
                    <a:ext uri="{9D8B030D-6E8A-4147-A177-3AD203B41FA5}">
                      <a16:colId xmlns:a16="http://schemas.microsoft.com/office/drawing/2014/main" val="2658127919"/>
                    </a:ext>
                  </a:extLst>
                </a:gridCol>
                <a:gridCol w="329184">
                  <a:extLst>
                    <a:ext uri="{9D8B030D-6E8A-4147-A177-3AD203B41FA5}">
                      <a16:colId xmlns:a16="http://schemas.microsoft.com/office/drawing/2014/main" val="97506761"/>
                    </a:ext>
                  </a:extLst>
                </a:gridCol>
                <a:gridCol w="329184">
                  <a:extLst>
                    <a:ext uri="{9D8B030D-6E8A-4147-A177-3AD203B41FA5}">
                      <a16:colId xmlns:a16="http://schemas.microsoft.com/office/drawing/2014/main" val="2170473484"/>
                    </a:ext>
                  </a:extLst>
                </a:gridCol>
                <a:gridCol w="329184">
                  <a:extLst>
                    <a:ext uri="{9D8B030D-6E8A-4147-A177-3AD203B41FA5}">
                      <a16:colId xmlns:a16="http://schemas.microsoft.com/office/drawing/2014/main" val="973993433"/>
                    </a:ext>
                  </a:extLst>
                </a:gridCol>
                <a:gridCol w="329184">
                  <a:extLst>
                    <a:ext uri="{9D8B030D-6E8A-4147-A177-3AD203B41FA5}">
                      <a16:colId xmlns:a16="http://schemas.microsoft.com/office/drawing/2014/main" val="379434338"/>
                    </a:ext>
                  </a:extLst>
                </a:gridCol>
                <a:gridCol w="329184">
                  <a:extLst>
                    <a:ext uri="{9D8B030D-6E8A-4147-A177-3AD203B41FA5}">
                      <a16:colId xmlns:a16="http://schemas.microsoft.com/office/drawing/2014/main" val="1497845926"/>
                    </a:ext>
                  </a:extLst>
                </a:gridCol>
                <a:gridCol w="329184">
                  <a:extLst>
                    <a:ext uri="{9D8B030D-6E8A-4147-A177-3AD203B41FA5}">
                      <a16:colId xmlns:a16="http://schemas.microsoft.com/office/drawing/2014/main" val="212929450"/>
                    </a:ext>
                  </a:extLst>
                </a:gridCol>
                <a:gridCol w="329184">
                  <a:extLst>
                    <a:ext uri="{9D8B030D-6E8A-4147-A177-3AD203B41FA5}">
                      <a16:colId xmlns:a16="http://schemas.microsoft.com/office/drawing/2014/main" val="4056621286"/>
                    </a:ext>
                  </a:extLst>
                </a:gridCol>
                <a:gridCol w="329184">
                  <a:extLst>
                    <a:ext uri="{9D8B030D-6E8A-4147-A177-3AD203B41FA5}">
                      <a16:colId xmlns:a16="http://schemas.microsoft.com/office/drawing/2014/main" val="355496784"/>
                    </a:ext>
                  </a:extLst>
                </a:gridCol>
                <a:gridCol w="329184">
                  <a:extLst>
                    <a:ext uri="{9D8B030D-6E8A-4147-A177-3AD203B41FA5}">
                      <a16:colId xmlns:a16="http://schemas.microsoft.com/office/drawing/2014/main" val="207042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5218855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- 2019-01-22 14:02:14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أضف اسلوب انيق مع عناصر مميزة مستوحاة من الرخام من "باسيفك كونكشن"،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Add elegance to even the smallest space with marble-inspired accent items from #PacificConnections! Discover the selection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https://scontent.xx.fbcdn.net/v/t1.0-9/p720x720/50632849_10156056688958297_6008484794122371072_o.jpg?_nc_cat=105&amp;_nc_ht=scontent.xx&amp;oh=35fe8bccd967514c5c95901cf820a2f1&amp;oe=5CBD43EE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201011109"/>
                  </a:ext>
                </a:extLst>
              </a:tr>
            </a:tbl>
          </a:graphicData>
        </a:graphic>
      </p:graphicFrame>
      <p:sp>
        <p:nvSpPr>
          <p:cNvPr id="4" name="Text Placeholder 3">
            <a:extLst>
              <a:ext uri="{FF2B5EF4-FFF2-40B4-BE49-F238E27FC236}">
                <a16:creationId xmlns:a16="http://schemas.microsoft.com/office/drawing/2014/main" id="{511285CD-7629-4922-AEC9-560DA780134D}"/>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72906230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0A5ABD-C656-4BA2-BE59-AF8EB6EF2179}"/>
              </a:ext>
            </a:extLst>
          </p:cNvPr>
          <p:cNvSpPr>
            <a:spLocks noGrp="1"/>
          </p:cNvSpPr>
          <p:nvPr>
            <p:ph type="title"/>
          </p:nvPr>
        </p:nvSpPr>
        <p:spPr/>
        <p:txBody>
          <a:bodyPr/>
          <a:lstStyle/>
          <a:p>
            <a:r>
              <a:rPr lang="en-US"/>
              <a:t>Facebook Own Posts Table | Cities - 10 of 24</a:t>
            </a:r>
          </a:p>
        </p:txBody>
      </p:sp>
      <p:graphicFrame>
        <p:nvGraphicFramePr>
          <p:cNvPr id="5" name="Table Placeholder 4">
            <a:extLst>
              <a:ext uri="{FF2B5EF4-FFF2-40B4-BE49-F238E27FC236}">
                <a16:creationId xmlns:a16="http://schemas.microsoft.com/office/drawing/2014/main" id="{6C5C0D5B-12B2-4BDB-9312-AAA819E4108B}"/>
              </a:ext>
            </a:extLst>
          </p:cNvPr>
          <p:cNvGraphicFramePr>
            <a:graphicFrameLocks noGrp="1"/>
          </p:cNvGraphicFramePr>
          <p:nvPr>
            <p:ph type="tbl" sz="quarter" idx="13"/>
            <p:extLst>
              <p:ext uri="{D42A27DB-BD31-4B8C-83A1-F6EECF244321}">
                <p14:modId xmlns:p14="http://schemas.microsoft.com/office/powerpoint/2010/main" val="308217620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15697758"/>
                    </a:ext>
                  </a:extLst>
                </a:gridCol>
                <a:gridCol w="905256">
                  <a:extLst>
                    <a:ext uri="{9D8B030D-6E8A-4147-A177-3AD203B41FA5}">
                      <a16:colId xmlns:a16="http://schemas.microsoft.com/office/drawing/2014/main" val="3207945853"/>
                    </a:ext>
                  </a:extLst>
                </a:gridCol>
                <a:gridCol w="329184">
                  <a:extLst>
                    <a:ext uri="{9D8B030D-6E8A-4147-A177-3AD203B41FA5}">
                      <a16:colId xmlns:a16="http://schemas.microsoft.com/office/drawing/2014/main" val="2518805759"/>
                    </a:ext>
                  </a:extLst>
                </a:gridCol>
                <a:gridCol w="329184">
                  <a:extLst>
                    <a:ext uri="{9D8B030D-6E8A-4147-A177-3AD203B41FA5}">
                      <a16:colId xmlns:a16="http://schemas.microsoft.com/office/drawing/2014/main" val="3594795187"/>
                    </a:ext>
                  </a:extLst>
                </a:gridCol>
                <a:gridCol w="329184">
                  <a:extLst>
                    <a:ext uri="{9D8B030D-6E8A-4147-A177-3AD203B41FA5}">
                      <a16:colId xmlns:a16="http://schemas.microsoft.com/office/drawing/2014/main" val="4028391302"/>
                    </a:ext>
                  </a:extLst>
                </a:gridCol>
                <a:gridCol w="329184">
                  <a:extLst>
                    <a:ext uri="{9D8B030D-6E8A-4147-A177-3AD203B41FA5}">
                      <a16:colId xmlns:a16="http://schemas.microsoft.com/office/drawing/2014/main" val="2769417586"/>
                    </a:ext>
                  </a:extLst>
                </a:gridCol>
                <a:gridCol w="329184">
                  <a:extLst>
                    <a:ext uri="{9D8B030D-6E8A-4147-A177-3AD203B41FA5}">
                      <a16:colId xmlns:a16="http://schemas.microsoft.com/office/drawing/2014/main" val="2985599731"/>
                    </a:ext>
                  </a:extLst>
                </a:gridCol>
                <a:gridCol w="329184">
                  <a:extLst>
                    <a:ext uri="{9D8B030D-6E8A-4147-A177-3AD203B41FA5}">
                      <a16:colId xmlns:a16="http://schemas.microsoft.com/office/drawing/2014/main" val="3830017551"/>
                    </a:ext>
                  </a:extLst>
                </a:gridCol>
                <a:gridCol w="329184">
                  <a:extLst>
                    <a:ext uri="{9D8B030D-6E8A-4147-A177-3AD203B41FA5}">
                      <a16:colId xmlns:a16="http://schemas.microsoft.com/office/drawing/2014/main" val="1501388795"/>
                    </a:ext>
                  </a:extLst>
                </a:gridCol>
                <a:gridCol w="329184">
                  <a:extLst>
                    <a:ext uri="{9D8B030D-6E8A-4147-A177-3AD203B41FA5}">
                      <a16:colId xmlns:a16="http://schemas.microsoft.com/office/drawing/2014/main" val="2027230461"/>
                    </a:ext>
                  </a:extLst>
                </a:gridCol>
                <a:gridCol w="329184">
                  <a:extLst>
                    <a:ext uri="{9D8B030D-6E8A-4147-A177-3AD203B41FA5}">
                      <a16:colId xmlns:a16="http://schemas.microsoft.com/office/drawing/2014/main" val="1559714508"/>
                    </a:ext>
                  </a:extLst>
                </a:gridCol>
                <a:gridCol w="329184">
                  <a:extLst>
                    <a:ext uri="{9D8B030D-6E8A-4147-A177-3AD203B41FA5}">
                      <a16:colId xmlns:a16="http://schemas.microsoft.com/office/drawing/2014/main" val="3906094121"/>
                    </a:ext>
                  </a:extLst>
                </a:gridCol>
                <a:gridCol w="329184">
                  <a:extLst>
                    <a:ext uri="{9D8B030D-6E8A-4147-A177-3AD203B41FA5}">
                      <a16:colId xmlns:a16="http://schemas.microsoft.com/office/drawing/2014/main" val="3363091226"/>
                    </a:ext>
                  </a:extLst>
                </a:gridCol>
                <a:gridCol w="329184">
                  <a:extLst>
                    <a:ext uri="{9D8B030D-6E8A-4147-A177-3AD203B41FA5}">
                      <a16:colId xmlns:a16="http://schemas.microsoft.com/office/drawing/2014/main" val="3597084050"/>
                    </a:ext>
                  </a:extLst>
                </a:gridCol>
                <a:gridCol w="329184">
                  <a:extLst>
                    <a:ext uri="{9D8B030D-6E8A-4147-A177-3AD203B41FA5}">
                      <a16:colId xmlns:a16="http://schemas.microsoft.com/office/drawing/2014/main" val="4112754136"/>
                    </a:ext>
                  </a:extLst>
                </a:gridCol>
                <a:gridCol w="329184">
                  <a:extLst>
                    <a:ext uri="{9D8B030D-6E8A-4147-A177-3AD203B41FA5}">
                      <a16:colId xmlns:a16="http://schemas.microsoft.com/office/drawing/2014/main" val="2018119187"/>
                    </a:ext>
                  </a:extLst>
                </a:gridCol>
                <a:gridCol w="329184">
                  <a:extLst>
                    <a:ext uri="{9D8B030D-6E8A-4147-A177-3AD203B41FA5}">
                      <a16:colId xmlns:a16="http://schemas.microsoft.com/office/drawing/2014/main" val="3312898515"/>
                    </a:ext>
                  </a:extLst>
                </a:gridCol>
                <a:gridCol w="329184">
                  <a:extLst>
                    <a:ext uri="{9D8B030D-6E8A-4147-A177-3AD203B41FA5}">
                      <a16:colId xmlns:a16="http://schemas.microsoft.com/office/drawing/2014/main" val="8542729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71633068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- 2019-01-21 14:01:03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تسمية مجموعة الاواني الخزفية 1948 من "جوناثان أدلر" بحسب درجة حرارة ذوبان الذهب،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The 1948 porcelain dinnerware collection from #JonathanAdler is named for the temperature at which gold melts, and features a splatter design with real gold. Perfect for parties, desserts, and snacks, find it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https://scontent.xx.fbcdn.net/v/t1.0-9/50610847_10156054795123297_1856493179834990592_n.png?_nc_cat=109&amp;_nc_ht=scontent.xx&amp;oh=8247adb050820ec5e35035fd629ee75a&amp;oe=5CEDB5A0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88304971"/>
                  </a:ext>
                </a:extLst>
              </a:tr>
            </a:tbl>
          </a:graphicData>
        </a:graphic>
      </p:graphicFrame>
      <p:sp>
        <p:nvSpPr>
          <p:cNvPr id="4" name="Text Placeholder 3">
            <a:extLst>
              <a:ext uri="{FF2B5EF4-FFF2-40B4-BE49-F238E27FC236}">
                <a16:creationId xmlns:a16="http://schemas.microsoft.com/office/drawing/2014/main" id="{3A38AD9E-4F34-4ADE-A2EE-F30509BCC68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93509287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FA31B0-58C5-4C93-ABD1-F0B1245FCEFA}"/>
              </a:ext>
            </a:extLst>
          </p:cNvPr>
          <p:cNvSpPr>
            <a:spLocks noGrp="1"/>
          </p:cNvSpPr>
          <p:nvPr>
            <p:ph type="title"/>
          </p:nvPr>
        </p:nvSpPr>
        <p:spPr/>
        <p:txBody>
          <a:bodyPr/>
          <a:lstStyle/>
          <a:p>
            <a:r>
              <a:rPr lang="en-US"/>
              <a:t>Facebook Own Posts Table | Cities - 11 of 24</a:t>
            </a:r>
          </a:p>
        </p:txBody>
      </p:sp>
      <p:graphicFrame>
        <p:nvGraphicFramePr>
          <p:cNvPr id="5" name="Table Placeholder 4">
            <a:extLst>
              <a:ext uri="{FF2B5EF4-FFF2-40B4-BE49-F238E27FC236}">
                <a16:creationId xmlns:a16="http://schemas.microsoft.com/office/drawing/2014/main" id="{46A48D18-4562-4B47-AE17-F6727F807CE0}"/>
              </a:ext>
            </a:extLst>
          </p:cNvPr>
          <p:cNvGraphicFramePr>
            <a:graphicFrameLocks noGrp="1"/>
          </p:cNvGraphicFramePr>
          <p:nvPr>
            <p:ph type="tbl" sz="quarter" idx="13"/>
            <p:extLst>
              <p:ext uri="{D42A27DB-BD31-4B8C-83A1-F6EECF244321}">
                <p14:modId xmlns:p14="http://schemas.microsoft.com/office/powerpoint/2010/main" val="367828821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350784315"/>
                    </a:ext>
                  </a:extLst>
                </a:gridCol>
                <a:gridCol w="905256">
                  <a:extLst>
                    <a:ext uri="{9D8B030D-6E8A-4147-A177-3AD203B41FA5}">
                      <a16:colId xmlns:a16="http://schemas.microsoft.com/office/drawing/2014/main" val="3386905897"/>
                    </a:ext>
                  </a:extLst>
                </a:gridCol>
                <a:gridCol w="329184">
                  <a:extLst>
                    <a:ext uri="{9D8B030D-6E8A-4147-A177-3AD203B41FA5}">
                      <a16:colId xmlns:a16="http://schemas.microsoft.com/office/drawing/2014/main" val="579983023"/>
                    </a:ext>
                  </a:extLst>
                </a:gridCol>
                <a:gridCol w="329184">
                  <a:extLst>
                    <a:ext uri="{9D8B030D-6E8A-4147-A177-3AD203B41FA5}">
                      <a16:colId xmlns:a16="http://schemas.microsoft.com/office/drawing/2014/main" val="3356362614"/>
                    </a:ext>
                  </a:extLst>
                </a:gridCol>
                <a:gridCol w="329184">
                  <a:extLst>
                    <a:ext uri="{9D8B030D-6E8A-4147-A177-3AD203B41FA5}">
                      <a16:colId xmlns:a16="http://schemas.microsoft.com/office/drawing/2014/main" val="2947722626"/>
                    </a:ext>
                  </a:extLst>
                </a:gridCol>
                <a:gridCol w="329184">
                  <a:extLst>
                    <a:ext uri="{9D8B030D-6E8A-4147-A177-3AD203B41FA5}">
                      <a16:colId xmlns:a16="http://schemas.microsoft.com/office/drawing/2014/main" val="148624"/>
                    </a:ext>
                  </a:extLst>
                </a:gridCol>
                <a:gridCol w="329184">
                  <a:extLst>
                    <a:ext uri="{9D8B030D-6E8A-4147-A177-3AD203B41FA5}">
                      <a16:colId xmlns:a16="http://schemas.microsoft.com/office/drawing/2014/main" val="4210145916"/>
                    </a:ext>
                  </a:extLst>
                </a:gridCol>
                <a:gridCol w="329184">
                  <a:extLst>
                    <a:ext uri="{9D8B030D-6E8A-4147-A177-3AD203B41FA5}">
                      <a16:colId xmlns:a16="http://schemas.microsoft.com/office/drawing/2014/main" val="2379914205"/>
                    </a:ext>
                  </a:extLst>
                </a:gridCol>
                <a:gridCol w="329184">
                  <a:extLst>
                    <a:ext uri="{9D8B030D-6E8A-4147-A177-3AD203B41FA5}">
                      <a16:colId xmlns:a16="http://schemas.microsoft.com/office/drawing/2014/main" val="2254983993"/>
                    </a:ext>
                  </a:extLst>
                </a:gridCol>
                <a:gridCol w="329184">
                  <a:extLst>
                    <a:ext uri="{9D8B030D-6E8A-4147-A177-3AD203B41FA5}">
                      <a16:colId xmlns:a16="http://schemas.microsoft.com/office/drawing/2014/main" val="4139259342"/>
                    </a:ext>
                  </a:extLst>
                </a:gridCol>
                <a:gridCol w="329184">
                  <a:extLst>
                    <a:ext uri="{9D8B030D-6E8A-4147-A177-3AD203B41FA5}">
                      <a16:colId xmlns:a16="http://schemas.microsoft.com/office/drawing/2014/main" val="4147689519"/>
                    </a:ext>
                  </a:extLst>
                </a:gridCol>
                <a:gridCol w="329184">
                  <a:extLst>
                    <a:ext uri="{9D8B030D-6E8A-4147-A177-3AD203B41FA5}">
                      <a16:colId xmlns:a16="http://schemas.microsoft.com/office/drawing/2014/main" val="3491945641"/>
                    </a:ext>
                  </a:extLst>
                </a:gridCol>
                <a:gridCol w="329184">
                  <a:extLst>
                    <a:ext uri="{9D8B030D-6E8A-4147-A177-3AD203B41FA5}">
                      <a16:colId xmlns:a16="http://schemas.microsoft.com/office/drawing/2014/main" val="3468950400"/>
                    </a:ext>
                  </a:extLst>
                </a:gridCol>
                <a:gridCol w="329184">
                  <a:extLst>
                    <a:ext uri="{9D8B030D-6E8A-4147-A177-3AD203B41FA5}">
                      <a16:colId xmlns:a16="http://schemas.microsoft.com/office/drawing/2014/main" val="875222671"/>
                    </a:ext>
                  </a:extLst>
                </a:gridCol>
                <a:gridCol w="329184">
                  <a:extLst>
                    <a:ext uri="{9D8B030D-6E8A-4147-A177-3AD203B41FA5}">
                      <a16:colId xmlns:a16="http://schemas.microsoft.com/office/drawing/2014/main" val="2868076464"/>
                    </a:ext>
                  </a:extLst>
                </a:gridCol>
                <a:gridCol w="329184">
                  <a:extLst>
                    <a:ext uri="{9D8B030D-6E8A-4147-A177-3AD203B41FA5}">
                      <a16:colId xmlns:a16="http://schemas.microsoft.com/office/drawing/2014/main" val="3661098188"/>
                    </a:ext>
                  </a:extLst>
                </a:gridCol>
                <a:gridCol w="329184">
                  <a:extLst>
                    <a:ext uri="{9D8B030D-6E8A-4147-A177-3AD203B41FA5}">
                      <a16:colId xmlns:a16="http://schemas.microsoft.com/office/drawing/2014/main" val="4074340944"/>
                    </a:ext>
                  </a:extLst>
                </a:gridCol>
                <a:gridCol w="329184">
                  <a:extLst>
                    <a:ext uri="{9D8B030D-6E8A-4147-A177-3AD203B41FA5}">
                      <a16:colId xmlns:a16="http://schemas.microsoft.com/office/drawing/2014/main" val="6040450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539992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- 2019-01-21 13:43:05 </a:t>
                      </a:r>
                      <a:r>
                        <a:rPr kumimoji="0" lang="en-US" sz="1000" b="0" i="0" u="none" strike="noStrike" kern="1200" cap="none" spc="0" normalizeH="0" baseline="0" noProof="0">
                          <a:ln>
                            <a:noFill/>
                          </a:ln>
                          <a:solidFill>
                            <a:prstClr val="black"/>
                          </a:solidFill>
                          <a:effectLst/>
                          <a:uLnTx/>
                          <a:uFillTx/>
                          <a:latin typeface="+mn-lt"/>
                          <a:ea typeface="+mn-ea"/>
                          <a:cs typeface="+mn-cs"/>
                        </a:rPr>
                        <a:t> 
 New sculptures from Greek artist @StathisAlexopoulos have just arrived! See more about his work here: https://www.instagram.com/stathis_alexopoulos/, and get your favorite sculptural creations in his characteristic style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https://scontent.xx.fbcdn.net/v/t1.0-9/50312601_10156054773583297_1843479428928110592_n.png?_nc_cat=100&amp;_nc_ht=scontent.xx&amp;oh=f736c0eb35fb9bf84668f38134579757&amp;oe=5CE9CE30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65171354"/>
                  </a:ext>
                </a:extLst>
              </a:tr>
            </a:tbl>
          </a:graphicData>
        </a:graphic>
      </p:graphicFrame>
      <p:sp>
        <p:nvSpPr>
          <p:cNvPr id="4" name="Text Placeholder 3">
            <a:extLst>
              <a:ext uri="{FF2B5EF4-FFF2-40B4-BE49-F238E27FC236}">
                <a16:creationId xmlns:a16="http://schemas.microsoft.com/office/drawing/2014/main" id="{6B62092F-5EC6-4030-8C04-A17838E04BE1}"/>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88260605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48F25FB-7E8B-4E20-B7F2-1D2224360194}"/>
              </a:ext>
            </a:extLst>
          </p:cNvPr>
          <p:cNvSpPr>
            <a:spLocks noGrp="1"/>
          </p:cNvSpPr>
          <p:nvPr>
            <p:ph type="title"/>
          </p:nvPr>
        </p:nvSpPr>
        <p:spPr/>
        <p:txBody>
          <a:bodyPr/>
          <a:lstStyle/>
          <a:p>
            <a:r>
              <a:rPr lang="en-US"/>
              <a:t>Facebook Own Posts Table | Cities - 12 of 24</a:t>
            </a:r>
          </a:p>
        </p:txBody>
      </p:sp>
      <p:graphicFrame>
        <p:nvGraphicFramePr>
          <p:cNvPr id="5" name="Table Placeholder 4">
            <a:extLst>
              <a:ext uri="{FF2B5EF4-FFF2-40B4-BE49-F238E27FC236}">
                <a16:creationId xmlns:a16="http://schemas.microsoft.com/office/drawing/2014/main" id="{0FFDDE55-AE94-499D-B9FD-DEE68D9CBF46}"/>
              </a:ext>
            </a:extLst>
          </p:cNvPr>
          <p:cNvGraphicFramePr>
            <a:graphicFrameLocks noGrp="1"/>
          </p:cNvGraphicFramePr>
          <p:nvPr>
            <p:ph type="tbl" sz="quarter" idx="13"/>
            <p:extLst>
              <p:ext uri="{D42A27DB-BD31-4B8C-83A1-F6EECF244321}">
                <p14:modId xmlns:p14="http://schemas.microsoft.com/office/powerpoint/2010/main" val="59429493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630781164"/>
                    </a:ext>
                  </a:extLst>
                </a:gridCol>
                <a:gridCol w="905256">
                  <a:extLst>
                    <a:ext uri="{9D8B030D-6E8A-4147-A177-3AD203B41FA5}">
                      <a16:colId xmlns:a16="http://schemas.microsoft.com/office/drawing/2014/main" val="1365069583"/>
                    </a:ext>
                  </a:extLst>
                </a:gridCol>
                <a:gridCol w="329184">
                  <a:extLst>
                    <a:ext uri="{9D8B030D-6E8A-4147-A177-3AD203B41FA5}">
                      <a16:colId xmlns:a16="http://schemas.microsoft.com/office/drawing/2014/main" val="2801688773"/>
                    </a:ext>
                  </a:extLst>
                </a:gridCol>
                <a:gridCol w="329184">
                  <a:extLst>
                    <a:ext uri="{9D8B030D-6E8A-4147-A177-3AD203B41FA5}">
                      <a16:colId xmlns:a16="http://schemas.microsoft.com/office/drawing/2014/main" val="1560346714"/>
                    </a:ext>
                  </a:extLst>
                </a:gridCol>
                <a:gridCol w="329184">
                  <a:extLst>
                    <a:ext uri="{9D8B030D-6E8A-4147-A177-3AD203B41FA5}">
                      <a16:colId xmlns:a16="http://schemas.microsoft.com/office/drawing/2014/main" val="829487206"/>
                    </a:ext>
                  </a:extLst>
                </a:gridCol>
                <a:gridCol w="329184">
                  <a:extLst>
                    <a:ext uri="{9D8B030D-6E8A-4147-A177-3AD203B41FA5}">
                      <a16:colId xmlns:a16="http://schemas.microsoft.com/office/drawing/2014/main" val="3110650343"/>
                    </a:ext>
                  </a:extLst>
                </a:gridCol>
                <a:gridCol w="329184">
                  <a:extLst>
                    <a:ext uri="{9D8B030D-6E8A-4147-A177-3AD203B41FA5}">
                      <a16:colId xmlns:a16="http://schemas.microsoft.com/office/drawing/2014/main" val="1197664996"/>
                    </a:ext>
                  </a:extLst>
                </a:gridCol>
                <a:gridCol w="329184">
                  <a:extLst>
                    <a:ext uri="{9D8B030D-6E8A-4147-A177-3AD203B41FA5}">
                      <a16:colId xmlns:a16="http://schemas.microsoft.com/office/drawing/2014/main" val="2241230718"/>
                    </a:ext>
                  </a:extLst>
                </a:gridCol>
                <a:gridCol w="329184">
                  <a:extLst>
                    <a:ext uri="{9D8B030D-6E8A-4147-A177-3AD203B41FA5}">
                      <a16:colId xmlns:a16="http://schemas.microsoft.com/office/drawing/2014/main" val="2283603652"/>
                    </a:ext>
                  </a:extLst>
                </a:gridCol>
                <a:gridCol w="329184">
                  <a:extLst>
                    <a:ext uri="{9D8B030D-6E8A-4147-A177-3AD203B41FA5}">
                      <a16:colId xmlns:a16="http://schemas.microsoft.com/office/drawing/2014/main" val="4260015135"/>
                    </a:ext>
                  </a:extLst>
                </a:gridCol>
                <a:gridCol w="329184">
                  <a:extLst>
                    <a:ext uri="{9D8B030D-6E8A-4147-A177-3AD203B41FA5}">
                      <a16:colId xmlns:a16="http://schemas.microsoft.com/office/drawing/2014/main" val="3133097371"/>
                    </a:ext>
                  </a:extLst>
                </a:gridCol>
                <a:gridCol w="329184">
                  <a:extLst>
                    <a:ext uri="{9D8B030D-6E8A-4147-A177-3AD203B41FA5}">
                      <a16:colId xmlns:a16="http://schemas.microsoft.com/office/drawing/2014/main" val="2966540201"/>
                    </a:ext>
                  </a:extLst>
                </a:gridCol>
                <a:gridCol w="329184">
                  <a:extLst>
                    <a:ext uri="{9D8B030D-6E8A-4147-A177-3AD203B41FA5}">
                      <a16:colId xmlns:a16="http://schemas.microsoft.com/office/drawing/2014/main" val="359512462"/>
                    </a:ext>
                  </a:extLst>
                </a:gridCol>
                <a:gridCol w="329184">
                  <a:extLst>
                    <a:ext uri="{9D8B030D-6E8A-4147-A177-3AD203B41FA5}">
                      <a16:colId xmlns:a16="http://schemas.microsoft.com/office/drawing/2014/main" val="3934655185"/>
                    </a:ext>
                  </a:extLst>
                </a:gridCol>
                <a:gridCol w="329184">
                  <a:extLst>
                    <a:ext uri="{9D8B030D-6E8A-4147-A177-3AD203B41FA5}">
                      <a16:colId xmlns:a16="http://schemas.microsoft.com/office/drawing/2014/main" val="604282865"/>
                    </a:ext>
                  </a:extLst>
                </a:gridCol>
                <a:gridCol w="329184">
                  <a:extLst>
                    <a:ext uri="{9D8B030D-6E8A-4147-A177-3AD203B41FA5}">
                      <a16:colId xmlns:a16="http://schemas.microsoft.com/office/drawing/2014/main" val="539532676"/>
                    </a:ext>
                  </a:extLst>
                </a:gridCol>
                <a:gridCol w="329184">
                  <a:extLst>
                    <a:ext uri="{9D8B030D-6E8A-4147-A177-3AD203B41FA5}">
                      <a16:colId xmlns:a16="http://schemas.microsoft.com/office/drawing/2014/main" val="4107299373"/>
                    </a:ext>
                  </a:extLst>
                </a:gridCol>
                <a:gridCol w="329184">
                  <a:extLst>
                    <a:ext uri="{9D8B030D-6E8A-4147-A177-3AD203B41FA5}">
                      <a16:colId xmlns:a16="http://schemas.microsoft.com/office/drawing/2014/main" val="177563239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56390288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- 2019-01-17 14:01:13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اختراللون الذهبي لاكسسوارات الحمامات من "باسيفك كونكشن"، متوفرة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Fill small spaces with elegant style! Go golden with boxes and bins from #PacificConnections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https://scontent.xx.fbcdn.net/v/t1.0-9/50057637_10156046503353297_3446094141254008832_n.jpg?_nc_cat=111&amp;_nc_ht=scontent.xx&amp;oh=bce51a95f5f981a7aaaf7f55bcf1b938&amp;oe=5CBA3E0D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92125529"/>
                  </a:ext>
                </a:extLst>
              </a:tr>
            </a:tbl>
          </a:graphicData>
        </a:graphic>
      </p:graphicFrame>
      <p:sp>
        <p:nvSpPr>
          <p:cNvPr id="4" name="Text Placeholder 3">
            <a:extLst>
              <a:ext uri="{FF2B5EF4-FFF2-40B4-BE49-F238E27FC236}">
                <a16:creationId xmlns:a16="http://schemas.microsoft.com/office/drawing/2014/main" id="{FFD61708-AFE8-4327-9069-16272BD7D08E}"/>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762173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E135E1-926B-4034-9B90-1572B1CCB194}"/>
              </a:ext>
            </a:extLst>
          </p:cNvPr>
          <p:cNvSpPr>
            <a:spLocks noGrp="1"/>
          </p:cNvSpPr>
          <p:nvPr>
            <p:ph type="title"/>
          </p:nvPr>
        </p:nvSpPr>
        <p:spPr/>
        <p:txBody>
          <a:bodyPr/>
          <a:lstStyle/>
          <a:p>
            <a:r>
              <a:rPr lang="en-US"/>
              <a:t>Facebook Own Posts Table | Cities - 13 of 24</a:t>
            </a:r>
          </a:p>
        </p:txBody>
      </p:sp>
      <p:graphicFrame>
        <p:nvGraphicFramePr>
          <p:cNvPr id="5" name="Table Placeholder 4">
            <a:extLst>
              <a:ext uri="{FF2B5EF4-FFF2-40B4-BE49-F238E27FC236}">
                <a16:creationId xmlns:a16="http://schemas.microsoft.com/office/drawing/2014/main" id="{DF29672B-783A-4B30-9A93-3D686791E7A2}"/>
              </a:ext>
            </a:extLst>
          </p:cNvPr>
          <p:cNvGraphicFramePr>
            <a:graphicFrameLocks noGrp="1"/>
          </p:cNvGraphicFramePr>
          <p:nvPr>
            <p:ph type="tbl" sz="quarter" idx="13"/>
            <p:extLst>
              <p:ext uri="{D42A27DB-BD31-4B8C-83A1-F6EECF244321}">
                <p14:modId xmlns:p14="http://schemas.microsoft.com/office/powerpoint/2010/main" val="134466622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935079763"/>
                    </a:ext>
                  </a:extLst>
                </a:gridCol>
                <a:gridCol w="905256">
                  <a:extLst>
                    <a:ext uri="{9D8B030D-6E8A-4147-A177-3AD203B41FA5}">
                      <a16:colId xmlns:a16="http://schemas.microsoft.com/office/drawing/2014/main" val="1447682403"/>
                    </a:ext>
                  </a:extLst>
                </a:gridCol>
                <a:gridCol w="329184">
                  <a:extLst>
                    <a:ext uri="{9D8B030D-6E8A-4147-A177-3AD203B41FA5}">
                      <a16:colId xmlns:a16="http://schemas.microsoft.com/office/drawing/2014/main" val="1918157547"/>
                    </a:ext>
                  </a:extLst>
                </a:gridCol>
                <a:gridCol w="329184">
                  <a:extLst>
                    <a:ext uri="{9D8B030D-6E8A-4147-A177-3AD203B41FA5}">
                      <a16:colId xmlns:a16="http://schemas.microsoft.com/office/drawing/2014/main" val="1690496248"/>
                    </a:ext>
                  </a:extLst>
                </a:gridCol>
                <a:gridCol w="329184">
                  <a:extLst>
                    <a:ext uri="{9D8B030D-6E8A-4147-A177-3AD203B41FA5}">
                      <a16:colId xmlns:a16="http://schemas.microsoft.com/office/drawing/2014/main" val="73330925"/>
                    </a:ext>
                  </a:extLst>
                </a:gridCol>
                <a:gridCol w="329184">
                  <a:extLst>
                    <a:ext uri="{9D8B030D-6E8A-4147-A177-3AD203B41FA5}">
                      <a16:colId xmlns:a16="http://schemas.microsoft.com/office/drawing/2014/main" val="2251180749"/>
                    </a:ext>
                  </a:extLst>
                </a:gridCol>
                <a:gridCol w="329184">
                  <a:extLst>
                    <a:ext uri="{9D8B030D-6E8A-4147-A177-3AD203B41FA5}">
                      <a16:colId xmlns:a16="http://schemas.microsoft.com/office/drawing/2014/main" val="3104194107"/>
                    </a:ext>
                  </a:extLst>
                </a:gridCol>
                <a:gridCol w="329184">
                  <a:extLst>
                    <a:ext uri="{9D8B030D-6E8A-4147-A177-3AD203B41FA5}">
                      <a16:colId xmlns:a16="http://schemas.microsoft.com/office/drawing/2014/main" val="3041855382"/>
                    </a:ext>
                  </a:extLst>
                </a:gridCol>
                <a:gridCol w="329184">
                  <a:extLst>
                    <a:ext uri="{9D8B030D-6E8A-4147-A177-3AD203B41FA5}">
                      <a16:colId xmlns:a16="http://schemas.microsoft.com/office/drawing/2014/main" val="910309141"/>
                    </a:ext>
                  </a:extLst>
                </a:gridCol>
                <a:gridCol w="329184">
                  <a:extLst>
                    <a:ext uri="{9D8B030D-6E8A-4147-A177-3AD203B41FA5}">
                      <a16:colId xmlns:a16="http://schemas.microsoft.com/office/drawing/2014/main" val="4041241796"/>
                    </a:ext>
                  </a:extLst>
                </a:gridCol>
                <a:gridCol w="329184">
                  <a:extLst>
                    <a:ext uri="{9D8B030D-6E8A-4147-A177-3AD203B41FA5}">
                      <a16:colId xmlns:a16="http://schemas.microsoft.com/office/drawing/2014/main" val="1201972977"/>
                    </a:ext>
                  </a:extLst>
                </a:gridCol>
                <a:gridCol w="329184">
                  <a:extLst>
                    <a:ext uri="{9D8B030D-6E8A-4147-A177-3AD203B41FA5}">
                      <a16:colId xmlns:a16="http://schemas.microsoft.com/office/drawing/2014/main" val="3969808479"/>
                    </a:ext>
                  </a:extLst>
                </a:gridCol>
                <a:gridCol w="329184">
                  <a:extLst>
                    <a:ext uri="{9D8B030D-6E8A-4147-A177-3AD203B41FA5}">
                      <a16:colId xmlns:a16="http://schemas.microsoft.com/office/drawing/2014/main" val="501216590"/>
                    </a:ext>
                  </a:extLst>
                </a:gridCol>
                <a:gridCol w="329184">
                  <a:extLst>
                    <a:ext uri="{9D8B030D-6E8A-4147-A177-3AD203B41FA5}">
                      <a16:colId xmlns:a16="http://schemas.microsoft.com/office/drawing/2014/main" val="1211014105"/>
                    </a:ext>
                  </a:extLst>
                </a:gridCol>
                <a:gridCol w="329184">
                  <a:extLst>
                    <a:ext uri="{9D8B030D-6E8A-4147-A177-3AD203B41FA5}">
                      <a16:colId xmlns:a16="http://schemas.microsoft.com/office/drawing/2014/main" val="1062097405"/>
                    </a:ext>
                  </a:extLst>
                </a:gridCol>
                <a:gridCol w="329184">
                  <a:extLst>
                    <a:ext uri="{9D8B030D-6E8A-4147-A177-3AD203B41FA5}">
                      <a16:colId xmlns:a16="http://schemas.microsoft.com/office/drawing/2014/main" val="3830902763"/>
                    </a:ext>
                  </a:extLst>
                </a:gridCol>
                <a:gridCol w="329184">
                  <a:extLst>
                    <a:ext uri="{9D8B030D-6E8A-4147-A177-3AD203B41FA5}">
                      <a16:colId xmlns:a16="http://schemas.microsoft.com/office/drawing/2014/main" val="3228048233"/>
                    </a:ext>
                  </a:extLst>
                </a:gridCol>
                <a:gridCol w="329184">
                  <a:extLst>
                    <a:ext uri="{9D8B030D-6E8A-4147-A177-3AD203B41FA5}">
                      <a16:colId xmlns:a16="http://schemas.microsoft.com/office/drawing/2014/main" val="348562873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60191278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- 2019-01-15 14:01:52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بخصم ٥٠٪؜ على الإضاءات المفضلة لديك من "جدكو". العرض ساري الآن في مدن!
</a:t>
                      </a:r>
                      <a:r>
                        <a:rPr kumimoji="0" lang="en-US" sz="1000" b="0" i="0" u="none" strike="noStrike" kern="1200" cap="none" spc="0" normalizeH="0" baseline="0" noProof="0">
                          <a:ln>
                            <a:noFill/>
                          </a:ln>
                          <a:solidFill>
                            <a:prstClr val="black"/>
                          </a:solidFill>
                          <a:effectLst/>
                          <a:uLnTx/>
                          <a:uFillTx/>
                          <a:latin typeface="+mn-lt"/>
                          <a:ea typeface="+mn-ea"/>
                          <a:cs typeface="+mn-cs"/>
                        </a:rPr>
                        <a:t>Light up your space for less! Discover lamps and lights from #Judeco at 50% off, happening now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https://scontent.xx.fbcdn.net/v/t1.0-9/s720x720/50133391_10156042585733297_6406667101850828800_o.jpg?_nc_cat=108&amp;_nc_ht=scontent.xx&amp;oh=a977d8ddf8a1fa9a7e9033f9c05a3e97&amp;oe=5CCCA68B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586677913"/>
                  </a:ext>
                </a:extLst>
              </a:tr>
            </a:tbl>
          </a:graphicData>
        </a:graphic>
      </p:graphicFrame>
      <p:sp>
        <p:nvSpPr>
          <p:cNvPr id="4" name="Text Placeholder 3">
            <a:extLst>
              <a:ext uri="{FF2B5EF4-FFF2-40B4-BE49-F238E27FC236}">
                <a16:creationId xmlns:a16="http://schemas.microsoft.com/office/drawing/2014/main" id="{194C571F-36AF-42C8-8958-47C18996579F}"/>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20716222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447E24C-10C1-490E-9B5F-53CD5D0167DC}"/>
              </a:ext>
            </a:extLst>
          </p:cNvPr>
          <p:cNvSpPr>
            <a:spLocks noGrp="1"/>
          </p:cNvSpPr>
          <p:nvPr>
            <p:ph type="title"/>
          </p:nvPr>
        </p:nvSpPr>
        <p:spPr/>
        <p:txBody>
          <a:bodyPr/>
          <a:lstStyle/>
          <a:p>
            <a:r>
              <a:rPr lang="en-US"/>
              <a:t>Facebook Own Posts Table | Cities - 14 of 24</a:t>
            </a:r>
          </a:p>
        </p:txBody>
      </p:sp>
      <p:graphicFrame>
        <p:nvGraphicFramePr>
          <p:cNvPr id="5" name="Table Placeholder 4">
            <a:extLst>
              <a:ext uri="{FF2B5EF4-FFF2-40B4-BE49-F238E27FC236}">
                <a16:creationId xmlns:a16="http://schemas.microsoft.com/office/drawing/2014/main" id="{09DA8D89-ED39-41AF-84BA-4F9E91722624}"/>
              </a:ext>
            </a:extLst>
          </p:cNvPr>
          <p:cNvGraphicFramePr>
            <a:graphicFrameLocks noGrp="1"/>
          </p:cNvGraphicFramePr>
          <p:nvPr>
            <p:ph type="tbl" sz="quarter" idx="13"/>
            <p:extLst>
              <p:ext uri="{D42A27DB-BD31-4B8C-83A1-F6EECF244321}">
                <p14:modId xmlns:p14="http://schemas.microsoft.com/office/powerpoint/2010/main" val="389562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506481977"/>
                    </a:ext>
                  </a:extLst>
                </a:gridCol>
                <a:gridCol w="905256">
                  <a:extLst>
                    <a:ext uri="{9D8B030D-6E8A-4147-A177-3AD203B41FA5}">
                      <a16:colId xmlns:a16="http://schemas.microsoft.com/office/drawing/2014/main" val="1159467611"/>
                    </a:ext>
                  </a:extLst>
                </a:gridCol>
                <a:gridCol w="329184">
                  <a:extLst>
                    <a:ext uri="{9D8B030D-6E8A-4147-A177-3AD203B41FA5}">
                      <a16:colId xmlns:a16="http://schemas.microsoft.com/office/drawing/2014/main" val="3294635614"/>
                    </a:ext>
                  </a:extLst>
                </a:gridCol>
                <a:gridCol w="329184">
                  <a:extLst>
                    <a:ext uri="{9D8B030D-6E8A-4147-A177-3AD203B41FA5}">
                      <a16:colId xmlns:a16="http://schemas.microsoft.com/office/drawing/2014/main" val="2296585713"/>
                    </a:ext>
                  </a:extLst>
                </a:gridCol>
                <a:gridCol w="329184">
                  <a:extLst>
                    <a:ext uri="{9D8B030D-6E8A-4147-A177-3AD203B41FA5}">
                      <a16:colId xmlns:a16="http://schemas.microsoft.com/office/drawing/2014/main" val="2144028933"/>
                    </a:ext>
                  </a:extLst>
                </a:gridCol>
                <a:gridCol w="329184">
                  <a:extLst>
                    <a:ext uri="{9D8B030D-6E8A-4147-A177-3AD203B41FA5}">
                      <a16:colId xmlns:a16="http://schemas.microsoft.com/office/drawing/2014/main" val="4114513779"/>
                    </a:ext>
                  </a:extLst>
                </a:gridCol>
                <a:gridCol w="329184">
                  <a:extLst>
                    <a:ext uri="{9D8B030D-6E8A-4147-A177-3AD203B41FA5}">
                      <a16:colId xmlns:a16="http://schemas.microsoft.com/office/drawing/2014/main" val="634810196"/>
                    </a:ext>
                  </a:extLst>
                </a:gridCol>
                <a:gridCol w="329184">
                  <a:extLst>
                    <a:ext uri="{9D8B030D-6E8A-4147-A177-3AD203B41FA5}">
                      <a16:colId xmlns:a16="http://schemas.microsoft.com/office/drawing/2014/main" val="696365508"/>
                    </a:ext>
                  </a:extLst>
                </a:gridCol>
                <a:gridCol w="329184">
                  <a:extLst>
                    <a:ext uri="{9D8B030D-6E8A-4147-A177-3AD203B41FA5}">
                      <a16:colId xmlns:a16="http://schemas.microsoft.com/office/drawing/2014/main" val="1532882460"/>
                    </a:ext>
                  </a:extLst>
                </a:gridCol>
                <a:gridCol w="329184">
                  <a:extLst>
                    <a:ext uri="{9D8B030D-6E8A-4147-A177-3AD203B41FA5}">
                      <a16:colId xmlns:a16="http://schemas.microsoft.com/office/drawing/2014/main" val="763849682"/>
                    </a:ext>
                  </a:extLst>
                </a:gridCol>
                <a:gridCol w="329184">
                  <a:extLst>
                    <a:ext uri="{9D8B030D-6E8A-4147-A177-3AD203B41FA5}">
                      <a16:colId xmlns:a16="http://schemas.microsoft.com/office/drawing/2014/main" val="2088402924"/>
                    </a:ext>
                  </a:extLst>
                </a:gridCol>
                <a:gridCol w="329184">
                  <a:extLst>
                    <a:ext uri="{9D8B030D-6E8A-4147-A177-3AD203B41FA5}">
                      <a16:colId xmlns:a16="http://schemas.microsoft.com/office/drawing/2014/main" val="4091372555"/>
                    </a:ext>
                  </a:extLst>
                </a:gridCol>
                <a:gridCol w="329184">
                  <a:extLst>
                    <a:ext uri="{9D8B030D-6E8A-4147-A177-3AD203B41FA5}">
                      <a16:colId xmlns:a16="http://schemas.microsoft.com/office/drawing/2014/main" val="4234852452"/>
                    </a:ext>
                  </a:extLst>
                </a:gridCol>
                <a:gridCol w="329184">
                  <a:extLst>
                    <a:ext uri="{9D8B030D-6E8A-4147-A177-3AD203B41FA5}">
                      <a16:colId xmlns:a16="http://schemas.microsoft.com/office/drawing/2014/main" val="21644299"/>
                    </a:ext>
                  </a:extLst>
                </a:gridCol>
                <a:gridCol w="329184">
                  <a:extLst>
                    <a:ext uri="{9D8B030D-6E8A-4147-A177-3AD203B41FA5}">
                      <a16:colId xmlns:a16="http://schemas.microsoft.com/office/drawing/2014/main" val="2676322466"/>
                    </a:ext>
                  </a:extLst>
                </a:gridCol>
                <a:gridCol w="329184">
                  <a:extLst>
                    <a:ext uri="{9D8B030D-6E8A-4147-A177-3AD203B41FA5}">
                      <a16:colId xmlns:a16="http://schemas.microsoft.com/office/drawing/2014/main" val="2260684303"/>
                    </a:ext>
                  </a:extLst>
                </a:gridCol>
                <a:gridCol w="329184">
                  <a:extLst>
                    <a:ext uri="{9D8B030D-6E8A-4147-A177-3AD203B41FA5}">
                      <a16:colId xmlns:a16="http://schemas.microsoft.com/office/drawing/2014/main" val="586693982"/>
                    </a:ext>
                  </a:extLst>
                </a:gridCol>
                <a:gridCol w="329184">
                  <a:extLst>
                    <a:ext uri="{9D8B030D-6E8A-4147-A177-3AD203B41FA5}">
                      <a16:colId xmlns:a16="http://schemas.microsoft.com/office/drawing/2014/main" val="21816899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22081386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- 2019-01-14 14:02:06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أحدث الاكسسوارات المنزلية بأسلوب وتصميم رائع،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See something you like? Discover the latest in accent items and great design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https://scontent.xx.fbcdn.net/v/t1.0-9/p720x720/49804310_10156040687913297_6471908853372944384_o.jpg?_nc_cat=108&amp;_nc_ht=scontent.xx&amp;oh=1f05f3c69a1a74faace30583bc940323&amp;oe=5CCC5305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0.0538 %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774683169"/>
                  </a:ext>
                </a:extLst>
              </a:tr>
            </a:tbl>
          </a:graphicData>
        </a:graphic>
      </p:graphicFrame>
      <p:sp>
        <p:nvSpPr>
          <p:cNvPr id="4" name="Text Placeholder 3">
            <a:extLst>
              <a:ext uri="{FF2B5EF4-FFF2-40B4-BE49-F238E27FC236}">
                <a16:creationId xmlns:a16="http://schemas.microsoft.com/office/drawing/2014/main" id="{982184A3-5104-4B25-95C1-CF868691B227}"/>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23380878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0A4C83-250A-4A2F-9C3E-D11553A89DD3}"/>
              </a:ext>
            </a:extLst>
          </p:cNvPr>
          <p:cNvSpPr>
            <a:spLocks noGrp="1"/>
          </p:cNvSpPr>
          <p:nvPr>
            <p:ph type="title"/>
          </p:nvPr>
        </p:nvSpPr>
        <p:spPr/>
        <p:txBody>
          <a:bodyPr/>
          <a:lstStyle/>
          <a:p>
            <a:r>
              <a:rPr lang="en-US"/>
              <a:t>Facebook Own Posts Table | Cities - 15 of 24</a:t>
            </a:r>
          </a:p>
        </p:txBody>
      </p:sp>
      <p:graphicFrame>
        <p:nvGraphicFramePr>
          <p:cNvPr id="5" name="Table Placeholder 4">
            <a:extLst>
              <a:ext uri="{FF2B5EF4-FFF2-40B4-BE49-F238E27FC236}">
                <a16:creationId xmlns:a16="http://schemas.microsoft.com/office/drawing/2014/main" id="{585C6920-4FAE-43A1-94E6-ADCA7DFBAD9D}"/>
              </a:ext>
            </a:extLst>
          </p:cNvPr>
          <p:cNvGraphicFramePr>
            <a:graphicFrameLocks noGrp="1"/>
          </p:cNvGraphicFramePr>
          <p:nvPr>
            <p:ph type="tbl" sz="quarter" idx="13"/>
            <p:extLst>
              <p:ext uri="{D42A27DB-BD31-4B8C-83A1-F6EECF244321}">
                <p14:modId xmlns:p14="http://schemas.microsoft.com/office/powerpoint/2010/main" val="33224341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707425480"/>
                    </a:ext>
                  </a:extLst>
                </a:gridCol>
                <a:gridCol w="905256">
                  <a:extLst>
                    <a:ext uri="{9D8B030D-6E8A-4147-A177-3AD203B41FA5}">
                      <a16:colId xmlns:a16="http://schemas.microsoft.com/office/drawing/2014/main" val="827581291"/>
                    </a:ext>
                  </a:extLst>
                </a:gridCol>
                <a:gridCol w="329184">
                  <a:extLst>
                    <a:ext uri="{9D8B030D-6E8A-4147-A177-3AD203B41FA5}">
                      <a16:colId xmlns:a16="http://schemas.microsoft.com/office/drawing/2014/main" val="2310681474"/>
                    </a:ext>
                  </a:extLst>
                </a:gridCol>
                <a:gridCol w="329184">
                  <a:extLst>
                    <a:ext uri="{9D8B030D-6E8A-4147-A177-3AD203B41FA5}">
                      <a16:colId xmlns:a16="http://schemas.microsoft.com/office/drawing/2014/main" val="127125178"/>
                    </a:ext>
                  </a:extLst>
                </a:gridCol>
                <a:gridCol w="329184">
                  <a:extLst>
                    <a:ext uri="{9D8B030D-6E8A-4147-A177-3AD203B41FA5}">
                      <a16:colId xmlns:a16="http://schemas.microsoft.com/office/drawing/2014/main" val="2939742378"/>
                    </a:ext>
                  </a:extLst>
                </a:gridCol>
                <a:gridCol w="329184">
                  <a:extLst>
                    <a:ext uri="{9D8B030D-6E8A-4147-A177-3AD203B41FA5}">
                      <a16:colId xmlns:a16="http://schemas.microsoft.com/office/drawing/2014/main" val="1203698961"/>
                    </a:ext>
                  </a:extLst>
                </a:gridCol>
                <a:gridCol w="329184">
                  <a:extLst>
                    <a:ext uri="{9D8B030D-6E8A-4147-A177-3AD203B41FA5}">
                      <a16:colId xmlns:a16="http://schemas.microsoft.com/office/drawing/2014/main" val="2891287323"/>
                    </a:ext>
                  </a:extLst>
                </a:gridCol>
                <a:gridCol w="329184">
                  <a:extLst>
                    <a:ext uri="{9D8B030D-6E8A-4147-A177-3AD203B41FA5}">
                      <a16:colId xmlns:a16="http://schemas.microsoft.com/office/drawing/2014/main" val="2332775490"/>
                    </a:ext>
                  </a:extLst>
                </a:gridCol>
                <a:gridCol w="329184">
                  <a:extLst>
                    <a:ext uri="{9D8B030D-6E8A-4147-A177-3AD203B41FA5}">
                      <a16:colId xmlns:a16="http://schemas.microsoft.com/office/drawing/2014/main" val="318932353"/>
                    </a:ext>
                  </a:extLst>
                </a:gridCol>
                <a:gridCol w="329184">
                  <a:extLst>
                    <a:ext uri="{9D8B030D-6E8A-4147-A177-3AD203B41FA5}">
                      <a16:colId xmlns:a16="http://schemas.microsoft.com/office/drawing/2014/main" val="98316842"/>
                    </a:ext>
                  </a:extLst>
                </a:gridCol>
                <a:gridCol w="329184">
                  <a:extLst>
                    <a:ext uri="{9D8B030D-6E8A-4147-A177-3AD203B41FA5}">
                      <a16:colId xmlns:a16="http://schemas.microsoft.com/office/drawing/2014/main" val="455122257"/>
                    </a:ext>
                  </a:extLst>
                </a:gridCol>
                <a:gridCol w="329184">
                  <a:extLst>
                    <a:ext uri="{9D8B030D-6E8A-4147-A177-3AD203B41FA5}">
                      <a16:colId xmlns:a16="http://schemas.microsoft.com/office/drawing/2014/main" val="2094568450"/>
                    </a:ext>
                  </a:extLst>
                </a:gridCol>
                <a:gridCol w="329184">
                  <a:extLst>
                    <a:ext uri="{9D8B030D-6E8A-4147-A177-3AD203B41FA5}">
                      <a16:colId xmlns:a16="http://schemas.microsoft.com/office/drawing/2014/main" val="1976023413"/>
                    </a:ext>
                  </a:extLst>
                </a:gridCol>
                <a:gridCol w="329184">
                  <a:extLst>
                    <a:ext uri="{9D8B030D-6E8A-4147-A177-3AD203B41FA5}">
                      <a16:colId xmlns:a16="http://schemas.microsoft.com/office/drawing/2014/main" val="3271551396"/>
                    </a:ext>
                  </a:extLst>
                </a:gridCol>
                <a:gridCol w="329184">
                  <a:extLst>
                    <a:ext uri="{9D8B030D-6E8A-4147-A177-3AD203B41FA5}">
                      <a16:colId xmlns:a16="http://schemas.microsoft.com/office/drawing/2014/main" val="1023853987"/>
                    </a:ext>
                  </a:extLst>
                </a:gridCol>
                <a:gridCol w="329184">
                  <a:extLst>
                    <a:ext uri="{9D8B030D-6E8A-4147-A177-3AD203B41FA5}">
                      <a16:colId xmlns:a16="http://schemas.microsoft.com/office/drawing/2014/main" val="3107343436"/>
                    </a:ext>
                  </a:extLst>
                </a:gridCol>
                <a:gridCol w="329184">
                  <a:extLst>
                    <a:ext uri="{9D8B030D-6E8A-4147-A177-3AD203B41FA5}">
                      <a16:colId xmlns:a16="http://schemas.microsoft.com/office/drawing/2014/main" val="656914352"/>
                    </a:ext>
                  </a:extLst>
                </a:gridCol>
                <a:gridCol w="329184">
                  <a:extLst>
                    <a:ext uri="{9D8B030D-6E8A-4147-A177-3AD203B41FA5}">
                      <a16:colId xmlns:a16="http://schemas.microsoft.com/office/drawing/2014/main" val="30268329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57921395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- 2019-01-13 07:55:21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تتميز مجموعة كوبرا بتصميم اسكندنافي أنيق مستوحى من أشكال الثعابين المنحنية،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Inspired by the snake’s curving, sleek forms, the Cobra series offers iconic, elegant Scandinavian design for your space. Discover the Cobra candleholders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https://scontent.xx.fbcdn.net/v/t1.0-9/s720x720/49597691_10156038252133297_2780516940727189504_o.jpg?_nc_cat=108&amp;_nc_ht=scontent.xx&amp;oh=1bf3c7cd55926cb285a8137edcc264f3&amp;oe=5CF607CB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959184242"/>
                  </a:ext>
                </a:extLst>
              </a:tr>
            </a:tbl>
          </a:graphicData>
        </a:graphic>
      </p:graphicFrame>
      <p:sp>
        <p:nvSpPr>
          <p:cNvPr id="4" name="Text Placeholder 3">
            <a:extLst>
              <a:ext uri="{FF2B5EF4-FFF2-40B4-BE49-F238E27FC236}">
                <a16:creationId xmlns:a16="http://schemas.microsoft.com/office/drawing/2014/main" id="{3B2FF1C2-267A-4278-A21E-53847381E228}"/>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428875406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D7523C1-9B6A-457A-8305-08435206474B}"/>
              </a:ext>
            </a:extLst>
          </p:cNvPr>
          <p:cNvSpPr>
            <a:spLocks noGrp="1"/>
          </p:cNvSpPr>
          <p:nvPr>
            <p:ph type="title"/>
          </p:nvPr>
        </p:nvSpPr>
        <p:spPr/>
        <p:txBody>
          <a:bodyPr/>
          <a:lstStyle/>
          <a:p>
            <a:r>
              <a:rPr lang="en-US"/>
              <a:t>Facebook Own Posts Table | Cities - 16 of 24</a:t>
            </a:r>
          </a:p>
        </p:txBody>
      </p:sp>
      <p:graphicFrame>
        <p:nvGraphicFramePr>
          <p:cNvPr id="5" name="Table Placeholder 4">
            <a:extLst>
              <a:ext uri="{FF2B5EF4-FFF2-40B4-BE49-F238E27FC236}">
                <a16:creationId xmlns:a16="http://schemas.microsoft.com/office/drawing/2014/main" id="{9526F3CC-5733-434B-B17B-007F0A8BBB83}"/>
              </a:ext>
            </a:extLst>
          </p:cNvPr>
          <p:cNvGraphicFramePr>
            <a:graphicFrameLocks noGrp="1"/>
          </p:cNvGraphicFramePr>
          <p:nvPr>
            <p:ph type="tbl" sz="quarter" idx="13"/>
            <p:extLst>
              <p:ext uri="{D42A27DB-BD31-4B8C-83A1-F6EECF244321}">
                <p14:modId xmlns:p14="http://schemas.microsoft.com/office/powerpoint/2010/main" val="310152383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942878480"/>
                    </a:ext>
                  </a:extLst>
                </a:gridCol>
                <a:gridCol w="905256">
                  <a:extLst>
                    <a:ext uri="{9D8B030D-6E8A-4147-A177-3AD203B41FA5}">
                      <a16:colId xmlns:a16="http://schemas.microsoft.com/office/drawing/2014/main" val="3523699210"/>
                    </a:ext>
                  </a:extLst>
                </a:gridCol>
                <a:gridCol w="329184">
                  <a:extLst>
                    <a:ext uri="{9D8B030D-6E8A-4147-A177-3AD203B41FA5}">
                      <a16:colId xmlns:a16="http://schemas.microsoft.com/office/drawing/2014/main" val="3284366121"/>
                    </a:ext>
                  </a:extLst>
                </a:gridCol>
                <a:gridCol w="329184">
                  <a:extLst>
                    <a:ext uri="{9D8B030D-6E8A-4147-A177-3AD203B41FA5}">
                      <a16:colId xmlns:a16="http://schemas.microsoft.com/office/drawing/2014/main" val="3267194241"/>
                    </a:ext>
                  </a:extLst>
                </a:gridCol>
                <a:gridCol w="329184">
                  <a:extLst>
                    <a:ext uri="{9D8B030D-6E8A-4147-A177-3AD203B41FA5}">
                      <a16:colId xmlns:a16="http://schemas.microsoft.com/office/drawing/2014/main" val="1504650746"/>
                    </a:ext>
                  </a:extLst>
                </a:gridCol>
                <a:gridCol w="329184">
                  <a:extLst>
                    <a:ext uri="{9D8B030D-6E8A-4147-A177-3AD203B41FA5}">
                      <a16:colId xmlns:a16="http://schemas.microsoft.com/office/drawing/2014/main" val="436526222"/>
                    </a:ext>
                  </a:extLst>
                </a:gridCol>
                <a:gridCol w="329184">
                  <a:extLst>
                    <a:ext uri="{9D8B030D-6E8A-4147-A177-3AD203B41FA5}">
                      <a16:colId xmlns:a16="http://schemas.microsoft.com/office/drawing/2014/main" val="1306906313"/>
                    </a:ext>
                  </a:extLst>
                </a:gridCol>
                <a:gridCol w="329184">
                  <a:extLst>
                    <a:ext uri="{9D8B030D-6E8A-4147-A177-3AD203B41FA5}">
                      <a16:colId xmlns:a16="http://schemas.microsoft.com/office/drawing/2014/main" val="2869208676"/>
                    </a:ext>
                  </a:extLst>
                </a:gridCol>
                <a:gridCol w="329184">
                  <a:extLst>
                    <a:ext uri="{9D8B030D-6E8A-4147-A177-3AD203B41FA5}">
                      <a16:colId xmlns:a16="http://schemas.microsoft.com/office/drawing/2014/main" val="1166746180"/>
                    </a:ext>
                  </a:extLst>
                </a:gridCol>
                <a:gridCol w="329184">
                  <a:extLst>
                    <a:ext uri="{9D8B030D-6E8A-4147-A177-3AD203B41FA5}">
                      <a16:colId xmlns:a16="http://schemas.microsoft.com/office/drawing/2014/main" val="3079158352"/>
                    </a:ext>
                  </a:extLst>
                </a:gridCol>
                <a:gridCol w="329184">
                  <a:extLst>
                    <a:ext uri="{9D8B030D-6E8A-4147-A177-3AD203B41FA5}">
                      <a16:colId xmlns:a16="http://schemas.microsoft.com/office/drawing/2014/main" val="703802243"/>
                    </a:ext>
                  </a:extLst>
                </a:gridCol>
                <a:gridCol w="329184">
                  <a:extLst>
                    <a:ext uri="{9D8B030D-6E8A-4147-A177-3AD203B41FA5}">
                      <a16:colId xmlns:a16="http://schemas.microsoft.com/office/drawing/2014/main" val="920647471"/>
                    </a:ext>
                  </a:extLst>
                </a:gridCol>
                <a:gridCol w="329184">
                  <a:extLst>
                    <a:ext uri="{9D8B030D-6E8A-4147-A177-3AD203B41FA5}">
                      <a16:colId xmlns:a16="http://schemas.microsoft.com/office/drawing/2014/main" val="2007008226"/>
                    </a:ext>
                  </a:extLst>
                </a:gridCol>
                <a:gridCol w="329184">
                  <a:extLst>
                    <a:ext uri="{9D8B030D-6E8A-4147-A177-3AD203B41FA5}">
                      <a16:colId xmlns:a16="http://schemas.microsoft.com/office/drawing/2014/main" val="2390666840"/>
                    </a:ext>
                  </a:extLst>
                </a:gridCol>
                <a:gridCol w="329184">
                  <a:extLst>
                    <a:ext uri="{9D8B030D-6E8A-4147-A177-3AD203B41FA5}">
                      <a16:colId xmlns:a16="http://schemas.microsoft.com/office/drawing/2014/main" val="2345381397"/>
                    </a:ext>
                  </a:extLst>
                </a:gridCol>
                <a:gridCol w="329184">
                  <a:extLst>
                    <a:ext uri="{9D8B030D-6E8A-4147-A177-3AD203B41FA5}">
                      <a16:colId xmlns:a16="http://schemas.microsoft.com/office/drawing/2014/main" val="1664719954"/>
                    </a:ext>
                  </a:extLst>
                </a:gridCol>
                <a:gridCol w="329184">
                  <a:extLst>
                    <a:ext uri="{9D8B030D-6E8A-4147-A177-3AD203B41FA5}">
                      <a16:colId xmlns:a16="http://schemas.microsoft.com/office/drawing/2014/main" val="3064364286"/>
                    </a:ext>
                  </a:extLst>
                </a:gridCol>
                <a:gridCol w="329184">
                  <a:extLst>
                    <a:ext uri="{9D8B030D-6E8A-4147-A177-3AD203B41FA5}">
                      <a16:colId xmlns:a16="http://schemas.microsoft.com/office/drawing/2014/main" val="406104350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957842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- 2019-01-10 13:25:35 </a:t>
                      </a:r>
                      <a:r>
                        <a:rPr kumimoji="0" lang="en-US" sz="1000" b="0" i="0" u="none" strike="noStrike" kern="1200" cap="none" spc="0" normalizeH="0" baseline="0" noProof="0">
                          <a:ln>
                            <a:noFill/>
                          </a:ln>
                          <a:solidFill>
                            <a:prstClr val="black"/>
                          </a:solidFill>
                          <a:effectLst/>
                          <a:uLnTx/>
                          <a:uFillTx/>
                          <a:latin typeface="+mn-lt"/>
                          <a:ea typeface="+mn-ea"/>
                          <a:cs typeface="+mn-cs"/>
                        </a:rPr>
                        <a:t> 
 Accentuate his style with lapel pins, tie clips and cufflinks from #Huwa!  Offering a timeless collection of fine accessories for men, handcrafted from sterling silver, gold, and platinum-plated brass embellished with precious and semi-precious stones, Huwa provides the ultimate details to finish his look. Shop the selection at #CitiesDubai in the Dubai Mall or through the link in bio!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32736376"/>
                  </a:ext>
                </a:extLst>
              </a:tr>
            </a:tbl>
          </a:graphicData>
        </a:graphic>
      </p:graphicFrame>
      <p:sp>
        <p:nvSpPr>
          <p:cNvPr id="4" name="Text Placeholder 3">
            <a:extLst>
              <a:ext uri="{FF2B5EF4-FFF2-40B4-BE49-F238E27FC236}">
                <a16:creationId xmlns:a16="http://schemas.microsoft.com/office/drawing/2014/main" id="{7847FA63-4486-4C57-A171-07274DABBA7D}"/>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7086801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B9A1A5-3FD6-45FD-8874-D3986884F33A}"/>
              </a:ext>
            </a:extLst>
          </p:cNvPr>
          <p:cNvSpPr>
            <a:spLocks noGrp="1"/>
          </p:cNvSpPr>
          <p:nvPr>
            <p:ph type="title"/>
          </p:nvPr>
        </p:nvSpPr>
        <p:spPr/>
        <p:txBody>
          <a:bodyPr/>
          <a:lstStyle/>
          <a:p>
            <a:r>
              <a:rPr lang="en-US"/>
              <a:t>Facebook Own Posts Table | Cities - 17 of 24</a:t>
            </a:r>
          </a:p>
        </p:txBody>
      </p:sp>
      <p:graphicFrame>
        <p:nvGraphicFramePr>
          <p:cNvPr id="5" name="Table Placeholder 4">
            <a:extLst>
              <a:ext uri="{FF2B5EF4-FFF2-40B4-BE49-F238E27FC236}">
                <a16:creationId xmlns:a16="http://schemas.microsoft.com/office/drawing/2014/main" id="{34B71084-7EFF-4FB6-9E12-0D0FFB147BF5}"/>
              </a:ext>
            </a:extLst>
          </p:cNvPr>
          <p:cNvGraphicFramePr>
            <a:graphicFrameLocks noGrp="1"/>
          </p:cNvGraphicFramePr>
          <p:nvPr>
            <p:ph type="tbl" sz="quarter" idx="13"/>
            <p:extLst>
              <p:ext uri="{D42A27DB-BD31-4B8C-83A1-F6EECF244321}">
                <p14:modId xmlns:p14="http://schemas.microsoft.com/office/powerpoint/2010/main" val="24807765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4009674545"/>
                    </a:ext>
                  </a:extLst>
                </a:gridCol>
                <a:gridCol w="905256">
                  <a:extLst>
                    <a:ext uri="{9D8B030D-6E8A-4147-A177-3AD203B41FA5}">
                      <a16:colId xmlns:a16="http://schemas.microsoft.com/office/drawing/2014/main" val="527200649"/>
                    </a:ext>
                  </a:extLst>
                </a:gridCol>
                <a:gridCol w="329184">
                  <a:extLst>
                    <a:ext uri="{9D8B030D-6E8A-4147-A177-3AD203B41FA5}">
                      <a16:colId xmlns:a16="http://schemas.microsoft.com/office/drawing/2014/main" val="17227257"/>
                    </a:ext>
                  </a:extLst>
                </a:gridCol>
                <a:gridCol w="329184">
                  <a:extLst>
                    <a:ext uri="{9D8B030D-6E8A-4147-A177-3AD203B41FA5}">
                      <a16:colId xmlns:a16="http://schemas.microsoft.com/office/drawing/2014/main" val="2586145504"/>
                    </a:ext>
                  </a:extLst>
                </a:gridCol>
                <a:gridCol w="329184">
                  <a:extLst>
                    <a:ext uri="{9D8B030D-6E8A-4147-A177-3AD203B41FA5}">
                      <a16:colId xmlns:a16="http://schemas.microsoft.com/office/drawing/2014/main" val="1559975028"/>
                    </a:ext>
                  </a:extLst>
                </a:gridCol>
                <a:gridCol w="329184">
                  <a:extLst>
                    <a:ext uri="{9D8B030D-6E8A-4147-A177-3AD203B41FA5}">
                      <a16:colId xmlns:a16="http://schemas.microsoft.com/office/drawing/2014/main" val="965538190"/>
                    </a:ext>
                  </a:extLst>
                </a:gridCol>
                <a:gridCol w="329184">
                  <a:extLst>
                    <a:ext uri="{9D8B030D-6E8A-4147-A177-3AD203B41FA5}">
                      <a16:colId xmlns:a16="http://schemas.microsoft.com/office/drawing/2014/main" val="2382882826"/>
                    </a:ext>
                  </a:extLst>
                </a:gridCol>
                <a:gridCol w="329184">
                  <a:extLst>
                    <a:ext uri="{9D8B030D-6E8A-4147-A177-3AD203B41FA5}">
                      <a16:colId xmlns:a16="http://schemas.microsoft.com/office/drawing/2014/main" val="3622227842"/>
                    </a:ext>
                  </a:extLst>
                </a:gridCol>
                <a:gridCol w="329184">
                  <a:extLst>
                    <a:ext uri="{9D8B030D-6E8A-4147-A177-3AD203B41FA5}">
                      <a16:colId xmlns:a16="http://schemas.microsoft.com/office/drawing/2014/main" val="4206419665"/>
                    </a:ext>
                  </a:extLst>
                </a:gridCol>
                <a:gridCol w="329184">
                  <a:extLst>
                    <a:ext uri="{9D8B030D-6E8A-4147-A177-3AD203B41FA5}">
                      <a16:colId xmlns:a16="http://schemas.microsoft.com/office/drawing/2014/main" val="4202941237"/>
                    </a:ext>
                  </a:extLst>
                </a:gridCol>
                <a:gridCol w="329184">
                  <a:extLst>
                    <a:ext uri="{9D8B030D-6E8A-4147-A177-3AD203B41FA5}">
                      <a16:colId xmlns:a16="http://schemas.microsoft.com/office/drawing/2014/main" val="1287767221"/>
                    </a:ext>
                  </a:extLst>
                </a:gridCol>
                <a:gridCol w="329184">
                  <a:extLst>
                    <a:ext uri="{9D8B030D-6E8A-4147-A177-3AD203B41FA5}">
                      <a16:colId xmlns:a16="http://schemas.microsoft.com/office/drawing/2014/main" val="785477847"/>
                    </a:ext>
                  </a:extLst>
                </a:gridCol>
                <a:gridCol w="329184">
                  <a:extLst>
                    <a:ext uri="{9D8B030D-6E8A-4147-A177-3AD203B41FA5}">
                      <a16:colId xmlns:a16="http://schemas.microsoft.com/office/drawing/2014/main" val="4188156805"/>
                    </a:ext>
                  </a:extLst>
                </a:gridCol>
                <a:gridCol w="329184">
                  <a:extLst>
                    <a:ext uri="{9D8B030D-6E8A-4147-A177-3AD203B41FA5}">
                      <a16:colId xmlns:a16="http://schemas.microsoft.com/office/drawing/2014/main" val="565644486"/>
                    </a:ext>
                  </a:extLst>
                </a:gridCol>
                <a:gridCol w="329184">
                  <a:extLst>
                    <a:ext uri="{9D8B030D-6E8A-4147-A177-3AD203B41FA5}">
                      <a16:colId xmlns:a16="http://schemas.microsoft.com/office/drawing/2014/main" val="2355976774"/>
                    </a:ext>
                  </a:extLst>
                </a:gridCol>
                <a:gridCol w="329184">
                  <a:extLst>
                    <a:ext uri="{9D8B030D-6E8A-4147-A177-3AD203B41FA5}">
                      <a16:colId xmlns:a16="http://schemas.microsoft.com/office/drawing/2014/main" val="1992315768"/>
                    </a:ext>
                  </a:extLst>
                </a:gridCol>
                <a:gridCol w="329184">
                  <a:extLst>
                    <a:ext uri="{9D8B030D-6E8A-4147-A177-3AD203B41FA5}">
                      <a16:colId xmlns:a16="http://schemas.microsoft.com/office/drawing/2014/main" val="3196960316"/>
                    </a:ext>
                  </a:extLst>
                </a:gridCol>
                <a:gridCol w="329184">
                  <a:extLst>
                    <a:ext uri="{9D8B030D-6E8A-4147-A177-3AD203B41FA5}">
                      <a16:colId xmlns:a16="http://schemas.microsoft.com/office/drawing/2014/main" val="222014711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438464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- 2019-01-10 08:00:41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استمتع بأواني التقديم المنزلية مع أحدث منتجات "صلصال"،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Style up your serving needs with the latest from #Silsal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https://scontent.xx.fbcdn.net/v/t1.0-9/p720x720/49521114_10156032017353297_6690301626772619264_o.jpg?_nc_cat=101&amp;_nc_ht=scontent.xx&amp;oh=154728ea3445bc584c6e8f5f3adbbc3d&amp;oe=5CB6B60A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258925682"/>
                  </a:ext>
                </a:extLst>
              </a:tr>
            </a:tbl>
          </a:graphicData>
        </a:graphic>
      </p:graphicFrame>
      <p:sp>
        <p:nvSpPr>
          <p:cNvPr id="4" name="Text Placeholder 3">
            <a:extLst>
              <a:ext uri="{FF2B5EF4-FFF2-40B4-BE49-F238E27FC236}">
                <a16:creationId xmlns:a16="http://schemas.microsoft.com/office/drawing/2014/main" id="{11A203D6-3A10-4121-835D-0A02BB5FA460}"/>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742937111"/>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F98D07-69EF-4441-A4D8-BE52F5E7498C}"/>
              </a:ext>
            </a:extLst>
          </p:cNvPr>
          <p:cNvSpPr>
            <a:spLocks noGrp="1"/>
          </p:cNvSpPr>
          <p:nvPr>
            <p:ph type="title"/>
          </p:nvPr>
        </p:nvSpPr>
        <p:spPr/>
        <p:txBody>
          <a:bodyPr/>
          <a:lstStyle/>
          <a:p>
            <a:r>
              <a:rPr lang="en-US"/>
              <a:t>Facebook Own Posts Table | Cities - 18 of 24</a:t>
            </a:r>
          </a:p>
        </p:txBody>
      </p:sp>
      <p:graphicFrame>
        <p:nvGraphicFramePr>
          <p:cNvPr id="5" name="Table Placeholder 4">
            <a:extLst>
              <a:ext uri="{FF2B5EF4-FFF2-40B4-BE49-F238E27FC236}">
                <a16:creationId xmlns:a16="http://schemas.microsoft.com/office/drawing/2014/main" id="{2219BE2D-33ED-4A25-BF67-E01A2034F56A}"/>
              </a:ext>
            </a:extLst>
          </p:cNvPr>
          <p:cNvGraphicFramePr>
            <a:graphicFrameLocks noGrp="1"/>
          </p:cNvGraphicFramePr>
          <p:nvPr>
            <p:ph type="tbl" sz="quarter" idx="13"/>
            <p:extLst>
              <p:ext uri="{D42A27DB-BD31-4B8C-83A1-F6EECF244321}">
                <p14:modId xmlns:p14="http://schemas.microsoft.com/office/powerpoint/2010/main" val="47224051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2550541262"/>
                    </a:ext>
                  </a:extLst>
                </a:gridCol>
                <a:gridCol w="905256">
                  <a:extLst>
                    <a:ext uri="{9D8B030D-6E8A-4147-A177-3AD203B41FA5}">
                      <a16:colId xmlns:a16="http://schemas.microsoft.com/office/drawing/2014/main" val="2860927276"/>
                    </a:ext>
                  </a:extLst>
                </a:gridCol>
                <a:gridCol w="329184">
                  <a:extLst>
                    <a:ext uri="{9D8B030D-6E8A-4147-A177-3AD203B41FA5}">
                      <a16:colId xmlns:a16="http://schemas.microsoft.com/office/drawing/2014/main" val="462479470"/>
                    </a:ext>
                  </a:extLst>
                </a:gridCol>
                <a:gridCol w="329184">
                  <a:extLst>
                    <a:ext uri="{9D8B030D-6E8A-4147-A177-3AD203B41FA5}">
                      <a16:colId xmlns:a16="http://schemas.microsoft.com/office/drawing/2014/main" val="2866952358"/>
                    </a:ext>
                  </a:extLst>
                </a:gridCol>
                <a:gridCol w="329184">
                  <a:extLst>
                    <a:ext uri="{9D8B030D-6E8A-4147-A177-3AD203B41FA5}">
                      <a16:colId xmlns:a16="http://schemas.microsoft.com/office/drawing/2014/main" val="2835501980"/>
                    </a:ext>
                  </a:extLst>
                </a:gridCol>
                <a:gridCol w="329184">
                  <a:extLst>
                    <a:ext uri="{9D8B030D-6E8A-4147-A177-3AD203B41FA5}">
                      <a16:colId xmlns:a16="http://schemas.microsoft.com/office/drawing/2014/main" val="509483096"/>
                    </a:ext>
                  </a:extLst>
                </a:gridCol>
                <a:gridCol w="329184">
                  <a:extLst>
                    <a:ext uri="{9D8B030D-6E8A-4147-A177-3AD203B41FA5}">
                      <a16:colId xmlns:a16="http://schemas.microsoft.com/office/drawing/2014/main" val="4256516833"/>
                    </a:ext>
                  </a:extLst>
                </a:gridCol>
                <a:gridCol w="329184">
                  <a:extLst>
                    <a:ext uri="{9D8B030D-6E8A-4147-A177-3AD203B41FA5}">
                      <a16:colId xmlns:a16="http://schemas.microsoft.com/office/drawing/2014/main" val="2003435659"/>
                    </a:ext>
                  </a:extLst>
                </a:gridCol>
                <a:gridCol w="329184">
                  <a:extLst>
                    <a:ext uri="{9D8B030D-6E8A-4147-A177-3AD203B41FA5}">
                      <a16:colId xmlns:a16="http://schemas.microsoft.com/office/drawing/2014/main" val="1780947605"/>
                    </a:ext>
                  </a:extLst>
                </a:gridCol>
                <a:gridCol w="329184">
                  <a:extLst>
                    <a:ext uri="{9D8B030D-6E8A-4147-A177-3AD203B41FA5}">
                      <a16:colId xmlns:a16="http://schemas.microsoft.com/office/drawing/2014/main" val="1124740684"/>
                    </a:ext>
                  </a:extLst>
                </a:gridCol>
                <a:gridCol w="329184">
                  <a:extLst>
                    <a:ext uri="{9D8B030D-6E8A-4147-A177-3AD203B41FA5}">
                      <a16:colId xmlns:a16="http://schemas.microsoft.com/office/drawing/2014/main" val="903603495"/>
                    </a:ext>
                  </a:extLst>
                </a:gridCol>
                <a:gridCol w="329184">
                  <a:extLst>
                    <a:ext uri="{9D8B030D-6E8A-4147-A177-3AD203B41FA5}">
                      <a16:colId xmlns:a16="http://schemas.microsoft.com/office/drawing/2014/main" val="2363723234"/>
                    </a:ext>
                  </a:extLst>
                </a:gridCol>
                <a:gridCol w="329184">
                  <a:extLst>
                    <a:ext uri="{9D8B030D-6E8A-4147-A177-3AD203B41FA5}">
                      <a16:colId xmlns:a16="http://schemas.microsoft.com/office/drawing/2014/main" val="2577388152"/>
                    </a:ext>
                  </a:extLst>
                </a:gridCol>
                <a:gridCol w="329184">
                  <a:extLst>
                    <a:ext uri="{9D8B030D-6E8A-4147-A177-3AD203B41FA5}">
                      <a16:colId xmlns:a16="http://schemas.microsoft.com/office/drawing/2014/main" val="3973910155"/>
                    </a:ext>
                  </a:extLst>
                </a:gridCol>
                <a:gridCol w="329184">
                  <a:extLst>
                    <a:ext uri="{9D8B030D-6E8A-4147-A177-3AD203B41FA5}">
                      <a16:colId xmlns:a16="http://schemas.microsoft.com/office/drawing/2014/main" val="4160079279"/>
                    </a:ext>
                  </a:extLst>
                </a:gridCol>
                <a:gridCol w="329184">
                  <a:extLst>
                    <a:ext uri="{9D8B030D-6E8A-4147-A177-3AD203B41FA5}">
                      <a16:colId xmlns:a16="http://schemas.microsoft.com/office/drawing/2014/main" val="3848660463"/>
                    </a:ext>
                  </a:extLst>
                </a:gridCol>
                <a:gridCol w="329184">
                  <a:extLst>
                    <a:ext uri="{9D8B030D-6E8A-4147-A177-3AD203B41FA5}">
                      <a16:colId xmlns:a16="http://schemas.microsoft.com/office/drawing/2014/main" val="2873253926"/>
                    </a:ext>
                  </a:extLst>
                </a:gridCol>
                <a:gridCol w="329184">
                  <a:extLst>
                    <a:ext uri="{9D8B030D-6E8A-4147-A177-3AD203B41FA5}">
                      <a16:colId xmlns:a16="http://schemas.microsoft.com/office/drawing/2014/main" val="36145922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88970078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- 2019-01-09 08:00:49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اكتشف التصاميم الغير عادية من "بولس بوتن" التي تتميز بمزج الالوان والاشكال والخامات،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Mix colors, shapes, and materials to create your own unique space! Check out the selection of dynamic and unusual designs from #PolsPotten now at #CitiesRiaydh!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https://scontent.xx.fbcdn.net/v/t1.0-9/s720x720/49899935_10156030059928297_7798725629515399168_o.jpg?_nc_cat=105&amp;_nc_ht=scontent.xx&amp;oh=63bcce8d20a64a35d67f24c940e43709&amp;oe=5CC96BCA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0.0299 %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12992706"/>
                  </a:ext>
                </a:extLst>
              </a:tr>
            </a:tbl>
          </a:graphicData>
        </a:graphic>
      </p:graphicFrame>
      <p:sp>
        <p:nvSpPr>
          <p:cNvPr id="4" name="Text Placeholder 3">
            <a:extLst>
              <a:ext uri="{FF2B5EF4-FFF2-40B4-BE49-F238E27FC236}">
                <a16:creationId xmlns:a16="http://schemas.microsoft.com/office/drawing/2014/main" id="{F0F2697D-2650-457C-888F-900C88CD3722}"/>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807555442"/>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690198-AF45-486E-A43D-E3A12427F20D}"/>
              </a:ext>
            </a:extLst>
          </p:cNvPr>
          <p:cNvSpPr>
            <a:spLocks noGrp="1"/>
          </p:cNvSpPr>
          <p:nvPr>
            <p:ph type="title"/>
          </p:nvPr>
        </p:nvSpPr>
        <p:spPr/>
        <p:txBody>
          <a:bodyPr/>
          <a:lstStyle/>
          <a:p>
            <a:r>
              <a:rPr lang="en-US"/>
              <a:t>Facebook Own Posts Table | Cities - 19 of 24</a:t>
            </a:r>
          </a:p>
        </p:txBody>
      </p:sp>
      <p:graphicFrame>
        <p:nvGraphicFramePr>
          <p:cNvPr id="5" name="Table Placeholder 4">
            <a:extLst>
              <a:ext uri="{FF2B5EF4-FFF2-40B4-BE49-F238E27FC236}">
                <a16:creationId xmlns:a16="http://schemas.microsoft.com/office/drawing/2014/main" id="{4A04A763-6313-4437-B7ED-435267B0A215}"/>
              </a:ext>
            </a:extLst>
          </p:cNvPr>
          <p:cNvGraphicFramePr>
            <a:graphicFrameLocks noGrp="1"/>
          </p:cNvGraphicFramePr>
          <p:nvPr>
            <p:ph type="tbl" sz="quarter" idx="13"/>
            <p:extLst>
              <p:ext uri="{D42A27DB-BD31-4B8C-83A1-F6EECF244321}">
                <p14:modId xmlns:p14="http://schemas.microsoft.com/office/powerpoint/2010/main" val="360829660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238657825"/>
                    </a:ext>
                  </a:extLst>
                </a:gridCol>
                <a:gridCol w="905256">
                  <a:extLst>
                    <a:ext uri="{9D8B030D-6E8A-4147-A177-3AD203B41FA5}">
                      <a16:colId xmlns:a16="http://schemas.microsoft.com/office/drawing/2014/main" val="2107679708"/>
                    </a:ext>
                  </a:extLst>
                </a:gridCol>
                <a:gridCol w="329184">
                  <a:extLst>
                    <a:ext uri="{9D8B030D-6E8A-4147-A177-3AD203B41FA5}">
                      <a16:colId xmlns:a16="http://schemas.microsoft.com/office/drawing/2014/main" val="986173403"/>
                    </a:ext>
                  </a:extLst>
                </a:gridCol>
                <a:gridCol w="329184">
                  <a:extLst>
                    <a:ext uri="{9D8B030D-6E8A-4147-A177-3AD203B41FA5}">
                      <a16:colId xmlns:a16="http://schemas.microsoft.com/office/drawing/2014/main" val="2142932714"/>
                    </a:ext>
                  </a:extLst>
                </a:gridCol>
                <a:gridCol w="329184">
                  <a:extLst>
                    <a:ext uri="{9D8B030D-6E8A-4147-A177-3AD203B41FA5}">
                      <a16:colId xmlns:a16="http://schemas.microsoft.com/office/drawing/2014/main" val="807804468"/>
                    </a:ext>
                  </a:extLst>
                </a:gridCol>
                <a:gridCol w="329184">
                  <a:extLst>
                    <a:ext uri="{9D8B030D-6E8A-4147-A177-3AD203B41FA5}">
                      <a16:colId xmlns:a16="http://schemas.microsoft.com/office/drawing/2014/main" val="2842084606"/>
                    </a:ext>
                  </a:extLst>
                </a:gridCol>
                <a:gridCol w="329184">
                  <a:extLst>
                    <a:ext uri="{9D8B030D-6E8A-4147-A177-3AD203B41FA5}">
                      <a16:colId xmlns:a16="http://schemas.microsoft.com/office/drawing/2014/main" val="3365043000"/>
                    </a:ext>
                  </a:extLst>
                </a:gridCol>
                <a:gridCol w="329184">
                  <a:extLst>
                    <a:ext uri="{9D8B030D-6E8A-4147-A177-3AD203B41FA5}">
                      <a16:colId xmlns:a16="http://schemas.microsoft.com/office/drawing/2014/main" val="4199776784"/>
                    </a:ext>
                  </a:extLst>
                </a:gridCol>
                <a:gridCol w="329184">
                  <a:extLst>
                    <a:ext uri="{9D8B030D-6E8A-4147-A177-3AD203B41FA5}">
                      <a16:colId xmlns:a16="http://schemas.microsoft.com/office/drawing/2014/main" val="3987134191"/>
                    </a:ext>
                  </a:extLst>
                </a:gridCol>
                <a:gridCol w="329184">
                  <a:extLst>
                    <a:ext uri="{9D8B030D-6E8A-4147-A177-3AD203B41FA5}">
                      <a16:colId xmlns:a16="http://schemas.microsoft.com/office/drawing/2014/main" val="4014798162"/>
                    </a:ext>
                  </a:extLst>
                </a:gridCol>
                <a:gridCol w="329184">
                  <a:extLst>
                    <a:ext uri="{9D8B030D-6E8A-4147-A177-3AD203B41FA5}">
                      <a16:colId xmlns:a16="http://schemas.microsoft.com/office/drawing/2014/main" val="3283304876"/>
                    </a:ext>
                  </a:extLst>
                </a:gridCol>
                <a:gridCol w="329184">
                  <a:extLst>
                    <a:ext uri="{9D8B030D-6E8A-4147-A177-3AD203B41FA5}">
                      <a16:colId xmlns:a16="http://schemas.microsoft.com/office/drawing/2014/main" val="1802238217"/>
                    </a:ext>
                  </a:extLst>
                </a:gridCol>
                <a:gridCol w="329184">
                  <a:extLst>
                    <a:ext uri="{9D8B030D-6E8A-4147-A177-3AD203B41FA5}">
                      <a16:colId xmlns:a16="http://schemas.microsoft.com/office/drawing/2014/main" val="709088858"/>
                    </a:ext>
                  </a:extLst>
                </a:gridCol>
                <a:gridCol w="329184">
                  <a:extLst>
                    <a:ext uri="{9D8B030D-6E8A-4147-A177-3AD203B41FA5}">
                      <a16:colId xmlns:a16="http://schemas.microsoft.com/office/drawing/2014/main" val="3639568886"/>
                    </a:ext>
                  </a:extLst>
                </a:gridCol>
                <a:gridCol w="329184">
                  <a:extLst>
                    <a:ext uri="{9D8B030D-6E8A-4147-A177-3AD203B41FA5}">
                      <a16:colId xmlns:a16="http://schemas.microsoft.com/office/drawing/2014/main" val="1284736533"/>
                    </a:ext>
                  </a:extLst>
                </a:gridCol>
                <a:gridCol w="329184">
                  <a:extLst>
                    <a:ext uri="{9D8B030D-6E8A-4147-A177-3AD203B41FA5}">
                      <a16:colId xmlns:a16="http://schemas.microsoft.com/office/drawing/2014/main" val="326894653"/>
                    </a:ext>
                  </a:extLst>
                </a:gridCol>
                <a:gridCol w="329184">
                  <a:extLst>
                    <a:ext uri="{9D8B030D-6E8A-4147-A177-3AD203B41FA5}">
                      <a16:colId xmlns:a16="http://schemas.microsoft.com/office/drawing/2014/main" val="1285677203"/>
                    </a:ext>
                  </a:extLst>
                </a:gridCol>
                <a:gridCol w="329184">
                  <a:extLst>
                    <a:ext uri="{9D8B030D-6E8A-4147-A177-3AD203B41FA5}">
                      <a16:colId xmlns:a16="http://schemas.microsoft.com/office/drawing/2014/main" val="194476793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6242213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- 2019-01-08 08:00:57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تم تصميم حامل المفاتيح "اوربت كي" للحفاظ على مفاتيحك بشكل منظم. يتسع من 2 الى 7 مفاتيح ويقلل من الفوضى والضرر ويضمن لك سهولة الحصول على المفتاح الذي تحتاجه، متوفر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If getting organized seems overwhelming, start small with the Orbitkey! Made to keep your keys organized in a stack of 2-7 keys, it reduces clutter, noise, and damage, and makes sure you can easily find the key you need. Get your #Orbitkey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https://scontent.xx.fbcdn.net/v/t1.0-9/s720x720/49530552_10156028136423297_2049545852346695680_o.jpg?_nc_cat=110&amp;_nc_ht=scontent.xx&amp;oh=9015a264ced58d22bdb4b13f5b4aa27b&amp;oe=5CD9B523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3000192848"/>
                  </a:ext>
                </a:extLst>
              </a:tr>
            </a:tbl>
          </a:graphicData>
        </a:graphic>
      </p:graphicFrame>
      <p:sp>
        <p:nvSpPr>
          <p:cNvPr id="4" name="Text Placeholder 3">
            <a:extLst>
              <a:ext uri="{FF2B5EF4-FFF2-40B4-BE49-F238E27FC236}">
                <a16:creationId xmlns:a16="http://schemas.microsoft.com/office/drawing/2014/main" id="{9C2F04ED-E2A8-496D-87BC-4B1E14D3EA95}"/>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1514533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E70598-0A7A-4581-AAFC-9334B9A91910}"/>
              </a:ext>
            </a:extLst>
          </p:cNvPr>
          <p:cNvSpPr>
            <a:spLocks noGrp="1"/>
          </p:cNvSpPr>
          <p:nvPr>
            <p:ph type="title"/>
          </p:nvPr>
        </p:nvSpPr>
        <p:spPr/>
        <p:txBody>
          <a:bodyPr/>
          <a:lstStyle/>
          <a:p>
            <a:r>
              <a:rPr lang="en-US"/>
              <a:t>Facebook Own Posts Table | Cities - 20 of 24</a:t>
            </a:r>
          </a:p>
        </p:txBody>
      </p:sp>
      <p:graphicFrame>
        <p:nvGraphicFramePr>
          <p:cNvPr id="5" name="Table Placeholder 4">
            <a:extLst>
              <a:ext uri="{FF2B5EF4-FFF2-40B4-BE49-F238E27FC236}">
                <a16:creationId xmlns:a16="http://schemas.microsoft.com/office/drawing/2014/main" id="{8975F1C2-B5C7-46E9-8895-84EB5430FD86}"/>
              </a:ext>
            </a:extLst>
          </p:cNvPr>
          <p:cNvGraphicFramePr>
            <a:graphicFrameLocks noGrp="1"/>
          </p:cNvGraphicFramePr>
          <p:nvPr>
            <p:ph type="tbl" sz="quarter" idx="13"/>
            <p:extLst>
              <p:ext uri="{D42A27DB-BD31-4B8C-83A1-F6EECF244321}">
                <p14:modId xmlns:p14="http://schemas.microsoft.com/office/powerpoint/2010/main" val="342266914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521452933"/>
                    </a:ext>
                  </a:extLst>
                </a:gridCol>
                <a:gridCol w="905256">
                  <a:extLst>
                    <a:ext uri="{9D8B030D-6E8A-4147-A177-3AD203B41FA5}">
                      <a16:colId xmlns:a16="http://schemas.microsoft.com/office/drawing/2014/main" val="1045346568"/>
                    </a:ext>
                  </a:extLst>
                </a:gridCol>
                <a:gridCol w="329184">
                  <a:extLst>
                    <a:ext uri="{9D8B030D-6E8A-4147-A177-3AD203B41FA5}">
                      <a16:colId xmlns:a16="http://schemas.microsoft.com/office/drawing/2014/main" val="3115995658"/>
                    </a:ext>
                  </a:extLst>
                </a:gridCol>
                <a:gridCol w="329184">
                  <a:extLst>
                    <a:ext uri="{9D8B030D-6E8A-4147-A177-3AD203B41FA5}">
                      <a16:colId xmlns:a16="http://schemas.microsoft.com/office/drawing/2014/main" val="2601304198"/>
                    </a:ext>
                  </a:extLst>
                </a:gridCol>
                <a:gridCol w="329184">
                  <a:extLst>
                    <a:ext uri="{9D8B030D-6E8A-4147-A177-3AD203B41FA5}">
                      <a16:colId xmlns:a16="http://schemas.microsoft.com/office/drawing/2014/main" val="2821102983"/>
                    </a:ext>
                  </a:extLst>
                </a:gridCol>
                <a:gridCol w="329184">
                  <a:extLst>
                    <a:ext uri="{9D8B030D-6E8A-4147-A177-3AD203B41FA5}">
                      <a16:colId xmlns:a16="http://schemas.microsoft.com/office/drawing/2014/main" val="2379350821"/>
                    </a:ext>
                  </a:extLst>
                </a:gridCol>
                <a:gridCol w="329184">
                  <a:extLst>
                    <a:ext uri="{9D8B030D-6E8A-4147-A177-3AD203B41FA5}">
                      <a16:colId xmlns:a16="http://schemas.microsoft.com/office/drawing/2014/main" val="2898751656"/>
                    </a:ext>
                  </a:extLst>
                </a:gridCol>
                <a:gridCol w="329184">
                  <a:extLst>
                    <a:ext uri="{9D8B030D-6E8A-4147-A177-3AD203B41FA5}">
                      <a16:colId xmlns:a16="http://schemas.microsoft.com/office/drawing/2014/main" val="4216569403"/>
                    </a:ext>
                  </a:extLst>
                </a:gridCol>
                <a:gridCol w="329184">
                  <a:extLst>
                    <a:ext uri="{9D8B030D-6E8A-4147-A177-3AD203B41FA5}">
                      <a16:colId xmlns:a16="http://schemas.microsoft.com/office/drawing/2014/main" val="2497352454"/>
                    </a:ext>
                  </a:extLst>
                </a:gridCol>
                <a:gridCol w="329184">
                  <a:extLst>
                    <a:ext uri="{9D8B030D-6E8A-4147-A177-3AD203B41FA5}">
                      <a16:colId xmlns:a16="http://schemas.microsoft.com/office/drawing/2014/main" val="2054227352"/>
                    </a:ext>
                  </a:extLst>
                </a:gridCol>
                <a:gridCol w="329184">
                  <a:extLst>
                    <a:ext uri="{9D8B030D-6E8A-4147-A177-3AD203B41FA5}">
                      <a16:colId xmlns:a16="http://schemas.microsoft.com/office/drawing/2014/main" val="3302998714"/>
                    </a:ext>
                  </a:extLst>
                </a:gridCol>
                <a:gridCol w="329184">
                  <a:extLst>
                    <a:ext uri="{9D8B030D-6E8A-4147-A177-3AD203B41FA5}">
                      <a16:colId xmlns:a16="http://schemas.microsoft.com/office/drawing/2014/main" val="293264588"/>
                    </a:ext>
                  </a:extLst>
                </a:gridCol>
                <a:gridCol w="329184">
                  <a:extLst>
                    <a:ext uri="{9D8B030D-6E8A-4147-A177-3AD203B41FA5}">
                      <a16:colId xmlns:a16="http://schemas.microsoft.com/office/drawing/2014/main" val="2400428397"/>
                    </a:ext>
                  </a:extLst>
                </a:gridCol>
                <a:gridCol w="329184">
                  <a:extLst>
                    <a:ext uri="{9D8B030D-6E8A-4147-A177-3AD203B41FA5}">
                      <a16:colId xmlns:a16="http://schemas.microsoft.com/office/drawing/2014/main" val="3160723148"/>
                    </a:ext>
                  </a:extLst>
                </a:gridCol>
                <a:gridCol w="329184">
                  <a:extLst>
                    <a:ext uri="{9D8B030D-6E8A-4147-A177-3AD203B41FA5}">
                      <a16:colId xmlns:a16="http://schemas.microsoft.com/office/drawing/2014/main" val="1454056501"/>
                    </a:ext>
                  </a:extLst>
                </a:gridCol>
                <a:gridCol w="329184">
                  <a:extLst>
                    <a:ext uri="{9D8B030D-6E8A-4147-A177-3AD203B41FA5}">
                      <a16:colId xmlns:a16="http://schemas.microsoft.com/office/drawing/2014/main" val="1505309805"/>
                    </a:ext>
                  </a:extLst>
                </a:gridCol>
                <a:gridCol w="329184">
                  <a:extLst>
                    <a:ext uri="{9D8B030D-6E8A-4147-A177-3AD203B41FA5}">
                      <a16:colId xmlns:a16="http://schemas.microsoft.com/office/drawing/2014/main" val="3645557221"/>
                    </a:ext>
                  </a:extLst>
                </a:gridCol>
                <a:gridCol w="329184">
                  <a:extLst>
                    <a:ext uri="{9D8B030D-6E8A-4147-A177-3AD203B41FA5}">
                      <a16:colId xmlns:a16="http://schemas.microsoft.com/office/drawing/2014/main" val="281193093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305002701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- 2019-01-07 13:05:38 </a:t>
                      </a:r>
                      <a:r>
                        <a:rPr kumimoji="0" lang="en-US" sz="1000" b="0" i="0" u="none" strike="noStrike" kern="1200" cap="none" spc="0" normalizeH="0" baseline="0" noProof="0">
                          <a:ln>
                            <a:noFill/>
                          </a:ln>
                          <a:solidFill>
                            <a:prstClr val="black"/>
                          </a:solidFill>
                          <a:effectLst/>
                          <a:uLnTx/>
                          <a:uFillTx/>
                          <a:latin typeface="+mn-lt"/>
                          <a:ea typeface="+mn-ea"/>
                          <a:cs typeface="+mn-cs"/>
                        </a:rPr>
                        <a:t> 
 </a:t>
                      </a:r>
                      <a:r>
                        <a:rPr kumimoji="0" lang="ar-AE" sz="1000" b="0" i="0" u="none" strike="noStrike" kern="1200" cap="none" spc="0" normalizeH="0" baseline="0" noProof="0">
                          <a:ln>
                            <a:noFill/>
                          </a:ln>
                          <a:solidFill>
                            <a:prstClr val="black"/>
                          </a:solidFill>
                          <a:effectLst/>
                          <a:uLnTx/>
                          <a:uFillTx/>
                          <a:latin typeface="+mn-lt"/>
                          <a:ea typeface="+mn-ea"/>
                          <a:cs typeface="+mn-cs"/>
                        </a:rPr>
                        <a:t>حان الوقت لتغيير أسلوب ساعتك! اطلع على مجموعة الساعات من "ايت كويت"، متوفرة الان في مدن!
</a:t>
                      </a:r>
                      <a:r>
                        <a:rPr kumimoji="0" lang="en-US" sz="1000" b="0" i="0" u="none" strike="noStrike" kern="1200" cap="none" spc="0" normalizeH="0" baseline="0" noProof="0">
                          <a:ln>
                            <a:noFill/>
                          </a:ln>
                          <a:solidFill>
                            <a:prstClr val="black"/>
                          </a:solidFill>
                          <a:effectLst/>
                          <a:uLnTx/>
                          <a:uFillTx/>
                          <a:latin typeface="+mn-lt"/>
                          <a:ea typeface="+mn-ea"/>
                          <a:cs typeface="+mn-cs"/>
                        </a:rPr>
                        <a:t>It’s time to upgrade your wristwatch style! Check out the selection from #EightKuwait at #CitiesRiyadh!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https://scontent.xx.fbcdn.net/v/t1.0-9/s720x720/50068669_10156026508138297_2866362097044815872_n.jpg?_nc_cat=107&amp;_nc_ht=scontent.xx&amp;oh=20b69b92431d8b9c40b11176814d097f&amp;oe=5C909481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0.0179 %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418266284"/>
                  </a:ext>
                </a:extLst>
              </a:tr>
            </a:tbl>
          </a:graphicData>
        </a:graphic>
      </p:graphicFrame>
      <p:sp>
        <p:nvSpPr>
          <p:cNvPr id="4" name="Text Placeholder 3">
            <a:extLst>
              <a:ext uri="{FF2B5EF4-FFF2-40B4-BE49-F238E27FC236}">
                <a16:creationId xmlns:a16="http://schemas.microsoft.com/office/drawing/2014/main" id="{4F319CA8-1896-43FF-9D6D-09DC8F7F8389}"/>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91440143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BF5BBE8-B817-4335-AC57-1E2D6825593C}"/>
              </a:ext>
            </a:extLst>
          </p:cNvPr>
          <p:cNvSpPr>
            <a:spLocks noGrp="1"/>
          </p:cNvSpPr>
          <p:nvPr>
            <p:ph type="title"/>
          </p:nvPr>
        </p:nvSpPr>
        <p:spPr/>
        <p:txBody>
          <a:bodyPr/>
          <a:lstStyle/>
          <a:p>
            <a:r>
              <a:rPr lang="en-US"/>
              <a:t>Facebook Own Posts Table | Cities - 21 of 24</a:t>
            </a:r>
          </a:p>
        </p:txBody>
      </p:sp>
      <p:graphicFrame>
        <p:nvGraphicFramePr>
          <p:cNvPr id="5" name="Table Placeholder 4">
            <a:extLst>
              <a:ext uri="{FF2B5EF4-FFF2-40B4-BE49-F238E27FC236}">
                <a16:creationId xmlns:a16="http://schemas.microsoft.com/office/drawing/2014/main" id="{6CDB85BD-6BC3-4C20-AEC4-9EB7CD61AA17}"/>
              </a:ext>
            </a:extLst>
          </p:cNvPr>
          <p:cNvGraphicFramePr>
            <a:graphicFrameLocks noGrp="1"/>
          </p:cNvGraphicFramePr>
          <p:nvPr>
            <p:ph type="tbl" sz="quarter" idx="13"/>
            <p:extLst>
              <p:ext uri="{D42A27DB-BD31-4B8C-83A1-F6EECF244321}">
                <p14:modId xmlns:p14="http://schemas.microsoft.com/office/powerpoint/2010/main" val="375595155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159160822"/>
                    </a:ext>
                  </a:extLst>
                </a:gridCol>
                <a:gridCol w="905256">
                  <a:extLst>
                    <a:ext uri="{9D8B030D-6E8A-4147-A177-3AD203B41FA5}">
                      <a16:colId xmlns:a16="http://schemas.microsoft.com/office/drawing/2014/main" val="598658852"/>
                    </a:ext>
                  </a:extLst>
                </a:gridCol>
                <a:gridCol w="329184">
                  <a:extLst>
                    <a:ext uri="{9D8B030D-6E8A-4147-A177-3AD203B41FA5}">
                      <a16:colId xmlns:a16="http://schemas.microsoft.com/office/drawing/2014/main" val="3694101396"/>
                    </a:ext>
                  </a:extLst>
                </a:gridCol>
                <a:gridCol w="329184">
                  <a:extLst>
                    <a:ext uri="{9D8B030D-6E8A-4147-A177-3AD203B41FA5}">
                      <a16:colId xmlns:a16="http://schemas.microsoft.com/office/drawing/2014/main" val="2560368064"/>
                    </a:ext>
                  </a:extLst>
                </a:gridCol>
                <a:gridCol w="329184">
                  <a:extLst>
                    <a:ext uri="{9D8B030D-6E8A-4147-A177-3AD203B41FA5}">
                      <a16:colId xmlns:a16="http://schemas.microsoft.com/office/drawing/2014/main" val="2563662927"/>
                    </a:ext>
                  </a:extLst>
                </a:gridCol>
                <a:gridCol w="329184">
                  <a:extLst>
                    <a:ext uri="{9D8B030D-6E8A-4147-A177-3AD203B41FA5}">
                      <a16:colId xmlns:a16="http://schemas.microsoft.com/office/drawing/2014/main" val="2279917496"/>
                    </a:ext>
                  </a:extLst>
                </a:gridCol>
                <a:gridCol w="329184">
                  <a:extLst>
                    <a:ext uri="{9D8B030D-6E8A-4147-A177-3AD203B41FA5}">
                      <a16:colId xmlns:a16="http://schemas.microsoft.com/office/drawing/2014/main" val="3469138101"/>
                    </a:ext>
                  </a:extLst>
                </a:gridCol>
                <a:gridCol w="329184">
                  <a:extLst>
                    <a:ext uri="{9D8B030D-6E8A-4147-A177-3AD203B41FA5}">
                      <a16:colId xmlns:a16="http://schemas.microsoft.com/office/drawing/2014/main" val="2747337675"/>
                    </a:ext>
                  </a:extLst>
                </a:gridCol>
                <a:gridCol w="329184">
                  <a:extLst>
                    <a:ext uri="{9D8B030D-6E8A-4147-A177-3AD203B41FA5}">
                      <a16:colId xmlns:a16="http://schemas.microsoft.com/office/drawing/2014/main" val="2924956558"/>
                    </a:ext>
                  </a:extLst>
                </a:gridCol>
                <a:gridCol w="329184">
                  <a:extLst>
                    <a:ext uri="{9D8B030D-6E8A-4147-A177-3AD203B41FA5}">
                      <a16:colId xmlns:a16="http://schemas.microsoft.com/office/drawing/2014/main" val="3613609730"/>
                    </a:ext>
                  </a:extLst>
                </a:gridCol>
                <a:gridCol w="329184">
                  <a:extLst>
                    <a:ext uri="{9D8B030D-6E8A-4147-A177-3AD203B41FA5}">
                      <a16:colId xmlns:a16="http://schemas.microsoft.com/office/drawing/2014/main" val="3920972925"/>
                    </a:ext>
                  </a:extLst>
                </a:gridCol>
                <a:gridCol w="329184">
                  <a:extLst>
                    <a:ext uri="{9D8B030D-6E8A-4147-A177-3AD203B41FA5}">
                      <a16:colId xmlns:a16="http://schemas.microsoft.com/office/drawing/2014/main" val="3640810328"/>
                    </a:ext>
                  </a:extLst>
                </a:gridCol>
                <a:gridCol w="329184">
                  <a:extLst>
                    <a:ext uri="{9D8B030D-6E8A-4147-A177-3AD203B41FA5}">
                      <a16:colId xmlns:a16="http://schemas.microsoft.com/office/drawing/2014/main" val="1602313427"/>
                    </a:ext>
                  </a:extLst>
                </a:gridCol>
                <a:gridCol w="329184">
                  <a:extLst>
                    <a:ext uri="{9D8B030D-6E8A-4147-A177-3AD203B41FA5}">
                      <a16:colId xmlns:a16="http://schemas.microsoft.com/office/drawing/2014/main" val="2107874923"/>
                    </a:ext>
                  </a:extLst>
                </a:gridCol>
                <a:gridCol w="329184">
                  <a:extLst>
                    <a:ext uri="{9D8B030D-6E8A-4147-A177-3AD203B41FA5}">
                      <a16:colId xmlns:a16="http://schemas.microsoft.com/office/drawing/2014/main" val="1691537790"/>
                    </a:ext>
                  </a:extLst>
                </a:gridCol>
                <a:gridCol w="329184">
                  <a:extLst>
                    <a:ext uri="{9D8B030D-6E8A-4147-A177-3AD203B41FA5}">
                      <a16:colId xmlns:a16="http://schemas.microsoft.com/office/drawing/2014/main" val="578230254"/>
                    </a:ext>
                  </a:extLst>
                </a:gridCol>
                <a:gridCol w="329184">
                  <a:extLst>
                    <a:ext uri="{9D8B030D-6E8A-4147-A177-3AD203B41FA5}">
                      <a16:colId xmlns:a16="http://schemas.microsoft.com/office/drawing/2014/main" val="3315411413"/>
                    </a:ext>
                  </a:extLst>
                </a:gridCol>
                <a:gridCol w="329184">
                  <a:extLst>
                    <a:ext uri="{9D8B030D-6E8A-4147-A177-3AD203B41FA5}">
                      <a16:colId xmlns:a16="http://schemas.microsoft.com/office/drawing/2014/main" val="261635802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421836236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- 2019-01-07 12:30:16 </a:t>
                      </a:r>
                      <a:r>
                        <a:rPr kumimoji="0" lang="en-US" sz="1000" b="0" i="0" u="none" strike="noStrike" kern="1200" cap="none" spc="0" normalizeH="0" baseline="0" noProof="0">
                          <a:ln>
                            <a:noFill/>
                          </a:ln>
                          <a:solidFill>
                            <a:prstClr val="black"/>
                          </a:solidFill>
                          <a:effectLst/>
                          <a:uLnTx/>
                          <a:uFillTx/>
                          <a:latin typeface="+mn-lt"/>
                          <a:ea typeface="+mn-ea"/>
                          <a:cs typeface="+mn-cs"/>
                        </a:rPr>
                        <a:t> 
 Enjoy your own planetary adventure with #AstroReality! Discover the universe through accurately mapped, exquisitely-detailed 3D printed planets and advanced augmented reality, now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https://scontent.xx.fbcdn.net/v/t15.5256-10/48744144_235517824009060_3543345137276944384_n.jpg?_nc_cat=106&amp;_nc_ht=scontent.xx&amp;oh=47bce385183a16dafdfc9cc867a7ada4&amp;oe=5CC944DC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Video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37025432"/>
                  </a:ext>
                </a:extLst>
              </a:tr>
            </a:tbl>
          </a:graphicData>
        </a:graphic>
      </p:graphicFrame>
      <p:sp>
        <p:nvSpPr>
          <p:cNvPr id="4" name="Text Placeholder 3">
            <a:extLst>
              <a:ext uri="{FF2B5EF4-FFF2-40B4-BE49-F238E27FC236}">
                <a16:creationId xmlns:a16="http://schemas.microsoft.com/office/drawing/2014/main" id="{09C470DD-76EF-4A8A-A6CA-DFF0C62C7ECC}"/>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02439741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BB3BD8-BC3D-420F-8954-AA27DB7656CC}"/>
              </a:ext>
            </a:extLst>
          </p:cNvPr>
          <p:cNvSpPr>
            <a:spLocks noGrp="1"/>
          </p:cNvSpPr>
          <p:nvPr>
            <p:ph type="title"/>
          </p:nvPr>
        </p:nvSpPr>
        <p:spPr/>
        <p:txBody>
          <a:bodyPr/>
          <a:lstStyle/>
          <a:p>
            <a:r>
              <a:rPr lang="en-US"/>
              <a:t>Facebook Own Posts Table | Cities - 22 of 24</a:t>
            </a:r>
          </a:p>
        </p:txBody>
      </p:sp>
      <p:graphicFrame>
        <p:nvGraphicFramePr>
          <p:cNvPr id="5" name="Table Placeholder 4">
            <a:extLst>
              <a:ext uri="{FF2B5EF4-FFF2-40B4-BE49-F238E27FC236}">
                <a16:creationId xmlns:a16="http://schemas.microsoft.com/office/drawing/2014/main" id="{9DF6DA33-AB6F-484B-AE15-708FF2C9DA5B}"/>
              </a:ext>
            </a:extLst>
          </p:cNvPr>
          <p:cNvGraphicFramePr>
            <a:graphicFrameLocks noGrp="1"/>
          </p:cNvGraphicFramePr>
          <p:nvPr>
            <p:ph type="tbl" sz="quarter" idx="13"/>
            <p:extLst>
              <p:ext uri="{D42A27DB-BD31-4B8C-83A1-F6EECF244321}">
                <p14:modId xmlns:p14="http://schemas.microsoft.com/office/powerpoint/2010/main" val="203294560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34235484"/>
                    </a:ext>
                  </a:extLst>
                </a:gridCol>
                <a:gridCol w="905256">
                  <a:extLst>
                    <a:ext uri="{9D8B030D-6E8A-4147-A177-3AD203B41FA5}">
                      <a16:colId xmlns:a16="http://schemas.microsoft.com/office/drawing/2014/main" val="2008584189"/>
                    </a:ext>
                  </a:extLst>
                </a:gridCol>
                <a:gridCol w="329184">
                  <a:extLst>
                    <a:ext uri="{9D8B030D-6E8A-4147-A177-3AD203B41FA5}">
                      <a16:colId xmlns:a16="http://schemas.microsoft.com/office/drawing/2014/main" val="3967862041"/>
                    </a:ext>
                  </a:extLst>
                </a:gridCol>
                <a:gridCol w="329184">
                  <a:extLst>
                    <a:ext uri="{9D8B030D-6E8A-4147-A177-3AD203B41FA5}">
                      <a16:colId xmlns:a16="http://schemas.microsoft.com/office/drawing/2014/main" val="3756163525"/>
                    </a:ext>
                  </a:extLst>
                </a:gridCol>
                <a:gridCol w="329184">
                  <a:extLst>
                    <a:ext uri="{9D8B030D-6E8A-4147-A177-3AD203B41FA5}">
                      <a16:colId xmlns:a16="http://schemas.microsoft.com/office/drawing/2014/main" val="2614575239"/>
                    </a:ext>
                  </a:extLst>
                </a:gridCol>
                <a:gridCol w="329184">
                  <a:extLst>
                    <a:ext uri="{9D8B030D-6E8A-4147-A177-3AD203B41FA5}">
                      <a16:colId xmlns:a16="http://schemas.microsoft.com/office/drawing/2014/main" val="2259403442"/>
                    </a:ext>
                  </a:extLst>
                </a:gridCol>
                <a:gridCol w="329184">
                  <a:extLst>
                    <a:ext uri="{9D8B030D-6E8A-4147-A177-3AD203B41FA5}">
                      <a16:colId xmlns:a16="http://schemas.microsoft.com/office/drawing/2014/main" val="4168972062"/>
                    </a:ext>
                  </a:extLst>
                </a:gridCol>
                <a:gridCol w="329184">
                  <a:extLst>
                    <a:ext uri="{9D8B030D-6E8A-4147-A177-3AD203B41FA5}">
                      <a16:colId xmlns:a16="http://schemas.microsoft.com/office/drawing/2014/main" val="624359450"/>
                    </a:ext>
                  </a:extLst>
                </a:gridCol>
                <a:gridCol w="329184">
                  <a:extLst>
                    <a:ext uri="{9D8B030D-6E8A-4147-A177-3AD203B41FA5}">
                      <a16:colId xmlns:a16="http://schemas.microsoft.com/office/drawing/2014/main" val="1357339976"/>
                    </a:ext>
                  </a:extLst>
                </a:gridCol>
                <a:gridCol w="329184">
                  <a:extLst>
                    <a:ext uri="{9D8B030D-6E8A-4147-A177-3AD203B41FA5}">
                      <a16:colId xmlns:a16="http://schemas.microsoft.com/office/drawing/2014/main" val="4134722176"/>
                    </a:ext>
                  </a:extLst>
                </a:gridCol>
                <a:gridCol w="329184">
                  <a:extLst>
                    <a:ext uri="{9D8B030D-6E8A-4147-A177-3AD203B41FA5}">
                      <a16:colId xmlns:a16="http://schemas.microsoft.com/office/drawing/2014/main" val="115637221"/>
                    </a:ext>
                  </a:extLst>
                </a:gridCol>
                <a:gridCol w="329184">
                  <a:extLst>
                    <a:ext uri="{9D8B030D-6E8A-4147-A177-3AD203B41FA5}">
                      <a16:colId xmlns:a16="http://schemas.microsoft.com/office/drawing/2014/main" val="1525952259"/>
                    </a:ext>
                  </a:extLst>
                </a:gridCol>
                <a:gridCol w="329184">
                  <a:extLst>
                    <a:ext uri="{9D8B030D-6E8A-4147-A177-3AD203B41FA5}">
                      <a16:colId xmlns:a16="http://schemas.microsoft.com/office/drawing/2014/main" val="447456870"/>
                    </a:ext>
                  </a:extLst>
                </a:gridCol>
                <a:gridCol w="329184">
                  <a:extLst>
                    <a:ext uri="{9D8B030D-6E8A-4147-A177-3AD203B41FA5}">
                      <a16:colId xmlns:a16="http://schemas.microsoft.com/office/drawing/2014/main" val="906507072"/>
                    </a:ext>
                  </a:extLst>
                </a:gridCol>
                <a:gridCol w="329184">
                  <a:extLst>
                    <a:ext uri="{9D8B030D-6E8A-4147-A177-3AD203B41FA5}">
                      <a16:colId xmlns:a16="http://schemas.microsoft.com/office/drawing/2014/main" val="3146385072"/>
                    </a:ext>
                  </a:extLst>
                </a:gridCol>
                <a:gridCol w="329184">
                  <a:extLst>
                    <a:ext uri="{9D8B030D-6E8A-4147-A177-3AD203B41FA5}">
                      <a16:colId xmlns:a16="http://schemas.microsoft.com/office/drawing/2014/main" val="3226547669"/>
                    </a:ext>
                  </a:extLst>
                </a:gridCol>
                <a:gridCol w="329184">
                  <a:extLst>
                    <a:ext uri="{9D8B030D-6E8A-4147-A177-3AD203B41FA5}">
                      <a16:colId xmlns:a16="http://schemas.microsoft.com/office/drawing/2014/main" val="1147241572"/>
                    </a:ext>
                  </a:extLst>
                </a:gridCol>
                <a:gridCol w="329184">
                  <a:extLst>
                    <a:ext uri="{9D8B030D-6E8A-4147-A177-3AD203B41FA5}">
                      <a16:colId xmlns:a16="http://schemas.microsoft.com/office/drawing/2014/main" val="16525252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253294671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- 2019-01-07 12:29:40 </a:t>
                      </a:r>
                      <a:r>
                        <a:rPr kumimoji="0" lang="en-US" sz="1000" b="0" i="0" u="none" strike="noStrike" kern="1200" cap="none" spc="0" normalizeH="0" baseline="0" noProof="0">
                          <a:ln>
                            <a:noFill/>
                          </a:ln>
                          <a:solidFill>
                            <a:prstClr val="black"/>
                          </a:solidFill>
                          <a:effectLst/>
                          <a:uLnTx/>
                          <a:uFillTx/>
                          <a:latin typeface="+mn-lt"/>
                          <a:ea typeface="+mn-ea"/>
                          <a:cs typeface="+mn-cs"/>
                        </a:rPr>
                        <a:t>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https://scontent.xx.fbcdn.net/v/t1.0-9/s720x720/49561084_10156026464853297_5785765137524719616_o.jpg?_nc_cat=110&amp;_nc_ht=scontent.xx&amp;oh=066b95d181fdf1a6336f91e5d4e1fd4a&amp;oe=5CD5E556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0.0239 %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654211955"/>
                  </a:ext>
                </a:extLst>
              </a:tr>
            </a:tbl>
          </a:graphicData>
        </a:graphic>
      </p:graphicFrame>
      <p:sp>
        <p:nvSpPr>
          <p:cNvPr id="4" name="Text Placeholder 3">
            <a:extLst>
              <a:ext uri="{FF2B5EF4-FFF2-40B4-BE49-F238E27FC236}">
                <a16:creationId xmlns:a16="http://schemas.microsoft.com/office/drawing/2014/main" id="{8D55FEE3-B141-4AD8-BA99-F6A4BA8F4506}"/>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2322400247"/>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64891C8-2623-4339-B4E2-C903D6053BFC}"/>
              </a:ext>
            </a:extLst>
          </p:cNvPr>
          <p:cNvSpPr>
            <a:spLocks noGrp="1"/>
          </p:cNvSpPr>
          <p:nvPr>
            <p:ph type="title"/>
          </p:nvPr>
        </p:nvSpPr>
        <p:spPr/>
        <p:txBody>
          <a:bodyPr/>
          <a:lstStyle/>
          <a:p>
            <a:r>
              <a:rPr lang="en-US"/>
              <a:t>Facebook Own Posts Table | Cities - 23 of 24</a:t>
            </a:r>
          </a:p>
        </p:txBody>
      </p:sp>
      <p:graphicFrame>
        <p:nvGraphicFramePr>
          <p:cNvPr id="5" name="Table Placeholder 4">
            <a:extLst>
              <a:ext uri="{FF2B5EF4-FFF2-40B4-BE49-F238E27FC236}">
                <a16:creationId xmlns:a16="http://schemas.microsoft.com/office/drawing/2014/main" id="{E6DD214D-AE91-4F9C-97E6-5C30EED77181}"/>
              </a:ext>
            </a:extLst>
          </p:cNvPr>
          <p:cNvGraphicFramePr>
            <a:graphicFrameLocks noGrp="1"/>
          </p:cNvGraphicFramePr>
          <p:nvPr>
            <p:ph type="tbl" sz="quarter" idx="13"/>
            <p:extLst>
              <p:ext uri="{D42A27DB-BD31-4B8C-83A1-F6EECF244321}">
                <p14:modId xmlns:p14="http://schemas.microsoft.com/office/powerpoint/2010/main" val="130994843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3094918753"/>
                    </a:ext>
                  </a:extLst>
                </a:gridCol>
                <a:gridCol w="905256">
                  <a:extLst>
                    <a:ext uri="{9D8B030D-6E8A-4147-A177-3AD203B41FA5}">
                      <a16:colId xmlns:a16="http://schemas.microsoft.com/office/drawing/2014/main" val="3644109440"/>
                    </a:ext>
                  </a:extLst>
                </a:gridCol>
                <a:gridCol w="329184">
                  <a:extLst>
                    <a:ext uri="{9D8B030D-6E8A-4147-A177-3AD203B41FA5}">
                      <a16:colId xmlns:a16="http://schemas.microsoft.com/office/drawing/2014/main" val="2621743692"/>
                    </a:ext>
                  </a:extLst>
                </a:gridCol>
                <a:gridCol w="329184">
                  <a:extLst>
                    <a:ext uri="{9D8B030D-6E8A-4147-A177-3AD203B41FA5}">
                      <a16:colId xmlns:a16="http://schemas.microsoft.com/office/drawing/2014/main" val="3990829754"/>
                    </a:ext>
                  </a:extLst>
                </a:gridCol>
                <a:gridCol w="329184">
                  <a:extLst>
                    <a:ext uri="{9D8B030D-6E8A-4147-A177-3AD203B41FA5}">
                      <a16:colId xmlns:a16="http://schemas.microsoft.com/office/drawing/2014/main" val="199053290"/>
                    </a:ext>
                  </a:extLst>
                </a:gridCol>
                <a:gridCol w="329184">
                  <a:extLst>
                    <a:ext uri="{9D8B030D-6E8A-4147-A177-3AD203B41FA5}">
                      <a16:colId xmlns:a16="http://schemas.microsoft.com/office/drawing/2014/main" val="2295679940"/>
                    </a:ext>
                  </a:extLst>
                </a:gridCol>
                <a:gridCol w="329184">
                  <a:extLst>
                    <a:ext uri="{9D8B030D-6E8A-4147-A177-3AD203B41FA5}">
                      <a16:colId xmlns:a16="http://schemas.microsoft.com/office/drawing/2014/main" val="1619474851"/>
                    </a:ext>
                  </a:extLst>
                </a:gridCol>
                <a:gridCol w="329184">
                  <a:extLst>
                    <a:ext uri="{9D8B030D-6E8A-4147-A177-3AD203B41FA5}">
                      <a16:colId xmlns:a16="http://schemas.microsoft.com/office/drawing/2014/main" val="1324692058"/>
                    </a:ext>
                  </a:extLst>
                </a:gridCol>
                <a:gridCol w="329184">
                  <a:extLst>
                    <a:ext uri="{9D8B030D-6E8A-4147-A177-3AD203B41FA5}">
                      <a16:colId xmlns:a16="http://schemas.microsoft.com/office/drawing/2014/main" val="847201790"/>
                    </a:ext>
                  </a:extLst>
                </a:gridCol>
                <a:gridCol w="329184">
                  <a:extLst>
                    <a:ext uri="{9D8B030D-6E8A-4147-A177-3AD203B41FA5}">
                      <a16:colId xmlns:a16="http://schemas.microsoft.com/office/drawing/2014/main" val="2198255325"/>
                    </a:ext>
                  </a:extLst>
                </a:gridCol>
                <a:gridCol w="329184">
                  <a:extLst>
                    <a:ext uri="{9D8B030D-6E8A-4147-A177-3AD203B41FA5}">
                      <a16:colId xmlns:a16="http://schemas.microsoft.com/office/drawing/2014/main" val="1645305092"/>
                    </a:ext>
                  </a:extLst>
                </a:gridCol>
                <a:gridCol w="329184">
                  <a:extLst>
                    <a:ext uri="{9D8B030D-6E8A-4147-A177-3AD203B41FA5}">
                      <a16:colId xmlns:a16="http://schemas.microsoft.com/office/drawing/2014/main" val="3426858678"/>
                    </a:ext>
                  </a:extLst>
                </a:gridCol>
                <a:gridCol w="329184">
                  <a:extLst>
                    <a:ext uri="{9D8B030D-6E8A-4147-A177-3AD203B41FA5}">
                      <a16:colId xmlns:a16="http://schemas.microsoft.com/office/drawing/2014/main" val="556567646"/>
                    </a:ext>
                  </a:extLst>
                </a:gridCol>
                <a:gridCol w="329184">
                  <a:extLst>
                    <a:ext uri="{9D8B030D-6E8A-4147-A177-3AD203B41FA5}">
                      <a16:colId xmlns:a16="http://schemas.microsoft.com/office/drawing/2014/main" val="2162033517"/>
                    </a:ext>
                  </a:extLst>
                </a:gridCol>
                <a:gridCol w="329184">
                  <a:extLst>
                    <a:ext uri="{9D8B030D-6E8A-4147-A177-3AD203B41FA5}">
                      <a16:colId xmlns:a16="http://schemas.microsoft.com/office/drawing/2014/main" val="570246285"/>
                    </a:ext>
                  </a:extLst>
                </a:gridCol>
                <a:gridCol w="329184">
                  <a:extLst>
                    <a:ext uri="{9D8B030D-6E8A-4147-A177-3AD203B41FA5}">
                      <a16:colId xmlns:a16="http://schemas.microsoft.com/office/drawing/2014/main" val="1230993230"/>
                    </a:ext>
                  </a:extLst>
                </a:gridCol>
                <a:gridCol w="329184">
                  <a:extLst>
                    <a:ext uri="{9D8B030D-6E8A-4147-A177-3AD203B41FA5}">
                      <a16:colId xmlns:a16="http://schemas.microsoft.com/office/drawing/2014/main" val="2098244046"/>
                    </a:ext>
                  </a:extLst>
                </a:gridCol>
                <a:gridCol w="329184">
                  <a:extLst>
                    <a:ext uri="{9D8B030D-6E8A-4147-A177-3AD203B41FA5}">
                      <a16:colId xmlns:a16="http://schemas.microsoft.com/office/drawing/2014/main" val="218681978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30299143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- 2019-01-03 08:08:38 </a:t>
                      </a:r>
                      <a:r>
                        <a:rPr kumimoji="0" lang="en-US" sz="1000" b="0" i="0" u="none" strike="noStrike" kern="1200" cap="none" spc="0" normalizeH="0" baseline="0" noProof="0">
                          <a:ln>
                            <a:noFill/>
                          </a:ln>
                          <a:solidFill>
                            <a:prstClr val="black"/>
                          </a:solidFill>
                          <a:effectLst/>
                          <a:uLnTx/>
                          <a:uFillTx/>
                          <a:latin typeface="+mn-lt"/>
                          <a:ea typeface="+mn-ea"/>
                          <a:cs typeface="+mn-cs"/>
                        </a:rPr>
                        <a:t> 
 Celebrate the holidays with #MisterAlphabet! He’s ready to lounge around or create some alphabetical fun. Find your bendable letter-making man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https://scontent.xx.fbcdn.net/v/t1.0-9/p720x720/49539486_10156017904473297_150140816738746368_o.jpg?_nc_cat=106&amp;_nc_ht=scontent.xx&amp;oh=4a32b16a7c7073bc5277a022cbe41b34&amp;oe=5CD4040C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2141088064"/>
                  </a:ext>
                </a:extLst>
              </a:tr>
            </a:tbl>
          </a:graphicData>
        </a:graphic>
      </p:graphicFrame>
      <p:sp>
        <p:nvSpPr>
          <p:cNvPr id="4" name="Text Placeholder 3">
            <a:extLst>
              <a:ext uri="{FF2B5EF4-FFF2-40B4-BE49-F238E27FC236}">
                <a16:creationId xmlns:a16="http://schemas.microsoft.com/office/drawing/2014/main" id="{B2A3C35B-6F04-42ED-A9CE-679723CD5D91}"/>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93016219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3963A1-477F-4548-9849-BC91DEF0AB31}"/>
              </a:ext>
            </a:extLst>
          </p:cNvPr>
          <p:cNvSpPr>
            <a:spLocks noGrp="1"/>
          </p:cNvSpPr>
          <p:nvPr>
            <p:ph type="title"/>
          </p:nvPr>
        </p:nvSpPr>
        <p:spPr/>
        <p:txBody>
          <a:bodyPr/>
          <a:lstStyle/>
          <a:p>
            <a:r>
              <a:rPr lang="en-US"/>
              <a:t>Facebook Own Posts Table | Cities - 24 of 24</a:t>
            </a:r>
          </a:p>
        </p:txBody>
      </p:sp>
      <p:graphicFrame>
        <p:nvGraphicFramePr>
          <p:cNvPr id="5" name="Table Placeholder 4">
            <a:extLst>
              <a:ext uri="{FF2B5EF4-FFF2-40B4-BE49-F238E27FC236}">
                <a16:creationId xmlns:a16="http://schemas.microsoft.com/office/drawing/2014/main" id="{2BE8FB4A-8050-4A0D-AA51-EB449FBF39FE}"/>
              </a:ext>
            </a:extLst>
          </p:cNvPr>
          <p:cNvGraphicFramePr>
            <a:graphicFrameLocks noGrp="1"/>
          </p:cNvGraphicFramePr>
          <p:nvPr>
            <p:ph type="tbl" sz="quarter" idx="13"/>
            <p:extLst>
              <p:ext uri="{D42A27DB-BD31-4B8C-83A1-F6EECF244321}">
                <p14:modId xmlns:p14="http://schemas.microsoft.com/office/powerpoint/2010/main" val="6301200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2057400">
                  <a:extLst>
                    <a:ext uri="{9D8B030D-6E8A-4147-A177-3AD203B41FA5}">
                      <a16:colId xmlns:a16="http://schemas.microsoft.com/office/drawing/2014/main" val="1661940982"/>
                    </a:ext>
                  </a:extLst>
                </a:gridCol>
                <a:gridCol w="905256">
                  <a:extLst>
                    <a:ext uri="{9D8B030D-6E8A-4147-A177-3AD203B41FA5}">
                      <a16:colId xmlns:a16="http://schemas.microsoft.com/office/drawing/2014/main" val="2584363075"/>
                    </a:ext>
                  </a:extLst>
                </a:gridCol>
                <a:gridCol w="329184">
                  <a:extLst>
                    <a:ext uri="{9D8B030D-6E8A-4147-A177-3AD203B41FA5}">
                      <a16:colId xmlns:a16="http://schemas.microsoft.com/office/drawing/2014/main" val="3697803481"/>
                    </a:ext>
                  </a:extLst>
                </a:gridCol>
                <a:gridCol w="329184">
                  <a:extLst>
                    <a:ext uri="{9D8B030D-6E8A-4147-A177-3AD203B41FA5}">
                      <a16:colId xmlns:a16="http://schemas.microsoft.com/office/drawing/2014/main" val="3010302105"/>
                    </a:ext>
                  </a:extLst>
                </a:gridCol>
                <a:gridCol w="329184">
                  <a:extLst>
                    <a:ext uri="{9D8B030D-6E8A-4147-A177-3AD203B41FA5}">
                      <a16:colId xmlns:a16="http://schemas.microsoft.com/office/drawing/2014/main" val="2335499160"/>
                    </a:ext>
                  </a:extLst>
                </a:gridCol>
                <a:gridCol w="329184">
                  <a:extLst>
                    <a:ext uri="{9D8B030D-6E8A-4147-A177-3AD203B41FA5}">
                      <a16:colId xmlns:a16="http://schemas.microsoft.com/office/drawing/2014/main" val="4289498166"/>
                    </a:ext>
                  </a:extLst>
                </a:gridCol>
                <a:gridCol w="329184">
                  <a:extLst>
                    <a:ext uri="{9D8B030D-6E8A-4147-A177-3AD203B41FA5}">
                      <a16:colId xmlns:a16="http://schemas.microsoft.com/office/drawing/2014/main" val="1879845446"/>
                    </a:ext>
                  </a:extLst>
                </a:gridCol>
                <a:gridCol w="329184">
                  <a:extLst>
                    <a:ext uri="{9D8B030D-6E8A-4147-A177-3AD203B41FA5}">
                      <a16:colId xmlns:a16="http://schemas.microsoft.com/office/drawing/2014/main" val="1390587074"/>
                    </a:ext>
                  </a:extLst>
                </a:gridCol>
                <a:gridCol w="329184">
                  <a:extLst>
                    <a:ext uri="{9D8B030D-6E8A-4147-A177-3AD203B41FA5}">
                      <a16:colId xmlns:a16="http://schemas.microsoft.com/office/drawing/2014/main" val="2269843111"/>
                    </a:ext>
                  </a:extLst>
                </a:gridCol>
                <a:gridCol w="329184">
                  <a:extLst>
                    <a:ext uri="{9D8B030D-6E8A-4147-A177-3AD203B41FA5}">
                      <a16:colId xmlns:a16="http://schemas.microsoft.com/office/drawing/2014/main" val="4173639862"/>
                    </a:ext>
                  </a:extLst>
                </a:gridCol>
                <a:gridCol w="329184">
                  <a:extLst>
                    <a:ext uri="{9D8B030D-6E8A-4147-A177-3AD203B41FA5}">
                      <a16:colId xmlns:a16="http://schemas.microsoft.com/office/drawing/2014/main" val="3459832084"/>
                    </a:ext>
                  </a:extLst>
                </a:gridCol>
                <a:gridCol w="329184">
                  <a:extLst>
                    <a:ext uri="{9D8B030D-6E8A-4147-A177-3AD203B41FA5}">
                      <a16:colId xmlns:a16="http://schemas.microsoft.com/office/drawing/2014/main" val="2060936253"/>
                    </a:ext>
                  </a:extLst>
                </a:gridCol>
                <a:gridCol w="329184">
                  <a:extLst>
                    <a:ext uri="{9D8B030D-6E8A-4147-A177-3AD203B41FA5}">
                      <a16:colId xmlns:a16="http://schemas.microsoft.com/office/drawing/2014/main" val="923447630"/>
                    </a:ext>
                  </a:extLst>
                </a:gridCol>
                <a:gridCol w="329184">
                  <a:extLst>
                    <a:ext uri="{9D8B030D-6E8A-4147-A177-3AD203B41FA5}">
                      <a16:colId xmlns:a16="http://schemas.microsoft.com/office/drawing/2014/main" val="2176524718"/>
                    </a:ext>
                  </a:extLst>
                </a:gridCol>
                <a:gridCol w="329184">
                  <a:extLst>
                    <a:ext uri="{9D8B030D-6E8A-4147-A177-3AD203B41FA5}">
                      <a16:colId xmlns:a16="http://schemas.microsoft.com/office/drawing/2014/main" val="2651524259"/>
                    </a:ext>
                  </a:extLst>
                </a:gridCol>
                <a:gridCol w="329184">
                  <a:extLst>
                    <a:ext uri="{9D8B030D-6E8A-4147-A177-3AD203B41FA5}">
                      <a16:colId xmlns:a16="http://schemas.microsoft.com/office/drawing/2014/main" val="911776272"/>
                    </a:ext>
                  </a:extLst>
                </a:gridCol>
                <a:gridCol w="329184">
                  <a:extLst>
                    <a:ext uri="{9D8B030D-6E8A-4147-A177-3AD203B41FA5}">
                      <a16:colId xmlns:a16="http://schemas.microsoft.com/office/drawing/2014/main" val="972035768"/>
                    </a:ext>
                  </a:extLst>
                </a:gridCol>
                <a:gridCol w="329184">
                  <a:extLst>
                    <a:ext uri="{9D8B030D-6E8A-4147-A177-3AD203B41FA5}">
                      <a16:colId xmlns:a16="http://schemas.microsoft.com/office/drawing/2014/main" val="3866945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Thumbnail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Likes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Love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Wow</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Haha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Sad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Angry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I-Rate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Shared 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Spherical Content?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mn-lt"/>
                          <a:ea typeface="+mn-ea"/>
                          <a:cs typeface="+mn-cs"/>
                        </a:rPr>
                        <a:t>Sponsored?</a:t>
                      </a:r>
                    </a:p>
                  </a:txBody>
                  <a:tcPr/>
                </a:tc>
                <a:extLst>
                  <a:ext uri="{0D108BD9-81ED-4DB2-BD59-A6C34878D82A}">
                    <a16:rowId xmlns:a16="http://schemas.microsoft.com/office/drawing/2014/main" val="118606164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mn-lt"/>
                          <a:ea typeface="+mn-ea"/>
                          <a:cs typeface="+mn-cs"/>
                        </a:rPr>
                        <a:t> CITIES design and lifestyle store - 2019-01-02 15:42:45 </a:t>
                      </a:r>
                      <a:r>
                        <a:rPr kumimoji="0" lang="en-US" sz="1000" b="0" i="0" u="none" strike="noStrike" kern="1200" cap="none" spc="0" normalizeH="0" baseline="0" noProof="0">
                          <a:ln>
                            <a:noFill/>
                          </a:ln>
                          <a:solidFill>
                            <a:prstClr val="black"/>
                          </a:solidFill>
                          <a:effectLst/>
                          <a:uLnTx/>
                          <a:uFillTx/>
                          <a:latin typeface="+mn-lt"/>
                          <a:ea typeface="+mn-ea"/>
                          <a:cs typeface="+mn-cs"/>
                        </a:rPr>
                        <a:t> 
 Get ready to celebrate New Year’s in style with lapel pins and cufflinks from #Huwa! Check out the selection at #CitiesDubai!</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https://scontent.xx.fbcdn.net/v/t1.0-9/49344804_10156016241098297_8617277105425612800_n.png?_nc_cat=107&amp;_nc_ht=scontent.xx&amp;oh=49181df72e6989e5515ef08b267c39b7&amp;oe=5CCCA8CB</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0.0120 %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mn-lt"/>
                          <a:ea typeface="+mn-ea"/>
                          <a:cs typeface="+mn-cs"/>
                        </a:rPr>
                        <a:t>Highly Unlikely</a:t>
                      </a:r>
                    </a:p>
                  </a:txBody>
                  <a:tcPr/>
                </a:tc>
                <a:extLst>
                  <a:ext uri="{0D108BD9-81ED-4DB2-BD59-A6C34878D82A}">
                    <a16:rowId xmlns:a16="http://schemas.microsoft.com/office/drawing/2014/main" val="1028498175"/>
                  </a:ext>
                </a:extLst>
              </a:tr>
            </a:tbl>
          </a:graphicData>
        </a:graphic>
      </p:graphicFrame>
      <p:sp>
        <p:nvSpPr>
          <p:cNvPr id="4" name="Text Placeholder 3">
            <a:extLst>
              <a:ext uri="{FF2B5EF4-FFF2-40B4-BE49-F238E27FC236}">
                <a16:creationId xmlns:a16="http://schemas.microsoft.com/office/drawing/2014/main" id="{33A2AFA0-ED3D-4DF7-8F41-0EB8E1D6546C}"/>
              </a:ext>
            </a:extLst>
          </p:cNvPr>
          <p:cNvSpPr>
            <a:spLocks noGrp="1"/>
          </p:cNvSpPr>
          <p:nvPr>
            <p:ph type="body" sz="quarter" idx="14"/>
          </p:nvPr>
        </p:nvSpPr>
        <p:spPr/>
        <p:txBody>
          <a:bodyPr/>
          <a:lstStyle/>
          <a:p>
            <a:r>
              <a:rPr lang="en-US"/>
              <a:t>01/01/2019 - 01/31/2019</a:t>
            </a:r>
          </a:p>
        </p:txBody>
      </p:sp>
    </p:spTree>
    <p:extLst>
      <p:ext uri="{BB962C8B-B14F-4D97-AF65-F5344CB8AC3E}">
        <p14:creationId xmlns:p14="http://schemas.microsoft.com/office/powerpoint/2010/main" val="3665943080"/>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TotalTime>
  <Words>2775</Words>
  <Application>Microsoft Office PowerPoint</Application>
  <PresentationFormat>On-screen Show (4:3)</PresentationFormat>
  <Paragraphs>1030</Paragraphs>
  <Slides>37</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37</vt:i4>
      </vt:variant>
    </vt:vector>
  </HeadingPairs>
  <TitlesOfParts>
    <vt:vector size="40" baseType="lpstr">
      <vt:lpstr>Arial</vt:lpstr>
      <vt:lpstr>Calibri</vt:lpstr>
      <vt:lpstr>quintly_template</vt:lpstr>
      <vt:lpstr>CITIES Facebook Dashboard </vt:lpstr>
      <vt:lpstr>Facebook Key Metrics Table | Cities</vt:lpstr>
      <vt:lpstr>Facebook Fans Table | Cities</vt:lpstr>
      <vt:lpstr>Facebook Interactions Distribution | Cities</vt:lpstr>
      <vt:lpstr>Facebook Interaction Rate | Cities</vt:lpstr>
      <vt:lpstr>Facebook Interaction Rate By Post Type | Cities</vt:lpstr>
      <vt:lpstr>Facebook Average Interactions Per Post | Cities</vt:lpstr>
      <vt:lpstr>Facebook Average Comments Per Post | Cities</vt:lpstr>
      <vt:lpstr>Facebook Average Shares Per Post | Cities</vt:lpstr>
      <vt:lpstr>Facebook Reach | Cities</vt:lpstr>
      <vt:lpstr>Facebook Engaged Users | Cities</vt:lpstr>
      <vt:lpstr>Facebook Hide Clicks | Cities</vt:lpstr>
      <vt:lpstr>Facebook Hide All Clicks | Cities</vt:lpstr>
      <vt:lpstr>Facebook Own Posts Table | Cities - 1 of 24</vt:lpstr>
      <vt:lpstr>Facebook Own Posts Table | Cities - 2 of 24</vt:lpstr>
      <vt:lpstr>Facebook Own Posts Table | Cities - 3 of 24</vt:lpstr>
      <vt:lpstr>Facebook Own Posts Table | Cities - 4 of 24</vt:lpstr>
      <vt:lpstr>Facebook Own Posts Table | Cities - 5 of 24</vt:lpstr>
      <vt:lpstr>Facebook Own Posts Table | Cities - 6 of 24</vt:lpstr>
      <vt:lpstr>Facebook Own Posts Table | Cities - 7 of 24</vt:lpstr>
      <vt:lpstr>Facebook Own Posts Table | Cities - 8 of 24</vt:lpstr>
      <vt:lpstr>Facebook Own Posts Table | Cities - 9 of 24</vt:lpstr>
      <vt:lpstr>Facebook Own Posts Table | Cities - 10 of 24</vt:lpstr>
      <vt:lpstr>Facebook Own Posts Table | Cities - 11 of 24</vt:lpstr>
      <vt:lpstr>Facebook Own Posts Table | Cities - 12 of 24</vt:lpstr>
      <vt:lpstr>Facebook Own Posts Table | Cities - 13 of 24</vt:lpstr>
      <vt:lpstr>Facebook Own Posts Table | Cities - 14 of 24</vt:lpstr>
      <vt:lpstr>Facebook Own Posts Table | Cities - 15 of 24</vt:lpstr>
      <vt:lpstr>Facebook Own Posts Table | Cities - 16 of 24</vt:lpstr>
      <vt:lpstr>Facebook Own Posts Table | Cities - 17 of 24</vt:lpstr>
      <vt:lpstr>Facebook Own Posts Table | Cities - 18 of 24</vt:lpstr>
      <vt:lpstr>Facebook Own Posts Table | Cities - 19 of 24</vt:lpstr>
      <vt:lpstr>Facebook Own Posts Table | Cities - 20 of 24</vt:lpstr>
      <vt:lpstr>Facebook Own Posts Table | Cities - 21 of 24</vt:lpstr>
      <vt:lpstr>Facebook Own Posts Table | Cities - 22 of 24</vt:lpstr>
      <vt:lpstr>Facebook Own Posts Table | Cities - 23 of 24</vt:lpstr>
      <vt:lpstr>Facebook Own Posts Table | Cities - 24 of 24</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CITIES Facebook Dashboard </dc:title>
  <dc:creator>Frederik Peiniger</dc:creator>
  <cp:lastModifiedBy>Frederik Peiniger</cp:lastModifiedBy>
  <cp:revision>1</cp:revision>
  <dcterms:created xsi:type="dcterms:W3CDTF">2019-02-13T12:55:03Z</dcterms:created>
  <dcterms:modified xsi:type="dcterms:W3CDTF">2019-02-13T12:56:19Z</dcterms:modified>
</cp:coreProperties>
</file>