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1.3580498404291401E-2</c:v>
                </c:pt>
                <c:pt idx="1">
                  <c:v>-2.71573087107068E-2</c:v>
                </c:pt>
                <c:pt idx="2">
                  <c:v>4.7538200339558599E-2</c:v>
                </c:pt>
                <c:pt idx="3">
                  <c:v>-1.3575889220744E-2</c:v>
                </c:pt>
                <c:pt idx="4">
                  <c:v>-6.7888662593346902E-3</c:v>
                </c:pt>
                <c:pt idx="5">
                  <c:v>-6.7893271776766897E-3</c:v>
                </c:pt>
                <c:pt idx="6">
                  <c:v>-2.0369364475828398E-2</c:v>
                </c:pt>
                <c:pt idx="7">
                  <c:v>2.0373514431239401E-2</c:v>
                </c:pt>
                <c:pt idx="8">
                  <c:v>2.71591526344378E-2</c:v>
                </c:pt>
                <c:pt idx="9">
                  <c:v>4.7515612272603903E-2</c:v>
                </c:pt>
                <c:pt idx="10">
                  <c:v>1.3569441617477401E-2</c:v>
                </c:pt>
                <c:pt idx="11">
                  <c:v>0.11532460484363299</c:v>
                </c:pt>
                <c:pt idx="12">
                  <c:v>-3.3879929529746597E-2</c:v>
                </c:pt>
                <c:pt idx="13">
                  <c:v>3.3891411916220401E-2</c:v>
                </c:pt>
                <c:pt idx="14">
                  <c:v>4.0655915435695897E-2</c:v>
                </c:pt>
                <c:pt idx="15">
                  <c:v>1.3546464372798699E-2</c:v>
                </c:pt>
                <c:pt idx="16">
                  <c:v>2.7089259108763399E-2</c:v>
                </c:pt>
                <c:pt idx="17">
                  <c:v>3.3852403520649998E-2</c:v>
                </c:pt>
                <c:pt idx="18">
                  <c:v>7.4450084602368904E-2</c:v>
                </c:pt>
                <c:pt idx="19">
                  <c:v>2.0289463005545801E-2</c:v>
                </c:pt>
                <c:pt idx="20">
                  <c:v>6.7617824058421802E-3</c:v>
                </c:pt>
                <c:pt idx="21">
                  <c:v>6.0851926977687598E-2</c:v>
                </c:pt>
                <c:pt idx="22">
                  <c:v>3.37860666261234E-2</c:v>
                </c:pt>
                <c:pt idx="23">
                  <c:v>2.7019724398811101E-2</c:v>
                </c:pt>
                <c:pt idx="24">
                  <c:v>5.4024851431658603E-2</c:v>
                </c:pt>
                <c:pt idx="25">
                  <c:v>6.7494600431965502E-3</c:v>
                </c:pt>
                <c:pt idx="26">
                  <c:v>0.11473307687116099</c:v>
                </c:pt>
                <c:pt idx="27">
                  <c:v>8.0895240663341E-2</c:v>
                </c:pt>
                <c:pt idx="28">
                  <c:v>9.4301495352283396E-2</c:v>
                </c:pt>
                <c:pt idx="29">
                  <c:v>6.7294751009421297E-2</c:v>
                </c:pt>
                <c:pt idx="30">
                  <c:v>4.7074646940147999E-2</c:v>
                </c:pt>
              </c:numCache>
            </c:numRef>
          </c:val>
          <c:smooth val="0"/>
          <c:extLst>
            <c:ext xmlns:c16="http://schemas.microsoft.com/office/drawing/2014/chart" uri="{C3380CC4-5D6E-409C-BE32-E72D297353CC}">
              <c16:uniqueId val="{00000000-731F-4BAB-9506-F205C902B2F4}"/>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Sheet1!$C$2:$C$32</c:f>
              <c:numCache>
                <c:formatCode>General</c:formatCode>
                <c:ptCount val="31"/>
                <c:pt idx="0">
                  <c:v>1.1750881316098701E-2</c:v>
                </c:pt>
                <c:pt idx="1">
                  <c:v>-1.17495006462225E-2</c:v>
                </c:pt>
                <c:pt idx="2">
                  <c:v>3.5252643948296102E-2</c:v>
                </c:pt>
                <c:pt idx="3">
                  <c:v>9.3973922236579396E-2</c:v>
                </c:pt>
                <c:pt idx="4">
                  <c:v>2.9339279427297301E-2</c:v>
                </c:pt>
                <c:pt idx="5">
                  <c:v>2.3464539215111199E-2</c:v>
                </c:pt>
                <c:pt idx="6">
                  <c:v>3.5188551991085601E-2</c:v>
                </c:pt>
                <c:pt idx="7">
                  <c:v>8.7940435012018495E-2</c:v>
                </c:pt>
                <c:pt idx="8">
                  <c:v>7.6148078725398305E-2</c:v>
                </c:pt>
                <c:pt idx="9">
                  <c:v>6.4383962540239995E-2</c:v>
                </c:pt>
                <c:pt idx="10">
                  <c:v>2.33972859148339E-2</c:v>
                </c:pt>
                <c:pt idx="11">
                  <c:v>2.9239766081871298E-2</c:v>
                </c:pt>
                <c:pt idx="12">
                  <c:v>1.1692487576732E-2</c:v>
                </c:pt>
                <c:pt idx="13">
                  <c:v>1.7536680890863399E-2</c:v>
                </c:pt>
                <c:pt idx="14">
                  <c:v>4.6756282875511403E-2</c:v>
                </c:pt>
                <c:pt idx="15">
                  <c:v>6.4259843439654199E-2</c:v>
                </c:pt>
                <c:pt idx="16">
                  <c:v>9.3408838811372505E-2</c:v>
                </c:pt>
                <c:pt idx="17">
                  <c:v>0.10498687664042</c:v>
                </c:pt>
                <c:pt idx="18">
                  <c:v>1.1652974421721101E-2</c:v>
                </c:pt>
                <c:pt idx="19">
                  <c:v>5.82580833090591E-2</c:v>
                </c:pt>
                <c:pt idx="20">
                  <c:v>6.9868995633187797E-2</c:v>
                </c:pt>
                <c:pt idx="21">
                  <c:v>6.4001861872345397E-2</c:v>
                </c:pt>
                <c:pt idx="22">
                  <c:v>4.6517036864751699E-2</c:v>
                </c:pt>
                <c:pt idx="23">
                  <c:v>0.11623852144600701</c:v>
                </c:pt>
                <c:pt idx="24">
                  <c:v>5.2246603970741899E-2</c:v>
                </c:pt>
                <c:pt idx="25">
                  <c:v>6.9625761531766805E-2</c:v>
                </c:pt>
                <c:pt idx="26">
                  <c:v>1.1596219632399801E-2</c:v>
                </c:pt>
                <c:pt idx="27">
                  <c:v>6.3771812858716401E-2</c:v>
                </c:pt>
                <c:pt idx="28">
                  <c:v>8.1112398609501701E-2</c:v>
                </c:pt>
                <c:pt idx="29">
                  <c:v>8.1046659719810094E-2</c:v>
                </c:pt>
                <c:pt idx="30">
                  <c:v>0.121471540953262</c:v>
                </c:pt>
              </c:numCache>
            </c:numRef>
          </c:val>
          <c:smooth val="0"/>
          <c:extLst>
            <c:ext xmlns:c16="http://schemas.microsoft.com/office/drawing/2014/chart" uri="{C3380CC4-5D6E-409C-BE32-E72D297353CC}">
              <c16:uniqueId val="{00000001-731F-4BAB-9506-F205C902B2F4}"/>
            </c:ext>
          </c:extLst>
        </c:ser>
        <c:dLbls>
          <c:showLegendKey val="0"/>
          <c:showVal val="0"/>
          <c:showCatName val="0"/>
          <c:showSerName val="0"/>
          <c:showPercent val="0"/>
          <c:showBubbleSize val="0"/>
        </c:dLbls>
        <c:smooth val="0"/>
        <c:axId val="493987696"/>
        <c:axId val="493989992"/>
      </c:lineChart>
      <c:dateAx>
        <c:axId val="493987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989992"/>
        <c:crosses val="autoZero"/>
        <c:auto val="1"/>
        <c:lblOffset val="100"/>
        <c:baseTimeUnit val="days"/>
      </c:dateAx>
      <c:valAx>
        <c:axId val="493989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98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0</c:v>
                </c:pt>
                <c:pt idx="1">
                  <c:v>0.34970000000000001</c:v>
                </c:pt>
                <c:pt idx="2">
                  <c:v>0.38700000000000001</c:v>
                </c:pt>
                <c:pt idx="3">
                  <c:v>0</c:v>
                </c:pt>
                <c:pt idx="4">
                  <c:v>0.44130000000000003</c:v>
                </c:pt>
                <c:pt idx="5">
                  <c:v>0.34289999999999998</c:v>
                </c:pt>
                <c:pt idx="6">
                  <c:v>0.33950000000000002</c:v>
                </c:pt>
                <c:pt idx="7">
                  <c:v>0</c:v>
                </c:pt>
                <c:pt idx="8">
                  <c:v>0.224</c:v>
                </c:pt>
                <c:pt idx="9">
                  <c:v>0.33929999999999999</c:v>
                </c:pt>
                <c:pt idx="10">
                  <c:v>0.40710000000000002</c:v>
                </c:pt>
                <c:pt idx="11">
                  <c:v>0.35930000000000001</c:v>
                </c:pt>
                <c:pt idx="12">
                  <c:v>0.4541</c:v>
                </c:pt>
                <c:pt idx="13">
                  <c:v>0.30499999999999999</c:v>
                </c:pt>
                <c:pt idx="14">
                  <c:v>0.3049</c:v>
                </c:pt>
                <c:pt idx="15">
                  <c:v>0.33860000000000001</c:v>
                </c:pt>
                <c:pt idx="16">
                  <c:v>0.40289999999999998</c:v>
                </c:pt>
                <c:pt idx="17">
                  <c:v>0.35880000000000001</c:v>
                </c:pt>
                <c:pt idx="18">
                  <c:v>0.33829999999999999</c:v>
                </c:pt>
                <c:pt idx="19">
                  <c:v>0.31780000000000003</c:v>
                </c:pt>
                <c:pt idx="20">
                  <c:v>0.48680000000000001</c:v>
                </c:pt>
                <c:pt idx="21">
                  <c:v>0</c:v>
                </c:pt>
                <c:pt idx="22">
                  <c:v>0.25</c:v>
                </c:pt>
                <c:pt idx="23">
                  <c:v>0.24310000000000001</c:v>
                </c:pt>
                <c:pt idx="24">
                  <c:v>0.42530000000000001</c:v>
                </c:pt>
                <c:pt idx="25">
                  <c:v>0.41170000000000001</c:v>
                </c:pt>
                <c:pt idx="26">
                  <c:v>0.1754</c:v>
                </c:pt>
                <c:pt idx="27">
                  <c:v>0.2898</c:v>
                </c:pt>
                <c:pt idx="28">
                  <c:v>0</c:v>
                </c:pt>
                <c:pt idx="29">
                  <c:v>0.222</c:v>
                </c:pt>
                <c:pt idx="30">
                  <c:v>0.19500000000000001</c:v>
                </c:pt>
              </c:numCache>
            </c:numRef>
          </c:val>
          <c:smooth val="0"/>
          <c:extLst>
            <c:ext xmlns:c16="http://schemas.microsoft.com/office/drawing/2014/chart" uri="{C3380CC4-5D6E-409C-BE32-E72D297353CC}">
              <c16:uniqueId val="{00000000-7E4F-4379-B85F-88A70A947EB6}"/>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Sheet1!$C$2:$C$32</c:f>
              <c:numCache>
                <c:formatCode>General</c:formatCode>
                <c:ptCount val="31"/>
                <c:pt idx="0">
                  <c:v>0</c:v>
                </c:pt>
                <c:pt idx="1">
                  <c:v>0.188</c:v>
                </c:pt>
                <c:pt idx="2">
                  <c:v>1.7271000000000001</c:v>
                </c:pt>
                <c:pt idx="3">
                  <c:v>0</c:v>
                </c:pt>
                <c:pt idx="4">
                  <c:v>0.25819999999999999</c:v>
                </c:pt>
                <c:pt idx="5">
                  <c:v>0.19939999999999999</c:v>
                </c:pt>
                <c:pt idx="6">
                  <c:v>0.26390000000000002</c:v>
                </c:pt>
                <c:pt idx="7">
                  <c:v>0</c:v>
                </c:pt>
                <c:pt idx="8">
                  <c:v>0</c:v>
                </c:pt>
                <c:pt idx="9">
                  <c:v>0.31009999999999999</c:v>
                </c:pt>
                <c:pt idx="10">
                  <c:v>0.38019999999999998</c:v>
                </c:pt>
                <c:pt idx="11">
                  <c:v>0.13450000000000001</c:v>
                </c:pt>
                <c:pt idx="12">
                  <c:v>0.16370000000000001</c:v>
                </c:pt>
                <c:pt idx="13">
                  <c:v>0.16950000000000001</c:v>
                </c:pt>
                <c:pt idx="14">
                  <c:v>0</c:v>
                </c:pt>
                <c:pt idx="15">
                  <c:v>0.1343</c:v>
                </c:pt>
                <c:pt idx="16">
                  <c:v>0.37930000000000003</c:v>
                </c:pt>
                <c:pt idx="17">
                  <c:v>0.1865</c:v>
                </c:pt>
                <c:pt idx="18">
                  <c:v>0.15440000000000001</c:v>
                </c:pt>
                <c:pt idx="19">
                  <c:v>0.15140000000000001</c:v>
                </c:pt>
                <c:pt idx="20">
                  <c:v>0.62860000000000005</c:v>
                </c:pt>
                <c:pt idx="21">
                  <c:v>0</c:v>
                </c:pt>
                <c:pt idx="22">
                  <c:v>0.13950000000000001</c:v>
                </c:pt>
                <c:pt idx="23">
                  <c:v>0.19750000000000001</c:v>
                </c:pt>
                <c:pt idx="24">
                  <c:v>0.25540000000000002</c:v>
                </c:pt>
                <c:pt idx="25">
                  <c:v>0.435</c:v>
                </c:pt>
                <c:pt idx="26">
                  <c:v>0.2029</c:v>
                </c:pt>
                <c:pt idx="27">
                  <c:v>0.1275</c:v>
                </c:pt>
                <c:pt idx="28">
                  <c:v>0</c:v>
                </c:pt>
                <c:pt idx="29">
                  <c:v>0.1215</c:v>
                </c:pt>
                <c:pt idx="30">
                  <c:v>0.15029999999999999</c:v>
                </c:pt>
              </c:numCache>
            </c:numRef>
          </c:val>
          <c:smooth val="0"/>
          <c:extLst>
            <c:ext xmlns:c16="http://schemas.microsoft.com/office/drawing/2014/chart" uri="{C3380CC4-5D6E-409C-BE32-E72D297353CC}">
              <c16:uniqueId val="{00000001-7E4F-4379-B85F-88A70A947EB6}"/>
            </c:ext>
          </c:extLst>
        </c:ser>
        <c:dLbls>
          <c:showLegendKey val="0"/>
          <c:showVal val="0"/>
          <c:showCatName val="0"/>
          <c:showSerName val="0"/>
          <c:showPercent val="0"/>
          <c:showBubbleSize val="0"/>
        </c:dLbls>
        <c:smooth val="0"/>
        <c:axId val="493999504"/>
        <c:axId val="494001472"/>
      </c:lineChart>
      <c:dateAx>
        <c:axId val="493999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001472"/>
        <c:crosses val="autoZero"/>
        <c:auto val="1"/>
        <c:lblOffset val="100"/>
        <c:baseTimeUnit val="days"/>
      </c:dateAx>
      <c:valAx>
        <c:axId val="494001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99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14729</c:v>
                </c:pt>
                <c:pt idx="1">
                  <c:v>14725</c:v>
                </c:pt>
                <c:pt idx="2">
                  <c:v>14732</c:v>
                </c:pt>
                <c:pt idx="3">
                  <c:v>14730</c:v>
                </c:pt>
                <c:pt idx="4">
                  <c:v>14729</c:v>
                </c:pt>
                <c:pt idx="5">
                  <c:v>14728</c:v>
                </c:pt>
                <c:pt idx="6">
                  <c:v>14725</c:v>
                </c:pt>
                <c:pt idx="7">
                  <c:v>14728</c:v>
                </c:pt>
                <c:pt idx="8">
                  <c:v>14732</c:v>
                </c:pt>
                <c:pt idx="9">
                  <c:v>14739</c:v>
                </c:pt>
                <c:pt idx="10">
                  <c:v>14741</c:v>
                </c:pt>
                <c:pt idx="11">
                  <c:v>14758</c:v>
                </c:pt>
                <c:pt idx="12">
                  <c:v>14753</c:v>
                </c:pt>
                <c:pt idx="13">
                  <c:v>14758</c:v>
                </c:pt>
                <c:pt idx="14">
                  <c:v>14764</c:v>
                </c:pt>
                <c:pt idx="15">
                  <c:v>14766</c:v>
                </c:pt>
                <c:pt idx="16">
                  <c:v>14770</c:v>
                </c:pt>
                <c:pt idx="17">
                  <c:v>14775</c:v>
                </c:pt>
                <c:pt idx="18">
                  <c:v>14786</c:v>
                </c:pt>
                <c:pt idx="19">
                  <c:v>14789</c:v>
                </c:pt>
                <c:pt idx="20">
                  <c:v>14790</c:v>
                </c:pt>
                <c:pt idx="21">
                  <c:v>14799</c:v>
                </c:pt>
                <c:pt idx="22">
                  <c:v>14804</c:v>
                </c:pt>
                <c:pt idx="23">
                  <c:v>14808</c:v>
                </c:pt>
                <c:pt idx="24">
                  <c:v>14816</c:v>
                </c:pt>
                <c:pt idx="25">
                  <c:v>14817</c:v>
                </c:pt>
                <c:pt idx="26">
                  <c:v>14834</c:v>
                </c:pt>
                <c:pt idx="27">
                  <c:v>14846</c:v>
                </c:pt>
                <c:pt idx="28">
                  <c:v>14860</c:v>
                </c:pt>
                <c:pt idx="29">
                  <c:v>14870</c:v>
                </c:pt>
                <c:pt idx="30">
                  <c:v>14877</c:v>
                </c:pt>
              </c:numCache>
            </c:numRef>
          </c:val>
          <c:smooth val="0"/>
          <c:extLst>
            <c:ext xmlns:c16="http://schemas.microsoft.com/office/drawing/2014/chart" uri="{C3380CC4-5D6E-409C-BE32-E72D297353CC}">
              <c16:uniqueId val="{00000000-34D8-4F94-BF76-CF205ED8C8F5}"/>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Sheet1!$C$2:$C$32</c:f>
              <c:numCache>
                <c:formatCode>General</c:formatCode>
                <c:ptCount val="31"/>
                <c:pt idx="0">
                  <c:v>17022</c:v>
                </c:pt>
                <c:pt idx="1">
                  <c:v>17020</c:v>
                </c:pt>
                <c:pt idx="2">
                  <c:v>17026</c:v>
                </c:pt>
                <c:pt idx="3">
                  <c:v>17042</c:v>
                </c:pt>
                <c:pt idx="4">
                  <c:v>17047</c:v>
                </c:pt>
                <c:pt idx="5">
                  <c:v>17051</c:v>
                </c:pt>
                <c:pt idx="6">
                  <c:v>17057</c:v>
                </c:pt>
                <c:pt idx="7">
                  <c:v>17072</c:v>
                </c:pt>
                <c:pt idx="8">
                  <c:v>17085</c:v>
                </c:pt>
                <c:pt idx="9">
                  <c:v>17096</c:v>
                </c:pt>
                <c:pt idx="10">
                  <c:v>17100</c:v>
                </c:pt>
                <c:pt idx="11">
                  <c:v>17105</c:v>
                </c:pt>
                <c:pt idx="12">
                  <c:v>17107</c:v>
                </c:pt>
                <c:pt idx="13">
                  <c:v>17110</c:v>
                </c:pt>
                <c:pt idx="14">
                  <c:v>17118</c:v>
                </c:pt>
                <c:pt idx="15">
                  <c:v>17129</c:v>
                </c:pt>
                <c:pt idx="16">
                  <c:v>17145</c:v>
                </c:pt>
                <c:pt idx="17">
                  <c:v>17163</c:v>
                </c:pt>
                <c:pt idx="18">
                  <c:v>17165</c:v>
                </c:pt>
                <c:pt idx="19">
                  <c:v>17175</c:v>
                </c:pt>
                <c:pt idx="20">
                  <c:v>17187</c:v>
                </c:pt>
                <c:pt idx="21">
                  <c:v>17198</c:v>
                </c:pt>
                <c:pt idx="22">
                  <c:v>17206</c:v>
                </c:pt>
                <c:pt idx="23">
                  <c:v>17226</c:v>
                </c:pt>
                <c:pt idx="24">
                  <c:v>17235</c:v>
                </c:pt>
                <c:pt idx="25">
                  <c:v>17247</c:v>
                </c:pt>
                <c:pt idx="26">
                  <c:v>17249</c:v>
                </c:pt>
                <c:pt idx="27">
                  <c:v>17260</c:v>
                </c:pt>
                <c:pt idx="28">
                  <c:v>17274</c:v>
                </c:pt>
                <c:pt idx="29">
                  <c:v>17288</c:v>
                </c:pt>
                <c:pt idx="30">
                  <c:v>17309</c:v>
                </c:pt>
              </c:numCache>
            </c:numRef>
          </c:val>
          <c:smooth val="0"/>
          <c:extLst>
            <c:ext xmlns:c16="http://schemas.microsoft.com/office/drawing/2014/chart" uri="{C3380CC4-5D6E-409C-BE32-E72D297353CC}">
              <c16:uniqueId val="{00000001-34D8-4F94-BF76-CF205ED8C8F5}"/>
            </c:ext>
          </c:extLst>
        </c:ser>
        <c:dLbls>
          <c:showLegendKey val="0"/>
          <c:showVal val="0"/>
          <c:showCatName val="0"/>
          <c:showSerName val="0"/>
          <c:showPercent val="0"/>
          <c:showBubbleSize val="0"/>
        </c:dLbls>
        <c:smooth val="0"/>
        <c:axId val="493953912"/>
        <c:axId val="493963096"/>
      </c:lineChart>
      <c:dateAx>
        <c:axId val="493953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963096"/>
        <c:crosses val="autoZero"/>
        <c:auto val="1"/>
        <c:lblOffset val="100"/>
        <c:baseTimeUnit val="days"/>
      </c:dateAx>
      <c:valAx>
        <c:axId val="49396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953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5930D-06CF-4D8E-A11F-51E35EFC4B13}"/>
              </a:ext>
            </a:extLst>
          </p:cNvPr>
          <p:cNvSpPr>
            <a:spLocks noGrp="1"/>
          </p:cNvSpPr>
          <p:nvPr>
            <p:ph type="ctrTitle"/>
          </p:nvPr>
        </p:nvSpPr>
        <p:spPr/>
        <p:txBody>
          <a:bodyPr/>
          <a:lstStyle/>
          <a:p>
            <a:r>
              <a:rPr lang="en-US"/>
              <a:t>Cities Instagram Dashboard </a:t>
            </a:r>
          </a:p>
        </p:txBody>
      </p:sp>
      <p:sp>
        <p:nvSpPr>
          <p:cNvPr id="3" name="Subtitle 2">
            <a:extLst>
              <a:ext uri="{FF2B5EF4-FFF2-40B4-BE49-F238E27FC236}">
                <a16:creationId xmlns:a16="http://schemas.microsoft.com/office/drawing/2014/main" id="{F3756EEC-BF39-43A9-B17C-39BD459F2D21}"/>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4039380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9B3B6-91E5-4127-B192-3FAE7A763952}"/>
              </a:ext>
            </a:extLst>
          </p:cNvPr>
          <p:cNvSpPr>
            <a:spLocks noGrp="1"/>
          </p:cNvSpPr>
          <p:nvPr>
            <p:ph type="title"/>
          </p:nvPr>
        </p:nvSpPr>
        <p:spPr/>
        <p:txBody>
          <a:bodyPr/>
          <a:lstStyle/>
          <a:p>
            <a:r>
              <a:rPr lang="en-US"/>
              <a:t>Instagram Followers Change Rate | Cities</a:t>
            </a:r>
          </a:p>
        </p:txBody>
      </p:sp>
      <p:graphicFrame>
        <p:nvGraphicFramePr>
          <p:cNvPr id="6" name="Chart Placeholder 5">
            <a:extLst>
              <a:ext uri="{FF2B5EF4-FFF2-40B4-BE49-F238E27FC236}">
                <a16:creationId xmlns:a16="http://schemas.microsoft.com/office/drawing/2014/main" id="{89C47505-40EF-4822-BE74-1EABBB7323D9}"/>
              </a:ext>
            </a:extLst>
          </p:cNvPr>
          <p:cNvGraphicFramePr>
            <a:graphicFrameLocks noGrp="1"/>
          </p:cNvGraphicFramePr>
          <p:nvPr>
            <p:ph type="chart" sz="quarter" idx="13"/>
            <p:extLst>
              <p:ext uri="{D42A27DB-BD31-4B8C-83A1-F6EECF244321}">
                <p14:modId xmlns:p14="http://schemas.microsoft.com/office/powerpoint/2010/main" val="4011131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0B9193-1513-4F7A-A343-9F176FB13308}"/>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802336B0-8189-4121-BA60-DB1950E707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1406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8B5F7-E650-41CB-926D-798EEB22536B}"/>
              </a:ext>
            </a:extLst>
          </p:cNvPr>
          <p:cNvSpPr>
            <a:spLocks noGrp="1"/>
          </p:cNvSpPr>
          <p:nvPr>
            <p:ph type="title"/>
          </p:nvPr>
        </p:nvSpPr>
        <p:spPr/>
        <p:txBody>
          <a:bodyPr/>
          <a:lstStyle/>
          <a:p>
            <a:r>
              <a:rPr lang="en-US"/>
              <a:t>Instagram Interaction Rate | Cities</a:t>
            </a:r>
          </a:p>
        </p:txBody>
      </p:sp>
      <p:graphicFrame>
        <p:nvGraphicFramePr>
          <p:cNvPr id="6" name="Chart Placeholder 5">
            <a:extLst>
              <a:ext uri="{FF2B5EF4-FFF2-40B4-BE49-F238E27FC236}">
                <a16:creationId xmlns:a16="http://schemas.microsoft.com/office/drawing/2014/main" id="{A00D0086-63B6-4FAA-B42F-010A90E32BEB}"/>
              </a:ext>
            </a:extLst>
          </p:cNvPr>
          <p:cNvGraphicFramePr>
            <a:graphicFrameLocks noGrp="1"/>
          </p:cNvGraphicFramePr>
          <p:nvPr>
            <p:ph type="chart" sz="quarter" idx="13"/>
            <p:extLst>
              <p:ext uri="{D42A27DB-BD31-4B8C-83A1-F6EECF244321}">
                <p14:modId xmlns:p14="http://schemas.microsoft.com/office/powerpoint/2010/main" val="2554082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593165-E9DC-4136-8071-63FC7AC5C880}"/>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00B49C84-D6DE-425C-8367-5A761F4DC8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5554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D1D40-0E29-42F8-A280-263CC10AD1B2}"/>
              </a:ext>
            </a:extLst>
          </p:cNvPr>
          <p:cNvSpPr>
            <a:spLocks noGrp="1"/>
          </p:cNvSpPr>
          <p:nvPr>
            <p:ph type="title"/>
          </p:nvPr>
        </p:nvSpPr>
        <p:spPr/>
        <p:txBody>
          <a:bodyPr/>
          <a:lstStyle/>
          <a:p>
            <a:r>
              <a:rPr lang="en-US"/>
              <a:t>Instagram Key Metrics Table | Cities</a:t>
            </a:r>
          </a:p>
        </p:txBody>
      </p:sp>
      <p:graphicFrame>
        <p:nvGraphicFramePr>
          <p:cNvPr id="5" name="Table Placeholder 4">
            <a:extLst>
              <a:ext uri="{FF2B5EF4-FFF2-40B4-BE49-F238E27FC236}">
                <a16:creationId xmlns:a16="http://schemas.microsoft.com/office/drawing/2014/main" id="{2DCE88CE-C387-41B1-A42F-CC3FCF67B5FE}"/>
              </a:ext>
            </a:extLst>
          </p:cNvPr>
          <p:cNvGraphicFramePr>
            <a:graphicFrameLocks noGrp="1"/>
          </p:cNvGraphicFramePr>
          <p:nvPr>
            <p:ph type="tbl" sz="quarter" idx="13"/>
            <p:extLst>
              <p:ext uri="{D42A27DB-BD31-4B8C-83A1-F6EECF244321}">
                <p14:modId xmlns:p14="http://schemas.microsoft.com/office/powerpoint/2010/main" val="1194873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473745"/>
                    </a:ext>
                  </a:extLst>
                </a:gridCol>
                <a:gridCol w="699516">
                  <a:extLst>
                    <a:ext uri="{9D8B030D-6E8A-4147-A177-3AD203B41FA5}">
                      <a16:colId xmlns:a16="http://schemas.microsoft.com/office/drawing/2014/main" val="670610019"/>
                    </a:ext>
                  </a:extLst>
                </a:gridCol>
                <a:gridCol w="699516">
                  <a:extLst>
                    <a:ext uri="{9D8B030D-6E8A-4147-A177-3AD203B41FA5}">
                      <a16:colId xmlns:a16="http://schemas.microsoft.com/office/drawing/2014/main" val="818065773"/>
                    </a:ext>
                  </a:extLst>
                </a:gridCol>
                <a:gridCol w="658368">
                  <a:extLst>
                    <a:ext uri="{9D8B030D-6E8A-4147-A177-3AD203B41FA5}">
                      <a16:colId xmlns:a16="http://schemas.microsoft.com/office/drawing/2014/main" val="1872976534"/>
                    </a:ext>
                  </a:extLst>
                </a:gridCol>
                <a:gridCol w="658368">
                  <a:extLst>
                    <a:ext uri="{9D8B030D-6E8A-4147-A177-3AD203B41FA5}">
                      <a16:colId xmlns:a16="http://schemas.microsoft.com/office/drawing/2014/main" val="2733868244"/>
                    </a:ext>
                  </a:extLst>
                </a:gridCol>
                <a:gridCol w="658368">
                  <a:extLst>
                    <a:ext uri="{9D8B030D-6E8A-4147-A177-3AD203B41FA5}">
                      <a16:colId xmlns:a16="http://schemas.microsoft.com/office/drawing/2014/main" val="1444960176"/>
                    </a:ext>
                  </a:extLst>
                </a:gridCol>
                <a:gridCol w="699516">
                  <a:extLst>
                    <a:ext uri="{9D8B030D-6E8A-4147-A177-3AD203B41FA5}">
                      <a16:colId xmlns:a16="http://schemas.microsoft.com/office/drawing/2014/main" val="2388248186"/>
                    </a:ext>
                  </a:extLst>
                </a:gridCol>
                <a:gridCol w="699516">
                  <a:extLst>
                    <a:ext uri="{9D8B030D-6E8A-4147-A177-3AD203B41FA5}">
                      <a16:colId xmlns:a16="http://schemas.microsoft.com/office/drawing/2014/main" val="3998270373"/>
                    </a:ext>
                  </a:extLst>
                </a:gridCol>
                <a:gridCol w="699516">
                  <a:extLst>
                    <a:ext uri="{9D8B030D-6E8A-4147-A177-3AD203B41FA5}">
                      <a16:colId xmlns:a16="http://schemas.microsoft.com/office/drawing/2014/main" val="3206756734"/>
                    </a:ext>
                  </a:extLst>
                </a:gridCol>
                <a:gridCol w="658368">
                  <a:extLst>
                    <a:ext uri="{9D8B030D-6E8A-4147-A177-3AD203B41FA5}">
                      <a16:colId xmlns:a16="http://schemas.microsoft.com/office/drawing/2014/main" val="132928235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09976568"/>
                  </a:ext>
                </a:extLst>
              </a:tr>
              <a:tr h="370840">
                <a:tc>
                  <a:txBody>
                    <a:bodyPr/>
                    <a:lstStyle/>
                    <a:p>
                      <a:r>
                        <a:rPr lang="en-US" sz="1000"/>
                        <a:t>citiesdubai</a:t>
                      </a:r>
                    </a:p>
                  </a:txBody>
                  <a:tcPr/>
                </a:tc>
                <a:tc>
                  <a:txBody>
                    <a:bodyPr/>
                    <a:lstStyle/>
                    <a:p>
                      <a:r>
                        <a:rPr lang="en-US" sz="1000"/>
                        <a:t>14877</a:t>
                      </a:r>
                    </a:p>
                  </a:txBody>
                  <a:tcPr/>
                </a:tc>
                <a:tc>
                  <a:txBody>
                    <a:bodyPr/>
                    <a:lstStyle/>
                    <a:p>
                      <a:r>
                        <a:rPr lang="en-US" sz="1000"/>
                        <a:t>150</a:t>
                      </a:r>
                    </a:p>
                  </a:txBody>
                  <a:tcPr/>
                </a:tc>
                <a:tc>
                  <a:txBody>
                    <a:bodyPr/>
                    <a:lstStyle/>
                    <a:p>
                      <a:r>
                        <a:rPr lang="en-US" sz="1000"/>
                        <a:t>23</a:t>
                      </a:r>
                    </a:p>
                  </a:txBody>
                  <a:tcPr/>
                </a:tc>
                <a:tc>
                  <a:txBody>
                    <a:bodyPr/>
                    <a:lstStyle/>
                    <a:p>
                      <a:r>
                        <a:rPr lang="en-US" sz="1000"/>
                        <a:t>5</a:t>
                      </a:r>
                    </a:p>
                  </a:txBody>
                  <a:tcPr/>
                </a:tc>
                <a:tc>
                  <a:txBody>
                    <a:bodyPr/>
                    <a:lstStyle/>
                    <a:p>
                      <a:r>
                        <a:rPr lang="en-US" sz="1000"/>
                        <a:t>1</a:t>
                      </a:r>
                    </a:p>
                  </a:txBody>
                  <a:tcPr/>
                </a:tc>
                <a:tc>
                  <a:txBody>
                    <a:bodyPr/>
                    <a:lstStyle/>
                    <a:p>
                      <a:r>
                        <a:rPr lang="en-US" sz="1000"/>
                        <a:t>29</a:t>
                      </a:r>
                    </a:p>
                  </a:txBody>
                  <a:tcPr/>
                </a:tc>
                <a:tc>
                  <a:txBody>
                    <a:bodyPr/>
                    <a:lstStyle/>
                    <a:p>
                      <a:r>
                        <a:rPr lang="en-US" sz="1000"/>
                        <a:t>1397</a:t>
                      </a:r>
                    </a:p>
                  </a:txBody>
                  <a:tcPr/>
                </a:tc>
                <a:tc>
                  <a:txBody>
                    <a:bodyPr/>
                    <a:lstStyle/>
                    <a:p>
                      <a:r>
                        <a:rPr lang="en-US" sz="1000"/>
                        <a:t>51</a:t>
                      </a:r>
                    </a:p>
                  </a:txBody>
                  <a:tcPr/>
                </a:tc>
                <a:tc>
                  <a:txBody>
                    <a:bodyPr/>
                    <a:lstStyle/>
                    <a:p>
                      <a:r>
                        <a:rPr lang="en-US" sz="1000"/>
                        <a:t>0.3373 %</a:t>
                      </a:r>
                    </a:p>
                  </a:txBody>
                  <a:tcPr/>
                </a:tc>
                <a:extLst>
                  <a:ext uri="{0D108BD9-81ED-4DB2-BD59-A6C34878D82A}">
                    <a16:rowId xmlns:a16="http://schemas.microsoft.com/office/drawing/2014/main" val="1759744248"/>
                  </a:ext>
                </a:extLst>
              </a:tr>
              <a:tr h="370840">
                <a:tc>
                  <a:txBody>
                    <a:bodyPr/>
                    <a:lstStyle/>
                    <a:p>
                      <a:r>
                        <a:rPr lang="en-US" sz="1000"/>
                        <a:t>citiesriyadh</a:t>
                      </a:r>
                    </a:p>
                  </a:txBody>
                  <a:tcPr/>
                </a:tc>
                <a:tc>
                  <a:txBody>
                    <a:bodyPr/>
                    <a:lstStyle/>
                    <a:p>
                      <a:r>
                        <a:rPr lang="en-US" sz="1000"/>
                        <a:t>17309</a:t>
                      </a:r>
                    </a:p>
                  </a:txBody>
                  <a:tcPr/>
                </a:tc>
                <a:tc>
                  <a:txBody>
                    <a:bodyPr/>
                    <a:lstStyle/>
                    <a:p>
                      <a:r>
                        <a:rPr lang="en-US" sz="1000"/>
                        <a:t>289</a:t>
                      </a:r>
                    </a:p>
                  </a:txBody>
                  <a:tcPr/>
                </a:tc>
                <a:tc>
                  <a:txBody>
                    <a:bodyPr/>
                    <a:lstStyle/>
                    <a:p>
                      <a:r>
                        <a:rPr lang="en-US" sz="1000"/>
                        <a:t>25</a:t>
                      </a:r>
                    </a:p>
                  </a:txBody>
                  <a:tcPr/>
                </a:tc>
                <a:tc>
                  <a:txBody>
                    <a:bodyPr/>
                    <a:lstStyle/>
                    <a:p>
                      <a:r>
                        <a:rPr lang="en-US" sz="1000"/>
                        <a:t>0</a:t>
                      </a:r>
                    </a:p>
                  </a:txBody>
                  <a:tcPr/>
                </a:tc>
                <a:tc>
                  <a:txBody>
                    <a:bodyPr/>
                    <a:lstStyle/>
                    <a:p>
                      <a:r>
                        <a:rPr lang="en-US" sz="1000"/>
                        <a:t>0</a:t>
                      </a:r>
                    </a:p>
                  </a:txBody>
                  <a:tcPr/>
                </a:tc>
                <a:tc>
                  <a:txBody>
                    <a:bodyPr/>
                    <a:lstStyle/>
                    <a:p>
                      <a:r>
                        <a:rPr lang="en-US" sz="1000"/>
                        <a:t>25</a:t>
                      </a:r>
                    </a:p>
                  </a:txBody>
                  <a:tcPr/>
                </a:tc>
                <a:tc>
                  <a:txBody>
                    <a:bodyPr/>
                    <a:lstStyle/>
                    <a:p>
                      <a:r>
                        <a:rPr lang="en-US" sz="1000"/>
                        <a:t>1198</a:t>
                      </a:r>
                    </a:p>
                  </a:txBody>
                  <a:tcPr/>
                </a:tc>
                <a:tc>
                  <a:txBody>
                    <a:bodyPr/>
                    <a:lstStyle/>
                    <a:p>
                      <a:r>
                        <a:rPr lang="en-US" sz="1000"/>
                        <a:t>37</a:t>
                      </a:r>
                    </a:p>
                  </a:txBody>
                  <a:tcPr/>
                </a:tc>
                <a:tc>
                  <a:txBody>
                    <a:bodyPr/>
                    <a:lstStyle/>
                    <a:p>
                      <a:r>
                        <a:rPr lang="en-US" sz="1000"/>
                        <a:t>0.2878 %</a:t>
                      </a:r>
                    </a:p>
                  </a:txBody>
                  <a:tcPr/>
                </a:tc>
                <a:extLst>
                  <a:ext uri="{0D108BD9-81ED-4DB2-BD59-A6C34878D82A}">
                    <a16:rowId xmlns:a16="http://schemas.microsoft.com/office/drawing/2014/main" val="1522771094"/>
                  </a:ext>
                </a:extLst>
              </a:tr>
            </a:tbl>
          </a:graphicData>
        </a:graphic>
      </p:graphicFrame>
      <p:sp>
        <p:nvSpPr>
          <p:cNvPr id="4" name="Text Placeholder 3">
            <a:extLst>
              <a:ext uri="{FF2B5EF4-FFF2-40B4-BE49-F238E27FC236}">
                <a16:creationId xmlns:a16="http://schemas.microsoft.com/office/drawing/2014/main" id="{98437694-25CA-4002-A40B-C3336C2F75A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886171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7EDD1-0AF1-46C1-A4FF-579841A76CD2}"/>
              </a:ext>
            </a:extLst>
          </p:cNvPr>
          <p:cNvSpPr>
            <a:spLocks noGrp="1"/>
          </p:cNvSpPr>
          <p:nvPr>
            <p:ph type="title"/>
          </p:nvPr>
        </p:nvSpPr>
        <p:spPr/>
        <p:txBody>
          <a:bodyPr/>
          <a:lstStyle/>
          <a:p>
            <a:r>
              <a:rPr lang="en-US"/>
              <a:t>Instagram Posts Table | Cities - 1 of 7</a:t>
            </a:r>
          </a:p>
        </p:txBody>
      </p:sp>
      <p:graphicFrame>
        <p:nvGraphicFramePr>
          <p:cNvPr id="5" name="Table Placeholder 4">
            <a:extLst>
              <a:ext uri="{FF2B5EF4-FFF2-40B4-BE49-F238E27FC236}">
                <a16:creationId xmlns:a16="http://schemas.microsoft.com/office/drawing/2014/main" id="{8DB47FB5-3CDB-4C66-8312-5D2694A9B761}"/>
              </a:ext>
            </a:extLst>
          </p:cNvPr>
          <p:cNvGraphicFramePr>
            <a:graphicFrameLocks noGrp="1"/>
          </p:cNvGraphicFramePr>
          <p:nvPr>
            <p:ph type="tbl" sz="quarter" idx="13"/>
            <p:extLst>
              <p:ext uri="{D42A27DB-BD31-4B8C-83A1-F6EECF244321}">
                <p14:modId xmlns:p14="http://schemas.microsoft.com/office/powerpoint/2010/main" val="3553882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64474381"/>
                    </a:ext>
                  </a:extLst>
                </a:gridCol>
                <a:gridCol w="987552">
                  <a:extLst>
                    <a:ext uri="{9D8B030D-6E8A-4147-A177-3AD203B41FA5}">
                      <a16:colId xmlns:a16="http://schemas.microsoft.com/office/drawing/2014/main" val="964597812"/>
                    </a:ext>
                  </a:extLst>
                </a:gridCol>
                <a:gridCol w="987552">
                  <a:extLst>
                    <a:ext uri="{9D8B030D-6E8A-4147-A177-3AD203B41FA5}">
                      <a16:colId xmlns:a16="http://schemas.microsoft.com/office/drawing/2014/main" val="3311301394"/>
                    </a:ext>
                  </a:extLst>
                </a:gridCol>
                <a:gridCol w="987552">
                  <a:extLst>
                    <a:ext uri="{9D8B030D-6E8A-4147-A177-3AD203B41FA5}">
                      <a16:colId xmlns:a16="http://schemas.microsoft.com/office/drawing/2014/main" val="900983522"/>
                    </a:ext>
                  </a:extLst>
                </a:gridCol>
                <a:gridCol w="987552">
                  <a:extLst>
                    <a:ext uri="{9D8B030D-6E8A-4147-A177-3AD203B41FA5}">
                      <a16:colId xmlns:a16="http://schemas.microsoft.com/office/drawing/2014/main" val="3929287147"/>
                    </a:ext>
                  </a:extLst>
                </a:gridCol>
                <a:gridCol w="987552">
                  <a:extLst>
                    <a:ext uri="{9D8B030D-6E8A-4147-A177-3AD203B41FA5}">
                      <a16:colId xmlns:a16="http://schemas.microsoft.com/office/drawing/2014/main" val="653729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6266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- 2018-12-31 09:00:46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زيني معصمك بمجموعة الأساور من " بنغل اب"! اختاري اللون والنمط الملائم لمظهرك ،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Brighten up your wrist with bangles, bracelets, and cuffs from #BangleUp! Choose your favorite colors and patterns to accessorize your look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https://www.instagram.com/p/BsC8C-8D3Au/media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3870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- 2018-12-31 08:00:42 </a:t>
                      </a:r>
                      <a:r>
                        <a:rPr kumimoji="0" lang="en-US" sz="1000" b="0" i="0" u="none" strike="noStrike" kern="1200" cap="none" spc="0" normalizeH="0" baseline="0" noProof="0">
                          <a:ln>
                            <a:noFill/>
                          </a:ln>
                          <a:solidFill>
                            <a:prstClr val="black"/>
                          </a:solidFill>
                          <a:effectLst/>
                          <a:uLnTx/>
                          <a:uFillTx/>
                          <a:latin typeface="+mn-lt"/>
                          <a:ea typeface="+mn-ea"/>
                          <a:cs typeface="+mn-cs"/>
                        </a:rPr>
                        <a:t>
 Make the everyday easier! The #Orbitkey key organizer is great for reducing key clutter and noise, while keeping keys stylish and easy to find. Check it out at #CitiesDubai! #gadgets #keychain #organize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https://www.instagram.com/p/BsC1LCuAWlE/media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04110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- 2018-12-30 08:55:06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أضف توهج مفعم بالالوان الى مساحتك، مع إضاءات رائعة من " جديكو " بخصم 50% الآن في مدن !
</a:t>
                      </a:r>
                      <a:r>
                        <a:rPr kumimoji="0" lang="en-US" sz="1000" b="0" i="0" u="none" strike="noStrike" kern="1200" cap="none" spc="0" normalizeH="0" baseline="0" noProof="0">
                          <a:ln>
                            <a:noFill/>
                          </a:ln>
                          <a:solidFill>
                            <a:prstClr val="black"/>
                          </a:solidFill>
                          <a:effectLst/>
                          <a:uLnTx/>
                          <a:uFillTx/>
                          <a:latin typeface="+mn-lt"/>
                          <a:ea typeface="+mn-ea"/>
                          <a:cs typeface="+mn-cs"/>
                        </a:rPr>
                        <a:t>Add a colorful glow to your space with gorgeous lamps from Judeco, now 50% off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https://www.instagram.com/p/BsAWmkyFLab/media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87207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- 2018-12-30 08:00:38 </a:t>
                      </a:r>
                      <a:r>
                        <a:rPr kumimoji="0" lang="en-US" sz="1000" b="0" i="0" u="none" strike="noStrike" kern="1200" cap="none" spc="0" normalizeH="0" baseline="0" noProof="0">
                          <a:ln>
                            <a:noFill/>
                          </a:ln>
                          <a:solidFill>
                            <a:prstClr val="black"/>
                          </a:solidFill>
                          <a:effectLst/>
                          <a:uLnTx/>
                          <a:uFillTx/>
                          <a:latin typeface="+mn-lt"/>
                          <a:ea typeface="+mn-ea"/>
                          <a:cs typeface="+mn-cs"/>
                        </a:rPr>
                        <a:t>
 Enjoy the best of charging style with #NativeUnion! Made of durable, tangle-free nylon and designed with a weighted knot so it stays put on any flat surface, the Night cable puts an end to dropped cables and tangled cords. Get yours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https://www.instagram.com/p/BsAQXrJgPCr/media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80933198"/>
                  </a:ext>
                </a:extLst>
              </a:tr>
            </a:tbl>
          </a:graphicData>
        </a:graphic>
      </p:graphicFrame>
      <p:sp>
        <p:nvSpPr>
          <p:cNvPr id="4" name="Text Placeholder 3">
            <a:extLst>
              <a:ext uri="{FF2B5EF4-FFF2-40B4-BE49-F238E27FC236}">
                <a16:creationId xmlns:a16="http://schemas.microsoft.com/office/drawing/2014/main" id="{D35B12F4-9A29-4067-91DC-51043B88EC5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78822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7F278-B728-47B9-88EF-7E716BB21F0E}"/>
              </a:ext>
            </a:extLst>
          </p:cNvPr>
          <p:cNvSpPr>
            <a:spLocks noGrp="1"/>
          </p:cNvSpPr>
          <p:nvPr>
            <p:ph type="title"/>
          </p:nvPr>
        </p:nvSpPr>
        <p:spPr/>
        <p:txBody>
          <a:bodyPr/>
          <a:lstStyle/>
          <a:p>
            <a:r>
              <a:rPr lang="en-US"/>
              <a:t>Instagram Posts Table | Cities - 2 of 7</a:t>
            </a:r>
          </a:p>
        </p:txBody>
      </p:sp>
      <p:graphicFrame>
        <p:nvGraphicFramePr>
          <p:cNvPr id="5" name="Table Placeholder 4">
            <a:extLst>
              <a:ext uri="{FF2B5EF4-FFF2-40B4-BE49-F238E27FC236}">
                <a16:creationId xmlns:a16="http://schemas.microsoft.com/office/drawing/2014/main" id="{9631C179-6AE1-4645-9EED-710A892D686D}"/>
              </a:ext>
            </a:extLst>
          </p:cNvPr>
          <p:cNvGraphicFramePr>
            <a:graphicFrameLocks noGrp="1"/>
          </p:cNvGraphicFramePr>
          <p:nvPr>
            <p:ph type="tbl" sz="quarter" idx="13"/>
            <p:extLst>
              <p:ext uri="{D42A27DB-BD31-4B8C-83A1-F6EECF244321}">
                <p14:modId xmlns:p14="http://schemas.microsoft.com/office/powerpoint/2010/main" val="1268328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59613180"/>
                    </a:ext>
                  </a:extLst>
                </a:gridCol>
                <a:gridCol w="987552">
                  <a:extLst>
                    <a:ext uri="{9D8B030D-6E8A-4147-A177-3AD203B41FA5}">
                      <a16:colId xmlns:a16="http://schemas.microsoft.com/office/drawing/2014/main" val="951266781"/>
                    </a:ext>
                  </a:extLst>
                </a:gridCol>
                <a:gridCol w="987552">
                  <a:extLst>
                    <a:ext uri="{9D8B030D-6E8A-4147-A177-3AD203B41FA5}">
                      <a16:colId xmlns:a16="http://schemas.microsoft.com/office/drawing/2014/main" val="2193758712"/>
                    </a:ext>
                  </a:extLst>
                </a:gridCol>
                <a:gridCol w="987552">
                  <a:extLst>
                    <a:ext uri="{9D8B030D-6E8A-4147-A177-3AD203B41FA5}">
                      <a16:colId xmlns:a16="http://schemas.microsoft.com/office/drawing/2014/main" val="1252315612"/>
                    </a:ext>
                  </a:extLst>
                </a:gridCol>
                <a:gridCol w="987552">
                  <a:extLst>
                    <a:ext uri="{9D8B030D-6E8A-4147-A177-3AD203B41FA5}">
                      <a16:colId xmlns:a16="http://schemas.microsoft.com/office/drawing/2014/main" val="2581653612"/>
                    </a:ext>
                  </a:extLst>
                </a:gridCol>
                <a:gridCol w="987552">
                  <a:extLst>
                    <a:ext uri="{9D8B030D-6E8A-4147-A177-3AD203B41FA5}">
                      <a16:colId xmlns:a16="http://schemas.microsoft.com/office/drawing/2014/main" val="212774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6529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- 2018-12-28 09:00:40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 تفوت التخفيضات الجزئية! خصومات من ٣٠٪؜ حتى ٧٠٪؜ على التصاميم المفضلة لديك،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Don't miss out on discounts of 30%-70% off on your favorite designs, happening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https://www.instagram.com/p/Br7NpsMjD8r/media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75248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- 2018-12-28 08:00:53 </a:t>
                      </a:r>
                      <a:r>
                        <a:rPr kumimoji="0" lang="en-US" sz="1000" b="0" i="0" u="none" strike="noStrike" kern="1200" cap="none" spc="0" normalizeH="0" baseline="0" noProof="0">
                          <a:ln>
                            <a:noFill/>
                          </a:ln>
                          <a:solidFill>
                            <a:prstClr val="black"/>
                          </a:solidFill>
                          <a:effectLst/>
                          <a:uLnTx/>
                          <a:uFillTx/>
                          <a:latin typeface="+mn-lt"/>
                          <a:ea typeface="+mn-ea"/>
                          <a:cs typeface="+mn-cs"/>
                        </a:rPr>
                        <a:t>
 Enjoy iconic Danish design with the HK pitcher from #GeorgJensen. Designed by legendary sculptor Henning Koppel, this slender and sleek creation is crafted from mirror polished stainless steel and offers classic elegance for your tabletop. Discover it now at #CitiesDubai! #tablesets #housewives #tablewear #pastrychefs #cooks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https://www.instagram.com/p/Br7Gz0Rj9gR/media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05514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- 2018-12-27 09:00:24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بقراءة الوقت مع ساعات الحائط من "كلوك تو"! اعثر على الاسلوب واللون المفضل لديك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Enjoy statement-making time telling with #Qlocktwo wall clocks! Find your favorite color and style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https://www.instagram.com/p/Br4o02ZlOT9/media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1853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- 2018-12-27 08:01:18 </a:t>
                      </a:r>
                      <a:r>
                        <a:rPr kumimoji="0" lang="en-US" sz="1000" b="0" i="0" u="none" strike="noStrike" kern="1200" cap="none" spc="0" normalizeH="0" baseline="0" noProof="0">
                          <a:ln>
                            <a:noFill/>
                          </a:ln>
                          <a:solidFill>
                            <a:prstClr val="black"/>
                          </a:solidFill>
                          <a:effectLst/>
                          <a:uLnTx/>
                          <a:uFillTx/>
                          <a:latin typeface="+mn-lt"/>
                          <a:ea typeface="+mn-ea"/>
                          <a:cs typeface="+mn-cs"/>
                        </a:rPr>
                        <a:t>
 Security, speed, and style! Find the Speed wallet from #thefrenchieco at #CitiesDubai! #accessoriesdubai #giftsdubai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https://www.instagram.com/p/Br4iD-FgOHY/media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8529878"/>
                  </a:ext>
                </a:extLst>
              </a:tr>
            </a:tbl>
          </a:graphicData>
        </a:graphic>
      </p:graphicFrame>
      <p:sp>
        <p:nvSpPr>
          <p:cNvPr id="4" name="Text Placeholder 3">
            <a:extLst>
              <a:ext uri="{FF2B5EF4-FFF2-40B4-BE49-F238E27FC236}">
                <a16:creationId xmlns:a16="http://schemas.microsoft.com/office/drawing/2014/main" id="{12D60487-2079-4299-919D-8F19B07E564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62032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2BF2B-5D31-4289-8C27-79EC66735BF8}"/>
              </a:ext>
            </a:extLst>
          </p:cNvPr>
          <p:cNvSpPr>
            <a:spLocks noGrp="1"/>
          </p:cNvSpPr>
          <p:nvPr>
            <p:ph type="title"/>
          </p:nvPr>
        </p:nvSpPr>
        <p:spPr/>
        <p:txBody>
          <a:bodyPr/>
          <a:lstStyle/>
          <a:p>
            <a:r>
              <a:rPr lang="en-US"/>
              <a:t>Instagram Posts Table | Cities - 3 of 7</a:t>
            </a:r>
          </a:p>
        </p:txBody>
      </p:sp>
      <p:graphicFrame>
        <p:nvGraphicFramePr>
          <p:cNvPr id="5" name="Table Placeholder 4">
            <a:extLst>
              <a:ext uri="{FF2B5EF4-FFF2-40B4-BE49-F238E27FC236}">
                <a16:creationId xmlns:a16="http://schemas.microsoft.com/office/drawing/2014/main" id="{E43AD4B6-CDA1-42EB-B961-19796807B77B}"/>
              </a:ext>
            </a:extLst>
          </p:cNvPr>
          <p:cNvGraphicFramePr>
            <a:graphicFrameLocks noGrp="1"/>
          </p:cNvGraphicFramePr>
          <p:nvPr>
            <p:ph type="tbl" sz="quarter" idx="13"/>
            <p:extLst>
              <p:ext uri="{D42A27DB-BD31-4B8C-83A1-F6EECF244321}">
                <p14:modId xmlns:p14="http://schemas.microsoft.com/office/powerpoint/2010/main" val="2671343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66174917"/>
                    </a:ext>
                  </a:extLst>
                </a:gridCol>
                <a:gridCol w="987552">
                  <a:extLst>
                    <a:ext uri="{9D8B030D-6E8A-4147-A177-3AD203B41FA5}">
                      <a16:colId xmlns:a16="http://schemas.microsoft.com/office/drawing/2014/main" val="27489272"/>
                    </a:ext>
                  </a:extLst>
                </a:gridCol>
                <a:gridCol w="987552">
                  <a:extLst>
                    <a:ext uri="{9D8B030D-6E8A-4147-A177-3AD203B41FA5}">
                      <a16:colId xmlns:a16="http://schemas.microsoft.com/office/drawing/2014/main" val="4001566140"/>
                    </a:ext>
                  </a:extLst>
                </a:gridCol>
                <a:gridCol w="987552">
                  <a:extLst>
                    <a:ext uri="{9D8B030D-6E8A-4147-A177-3AD203B41FA5}">
                      <a16:colId xmlns:a16="http://schemas.microsoft.com/office/drawing/2014/main" val="2722933396"/>
                    </a:ext>
                  </a:extLst>
                </a:gridCol>
                <a:gridCol w="987552">
                  <a:extLst>
                    <a:ext uri="{9D8B030D-6E8A-4147-A177-3AD203B41FA5}">
                      <a16:colId xmlns:a16="http://schemas.microsoft.com/office/drawing/2014/main" val="1555155452"/>
                    </a:ext>
                  </a:extLst>
                </a:gridCol>
                <a:gridCol w="987552">
                  <a:extLst>
                    <a:ext uri="{9D8B030D-6E8A-4147-A177-3AD203B41FA5}">
                      <a16:colId xmlns:a16="http://schemas.microsoft.com/office/drawing/2014/main" val="1317106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7477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- 2018-12-26 15:19:55 </a:t>
                      </a:r>
                      <a:r>
                        <a:rPr kumimoji="0" lang="en-US" sz="1000" b="0" i="0" u="none" strike="noStrike" kern="1200" cap="none" spc="0" normalizeH="0" baseline="0" noProof="0">
                          <a:ln>
                            <a:noFill/>
                          </a:ln>
                          <a:solidFill>
                            <a:prstClr val="black"/>
                          </a:solidFill>
                          <a:effectLst/>
                          <a:uLnTx/>
                          <a:uFillTx/>
                          <a:latin typeface="+mn-lt"/>
                          <a:ea typeface="+mn-ea"/>
                          <a:cs typeface="+mn-cs"/>
                        </a:rPr>
                        <a:t>
 Combining brilliant graphics with first-of-its-kind technology, #Movaglobes offer a smooth, continuous rotation, powered by ambient light and torque from the earth’s magnetic field. Discover your favorite spherical style from Mova at #CitiesDubai! #accessoriesdubai #gadgets #officeaccessories #giftsdubai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https://www.instagram.com/p/Br2vdlaHAUG/media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67438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- 2018-12-26 09:00:45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اضف الألوان الجريئة الى منزلك من خلال نباتات "بولس بوتن" الاصطناعية أو المقاعد المعدنية،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Add a splash of color to your space! For bold hues try #PolsPotten artificial plants, or go metallic with the Dot stool. Discover these vivid designs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https://www.instagram.com/p/Br2EEhmFtMg/media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74232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- 2018-12-25 09:00:52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بقهوة الصباح مع الالهام الباروكي! صنع كوب "سليتي" من الخزف مع اشكال بارزة ومقبض ملون. احصل عليه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Enjoy your morning coffee or tea with a side of Baroque inspiration! The I-Mug from #Seletti is crafted from fine opaque porcelain with matte finish and a fluorescent-colored handle. Get yours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https://www.instagram.com/p/BrzfSjTgfmQ/media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18330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- 2018-12-25 08:00:42 </a:t>
                      </a:r>
                      <a:r>
                        <a:rPr kumimoji="0" lang="en-US" sz="1000" b="0" i="0" u="none" strike="noStrike" kern="1200" cap="none" spc="0" normalizeH="0" baseline="0" noProof="0">
                          <a:ln>
                            <a:noFill/>
                          </a:ln>
                          <a:solidFill>
                            <a:prstClr val="black"/>
                          </a:solidFill>
                          <a:effectLst/>
                          <a:uLnTx/>
                          <a:uFillTx/>
                          <a:latin typeface="+mn-lt"/>
                          <a:ea typeface="+mn-ea"/>
                          <a:cs typeface="+mn-cs"/>
                        </a:rPr>
                        <a:t>
 Wishing you a very #MerryChristmas from all of us here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https://www.instagram.com/p/BrzYZyLl4m6/media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8064818"/>
                  </a:ext>
                </a:extLst>
              </a:tr>
            </a:tbl>
          </a:graphicData>
        </a:graphic>
      </p:graphicFrame>
      <p:sp>
        <p:nvSpPr>
          <p:cNvPr id="4" name="Text Placeholder 3">
            <a:extLst>
              <a:ext uri="{FF2B5EF4-FFF2-40B4-BE49-F238E27FC236}">
                <a16:creationId xmlns:a16="http://schemas.microsoft.com/office/drawing/2014/main" id="{CCE203D0-6B00-4A75-82C4-C5CA93D08C55}"/>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161200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5C529-3B1C-4AF8-AAA7-DA5A5A77E206}"/>
              </a:ext>
            </a:extLst>
          </p:cNvPr>
          <p:cNvSpPr>
            <a:spLocks noGrp="1"/>
          </p:cNvSpPr>
          <p:nvPr>
            <p:ph type="title"/>
          </p:nvPr>
        </p:nvSpPr>
        <p:spPr/>
        <p:txBody>
          <a:bodyPr/>
          <a:lstStyle/>
          <a:p>
            <a:r>
              <a:rPr lang="en-US"/>
              <a:t>Instagram Posts Table | Cities - 4 of 7</a:t>
            </a:r>
          </a:p>
        </p:txBody>
      </p:sp>
      <p:graphicFrame>
        <p:nvGraphicFramePr>
          <p:cNvPr id="5" name="Table Placeholder 4">
            <a:extLst>
              <a:ext uri="{FF2B5EF4-FFF2-40B4-BE49-F238E27FC236}">
                <a16:creationId xmlns:a16="http://schemas.microsoft.com/office/drawing/2014/main" id="{2E50CC69-0C00-4FC5-92D0-6CEF133D3D3B}"/>
              </a:ext>
            </a:extLst>
          </p:cNvPr>
          <p:cNvGraphicFramePr>
            <a:graphicFrameLocks noGrp="1"/>
          </p:cNvGraphicFramePr>
          <p:nvPr>
            <p:ph type="tbl" sz="quarter" idx="13"/>
            <p:extLst>
              <p:ext uri="{D42A27DB-BD31-4B8C-83A1-F6EECF244321}">
                <p14:modId xmlns:p14="http://schemas.microsoft.com/office/powerpoint/2010/main" val="1798153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61179405"/>
                    </a:ext>
                  </a:extLst>
                </a:gridCol>
                <a:gridCol w="987552">
                  <a:extLst>
                    <a:ext uri="{9D8B030D-6E8A-4147-A177-3AD203B41FA5}">
                      <a16:colId xmlns:a16="http://schemas.microsoft.com/office/drawing/2014/main" val="1996209560"/>
                    </a:ext>
                  </a:extLst>
                </a:gridCol>
                <a:gridCol w="987552">
                  <a:extLst>
                    <a:ext uri="{9D8B030D-6E8A-4147-A177-3AD203B41FA5}">
                      <a16:colId xmlns:a16="http://schemas.microsoft.com/office/drawing/2014/main" val="933021787"/>
                    </a:ext>
                  </a:extLst>
                </a:gridCol>
                <a:gridCol w="987552">
                  <a:extLst>
                    <a:ext uri="{9D8B030D-6E8A-4147-A177-3AD203B41FA5}">
                      <a16:colId xmlns:a16="http://schemas.microsoft.com/office/drawing/2014/main" val="3399049685"/>
                    </a:ext>
                  </a:extLst>
                </a:gridCol>
                <a:gridCol w="987552">
                  <a:extLst>
                    <a:ext uri="{9D8B030D-6E8A-4147-A177-3AD203B41FA5}">
                      <a16:colId xmlns:a16="http://schemas.microsoft.com/office/drawing/2014/main" val="2326182838"/>
                    </a:ext>
                  </a:extLst>
                </a:gridCol>
                <a:gridCol w="987552">
                  <a:extLst>
                    <a:ext uri="{9D8B030D-6E8A-4147-A177-3AD203B41FA5}">
                      <a16:colId xmlns:a16="http://schemas.microsoft.com/office/drawing/2014/main" val="2247776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8594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- 2018-12-24 09:00:49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يقدم شمعدان تويجي من "بولس بوتن" مزيجاً رائعاً من الالهام الطبيعي مع لمسات ذهبية جريئة. متوفر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Go for the gold! The Twiggy candleholder offers a great combination of natural inspiration with bold gold finishing. Check it out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https://www.instagram.com/p/Brw6fMvDvEM/media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99505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- 2018-12-24 08:00:58 </a:t>
                      </a:r>
                      <a:r>
                        <a:rPr kumimoji="0" lang="en-US" sz="1000" b="0" i="0" u="none" strike="noStrike" kern="1200" cap="none" spc="0" normalizeH="0" baseline="0" noProof="0">
                          <a:ln>
                            <a:noFill/>
                          </a:ln>
                          <a:solidFill>
                            <a:prstClr val="black"/>
                          </a:solidFill>
                          <a:effectLst/>
                          <a:uLnTx/>
                          <a:uFillTx/>
                          <a:latin typeface="+mn-lt"/>
                          <a:ea typeface="+mn-ea"/>
                          <a:cs typeface="+mn-cs"/>
                        </a:rPr>
                        <a:t>
 Give a gift of gaming fun with tabletop arcade machines from #NeoLegend, combining classic games of the past with the latest in technology! Get yours at #CitiesDubai! #accessoriesdubai #christmasgiftsideas #giftideasdubai #secretsanta #holidayseason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https://www.instagram.com/p/Brwzo4JgNCV/media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213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- 2018-12-23 09:00:46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اعرض الكريستال الأنيق مع صواني التقديم الرخام. اكتشفها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Showcase your elegant crystal with modern, marble serving trays from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https://www.instagram.com/p/BruVsA8gaMs/media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6852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- 2018-12-23 08:00:53 </a:t>
                      </a:r>
                      <a:r>
                        <a:rPr kumimoji="0" lang="en-US" sz="1000" b="0" i="0" u="none" strike="noStrike" kern="1200" cap="none" spc="0" normalizeH="0" baseline="0" noProof="0">
                          <a:ln>
                            <a:noFill/>
                          </a:ln>
                          <a:solidFill>
                            <a:prstClr val="black"/>
                          </a:solidFill>
                          <a:effectLst/>
                          <a:uLnTx/>
                          <a:uFillTx/>
                          <a:latin typeface="+mn-lt"/>
                          <a:ea typeface="+mn-ea"/>
                          <a:cs typeface="+mn-cs"/>
                        </a:rPr>
                        <a:t>
 Stocking Stuffers! The newly arrived Stitch collection from #Secrid wallets combines security for cards and cash with top quality leather and beautiful embroidered patterns. Get one for everyone on your gifting list at #CitiesDubai! #accessoriesdubai #christmasgiftsideas #giftideasdubai #secretsanta #holidayseason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https://www.instagram.com/p/BruO1XIlPNb/media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9303733"/>
                  </a:ext>
                </a:extLst>
              </a:tr>
            </a:tbl>
          </a:graphicData>
        </a:graphic>
      </p:graphicFrame>
      <p:sp>
        <p:nvSpPr>
          <p:cNvPr id="4" name="Text Placeholder 3">
            <a:extLst>
              <a:ext uri="{FF2B5EF4-FFF2-40B4-BE49-F238E27FC236}">
                <a16:creationId xmlns:a16="http://schemas.microsoft.com/office/drawing/2014/main" id="{D3C6E4D6-9D87-42D6-AAE3-21A2AF7E2525}"/>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898991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7335D-3650-4795-994E-30495E2775BB}"/>
              </a:ext>
            </a:extLst>
          </p:cNvPr>
          <p:cNvSpPr>
            <a:spLocks noGrp="1"/>
          </p:cNvSpPr>
          <p:nvPr>
            <p:ph type="title"/>
          </p:nvPr>
        </p:nvSpPr>
        <p:spPr/>
        <p:txBody>
          <a:bodyPr/>
          <a:lstStyle/>
          <a:p>
            <a:r>
              <a:rPr lang="en-US"/>
              <a:t>Instagram Posts Table | Cities - 5 of 7</a:t>
            </a:r>
          </a:p>
        </p:txBody>
      </p:sp>
      <p:graphicFrame>
        <p:nvGraphicFramePr>
          <p:cNvPr id="5" name="Table Placeholder 4">
            <a:extLst>
              <a:ext uri="{FF2B5EF4-FFF2-40B4-BE49-F238E27FC236}">
                <a16:creationId xmlns:a16="http://schemas.microsoft.com/office/drawing/2014/main" id="{1851C2E4-CCDB-47B3-AE8B-06542B9E6C05}"/>
              </a:ext>
            </a:extLst>
          </p:cNvPr>
          <p:cNvGraphicFramePr>
            <a:graphicFrameLocks noGrp="1"/>
          </p:cNvGraphicFramePr>
          <p:nvPr>
            <p:ph type="tbl" sz="quarter" idx="13"/>
            <p:extLst>
              <p:ext uri="{D42A27DB-BD31-4B8C-83A1-F6EECF244321}">
                <p14:modId xmlns:p14="http://schemas.microsoft.com/office/powerpoint/2010/main" val="425184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52412245"/>
                    </a:ext>
                  </a:extLst>
                </a:gridCol>
                <a:gridCol w="987552">
                  <a:extLst>
                    <a:ext uri="{9D8B030D-6E8A-4147-A177-3AD203B41FA5}">
                      <a16:colId xmlns:a16="http://schemas.microsoft.com/office/drawing/2014/main" val="3462596973"/>
                    </a:ext>
                  </a:extLst>
                </a:gridCol>
                <a:gridCol w="987552">
                  <a:extLst>
                    <a:ext uri="{9D8B030D-6E8A-4147-A177-3AD203B41FA5}">
                      <a16:colId xmlns:a16="http://schemas.microsoft.com/office/drawing/2014/main" val="1009303879"/>
                    </a:ext>
                  </a:extLst>
                </a:gridCol>
                <a:gridCol w="987552">
                  <a:extLst>
                    <a:ext uri="{9D8B030D-6E8A-4147-A177-3AD203B41FA5}">
                      <a16:colId xmlns:a16="http://schemas.microsoft.com/office/drawing/2014/main" val="2516037515"/>
                    </a:ext>
                  </a:extLst>
                </a:gridCol>
                <a:gridCol w="987552">
                  <a:extLst>
                    <a:ext uri="{9D8B030D-6E8A-4147-A177-3AD203B41FA5}">
                      <a16:colId xmlns:a16="http://schemas.microsoft.com/office/drawing/2014/main" val="1317935185"/>
                    </a:ext>
                  </a:extLst>
                </a:gridCol>
                <a:gridCol w="987552">
                  <a:extLst>
                    <a:ext uri="{9D8B030D-6E8A-4147-A177-3AD203B41FA5}">
                      <a16:colId xmlns:a16="http://schemas.microsoft.com/office/drawing/2014/main" val="3815913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7399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- 2018-12-21 10:41:14 </a:t>
                      </a:r>
                      <a:r>
                        <a:rPr kumimoji="0" lang="en-US" sz="1000" b="0" i="0" u="none" strike="noStrike" kern="1200" cap="none" spc="0" normalizeH="0" baseline="0" noProof="0">
                          <a:ln>
                            <a:noFill/>
                          </a:ln>
                          <a:solidFill>
                            <a:prstClr val="black"/>
                          </a:solidFill>
                          <a:effectLst/>
                          <a:uLnTx/>
                          <a:uFillTx/>
                          <a:latin typeface="+mn-lt"/>
                          <a:ea typeface="+mn-ea"/>
                          <a:cs typeface="+mn-cs"/>
                        </a:rPr>
                        <a:t>
 Challenge your perception with Slow Dance by #WonderMachines! The latest in kinetic design, Slow Dance turns ordinary objects into slow motion sculptures, and works by taking advantage of the limits of human visual perception to create an optical illusion. Combining technology, science, and art, it reminds us of the natural mystery, beauty, and wonder that surround us every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https://www.instagram.com/p/BrpXmGsHB6y/media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55390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- 2018-12-21 09:00:39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كل الاشكال والالوان واللمسات المصنوعة يدوياً في هذه التصاميم اللافتة للنظر. اكتشف كل ما هو جديد في "مدن"!
</a:t>
                      </a:r>
                      <a:r>
                        <a:rPr kumimoji="0" lang="en-US" sz="1000" b="0" i="0" u="none" strike="noStrike" kern="1200" cap="none" spc="0" normalizeH="0" baseline="0" noProof="0">
                          <a:ln>
                            <a:noFill/>
                          </a:ln>
                          <a:solidFill>
                            <a:prstClr val="black"/>
                          </a:solidFill>
                          <a:effectLst/>
                          <a:uLnTx/>
                          <a:uFillTx/>
                          <a:latin typeface="+mn-lt"/>
                          <a:ea typeface="+mn-ea"/>
                          <a:cs typeface="+mn-cs"/>
                        </a:rPr>
                        <a:t>What a stunning seating spot! We can’t get enough of the shapes, colors, and handcrafted touches in these eye-catching designs! Discover what’s new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https://www.instagram.com/p/BrpMFZOgAZh/media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23647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- 2018-12-20 14:00:52 </a:t>
                      </a:r>
                      <a:r>
                        <a:rPr kumimoji="0" lang="en-US" sz="1000" b="0" i="0" u="none" strike="noStrike" kern="1200" cap="none" spc="0" normalizeH="0" baseline="0" noProof="0">
                          <a:ln>
                            <a:noFill/>
                          </a:ln>
                          <a:solidFill>
                            <a:prstClr val="black"/>
                          </a:solidFill>
                          <a:effectLst/>
                          <a:uLnTx/>
                          <a:uFillTx/>
                          <a:latin typeface="+mn-lt"/>
                          <a:ea typeface="+mn-ea"/>
                          <a:cs typeface="+mn-cs"/>
                        </a:rPr>
                        <a:t>
 The holidays are here, and to be honest, we’re only in it for the sweets! 🍪🍫🍰🍬 Treat yourself like it’s an endless cheat day, or give a calorie-free gift that shares your love of sweets and treats with the Cheatday collection from #PotteryPots at #CitiesDubai! #homedecor #accessoriesdubai #christmasgiftsideas #giftideasdubai #secretsanta #holidayseason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https://www.instagram.com/p/BrnJpX9jFDN/media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94268782"/>
                  </a:ext>
                </a:extLst>
              </a:tr>
            </a:tbl>
          </a:graphicData>
        </a:graphic>
      </p:graphicFrame>
      <p:sp>
        <p:nvSpPr>
          <p:cNvPr id="4" name="Text Placeholder 3">
            <a:extLst>
              <a:ext uri="{FF2B5EF4-FFF2-40B4-BE49-F238E27FC236}">
                <a16:creationId xmlns:a16="http://schemas.microsoft.com/office/drawing/2014/main" id="{CC9773CA-FC18-4AD5-84CD-6B786B11F78E}"/>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061910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78A0F-EBE0-4968-86D9-0C8D8F2383DE}"/>
              </a:ext>
            </a:extLst>
          </p:cNvPr>
          <p:cNvSpPr>
            <a:spLocks noGrp="1"/>
          </p:cNvSpPr>
          <p:nvPr>
            <p:ph type="title"/>
          </p:nvPr>
        </p:nvSpPr>
        <p:spPr/>
        <p:txBody>
          <a:bodyPr/>
          <a:lstStyle/>
          <a:p>
            <a:r>
              <a:rPr lang="en-US"/>
              <a:t>Instagram Posts Table | Cities - 6 of 7</a:t>
            </a:r>
          </a:p>
        </p:txBody>
      </p:sp>
      <p:graphicFrame>
        <p:nvGraphicFramePr>
          <p:cNvPr id="5" name="Table Placeholder 4">
            <a:extLst>
              <a:ext uri="{FF2B5EF4-FFF2-40B4-BE49-F238E27FC236}">
                <a16:creationId xmlns:a16="http://schemas.microsoft.com/office/drawing/2014/main" id="{D798EF8D-BD45-4E67-9B3B-A6D0EB0F9096}"/>
              </a:ext>
            </a:extLst>
          </p:cNvPr>
          <p:cNvGraphicFramePr>
            <a:graphicFrameLocks noGrp="1"/>
          </p:cNvGraphicFramePr>
          <p:nvPr>
            <p:ph type="tbl" sz="quarter" idx="13"/>
            <p:extLst>
              <p:ext uri="{D42A27DB-BD31-4B8C-83A1-F6EECF244321}">
                <p14:modId xmlns:p14="http://schemas.microsoft.com/office/powerpoint/2010/main" val="3739705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2332977"/>
                    </a:ext>
                  </a:extLst>
                </a:gridCol>
                <a:gridCol w="987552">
                  <a:extLst>
                    <a:ext uri="{9D8B030D-6E8A-4147-A177-3AD203B41FA5}">
                      <a16:colId xmlns:a16="http://schemas.microsoft.com/office/drawing/2014/main" val="1343269643"/>
                    </a:ext>
                  </a:extLst>
                </a:gridCol>
                <a:gridCol w="987552">
                  <a:extLst>
                    <a:ext uri="{9D8B030D-6E8A-4147-A177-3AD203B41FA5}">
                      <a16:colId xmlns:a16="http://schemas.microsoft.com/office/drawing/2014/main" val="1141405367"/>
                    </a:ext>
                  </a:extLst>
                </a:gridCol>
                <a:gridCol w="987552">
                  <a:extLst>
                    <a:ext uri="{9D8B030D-6E8A-4147-A177-3AD203B41FA5}">
                      <a16:colId xmlns:a16="http://schemas.microsoft.com/office/drawing/2014/main" val="3630458913"/>
                    </a:ext>
                  </a:extLst>
                </a:gridCol>
                <a:gridCol w="987552">
                  <a:extLst>
                    <a:ext uri="{9D8B030D-6E8A-4147-A177-3AD203B41FA5}">
                      <a16:colId xmlns:a16="http://schemas.microsoft.com/office/drawing/2014/main" val="3598223968"/>
                    </a:ext>
                  </a:extLst>
                </a:gridCol>
                <a:gridCol w="987552">
                  <a:extLst>
                    <a:ext uri="{9D8B030D-6E8A-4147-A177-3AD203B41FA5}">
                      <a16:colId xmlns:a16="http://schemas.microsoft.com/office/drawing/2014/main" val="2259816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1209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- 2018-12-20 09:00:30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تقدم مجموعة الأساور "بنغل اب" ألواناً جريئة ومطبوعات جرافيكية مثالية لمعصمك،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Mix, match, and stack! Bangles, bracelets, and cuffs from #BangleUp offer bold colors and custom graphic prints, perfect for your wrist! Find yours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https://www.instagram.com/p/BrmnRZ2jF2s/media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719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- 2018-12-19 14:00:46 </a:t>
                      </a:r>
                      <a:r>
                        <a:rPr kumimoji="0" lang="en-US" sz="1000" b="0" i="0" u="none" strike="noStrike" kern="1200" cap="none" spc="0" normalizeH="0" baseline="0" noProof="0">
                          <a:ln>
                            <a:noFill/>
                          </a:ln>
                          <a:solidFill>
                            <a:prstClr val="black"/>
                          </a:solidFill>
                          <a:effectLst/>
                          <a:uLnTx/>
                          <a:uFillTx/>
                          <a:latin typeface="+mn-lt"/>
                          <a:ea typeface="+mn-ea"/>
                          <a:cs typeface="+mn-cs"/>
                        </a:rPr>
                        <a:t>
 What’s your favorite letter? #MisterAlphabet can form them all with his bendable, flexible figure! Check him out at #CitiesDubai! #homedecor #homedecordubai #christmasgiftsideas #giftideasdubai #secretsanta #holidayseason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https://www.instagram.com/p/Brkk1tzjOow/media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3009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- 2018-12-19 10:50:20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 تفوت التخفيضات الجزئية! خصومات من ٣٠٪؜ حتى ٧٠٪؜ على التصاميم المفضلة لديك،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We're having a sale! Don't miss out on discounts of 30%-70% off on your favorite designs, happening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https://www.instagram.com/p/BrkPDDIAIU3/media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6293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- 2018-12-19 09:00:44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تمتع بلعبة الشطرنج من "سكاي لاين" مع قطع لعب مستوحاة من المدن المشهورة،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Level up your chess game with city-inspired playing pieces from #SkylineChess! Get yours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https://www.instagram.com/p/BrkCgUlDMHH/media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94745135"/>
                  </a:ext>
                </a:extLst>
              </a:tr>
            </a:tbl>
          </a:graphicData>
        </a:graphic>
      </p:graphicFrame>
      <p:sp>
        <p:nvSpPr>
          <p:cNvPr id="4" name="Text Placeholder 3">
            <a:extLst>
              <a:ext uri="{FF2B5EF4-FFF2-40B4-BE49-F238E27FC236}">
                <a16:creationId xmlns:a16="http://schemas.microsoft.com/office/drawing/2014/main" id="{7C1FA6DD-6EA9-41F4-BB3C-4BA2B1E36878}"/>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33570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F6C04-00A6-4131-B17D-19E7F432A1BB}"/>
              </a:ext>
            </a:extLst>
          </p:cNvPr>
          <p:cNvSpPr>
            <a:spLocks noGrp="1"/>
          </p:cNvSpPr>
          <p:nvPr>
            <p:ph type="title"/>
          </p:nvPr>
        </p:nvSpPr>
        <p:spPr/>
        <p:txBody>
          <a:bodyPr/>
          <a:lstStyle/>
          <a:p>
            <a:r>
              <a:rPr lang="en-US"/>
              <a:t>Instagram Posts Table | Cities - 7 of 7</a:t>
            </a:r>
          </a:p>
        </p:txBody>
      </p:sp>
      <p:graphicFrame>
        <p:nvGraphicFramePr>
          <p:cNvPr id="5" name="Table Placeholder 4">
            <a:extLst>
              <a:ext uri="{FF2B5EF4-FFF2-40B4-BE49-F238E27FC236}">
                <a16:creationId xmlns:a16="http://schemas.microsoft.com/office/drawing/2014/main" id="{8BD8FC6F-9ABA-4388-B63F-9B6A8B336700}"/>
              </a:ext>
            </a:extLst>
          </p:cNvPr>
          <p:cNvGraphicFramePr>
            <a:graphicFrameLocks noGrp="1"/>
          </p:cNvGraphicFramePr>
          <p:nvPr>
            <p:ph type="tbl" sz="quarter" idx="13"/>
            <p:extLst>
              <p:ext uri="{D42A27DB-BD31-4B8C-83A1-F6EECF244321}">
                <p14:modId xmlns:p14="http://schemas.microsoft.com/office/powerpoint/2010/main" val="4288478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49804921"/>
                    </a:ext>
                  </a:extLst>
                </a:gridCol>
                <a:gridCol w="987552">
                  <a:extLst>
                    <a:ext uri="{9D8B030D-6E8A-4147-A177-3AD203B41FA5}">
                      <a16:colId xmlns:a16="http://schemas.microsoft.com/office/drawing/2014/main" val="3149300793"/>
                    </a:ext>
                  </a:extLst>
                </a:gridCol>
                <a:gridCol w="987552">
                  <a:extLst>
                    <a:ext uri="{9D8B030D-6E8A-4147-A177-3AD203B41FA5}">
                      <a16:colId xmlns:a16="http://schemas.microsoft.com/office/drawing/2014/main" val="623247320"/>
                    </a:ext>
                  </a:extLst>
                </a:gridCol>
                <a:gridCol w="987552">
                  <a:extLst>
                    <a:ext uri="{9D8B030D-6E8A-4147-A177-3AD203B41FA5}">
                      <a16:colId xmlns:a16="http://schemas.microsoft.com/office/drawing/2014/main" val="693109630"/>
                    </a:ext>
                  </a:extLst>
                </a:gridCol>
                <a:gridCol w="987552">
                  <a:extLst>
                    <a:ext uri="{9D8B030D-6E8A-4147-A177-3AD203B41FA5}">
                      <a16:colId xmlns:a16="http://schemas.microsoft.com/office/drawing/2014/main" val="2720552789"/>
                    </a:ext>
                  </a:extLst>
                </a:gridCol>
                <a:gridCol w="987552">
                  <a:extLst>
                    <a:ext uri="{9D8B030D-6E8A-4147-A177-3AD203B41FA5}">
                      <a16:colId xmlns:a16="http://schemas.microsoft.com/office/drawing/2014/main" val="2113810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5955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- 2018-12-18 14:00:56 </a:t>
                      </a:r>
                      <a:r>
                        <a:rPr kumimoji="0" lang="en-US" sz="1000" b="0" i="0" u="none" strike="noStrike" kern="1200" cap="none" spc="0" normalizeH="0" baseline="0" noProof="0">
                          <a:ln>
                            <a:noFill/>
                          </a:ln>
                          <a:solidFill>
                            <a:prstClr val="black"/>
                          </a:solidFill>
                          <a:effectLst/>
                          <a:uLnTx/>
                          <a:uFillTx/>
                          <a:latin typeface="+mn-lt"/>
                          <a:ea typeface="+mn-ea"/>
                          <a:cs typeface="+mn-cs"/>
                        </a:rPr>
                        <a:t>
 Give him the stars as a gift with the Merkaba paperweight shaped like a star tetrahedron and crafted from metal. Discover this thoughtful creation and many more designs from #VAU at #CitiesDubai! #vauproducts #accessoriesdubai #christmasgiftsideas #giftideasdubai #secretsanta #holidayseason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https://www.instagram.com/p/BriAEJ1FgzB/media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751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- 2018-12-18 09:00:38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يتباين علامات ساعة بلو مارين الانيقة من "ايت كويت" مع القرص الازرق الغامق المحمي بزجاج الياقوت المضاد للخدش وتطوق اليد بشريط بولي كاربونيت متين.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Tell time in style with the Blue Marine watch from #EightKuwait! Minimal hour markings in white provide a nice contrast to the bold blue dial, protected by scratchproof Sapphire glass and finished off with a durable, versatile polycarbonate strap. Find it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https://www.instagram.com/p/BrhdsoMFtEP/media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34267738"/>
                  </a:ext>
                </a:extLst>
              </a:tr>
            </a:tbl>
          </a:graphicData>
        </a:graphic>
      </p:graphicFrame>
      <p:sp>
        <p:nvSpPr>
          <p:cNvPr id="4" name="Text Placeholder 3">
            <a:extLst>
              <a:ext uri="{FF2B5EF4-FFF2-40B4-BE49-F238E27FC236}">
                <a16:creationId xmlns:a16="http://schemas.microsoft.com/office/drawing/2014/main" id="{ED7C6B0D-65C6-4613-8018-7BC21F47067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862954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4014A-D8CA-48CC-9E64-4CD0E9D7D94C}"/>
              </a:ext>
            </a:extLst>
          </p:cNvPr>
          <p:cNvSpPr>
            <a:spLocks noGrp="1"/>
          </p:cNvSpPr>
          <p:nvPr>
            <p:ph type="title"/>
          </p:nvPr>
        </p:nvSpPr>
        <p:spPr/>
        <p:txBody>
          <a:bodyPr/>
          <a:lstStyle/>
          <a:p>
            <a:r>
              <a:rPr lang="en-US"/>
              <a:t>Instagram Followers Total | Cities</a:t>
            </a:r>
          </a:p>
        </p:txBody>
      </p:sp>
      <p:graphicFrame>
        <p:nvGraphicFramePr>
          <p:cNvPr id="6" name="Chart Placeholder 5">
            <a:extLst>
              <a:ext uri="{FF2B5EF4-FFF2-40B4-BE49-F238E27FC236}">
                <a16:creationId xmlns:a16="http://schemas.microsoft.com/office/drawing/2014/main" id="{B1471A32-D2F5-46CD-9C76-1348EE612286}"/>
              </a:ext>
            </a:extLst>
          </p:cNvPr>
          <p:cNvGraphicFramePr>
            <a:graphicFrameLocks noGrp="1"/>
          </p:cNvGraphicFramePr>
          <p:nvPr>
            <p:ph type="chart" sz="quarter" idx="13"/>
            <p:extLst>
              <p:ext uri="{D42A27DB-BD31-4B8C-83A1-F6EECF244321}">
                <p14:modId xmlns:p14="http://schemas.microsoft.com/office/powerpoint/2010/main" val="456215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577601-DBE9-4C3D-AEF1-16CD931105A4}"/>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3840B1AA-8950-4548-8CFA-B2BCE81081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94362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757</Words>
  <Application>Microsoft Office PowerPoint</Application>
  <PresentationFormat>On-screen Show (4:3)</PresentationFormat>
  <Paragraphs>249</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Cities Instagram Dashboard </vt:lpstr>
      <vt:lpstr>Instagram Followers Change Rate | Cities</vt:lpstr>
      <vt:lpstr>Instagram Interaction Rate | Cities</vt:lpstr>
      <vt:lpstr>Instagram Key Metrics Table | Cities</vt:lpstr>
      <vt:lpstr>Instagram Posts Table | Cities - 1 of 7</vt:lpstr>
      <vt:lpstr>Instagram Posts Table | Cities - 2 of 7</vt:lpstr>
      <vt:lpstr>Instagram Posts Table | Cities - 3 of 7</vt:lpstr>
      <vt:lpstr>Instagram Posts Table | Cities - 4 of 7</vt:lpstr>
      <vt:lpstr>Instagram Posts Table | Cities - 5 of 7</vt:lpstr>
      <vt:lpstr>Instagram Posts Table | Cities - 6 of 7</vt:lpstr>
      <vt:lpstr>Instagram Posts Table | Cities - 7 of 7</vt:lpstr>
      <vt:lpstr>Instagram Followers Total | Cities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Instagram Dashboard </dc:title>
  <dc:creator>Frederik Peiniger</dc:creator>
  <cp:lastModifiedBy>Frederik Peiniger</cp:lastModifiedBy>
  <cp:revision>1</cp:revision>
  <dcterms:created xsi:type="dcterms:W3CDTF">2019-01-10T14:15:56Z</dcterms:created>
  <dcterms:modified xsi:type="dcterms:W3CDTF">2019-01-10T14:16:18Z</dcterms:modified>
</cp:coreProperties>
</file>