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Lst>
  <p:sldSz cx="9144000" cy="6858000" type="screen4x3"/>
  <p:notesSz cx="6858000" cy="9144000"/>
  <p:embeddedFontLst>
    <p:embeddedFont>
      <p:font typeface="Calibri" panose="020F050202020403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CITIES design and lifestyle store</c:v>
                </c:pt>
              </c:strCache>
            </c:strRef>
          </c:cat>
          <c:val>
            <c:numRef>
              <c:f>Sheet1!$B$2</c:f>
              <c:numCache>
                <c:formatCode>General</c:formatCode>
                <c:ptCount val="1"/>
                <c:pt idx="0">
                  <c:v>116</c:v>
                </c:pt>
              </c:numCache>
            </c:numRef>
          </c:val>
          <c:extLst>
            <c:ext xmlns:c16="http://schemas.microsoft.com/office/drawing/2014/chart" uri="{C3380CC4-5D6E-409C-BE32-E72D297353CC}">
              <c16:uniqueId val="{00000000-E162-481E-8107-75E8F745F945}"/>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CITIES design and lifestyle store</c:v>
                </c:pt>
              </c:strCache>
            </c:strRef>
          </c:cat>
          <c:val>
            <c:numRef>
              <c:f>Sheet1!$C$2</c:f>
              <c:numCache>
                <c:formatCode>General</c:formatCode>
                <c:ptCount val="1"/>
                <c:pt idx="0">
                  <c:v>9</c:v>
                </c:pt>
              </c:numCache>
            </c:numRef>
          </c:val>
          <c:extLst>
            <c:ext xmlns:c16="http://schemas.microsoft.com/office/drawing/2014/chart" uri="{C3380CC4-5D6E-409C-BE32-E72D297353CC}">
              <c16:uniqueId val="{00000001-E162-481E-8107-75E8F745F945}"/>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CITIES design and lifestyle store</c:v>
                </c:pt>
              </c:strCache>
            </c:strRef>
          </c:cat>
          <c:val>
            <c:numRef>
              <c:f>Sheet1!$D$2</c:f>
              <c:numCache>
                <c:formatCode>General</c:formatCode>
                <c:ptCount val="1"/>
                <c:pt idx="0">
                  <c:v>0</c:v>
                </c:pt>
              </c:numCache>
            </c:numRef>
          </c:val>
          <c:extLst>
            <c:ext xmlns:c16="http://schemas.microsoft.com/office/drawing/2014/chart" uri="{C3380CC4-5D6E-409C-BE32-E72D297353CC}">
              <c16:uniqueId val="{00000002-E162-481E-8107-75E8F745F945}"/>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CITIES design and lifestyle store</c:v>
                </c:pt>
              </c:strCache>
            </c:strRef>
          </c:cat>
          <c:val>
            <c:numRef>
              <c:f>Sheet1!$E$2</c:f>
              <c:numCache>
                <c:formatCode>General</c:formatCode>
                <c:ptCount val="1"/>
                <c:pt idx="0">
                  <c:v>4</c:v>
                </c:pt>
              </c:numCache>
            </c:numRef>
          </c:val>
          <c:extLst>
            <c:ext xmlns:c16="http://schemas.microsoft.com/office/drawing/2014/chart" uri="{C3380CC4-5D6E-409C-BE32-E72D297353CC}">
              <c16:uniqueId val="{00000003-E162-481E-8107-75E8F745F945}"/>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CITIES design and lifestyle store</c:v>
                </c:pt>
              </c:strCache>
            </c:strRef>
          </c:cat>
          <c:val>
            <c:numRef>
              <c:f>Sheet1!$F$2</c:f>
              <c:numCache>
                <c:formatCode>General</c:formatCode>
                <c:ptCount val="1"/>
                <c:pt idx="0">
                  <c:v>0</c:v>
                </c:pt>
              </c:numCache>
            </c:numRef>
          </c:val>
          <c:extLst>
            <c:ext xmlns:c16="http://schemas.microsoft.com/office/drawing/2014/chart" uri="{C3380CC4-5D6E-409C-BE32-E72D297353CC}">
              <c16:uniqueId val="{00000004-E162-481E-8107-75E8F745F945}"/>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CITIES design and lifestyle store</c:v>
                </c:pt>
              </c:strCache>
            </c:strRef>
          </c:cat>
          <c:val>
            <c:numRef>
              <c:f>Sheet1!$G$2</c:f>
              <c:numCache>
                <c:formatCode>General</c:formatCode>
                <c:ptCount val="1"/>
                <c:pt idx="0">
                  <c:v>0</c:v>
                </c:pt>
              </c:numCache>
            </c:numRef>
          </c:val>
          <c:extLst>
            <c:ext xmlns:c16="http://schemas.microsoft.com/office/drawing/2014/chart" uri="{C3380CC4-5D6E-409C-BE32-E72D297353CC}">
              <c16:uniqueId val="{00000005-E162-481E-8107-75E8F745F945}"/>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CITIES design and lifestyle store</c:v>
                </c:pt>
              </c:strCache>
            </c:strRef>
          </c:cat>
          <c:val>
            <c:numRef>
              <c:f>Sheet1!$H$2</c:f>
              <c:numCache>
                <c:formatCode>General</c:formatCode>
                <c:ptCount val="1"/>
                <c:pt idx="0">
                  <c:v>0</c:v>
                </c:pt>
              </c:numCache>
            </c:numRef>
          </c:val>
          <c:extLst>
            <c:ext xmlns:c16="http://schemas.microsoft.com/office/drawing/2014/chart" uri="{C3380CC4-5D6E-409C-BE32-E72D297353CC}">
              <c16:uniqueId val="{00000006-E162-481E-8107-75E8F745F945}"/>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CITIES design and lifestyle store</c:v>
                </c:pt>
              </c:strCache>
            </c:strRef>
          </c:cat>
          <c:val>
            <c:numRef>
              <c:f>Sheet1!$I$2</c:f>
              <c:numCache>
                <c:formatCode>General</c:formatCode>
                <c:ptCount val="1"/>
                <c:pt idx="0">
                  <c:v>0</c:v>
                </c:pt>
              </c:numCache>
            </c:numRef>
          </c:val>
          <c:extLst>
            <c:ext xmlns:c16="http://schemas.microsoft.com/office/drawing/2014/chart" uri="{C3380CC4-5D6E-409C-BE32-E72D297353CC}">
              <c16:uniqueId val="{00000007-E162-481E-8107-75E8F745F945}"/>
            </c:ext>
          </c:extLst>
        </c:ser>
        <c:dLbls>
          <c:showLegendKey val="0"/>
          <c:showVal val="0"/>
          <c:showCatName val="0"/>
          <c:showSerName val="0"/>
          <c:showPercent val="0"/>
          <c:showBubbleSize val="0"/>
        </c:dLbls>
        <c:gapWidth val="150"/>
        <c:overlap val="100"/>
        <c:axId val="351810688"/>
        <c:axId val="351811016"/>
      </c:barChart>
      <c:catAx>
        <c:axId val="351810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811016"/>
        <c:crosses val="autoZero"/>
        <c:auto val="1"/>
        <c:lblAlgn val="ctr"/>
        <c:lblOffset val="100"/>
        <c:noMultiLvlLbl val="0"/>
      </c:catAx>
      <c:valAx>
        <c:axId val="3518110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810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Sheet1!$A$2:$A$32</c:f>
              <c:numCache>
                <c:formatCode>m/d/yyyy</c:formatCode>
                <c:ptCount val="31"/>
                <c:pt idx="0">
                  <c:v>43435</c:v>
                </c:pt>
                <c:pt idx="1">
                  <c:v>43436</c:v>
                </c:pt>
                <c:pt idx="2">
                  <c:v>43437</c:v>
                </c:pt>
                <c:pt idx="3">
                  <c:v>43438</c:v>
                </c:pt>
                <c:pt idx="4">
                  <c:v>43439</c:v>
                </c:pt>
                <c:pt idx="5">
                  <c:v>43440</c:v>
                </c:pt>
                <c:pt idx="6">
                  <c:v>43441</c:v>
                </c:pt>
                <c:pt idx="7">
                  <c:v>43442</c:v>
                </c:pt>
                <c:pt idx="8">
                  <c:v>43443</c:v>
                </c:pt>
                <c:pt idx="9">
                  <c:v>43444</c:v>
                </c:pt>
                <c:pt idx="10">
                  <c:v>43445</c:v>
                </c:pt>
                <c:pt idx="11">
                  <c:v>43446</c:v>
                </c:pt>
                <c:pt idx="12">
                  <c:v>43447</c:v>
                </c:pt>
                <c:pt idx="13">
                  <c:v>43448</c:v>
                </c:pt>
                <c:pt idx="14">
                  <c:v>43449</c:v>
                </c:pt>
                <c:pt idx="15">
                  <c:v>43450</c:v>
                </c:pt>
                <c:pt idx="16">
                  <c:v>43451</c:v>
                </c:pt>
                <c:pt idx="17">
                  <c:v>43452</c:v>
                </c:pt>
                <c:pt idx="18">
                  <c:v>43453</c:v>
                </c:pt>
                <c:pt idx="19">
                  <c:v>43454</c:v>
                </c:pt>
                <c:pt idx="20">
                  <c:v>43455</c:v>
                </c:pt>
                <c:pt idx="21">
                  <c:v>43456</c:v>
                </c:pt>
                <c:pt idx="22">
                  <c:v>43457</c:v>
                </c:pt>
                <c:pt idx="23">
                  <c:v>43458</c:v>
                </c:pt>
                <c:pt idx="24">
                  <c:v>43459</c:v>
                </c:pt>
                <c:pt idx="25">
                  <c:v>43460</c:v>
                </c:pt>
                <c:pt idx="26">
                  <c:v>43461</c:v>
                </c:pt>
                <c:pt idx="27">
                  <c:v>43462</c:v>
                </c:pt>
                <c:pt idx="28">
                  <c:v>43463</c:v>
                </c:pt>
                <c:pt idx="29">
                  <c:v>43464</c:v>
                </c:pt>
                <c:pt idx="30">
                  <c:v>43465</c:v>
                </c:pt>
              </c:numCache>
            </c:numRef>
          </c:cat>
          <c:val>
            <c:numRef>
              <c:f>Sheet1!$B$2:$B$32</c:f>
              <c:numCache>
                <c:formatCode>General</c:formatCode>
                <c:ptCount val="31"/>
                <c:pt idx="0">
                  <c:v>0</c:v>
                </c:pt>
                <c:pt idx="1">
                  <c:v>2.3882022807331801E-2</c:v>
                </c:pt>
                <c:pt idx="2">
                  <c:v>1.49262642545824E-2</c:v>
                </c:pt>
                <c:pt idx="3">
                  <c:v>0</c:v>
                </c:pt>
                <c:pt idx="4">
                  <c:v>1.49253731343284E-2</c:v>
                </c:pt>
                <c:pt idx="5">
                  <c:v>1.3931179970943499E-2</c:v>
                </c:pt>
                <c:pt idx="6">
                  <c:v>1.4928046814354799E-2</c:v>
                </c:pt>
                <c:pt idx="7">
                  <c:v>0</c:v>
                </c:pt>
                <c:pt idx="8">
                  <c:v>2.3884874902967701E-2</c:v>
                </c:pt>
                <c:pt idx="9">
                  <c:v>2.98596595998806E-2</c:v>
                </c:pt>
                <c:pt idx="10">
                  <c:v>8.95843287147635E-3</c:v>
                </c:pt>
                <c:pt idx="11">
                  <c:v>5.9722885809842304E-3</c:v>
                </c:pt>
                <c:pt idx="12">
                  <c:v>1.7915795759928299E-2</c:v>
                </c:pt>
                <c:pt idx="13">
                  <c:v>1.79168657429527E-2</c:v>
                </c:pt>
                <c:pt idx="14">
                  <c:v>1.19452905691931E-2</c:v>
                </c:pt>
                <c:pt idx="15">
                  <c:v>1.7919006092462102E-2</c:v>
                </c:pt>
                <c:pt idx="16">
                  <c:v>1.4931613211491401E-2</c:v>
                </c:pt>
                <c:pt idx="17">
                  <c:v>2.0904258496087898E-2</c:v>
                </c:pt>
                <c:pt idx="18">
                  <c:v>1.19452905691931E-2</c:v>
                </c:pt>
                <c:pt idx="19">
                  <c:v>1.7919006092462102E-2</c:v>
                </c:pt>
                <c:pt idx="20">
                  <c:v>2.3893435278657199E-2</c:v>
                </c:pt>
                <c:pt idx="21">
                  <c:v>0</c:v>
                </c:pt>
                <c:pt idx="22">
                  <c:v>1.7921146953405E-2</c:v>
                </c:pt>
                <c:pt idx="23">
                  <c:v>1.194743130227E-2</c:v>
                </c:pt>
                <c:pt idx="24">
                  <c:v>1.1948145050480899E-2</c:v>
                </c:pt>
                <c:pt idx="25">
                  <c:v>1.4936966003465399E-2</c:v>
                </c:pt>
                <c:pt idx="26">
                  <c:v>1.7926501344487599E-2</c:v>
                </c:pt>
                <c:pt idx="27">
                  <c:v>2.68929659953385E-2</c:v>
                </c:pt>
                <c:pt idx="28">
                  <c:v>0</c:v>
                </c:pt>
                <c:pt idx="29">
                  <c:v>1.7931858936042998E-2</c:v>
                </c:pt>
                <c:pt idx="30">
                  <c:v>1.19552872257756E-2</c:v>
                </c:pt>
              </c:numCache>
            </c:numRef>
          </c:val>
          <c:smooth val="0"/>
          <c:extLst>
            <c:ext xmlns:c16="http://schemas.microsoft.com/office/drawing/2014/chart" uri="{C3380CC4-5D6E-409C-BE32-E72D297353CC}">
              <c16:uniqueId val="{00000000-6603-4BA3-9AE5-2F15AC85B721}"/>
            </c:ext>
          </c:extLst>
        </c:ser>
        <c:dLbls>
          <c:showLegendKey val="0"/>
          <c:showVal val="0"/>
          <c:showCatName val="0"/>
          <c:showSerName val="0"/>
          <c:showPercent val="0"/>
          <c:showBubbleSize val="0"/>
        </c:dLbls>
        <c:smooth val="0"/>
        <c:axId val="351810360"/>
        <c:axId val="351800520"/>
      </c:lineChart>
      <c:dateAx>
        <c:axId val="351810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800520"/>
        <c:crosses val="autoZero"/>
        <c:auto val="1"/>
        <c:lblOffset val="100"/>
        <c:baseTimeUnit val="days"/>
      </c:dateAx>
      <c:valAx>
        <c:axId val="351800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810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CITIES design and lifestyle store</c:v>
                </c:pt>
              </c:strCache>
            </c:strRef>
          </c:tx>
          <c:spPr>
            <a:solidFill>
              <a:schemeClr val="accent1"/>
            </a:solidFill>
            <a:ln>
              <a:noFill/>
            </a:ln>
            <a:effectLst/>
          </c:spPr>
          <c:invertIfNegative val="0"/>
          <c:cat>
            <c:strRef>
              <c:f>Sheet1!$A$2:$A$3</c:f>
              <c:strCache>
                <c:ptCount val="2"/>
                <c:pt idx="0">
                  <c:v>Photo</c:v>
                </c:pt>
                <c:pt idx="1">
                  <c:v>Video</c:v>
                </c:pt>
              </c:strCache>
            </c:strRef>
          </c:cat>
          <c:val>
            <c:numRef>
              <c:f>Sheet1!$B$2:$B$3</c:f>
              <c:numCache>
                <c:formatCode>General</c:formatCode>
                <c:ptCount val="2"/>
                <c:pt idx="0">
                  <c:v>1.6989311424140299E-2</c:v>
                </c:pt>
                <c:pt idx="1">
                  <c:v>5.9719319199761003E-3</c:v>
                </c:pt>
              </c:numCache>
            </c:numRef>
          </c:val>
          <c:extLst>
            <c:ext xmlns:c16="http://schemas.microsoft.com/office/drawing/2014/chart" uri="{C3380CC4-5D6E-409C-BE32-E72D297353CC}">
              <c16:uniqueId val="{00000000-61F1-4E60-A3A3-21BEE59672B7}"/>
            </c:ext>
          </c:extLst>
        </c:ser>
        <c:dLbls>
          <c:showLegendKey val="0"/>
          <c:showVal val="0"/>
          <c:showCatName val="0"/>
          <c:showSerName val="0"/>
          <c:showPercent val="0"/>
          <c:showBubbleSize val="0"/>
        </c:dLbls>
        <c:gapWidth val="219"/>
        <c:overlap val="-27"/>
        <c:axId val="351802488"/>
        <c:axId val="351799864"/>
      </c:barChart>
      <c:catAx>
        <c:axId val="351802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799864"/>
        <c:crosses val="autoZero"/>
        <c:auto val="1"/>
        <c:lblAlgn val="ctr"/>
        <c:lblOffset val="100"/>
        <c:noMultiLvlLbl val="0"/>
      </c:catAx>
      <c:valAx>
        <c:axId val="351799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802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Sheet1!$A$2:$A$32</c:f>
              <c:numCache>
                <c:formatCode>m/d/yyyy</c:formatCode>
                <c:ptCount val="31"/>
                <c:pt idx="0">
                  <c:v>43435</c:v>
                </c:pt>
                <c:pt idx="1">
                  <c:v>43436</c:v>
                </c:pt>
                <c:pt idx="2">
                  <c:v>43437</c:v>
                </c:pt>
                <c:pt idx="3">
                  <c:v>43438</c:v>
                </c:pt>
                <c:pt idx="4">
                  <c:v>43439</c:v>
                </c:pt>
                <c:pt idx="5">
                  <c:v>43440</c:v>
                </c:pt>
                <c:pt idx="6">
                  <c:v>43441</c:v>
                </c:pt>
                <c:pt idx="7">
                  <c:v>43442</c:v>
                </c:pt>
                <c:pt idx="8">
                  <c:v>43443</c:v>
                </c:pt>
                <c:pt idx="9">
                  <c:v>43444</c:v>
                </c:pt>
                <c:pt idx="10">
                  <c:v>43445</c:v>
                </c:pt>
                <c:pt idx="11">
                  <c:v>43446</c:v>
                </c:pt>
                <c:pt idx="12">
                  <c:v>43447</c:v>
                </c:pt>
                <c:pt idx="13">
                  <c:v>43448</c:v>
                </c:pt>
                <c:pt idx="14">
                  <c:v>43449</c:v>
                </c:pt>
                <c:pt idx="15">
                  <c:v>43450</c:v>
                </c:pt>
                <c:pt idx="16">
                  <c:v>43451</c:v>
                </c:pt>
                <c:pt idx="17">
                  <c:v>43452</c:v>
                </c:pt>
                <c:pt idx="18">
                  <c:v>43453</c:v>
                </c:pt>
                <c:pt idx="19">
                  <c:v>43454</c:v>
                </c:pt>
                <c:pt idx="20">
                  <c:v>43455</c:v>
                </c:pt>
                <c:pt idx="21">
                  <c:v>43456</c:v>
                </c:pt>
                <c:pt idx="22">
                  <c:v>43457</c:v>
                </c:pt>
                <c:pt idx="23">
                  <c:v>43458</c:v>
                </c:pt>
                <c:pt idx="24">
                  <c:v>43459</c:v>
                </c:pt>
                <c:pt idx="25">
                  <c:v>43460</c:v>
                </c:pt>
                <c:pt idx="26">
                  <c:v>43461</c:v>
                </c:pt>
                <c:pt idx="27">
                  <c:v>43462</c:v>
                </c:pt>
                <c:pt idx="28">
                  <c:v>43463</c:v>
                </c:pt>
                <c:pt idx="29">
                  <c:v>43464</c:v>
                </c:pt>
                <c:pt idx="30">
                  <c:v>43465</c:v>
                </c:pt>
              </c:numCache>
            </c:numRef>
          </c:cat>
          <c:val>
            <c:numRef>
              <c:f>Sheet1!$B$2:$B$32</c:f>
              <c:numCache>
                <c:formatCode>General</c:formatCode>
                <c:ptCount val="31"/>
                <c:pt idx="0">
                  <c:v>0</c:v>
                </c:pt>
                <c:pt idx="1">
                  <c:v>4</c:v>
                </c:pt>
                <c:pt idx="2">
                  <c:v>2</c:v>
                </c:pt>
                <c:pt idx="3">
                  <c:v>0</c:v>
                </c:pt>
                <c:pt idx="4">
                  <c:v>2</c:v>
                </c:pt>
                <c:pt idx="5">
                  <c:v>2</c:v>
                </c:pt>
                <c:pt idx="6">
                  <c:v>2</c:v>
                </c:pt>
                <c:pt idx="7">
                  <c:v>0</c:v>
                </c:pt>
                <c:pt idx="8">
                  <c:v>4</c:v>
                </c:pt>
                <c:pt idx="9">
                  <c:v>5</c:v>
                </c:pt>
                <c:pt idx="10">
                  <c:v>1</c:v>
                </c:pt>
                <c:pt idx="11">
                  <c:v>1</c:v>
                </c:pt>
                <c:pt idx="12">
                  <c:v>3</c:v>
                </c:pt>
                <c:pt idx="13">
                  <c:v>3</c:v>
                </c:pt>
                <c:pt idx="14">
                  <c:v>2</c:v>
                </c:pt>
                <c:pt idx="15">
                  <c:v>3</c:v>
                </c:pt>
                <c:pt idx="16">
                  <c:v>2</c:v>
                </c:pt>
                <c:pt idx="17">
                  <c:v>3</c:v>
                </c:pt>
                <c:pt idx="18">
                  <c:v>2</c:v>
                </c:pt>
                <c:pt idx="19">
                  <c:v>3</c:v>
                </c:pt>
                <c:pt idx="20">
                  <c:v>4</c:v>
                </c:pt>
                <c:pt idx="21">
                  <c:v>0</c:v>
                </c:pt>
                <c:pt idx="22">
                  <c:v>3</c:v>
                </c:pt>
                <c:pt idx="23">
                  <c:v>2</c:v>
                </c:pt>
                <c:pt idx="24">
                  <c:v>2</c:v>
                </c:pt>
                <c:pt idx="25">
                  <c:v>2</c:v>
                </c:pt>
                <c:pt idx="26">
                  <c:v>3</c:v>
                </c:pt>
                <c:pt idx="27">
                  <c:v>4</c:v>
                </c:pt>
                <c:pt idx="28">
                  <c:v>0</c:v>
                </c:pt>
                <c:pt idx="29">
                  <c:v>3</c:v>
                </c:pt>
                <c:pt idx="30">
                  <c:v>2</c:v>
                </c:pt>
              </c:numCache>
            </c:numRef>
          </c:val>
          <c:smooth val="0"/>
          <c:extLst>
            <c:ext xmlns:c16="http://schemas.microsoft.com/office/drawing/2014/chart" uri="{C3380CC4-5D6E-409C-BE32-E72D297353CC}">
              <c16:uniqueId val="{00000000-423F-440B-9E54-EB49873966F4}"/>
            </c:ext>
          </c:extLst>
        </c:ser>
        <c:dLbls>
          <c:showLegendKey val="0"/>
          <c:showVal val="0"/>
          <c:showCatName val="0"/>
          <c:showSerName val="0"/>
          <c:showPercent val="0"/>
          <c:showBubbleSize val="0"/>
        </c:dLbls>
        <c:smooth val="0"/>
        <c:axId val="351798224"/>
        <c:axId val="351804784"/>
      </c:lineChart>
      <c:dateAx>
        <c:axId val="351798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804784"/>
        <c:crosses val="autoZero"/>
        <c:auto val="1"/>
        <c:lblOffset val="100"/>
        <c:baseTimeUnit val="days"/>
      </c:dateAx>
      <c:valAx>
        <c:axId val="351804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798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Sheet1!$A$2:$A$32</c:f>
              <c:numCache>
                <c:formatCode>m/d/yyyy</c:formatCode>
                <c:ptCount val="31"/>
                <c:pt idx="0">
                  <c:v>43435</c:v>
                </c:pt>
                <c:pt idx="1">
                  <c:v>43436</c:v>
                </c:pt>
                <c:pt idx="2">
                  <c:v>43437</c:v>
                </c:pt>
                <c:pt idx="3">
                  <c:v>43438</c:v>
                </c:pt>
                <c:pt idx="4">
                  <c:v>43439</c:v>
                </c:pt>
                <c:pt idx="5">
                  <c:v>43440</c:v>
                </c:pt>
                <c:pt idx="6">
                  <c:v>43441</c:v>
                </c:pt>
                <c:pt idx="7">
                  <c:v>43442</c:v>
                </c:pt>
                <c:pt idx="8">
                  <c:v>43443</c:v>
                </c:pt>
                <c:pt idx="9">
                  <c:v>43444</c:v>
                </c:pt>
                <c:pt idx="10">
                  <c:v>43445</c:v>
                </c:pt>
                <c:pt idx="11">
                  <c:v>43446</c:v>
                </c:pt>
                <c:pt idx="12">
                  <c:v>43447</c:v>
                </c:pt>
                <c:pt idx="13">
                  <c:v>43448</c:v>
                </c:pt>
                <c:pt idx="14">
                  <c:v>43449</c:v>
                </c:pt>
                <c:pt idx="15">
                  <c:v>43450</c:v>
                </c:pt>
                <c:pt idx="16">
                  <c:v>43451</c:v>
                </c:pt>
                <c:pt idx="17">
                  <c:v>43452</c:v>
                </c:pt>
                <c:pt idx="18">
                  <c:v>43453</c:v>
                </c:pt>
                <c:pt idx="19">
                  <c:v>43454</c:v>
                </c:pt>
                <c:pt idx="20">
                  <c:v>43455</c:v>
                </c:pt>
                <c:pt idx="21">
                  <c:v>43456</c:v>
                </c:pt>
                <c:pt idx="22">
                  <c:v>43457</c:v>
                </c:pt>
                <c:pt idx="23">
                  <c:v>43458</c:v>
                </c:pt>
                <c:pt idx="24">
                  <c:v>43459</c:v>
                </c:pt>
                <c:pt idx="25">
                  <c:v>43460</c:v>
                </c:pt>
                <c:pt idx="26">
                  <c:v>43461</c:v>
                </c:pt>
                <c:pt idx="27">
                  <c:v>43462</c:v>
                </c:pt>
                <c:pt idx="28">
                  <c:v>43463</c:v>
                </c:pt>
                <c:pt idx="29">
                  <c:v>43464</c:v>
                </c:pt>
                <c:pt idx="30">
                  <c:v>43465</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69DA-458E-A216-BC2D7D048DAD}"/>
            </c:ext>
          </c:extLst>
        </c:ser>
        <c:dLbls>
          <c:showLegendKey val="0"/>
          <c:showVal val="0"/>
          <c:showCatName val="0"/>
          <c:showSerName val="0"/>
          <c:showPercent val="0"/>
          <c:showBubbleSize val="0"/>
        </c:dLbls>
        <c:smooth val="0"/>
        <c:axId val="176405752"/>
        <c:axId val="287708544"/>
      </c:lineChart>
      <c:dateAx>
        <c:axId val="176405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708544"/>
        <c:crosses val="autoZero"/>
        <c:auto val="1"/>
        <c:lblOffset val="100"/>
        <c:baseTimeUnit val="days"/>
      </c:dateAx>
      <c:valAx>
        <c:axId val="287708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6405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Sheet1!$A$2:$A$32</c:f>
              <c:numCache>
                <c:formatCode>m/d/yyyy</c:formatCode>
                <c:ptCount val="31"/>
                <c:pt idx="0">
                  <c:v>43435</c:v>
                </c:pt>
                <c:pt idx="1">
                  <c:v>43436</c:v>
                </c:pt>
                <c:pt idx="2">
                  <c:v>43437</c:v>
                </c:pt>
                <c:pt idx="3">
                  <c:v>43438</c:v>
                </c:pt>
                <c:pt idx="4">
                  <c:v>43439</c:v>
                </c:pt>
                <c:pt idx="5">
                  <c:v>43440</c:v>
                </c:pt>
                <c:pt idx="6">
                  <c:v>43441</c:v>
                </c:pt>
                <c:pt idx="7">
                  <c:v>43442</c:v>
                </c:pt>
                <c:pt idx="8">
                  <c:v>43443</c:v>
                </c:pt>
                <c:pt idx="9">
                  <c:v>43444</c:v>
                </c:pt>
                <c:pt idx="10">
                  <c:v>43445</c:v>
                </c:pt>
                <c:pt idx="11">
                  <c:v>43446</c:v>
                </c:pt>
                <c:pt idx="12">
                  <c:v>43447</c:v>
                </c:pt>
                <c:pt idx="13">
                  <c:v>43448</c:v>
                </c:pt>
                <c:pt idx="14">
                  <c:v>43449</c:v>
                </c:pt>
                <c:pt idx="15">
                  <c:v>43450</c:v>
                </c:pt>
                <c:pt idx="16">
                  <c:v>43451</c:v>
                </c:pt>
                <c:pt idx="17">
                  <c:v>43452</c:v>
                </c:pt>
                <c:pt idx="18">
                  <c:v>43453</c:v>
                </c:pt>
                <c:pt idx="19">
                  <c:v>43454</c:v>
                </c:pt>
                <c:pt idx="20">
                  <c:v>43455</c:v>
                </c:pt>
                <c:pt idx="21">
                  <c:v>43456</c:v>
                </c:pt>
                <c:pt idx="22">
                  <c:v>43457</c:v>
                </c:pt>
                <c:pt idx="23">
                  <c:v>43458</c:v>
                </c:pt>
                <c:pt idx="24">
                  <c:v>43459</c:v>
                </c:pt>
                <c:pt idx="25">
                  <c:v>43460</c:v>
                </c:pt>
                <c:pt idx="26">
                  <c:v>43461</c:v>
                </c:pt>
                <c:pt idx="27">
                  <c:v>43462</c:v>
                </c:pt>
                <c:pt idx="28">
                  <c:v>43463</c:v>
                </c:pt>
                <c:pt idx="29">
                  <c:v>43464</c:v>
                </c:pt>
                <c:pt idx="30">
                  <c:v>43465</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C333-47C4-BB92-83E6E6571EFC}"/>
            </c:ext>
          </c:extLst>
        </c:ser>
        <c:dLbls>
          <c:showLegendKey val="0"/>
          <c:showVal val="0"/>
          <c:showCatName val="0"/>
          <c:showSerName val="0"/>
          <c:showPercent val="0"/>
          <c:showBubbleSize val="0"/>
        </c:dLbls>
        <c:smooth val="0"/>
        <c:axId val="342795776"/>
        <c:axId val="342798400"/>
      </c:lineChart>
      <c:dateAx>
        <c:axId val="342795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798400"/>
        <c:crosses val="autoZero"/>
        <c:auto val="1"/>
        <c:lblOffset val="100"/>
        <c:baseTimeUnit val="days"/>
      </c:dateAx>
      <c:valAx>
        <c:axId val="342798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795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Sheet1!$A$2:$A$32</c:f>
              <c:numCache>
                <c:formatCode>m/d/yyyy</c:formatCode>
                <c:ptCount val="31"/>
                <c:pt idx="0">
                  <c:v>43435</c:v>
                </c:pt>
                <c:pt idx="1">
                  <c:v>43436</c:v>
                </c:pt>
                <c:pt idx="2">
                  <c:v>43437</c:v>
                </c:pt>
                <c:pt idx="3">
                  <c:v>43438</c:v>
                </c:pt>
                <c:pt idx="4">
                  <c:v>43439</c:v>
                </c:pt>
                <c:pt idx="5">
                  <c:v>43440</c:v>
                </c:pt>
                <c:pt idx="6">
                  <c:v>43441</c:v>
                </c:pt>
                <c:pt idx="7">
                  <c:v>43442</c:v>
                </c:pt>
                <c:pt idx="8">
                  <c:v>43443</c:v>
                </c:pt>
                <c:pt idx="9">
                  <c:v>43444</c:v>
                </c:pt>
                <c:pt idx="10">
                  <c:v>43445</c:v>
                </c:pt>
                <c:pt idx="11">
                  <c:v>43446</c:v>
                </c:pt>
                <c:pt idx="12">
                  <c:v>43447</c:v>
                </c:pt>
                <c:pt idx="13">
                  <c:v>43448</c:v>
                </c:pt>
                <c:pt idx="14">
                  <c:v>43449</c:v>
                </c:pt>
                <c:pt idx="15">
                  <c:v>43450</c:v>
                </c:pt>
                <c:pt idx="16">
                  <c:v>43451</c:v>
                </c:pt>
                <c:pt idx="17">
                  <c:v>43452</c:v>
                </c:pt>
                <c:pt idx="18">
                  <c:v>43453</c:v>
                </c:pt>
                <c:pt idx="19">
                  <c:v>43454</c:v>
                </c:pt>
                <c:pt idx="20">
                  <c:v>43455</c:v>
                </c:pt>
                <c:pt idx="21">
                  <c:v>43456</c:v>
                </c:pt>
                <c:pt idx="22">
                  <c:v>43457</c:v>
                </c:pt>
                <c:pt idx="23">
                  <c:v>43458</c:v>
                </c:pt>
                <c:pt idx="24">
                  <c:v>43459</c:v>
                </c:pt>
                <c:pt idx="25">
                  <c:v>43460</c:v>
                </c:pt>
                <c:pt idx="26">
                  <c:v>43461</c:v>
                </c:pt>
                <c:pt idx="27">
                  <c:v>43462</c:v>
                </c:pt>
                <c:pt idx="28">
                  <c:v>43463</c:v>
                </c:pt>
                <c:pt idx="29">
                  <c:v>43464</c:v>
                </c:pt>
                <c:pt idx="30">
                  <c:v>43465</c:v>
                </c:pt>
              </c:numCache>
            </c:numRef>
          </c:cat>
          <c:val>
            <c:numRef>
              <c:f>Sheet1!$B$2:$B$32</c:f>
              <c:numCache>
                <c:formatCode>General</c:formatCode>
                <c:ptCount val="31"/>
                <c:pt idx="0">
                  <c:v>3739</c:v>
                </c:pt>
                <c:pt idx="1">
                  <c:v>3887</c:v>
                </c:pt>
                <c:pt idx="2">
                  <c:v>4046</c:v>
                </c:pt>
                <c:pt idx="3">
                  <c:v>4496</c:v>
                </c:pt>
                <c:pt idx="4">
                  <c:v>4913</c:v>
                </c:pt>
                <c:pt idx="5">
                  <c:v>4724</c:v>
                </c:pt>
                <c:pt idx="6">
                  <c:v>5156</c:v>
                </c:pt>
                <c:pt idx="7">
                  <c:v>5632</c:v>
                </c:pt>
                <c:pt idx="8">
                  <c:v>6358</c:v>
                </c:pt>
                <c:pt idx="9">
                  <c:v>6432</c:v>
                </c:pt>
                <c:pt idx="10">
                  <c:v>5559</c:v>
                </c:pt>
                <c:pt idx="11">
                  <c:v>5544</c:v>
                </c:pt>
                <c:pt idx="12">
                  <c:v>6566</c:v>
                </c:pt>
                <c:pt idx="13">
                  <c:v>8587</c:v>
                </c:pt>
                <c:pt idx="14">
                  <c:v>9885</c:v>
                </c:pt>
                <c:pt idx="15">
                  <c:v>10921</c:v>
                </c:pt>
                <c:pt idx="16">
                  <c:v>11017</c:v>
                </c:pt>
                <c:pt idx="17">
                  <c:v>11583</c:v>
                </c:pt>
                <c:pt idx="18">
                  <c:v>9872</c:v>
                </c:pt>
                <c:pt idx="19">
                  <c:v>3527</c:v>
                </c:pt>
                <c:pt idx="20">
                  <c:v>9321</c:v>
                </c:pt>
                <c:pt idx="21">
                  <c:v>8981</c:v>
                </c:pt>
                <c:pt idx="22">
                  <c:v>10011</c:v>
                </c:pt>
                <c:pt idx="23">
                  <c:v>10264</c:v>
                </c:pt>
                <c:pt idx="24">
                  <c:v>11491</c:v>
                </c:pt>
                <c:pt idx="25">
                  <c:v>10145</c:v>
                </c:pt>
                <c:pt idx="26">
                  <c:v>13558</c:v>
                </c:pt>
                <c:pt idx="27">
                  <c:v>11715</c:v>
                </c:pt>
                <c:pt idx="28">
                  <c:v>12473</c:v>
                </c:pt>
                <c:pt idx="29">
                  <c:v>12111</c:v>
                </c:pt>
                <c:pt idx="30">
                  <c:v>19882</c:v>
                </c:pt>
              </c:numCache>
            </c:numRef>
          </c:val>
          <c:smooth val="0"/>
          <c:extLst>
            <c:ext xmlns:c16="http://schemas.microsoft.com/office/drawing/2014/chart" uri="{C3380CC4-5D6E-409C-BE32-E72D297353CC}">
              <c16:uniqueId val="{00000000-8267-4954-90D0-A130C92F5E5A}"/>
            </c:ext>
          </c:extLst>
        </c:ser>
        <c:dLbls>
          <c:showLegendKey val="0"/>
          <c:showVal val="0"/>
          <c:showCatName val="0"/>
          <c:showSerName val="0"/>
          <c:showPercent val="0"/>
          <c:showBubbleSize val="0"/>
        </c:dLbls>
        <c:smooth val="0"/>
        <c:axId val="342786264"/>
        <c:axId val="342788232"/>
      </c:lineChart>
      <c:dateAx>
        <c:axId val="342786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788232"/>
        <c:crosses val="autoZero"/>
        <c:auto val="1"/>
        <c:lblOffset val="100"/>
        <c:baseTimeUnit val="days"/>
      </c:dateAx>
      <c:valAx>
        <c:axId val="342788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786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Sheet1!$A$2:$A$32</c:f>
              <c:numCache>
                <c:formatCode>m/d/yyyy</c:formatCode>
                <c:ptCount val="31"/>
                <c:pt idx="0">
                  <c:v>43435</c:v>
                </c:pt>
                <c:pt idx="1">
                  <c:v>43436</c:v>
                </c:pt>
                <c:pt idx="2">
                  <c:v>43437</c:v>
                </c:pt>
                <c:pt idx="3">
                  <c:v>43438</c:v>
                </c:pt>
                <c:pt idx="4">
                  <c:v>43439</c:v>
                </c:pt>
                <c:pt idx="5">
                  <c:v>43440</c:v>
                </c:pt>
                <c:pt idx="6">
                  <c:v>43441</c:v>
                </c:pt>
                <c:pt idx="7">
                  <c:v>43442</c:v>
                </c:pt>
                <c:pt idx="8">
                  <c:v>43443</c:v>
                </c:pt>
                <c:pt idx="9">
                  <c:v>43444</c:v>
                </c:pt>
                <c:pt idx="10">
                  <c:v>43445</c:v>
                </c:pt>
                <c:pt idx="11">
                  <c:v>43446</c:v>
                </c:pt>
                <c:pt idx="12">
                  <c:v>43447</c:v>
                </c:pt>
                <c:pt idx="13">
                  <c:v>43448</c:v>
                </c:pt>
                <c:pt idx="14">
                  <c:v>43449</c:v>
                </c:pt>
                <c:pt idx="15">
                  <c:v>43450</c:v>
                </c:pt>
                <c:pt idx="16">
                  <c:v>43451</c:v>
                </c:pt>
                <c:pt idx="17">
                  <c:v>43452</c:v>
                </c:pt>
                <c:pt idx="18">
                  <c:v>43453</c:v>
                </c:pt>
                <c:pt idx="19">
                  <c:v>43454</c:v>
                </c:pt>
                <c:pt idx="20">
                  <c:v>43455</c:v>
                </c:pt>
                <c:pt idx="21">
                  <c:v>43456</c:v>
                </c:pt>
                <c:pt idx="22">
                  <c:v>43457</c:v>
                </c:pt>
                <c:pt idx="23">
                  <c:v>43458</c:v>
                </c:pt>
                <c:pt idx="24">
                  <c:v>43459</c:v>
                </c:pt>
                <c:pt idx="25">
                  <c:v>43460</c:v>
                </c:pt>
                <c:pt idx="26">
                  <c:v>43461</c:v>
                </c:pt>
                <c:pt idx="27">
                  <c:v>43462</c:v>
                </c:pt>
                <c:pt idx="28">
                  <c:v>43463</c:v>
                </c:pt>
                <c:pt idx="29">
                  <c:v>43464</c:v>
                </c:pt>
                <c:pt idx="30">
                  <c:v>43465</c:v>
                </c:pt>
              </c:numCache>
            </c:numRef>
          </c:cat>
          <c:val>
            <c:numRef>
              <c:f>Sheet1!$B$2:$B$32</c:f>
              <c:numCache>
                <c:formatCode>General</c:formatCode>
                <c:ptCount val="31"/>
                <c:pt idx="0">
                  <c:v>77</c:v>
                </c:pt>
                <c:pt idx="1">
                  <c:v>96</c:v>
                </c:pt>
                <c:pt idx="2">
                  <c:v>100</c:v>
                </c:pt>
                <c:pt idx="3">
                  <c:v>89</c:v>
                </c:pt>
                <c:pt idx="4">
                  <c:v>126</c:v>
                </c:pt>
                <c:pt idx="5">
                  <c:v>101</c:v>
                </c:pt>
                <c:pt idx="6">
                  <c:v>106</c:v>
                </c:pt>
                <c:pt idx="7">
                  <c:v>87</c:v>
                </c:pt>
                <c:pt idx="8">
                  <c:v>97</c:v>
                </c:pt>
                <c:pt idx="9">
                  <c:v>146</c:v>
                </c:pt>
                <c:pt idx="10">
                  <c:v>95</c:v>
                </c:pt>
                <c:pt idx="11">
                  <c:v>108</c:v>
                </c:pt>
                <c:pt idx="12">
                  <c:v>109</c:v>
                </c:pt>
                <c:pt idx="13">
                  <c:v>107</c:v>
                </c:pt>
                <c:pt idx="14">
                  <c:v>119</c:v>
                </c:pt>
                <c:pt idx="15">
                  <c:v>130</c:v>
                </c:pt>
                <c:pt idx="16">
                  <c:v>163</c:v>
                </c:pt>
                <c:pt idx="17">
                  <c:v>157</c:v>
                </c:pt>
                <c:pt idx="18">
                  <c:v>143</c:v>
                </c:pt>
                <c:pt idx="19">
                  <c:v>28</c:v>
                </c:pt>
                <c:pt idx="20">
                  <c:v>233</c:v>
                </c:pt>
                <c:pt idx="21">
                  <c:v>180</c:v>
                </c:pt>
                <c:pt idx="22">
                  <c:v>176</c:v>
                </c:pt>
                <c:pt idx="23">
                  <c:v>185</c:v>
                </c:pt>
                <c:pt idx="24">
                  <c:v>150</c:v>
                </c:pt>
                <c:pt idx="25">
                  <c:v>175</c:v>
                </c:pt>
                <c:pt idx="26">
                  <c:v>217</c:v>
                </c:pt>
                <c:pt idx="27">
                  <c:v>203</c:v>
                </c:pt>
                <c:pt idx="28">
                  <c:v>190</c:v>
                </c:pt>
                <c:pt idx="29">
                  <c:v>183</c:v>
                </c:pt>
                <c:pt idx="30">
                  <c:v>193</c:v>
                </c:pt>
              </c:numCache>
            </c:numRef>
          </c:val>
          <c:smooth val="0"/>
          <c:extLst>
            <c:ext xmlns:c16="http://schemas.microsoft.com/office/drawing/2014/chart" uri="{C3380CC4-5D6E-409C-BE32-E72D297353CC}">
              <c16:uniqueId val="{00000000-D293-4B13-B32E-3C98B963E35B}"/>
            </c:ext>
          </c:extLst>
        </c:ser>
        <c:dLbls>
          <c:showLegendKey val="0"/>
          <c:showVal val="0"/>
          <c:showCatName val="0"/>
          <c:showSerName val="0"/>
          <c:showPercent val="0"/>
          <c:showBubbleSize val="0"/>
        </c:dLbls>
        <c:smooth val="0"/>
        <c:axId val="342784952"/>
        <c:axId val="342785280"/>
      </c:lineChart>
      <c:dateAx>
        <c:axId val="342784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785280"/>
        <c:crosses val="autoZero"/>
        <c:auto val="1"/>
        <c:lblOffset val="100"/>
        <c:baseTimeUnit val="days"/>
      </c:dateAx>
      <c:valAx>
        <c:axId val="342785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784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Sheet1!$A$2:$A$32</c:f>
              <c:numCache>
                <c:formatCode>m/d/yyyy</c:formatCode>
                <c:ptCount val="31"/>
                <c:pt idx="0">
                  <c:v>43435</c:v>
                </c:pt>
                <c:pt idx="1">
                  <c:v>43436</c:v>
                </c:pt>
                <c:pt idx="2">
                  <c:v>43437</c:v>
                </c:pt>
                <c:pt idx="3">
                  <c:v>43438</c:v>
                </c:pt>
                <c:pt idx="4">
                  <c:v>43439</c:v>
                </c:pt>
                <c:pt idx="5">
                  <c:v>43440</c:v>
                </c:pt>
                <c:pt idx="6">
                  <c:v>43441</c:v>
                </c:pt>
                <c:pt idx="7">
                  <c:v>43442</c:v>
                </c:pt>
                <c:pt idx="8">
                  <c:v>43443</c:v>
                </c:pt>
                <c:pt idx="9">
                  <c:v>43444</c:v>
                </c:pt>
                <c:pt idx="10">
                  <c:v>43445</c:v>
                </c:pt>
                <c:pt idx="11">
                  <c:v>43446</c:v>
                </c:pt>
                <c:pt idx="12">
                  <c:v>43447</c:v>
                </c:pt>
                <c:pt idx="13">
                  <c:v>43448</c:v>
                </c:pt>
                <c:pt idx="14">
                  <c:v>43449</c:v>
                </c:pt>
                <c:pt idx="15">
                  <c:v>43450</c:v>
                </c:pt>
                <c:pt idx="16">
                  <c:v>43451</c:v>
                </c:pt>
                <c:pt idx="17">
                  <c:v>43452</c:v>
                </c:pt>
                <c:pt idx="18">
                  <c:v>43453</c:v>
                </c:pt>
                <c:pt idx="19">
                  <c:v>43454</c:v>
                </c:pt>
                <c:pt idx="20">
                  <c:v>43455</c:v>
                </c:pt>
                <c:pt idx="21">
                  <c:v>43456</c:v>
                </c:pt>
                <c:pt idx="22">
                  <c:v>43457</c:v>
                </c:pt>
                <c:pt idx="23">
                  <c:v>43458</c:v>
                </c:pt>
                <c:pt idx="24">
                  <c:v>43459</c:v>
                </c:pt>
                <c:pt idx="25">
                  <c:v>43460</c:v>
                </c:pt>
                <c:pt idx="26">
                  <c:v>43461</c:v>
                </c:pt>
                <c:pt idx="27">
                  <c:v>43462</c:v>
                </c:pt>
                <c:pt idx="28">
                  <c:v>43463</c:v>
                </c:pt>
                <c:pt idx="29">
                  <c:v>43464</c:v>
                </c:pt>
                <c:pt idx="30">
                  <c:v>43465</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A4EA-4CDB-A63D-AD62F0C8F462}"/>
            </c:ext>
          </c:extLst>
        </c:ser>
        <c:dLbls>
          <c:showLegendKey val="0"/>
          <c:showVal val="0"/>
          <c:showCatName val="0"/>
          <c:showSerName val="0"/>
          <c:showPercent val="0"/>
          <c:showBubbleSize val="0"/>
        </c:dLbls>
        <c:smooth val="0"/>
        <c:axId val="342785608"/>
        <c:axId val="342785936"/>
      </c:lineChart>
      <c:dateAx>
        <c:axId val="342785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785936"/>
        <c:crosses val="autoZero"/>
        <c:auto val="1"/>
        <c:lblOffset val="100"/>
        <c:baseTimeUnit val="days"/>
      </c:dateAx>
      <c:valAx>
        <c:axId val="342785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785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Sheet1!$A$2:$A$32</c:f>
              <c:numCache>
                <c:formatCode>m/d/yyyy</c:formatCode>
                <c:ptCount val="31"/>
                <c:pt idx="0">
                  <c:v>43435</c:v>
                </c:pt>
                <c:pt idx="1">
                  <c:v>43436</c:v>
                </c:pt>
                <c:pt idx="2">
                  <c:v>43437</c:v>
                </c:pt>
                <c:pt idx="3">
                  <c:v>43438</c:v>
                </c:pt>
                <c:pt idx="4">
                  <c:v>43439</c:v>
                </c:pt>
                <c:pt idx="5">
                  <c:v>43440</c:v>
                </c:pt>
                <c:pt idx="6">
                  <c:v>43441</c:v>
                </c:pt>
                <c:pt idx="7">
                  <c:v>43442</c:v>
                </c:pt>
                <c:pt idx="8">
                  <c:v>43443</c:v>
                </c:pt>
                <c:pt idx="9">
                  <c:v>43444</c:v>
                </c:pt>
                <c:pt idx="10">
                  <c:v>43445</c:v>
                </c:pt>
                <c:pt idx="11">
                  <c:v>43446</c:v>
                </c:pt>
                <c:pt idx="12">
                  <c:v>43447</c:v>
                </c:pt>
                <c:pt idx="13">
                  <c:v>43448</c:v>
                </c:pt>
                <c:pt idx="14">
                  <c:v>43449</c:v>
                </c:pt>
                <c:pt idx="15">
                  <c:v>43450</c:v>
                </c:pt>
                <c:pt idx="16">
                  <c:v>43451</c:v>
                </c:pt>
                <c:pt idx="17">
                  <c:v>43452</c:v>
                </c:pt>
                <c:pt idx="18">
                  <c:v>43453</c:v>
                </c:pt>
                <c:pt idx="19">
                  <c:v>43454</c:v>
                </c:pt>
                <c:pt idx="20">
                  <c:v>43455</c:v>
                </c:pt>
                <c:pt idx="21">
                  <c:v>43456</c:v>
                </c:pt>
                <c:pt idx="22">
                  <c:v>43457</c:v>
                </c:pt>
                <c:pt idx="23">
                  <c:v>43458</c:v>
                </c:pt>
                <c:pt idx="24">
                  <c:v>43459</c:v>
                </c:pt>
                <c:pt idx="25">
                  <c:v>43460</c:v>
                </c:pt>
                <c:pt idx="26">
                  <c:v>43461</c:v>
                </c:pt>
                <c:pt idx="27">
                  <c:v>43462</c:v>
                </c:pt>
                <c:pt idx="28">
                  <c:v>43463</c:v>
                </c:pt>
                <c:pt idx="29">
                  <c:v>43464</c:v>
                </c:pt>
                <c:pt idx="30">
                  <c:v>43465</c:v>
                </c:pt>
              </c:numCache>
            </c:numRef>
          </c:cat>
          <c:val>
            <c:numRef>
              <c:f>Sheet1!$B$2:$B$32</c:f>
              <c:numCache>
                <c:formatCode>General</c:formatCode>
                <c:ptCount val="31"/>
                <c:pt idx="0">
                  <c:v>0</c:v>
                </c:pt>
                <c:pt idx="1">
                  <c:v>0</c:v>
                </c:pt>
                <c:pt idx="2">
                  <c:v>0</c:v>
                </c:pt>
                <c:pt idx="3">
                  <c:v>0</c:v>
                </c:pt>
                <c:pt idx="4">
                  <c:v>0</c:v>
                </c:pt>
                <c:pt idx="5">
                  <c:v>1</c:v>
                </c:pt>
                <c:pt idx="6">
                  <c:v>0</c:v>
                </c:pt>
                <c:pt idx="7">
                  <c:v>0</c:v>
                </c:pt>
                <c:pt idx="8">
                  <c:v>0</c:v>
                </c:pt>
                <c:pt idx="9">
                  <c:v>1</c:v>
                </c:pt>
                <c:pt idx="10">
                  <c:v>0</c:v>
                </c:pt>
                <c:pt idx="11">
                  <c:v>0</c:v>
                </c:pt>
                <c:pt idx="12">
                  <c:v>0</c:v>
                </c:pt>
                <c:pt idx="13">
                  <c:v>0</c:v>
                </c:pt>
                <c:pt idx="14">
                  <c:v>0</c:v>
                </c:pt>
                <c:pt idx="15">
                  <c:v>0</c:v>
                </c:pt>
                <c:pt idx="16">
                  <c:v>1</c:v>
                </c:pt>
                <c:pt idx="17">
                  <c:v>1</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E330-4F74-B7B6-536FBE3FC902}"/>
            </c:ext>
          </c:extLst>
        </c:ser>
        <c:dLbls>
          <c:showLegendKey val="0"/>
          <c:showVal val="0"/>
          <c:showCatName val="0"/>
          <c:showSerName val="0"/>
          <c:showPercent val="0"/>
          <c:showBubbleSize val="0"/>
        </c:dLbls>
        <c:smooth val="0"/>
        <c:axId val="352254104"/>
        <c:axId val="352256072"/>
      </c:lineChart>
      <c:dateAx>
        <c:axId val="352254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256072"/>
        <c:crosses val="autoZero"/>
        <c:auto val="1"/>
        <c:lblOffset val="100"/>
        <c:baseTimeUnit val="days"/>
      </c:dateAx>
      <c:valAx>
        <c:axId val="352256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254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DCCF1-F477-40C4-9A1C-FCA9EF8BED75}"/>
              </a:ext>
            </a:extLst>
          </p:cNvPr>
          <p:cNvSpPr>
            <a:spLocks noGrp="1"/>
          </p:cNvSpPr>
          <p:nvPr>
            <p:ph type="ctrTitle"/>
          </p:nvPr>
        </p:nvSpPr>
        <p:spPr/>
        <p:txBody>
          <a:bodyPr/>
          <a:lstStyle/>
          <a:p>
            <a:r>
              <a:rPr lang="en-US"/>
              <a:t>CITIES Facebook Dashboard </a:t>
            </a:r>
          </a:p>
        </p:txBody>
      </p:sp>
      <p:sp>
        <p:nvSpPr>
          <p:cNvPr id="3" name="Subtitle 2">
            <a:extLst>
              <a:ext uri="{FF2B5EF4-FFF2-40B4-BE49-F238E27FC236}">
                <a16:creationId xmlns:a16="http://schemas.microsoft.com/office/drawing/2014/main" id="{B220CBD8-EAAD-4971-A1F1-A303A47C22E2}"/>
              </a:ext>
            </a:extLst>
          </p:cNvPr>
          <p:cNvSpPr>
            <a:spLocks noGrp="1"/>
          </p:cNvSpPr>
          <p:nvPr>
            <p:ph type="subTitle" idx="1"/>
          </p:nvPr>
        </p:nvSpPr>
        <p:spPr/>
        <p:txBody>
          <a:bodyPr/>
          <a:lstStyle/>
          <a:p>
            <a:r>
              <a:rPr lang="en-US"/>
              <a:t>Bridge Capital Holding</a:t>
            </a:r>
          </a:p>
        </p:txBody>
      </p:sp>
    </p:spTree>
    <p:extLst>
      <p:ext uri="{BB962C8B-B14F-4D97-AF65-F5344CB8AC3E}">
        <p14:creationId xmlns:p14="http://schemas.microsoft.com/office/powerpoint/2010/main" val="39288019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9BB56-A6D5-452D-86D0-639F1DDFC07A}"/>
              </a:ext>
            </a:extLst>
          </p:cNvPr>
          <p:cNvSpPr>
            <a:spLocks noGrp="1"/>
          </p:cNvSpPr>
          <p:nvPr>
            <p:ph type="title"/>
          </p:nvPr>
        </p:nvSpPr>
        <p:spPr/>
        <p:txBody>
          <a:bodyPr/>
          <a:lstStyle/>
          <a:p>
            <a:r>
              <a:rPr lang="en-US"/>
              <a:t>Facebook Key Metrics Table | Cities</a:t>
            </a:r>
          </a:p>
        </p:txBody>
      </p:sp>
      <p:graphicFrame>
        <p:nvGraphicFramePr>
          <p:cNvPr id="5" name="Table Placeholder 4">
            <a:extLst>
              <a:ext uri="{FF2B5EF4-FFF2-40B4-BE49-F238E27FC236}">
                <a16:creationId xmlns:a16="http://schemas.microsoft.com/office/drawing/2014/main" id="{2F1B33A6-3F4B-4215-A705-C5DF9183D1A5}"/>
              </a:ext>
            </a:extLst>
          </p:cNvPr>
          <p:cNvGraphicFramePr>
            <a:graphicFrameLocks noGrp="1"/>
          </p:cNvGraphicFramePr>
          <p:nvPr>
            <p:ph type="tbl" sz="quarter" idx="13"/>
            <p:extLst>
              <p:ext uri="{D42A27DB-BD31-4B8C-83A1-F6EECF244321}">
                <p14:modId xmlns:p14="http://schemas.microsoft.com/office/powerpoint/2010/main" val="3827242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2200304936"/>
                    </a:ext>
                  </a:extLst>
                </a:gridCol>
                <a:gridCol w="246888">
                  <a:extLst>
                    <a:ext uri="{9D8B030D-6E8A-4147-A177-3AD203B41FA5}">
                      <a16:colId xmlns:a16="http://schemas.microsoft.com/office/drawing/2014/main" val="2887799549"/>
                    </a:ext>
                  </a:extLst>
                </a:gridCol>
                <a:gridCol w="246888">
                  <a:extLst>
                    <a:ext uri="{9D8B030D-6E8A-4147-A177-3AD203B41FA5}">
                      <a16:colId xmlns:a16="http://schemas.microsoft.com/office/drawing/2014/main" val="1538941651"/>
                    </a:ext>
                  </a:extLst>
                </a:gridCol>
                <a:gridCol w="246888">
                  <a:extLst>
                    <a:ext uri="{9D8B030D-6E8A-4147-A177-3AD203B41FA5}">
                      <a16:colId xmlns:a16="http://schemas.microsoft.com/office/drawing/2014/main" val="1498117271"/>
                    </a:ext>
                  </a:extLst>
                </a:gridCol>
                <a:gridCol w="246888">
                  <a:extLst>
                    <a:ext uri="{9D8B030D-6E8A-4147-A177-3AD203B41FA5}">
                      <a16:colId xmlns:a16="http://schemas.microsoft.com/office/drawing/2014/main" val="4047700928"/>
                    </a:ext>
                  </a:extLst>
                </a:gridCol>
                <a:gridCol w="246888">
                  <a:extLst>
                    <a:ext uri="{9D8B030D-6E8A-4147-A177-3AD203B41FA5}">
                      <a16:colId xmlns:a16="http://schemas.microsoft.com/office/drawing/2014/main" val="1466545002"/>
                    </a:ext>
                  </a:extLst>
                </a:gridCol>
                <a:gridCol w="246888">
                  <a:extLst>
                    <a:ext uri="{9D8B030D-6E8A-4147-A177-3AD203B41FA5}">
                      <a16:colId xmlns:a16="http://schemas.microsoft.com/office/drawing/2014/main" val="1616760354"/>
                    </a:ext>
                  </a:extLst>
                </a:gridCol>
                <a:gridCol w="246888">
                  <a:extLst>
                    <a:ext uri="{9D8B030D-6E8A-4147-A177-3AD203B41FA5}">
                      <a16:colId xmlns:a16="http://schemas.microsoft.com/office/drawing/2014/main" val="3886162341"/>
                    </a:ext>
                  </a:extLst>
                </a:gridCol>
                <a:gridCol w="246888">
                  <a:extLst>
                    <a:ext uri="{9D8B030D-6E8A-4147-A177-3AD203B41FA5}">
                      <a16:colId xmlns:a16="http://schemas.microsoft.com/office/drawing/2014/main" val="3162270822"/>
                    </a:ext>
                  </a:extLst>
                </a:gridCol>
                <a:gridCol w="246888">
                  <a:extLst>
                    <a:ext uri="{9D8B030D-6E8A-4147-A177-3AD203B41FA5}">
                      <a16:colId xmlns:a16="http://schemas.microsoft.com/office/drawing/2014/main" val="991887705"/>
                    </a:ext>
                  </a:extLst>
                </a:gridCol>
                <a:gridCol w="246888">
                  <a:extLst>
                    <a:ext uri="{9D8B030D-6E8A-4147-A177-3AD203B41FA5}">
                      <a16:colId xmlns:a16="http://schemas.microsoft.com/office/drawing/2014/main" val="3557352204"/>
                    </a:ext>
                  </a:extLst>
                </a:gridCol>
                <a:gridCol w="246888">
                  <a:extLst>
                    <a:ext uri="{9D8B030D-6E8A-4147-A177-3AD203B41FA5}">
                      <a16:colId xmlns:a16="http://schemas.microsoft.com/office/drawing/2014/main" val="514058378"/>
                    </a:ext>
                  </a:extLst>
                </a:gridCol>
                <a:gridCol w="246888">
                  <a:extLst>
                    <a:ext uri="{9D8B030D-6E8A-4147-A177-3AD203B41FA5}">
                      <a16:colId xmlns:a16="http://schemas.microsoft.com/office/drawing/2014/main" val="3956646463"/>
                    </a:ext>
                  </a:extLst>
                </a:gridCol>
                <a:gridCol w="246888">
                  <a:extLst>
                    <a:ext uri="{9D8B030D-6E8A-4147-A177-3AD203B41FA5}">
                      <a16:colId xmlns:a16="http://schemas.microsoft.com/office/drawing/2014/main" val="3774457217"/>
                    </a:ext>
                  </a:extLst>
                </a:gridCol>
                <a:gridCol w="246888">
                  <a:extLst>
                    <a:ext uri="{9D8B030D-6E8A-4147-A177-3AD203B41FA5}">
                      <a16:colId xmlns:a16="http://schemas.microsoft.com/office/drawing/2014/main" val="2746117135"/>
                    </a:ext>
                  </a:extLst>
                </a:gridCol>
                <a:gridCol w="246888">
                  <a:extLst>
                    <a:ext uri="{9D8B030D-6E8A-4147-A177-3AD203B41FA5}">
                      <a16:colId xmlns:a16="http://schemas.microsoft.com/office/drawing/2014/main" val="3896186428"/>
                    </a:ext>
                  </a:extLst>
                </a:gridCol>
                <a:gridCol w="246888">
                  <a:extLst>
                    <a:ext uri="{9D8B030D-6E8A-4147-A177-3AD203B41FA5}">
                      <a16:colId xmlns:a16="http://schemas.microsoft.com/office/drawing/2014/main" val="4051331177"/>
                    </a:ext>
                  </a:extLst>
                </a:gridCol>
                <a:gridCol w="263347">
                  <a:extLst>
                    <a:ext uri="{9D8B030D-6E8A-4147-A177-3AD203B41FA5}">
                      <a16:colId xmlns:a16="http://schemas.microsoft.com/office/drawing/2014/main" val="1680523373"/>
                    </a:ext>
                  </a:extLst>
                </a:gridCol>
                <a:gridCol w="263347">
                  <a:extLst>
                    <a:ext uri="{9D8B030D-6E8A-4147-A177-3AD203B41FA5}">
                      <a16:colId xmlns:a16="http://schemas.microsoft.com/office/drawing/2014/main" val="4262273066"/>
                    </a:ext>
                  </a:extLst>
                </a:gridCol>
                <a:gridCol w="263347">
                  <a:extLst>
                    <a:ext uri="{9D8B030D-6E8A-4147-A177-3AD203B41FA5}">
                      <a16:colId xmlns:a16="http://schemas.microsoft.com/office/drawing/2014/main" val="3407688450"/>
                    </a:ext>
                  </a:extLst>
                </a:gridCol>
                <a:gridCol w="263347">
                  <a:extLst>
                    <a:ext uri="{9D8B030D-6E8A-4147-A177-3AD203B41FA5}">
                      <a16:colId xmlns:a16="http://schemas.microsoft.com/office/drawing/2014/main" val="381600179"/>
                    </a:ext>
                  </a:extLst>
                </a:gridCol>
                <a:gridCol w="263347">
                  <a:extLst>
                    <a:ext uri="{9D8B030D-6E8A-4147-A177-3AD203B41FA5}">
                      <a16:colId xmlns:a16="http://schemas.microsoft.com/office/drawing/2014/main" val="3791441094"/>
                    </a:ext>
                  </a:extLst>
                </a:gridCol>
                <a:gridCol w="263347">
                  <a:extLst>
                    <a:ext uri="{9D8B030D-6E8A-4147-A177-3AD203B41FA5}">
                      <a16:colId xmlns:a16="http://schemas.microsoft.com/office/drawing/2014/main" val="3371529349"/>
                    </a:ext>
                  </a:extLst>
                </a:gridCol>
                <a:gridCol w="263347">
                  <a:extLst>
                    <a:ext uri="{9D8B030D-6E8A-4147-A177-3AD203B41FA5}">
                      <a16:colId xmlns:a16="http://schemas.microsoft.com/office/drawing/2014/main" val="1748203118"/>
                    </a:ext>
                  </a:extLst>
                </a:gridCol>
                <a:gridCol w="263347">
                  <a:extLst>
                    <a:ext uri="{9D8B030D-6E8A-4147-A177-3AD203B41FA5}">
                      <a16:colId xmlns:a16="http://schemas.microsoft.com/office/drawing/2014/main" val="4154492972"/>
                    </a:ext>
                  </a:extLst>
                </a:gridCol>
                <a:gridCol w="263347">
                  <a:extLst>
                    <a:ext uri="{9D8B030D-6E8A-4147-A177-3AD203B41FA5}">
                      <a16:colId xmlns:a16="http://schemas.microsoft.com/office/drawing/2014/main" val="3197871244"/>
                    </a:ext>
                  </a:extLst>
                </a:gridCol>
                <a:gridCol w="263347">
                  <a:extLst>
                    <a:ext uri="{9D8B030D-6E8A-4147-A177-3AD203B41FA5}">
                      <a16:colId xmlns:a16="http://schemas.microsoft.com/office/drawing/2014/main" val="4050644971"/>
                    </a:ext>
                  </a:extLst>
                </a:gridCol>
                <a:gridCol w="263347">
                  <a:extLst>
                    <a:ext uri="{9D8B030D-6E8A-4147-A177-3AD203B41FA5}">
                      <a16:colId xmlns:a16="http://schemas.microsoft.com/office/drawing/2014/main" val="665906986"/>
                    </a:ext>
                  </a:extLst>
                </a:gridCol>
                <a:gridCol w="263347">
                  <a:extLst>
                    <a:ext uri="{9D8B030D-6E8A-4147-A177-3AD203B41FA5}">
                      <a16:colId xmlns:a16="http://schemas.microsoft.com/office/drawing/2014/main" val="2073156274"/>
                    </a:ext>
                  </a:extLst>
                </a:gridCol>
                <a:gridCol w="263347">
                  <a:extLst>
                    <a:ext uri="{9D8B030D-6E8A-4147-A177-3AD203B41FA5}">
                      <a16:colId xmlns:a16="http://schemas.microsoft.com/office/drawing/2014/main" val="2213260402"/>
                    </a:ext>
                  </a:extLst>
                </a:gridCol>
                <a:gridCol w="263347">
                  <a:extLst>
                    <a:ext uri="{9D8B030D-6E8A-4147-A177-3AD203B41FA5}">
                      <a16:colId xmlns:a16="http://schemas.microsoft.com/office/drawing/2014/main" val="3247842886"/>
                    </a:ext>
                  </a:extLst>
                </a:gridCol>
                <a:gridCol w="263347">
                  <a:extLst>
                    <a:ext uri="{9D8B030D-6E8A-4147-A177-3AD203B41FA5}">
                      <a16:colId xmlns:a16="http://schemas.microsoft.com/office/drawing/2014/main" val="180579821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Page Impressions</a:t>
                      </a:r>
                    </a:p>
                  </a:txBody>
                  <a:tcPr/>
                </a:tc>
                <a:tc>
                  <a:txBody>
                    <a:bodyPr/>
                    <a:lstStyle/>
                    <a:p>
                      <a:r>
                        <a:rPr lang="en-US" sz="1000"/>
                        <a:t>Page Impressions Paid</a:t>
                      </a:r>
                    </a:p>
                  </a:txBody>
                  <a:tcPr/>
                </a:tc>
                <a:tc>
                  <a:txBody>
                    <a:bodyPr/>
                    <a:lstStyle/>
                    <a:p>
                      <a:r>
                        <a:rPr lang="en-US" sz="1000"/>
                        <a:t>Page Post Engagements</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CTA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extLst>
                  <a:ext uri="{0D108BD9-81ED-4DB2-BD59-A6C34878D82A}">
                    <a16:rowId xmlns:a16="http://schemas.microsoft.com/office/drawing/2014/main" val="271399270"/>
                  </a:ext>
                </a:extLst>
              </a:tr>
              <a:tr h="370840">
                <a:tc>
                  <a:txBody>
                    <a:bodyPr/>
                    <a:lstStyle/>
                    <a:p>
                      <a:r>
                        <a:rPr lang="en-US" sz="1000"/>
                        <a:t>CITIES design and lifestyle store</a:t>
                      </a:r>
                    </a:p>
                  </a:txBody>
                  <a:tcPr/>
                </a:tc>
                <a:tc>
                  <a:txBody>
                    <a:bodyPr/>
                    <a:lstStyle/>
                    <a:p>
                      <a:r>
                        <a:rPr lang="en-US" sz="1000"/>
                        <a:t>16726</a:t>
                      </a:r>
                    </a:p>
                  </a:txBody>
                  <a:tcPr/>
                </a:tc>
                <a:tc>
                  <a:txBody>
                    <a:bodyPr/>
                    <a:lstStyle/>
                    <a:p>
                      <a:r>
                        <a:rPr lang="en-US" sz="1000"/>
                        <a:t>-20</a:t>
                      </a:r>
                    </a:p>
                  </a:txBody>
                  <a:tcPr/>
                </a:tc>
                <a:tc>
                  <a:txBody>
                    <a:bodyPr/>
                    <a:lstStyle/>
                    <a:p>
                      <a:r>
                        <a:rPr lang="en-US" sz="1000"/>
                        <a:t>21</a:t>
                      </a:r>
                    </a:p>
                  </a:txBody>
                  <a:tcPr/>
                </a:tc>
                <a:tc>
                  <a:txBody>
                    <a:bodyPr/>
                    <a:lstStyle/>
                    <a:p>
                      <a:r>
                        <a:rPr lang="en-US" sz="1000"/>
                        <a:t>30</a:t>
                      </a:r>
                    </a:p>
                  </a:txBody>
                  <a:tcPr/>
                </a:tc>
                <a:tc>
                  <a:txBody>
                    <a:bodyPr/>
                    <a:lstStyle/>
                    <a:p>
                      <a:r>
                        <a:rPr lang="en-US" sz="1000"/>
                        <a:t>11109.741935484</a:t>
                      </a:r>
                    </a:p>
                  </a:txBody>
                  <a:tcPr/>
                </a:tc>
                <a:tc>
                  <a:txBody>
                    <a:bodyPr/>
                    <a:lstStyle/>
                    <a:p>
                      <a:r>
                        <a:rPr lang="en-US" sz="1000"/>
                        <a:t>270935</a:t>
                      </a:r>
                    </a:p>
                  </a:txBody>
                  <a:tcPr/>
                </a:tc>
                <a:tc>
                  <a:txBody>
                    <a:bodyPr/>
                    <a:lstStyle/>
                    <a:p>
                      <a:r>
                        <a:rPr lang="en-US" sz="1000"/>
                        <a:t>256858</a:t>
                      </a:r>
                    </a:p>
                  </a:txBody>
                  <a:tcPr/>
                </a:tc>
                <a:tc>
                  <a:txBody>
                    <a:bodyPr/>
                    <a:lstStyle/>
                    <a:p>
                      <a:r>
                        <a:rPr lang="en-US" sz="1000"/>
                        <a:t>4858</a:t>
                      </a:r>
                    </a:p>
                  </a:txBody>
                  <a:tcPr/>
                </a:tc>
                <a:tc>
                  <a:txBody>
                    <a:bodyPr/>
                    <a:lstStyle/>
                    <a:p>
                      <a:r>
                        <a:rPr lang="en-US" sz="1000"/>
                        <a:t>14077</a:t>
                      </a:r>
                    </a:p>
                  </a:txBody>
                  <a:tcPr/>
                </a:tc>
                <a:tc>
                  <a:txBody>
                    <a:bodyPr/>
                    <a:lstStyle/>
                    <a:p>
                      <a:r>
                        <a:rPr lang="en-US" sz="1000"/>
                        <a:t>0.07 %</a:t>
                      </a:r>
                    </a:p>
                  </a:txBody>
                  <a:tcPr/>
                </a:tc>
                <a:tc>
                  <a:txBody>
                    <a:bodyPr/>
                    <a:lstStyle/>
                    <a:p>
                      <a:r>
                        <a:rPr lang="en-US" sz="1000"/>
                        <a:t>9429</a:t>
                      </a:r>
                    </a:p>
                  </a:txBody>
                  <a:tcPr/>
                </a:tc>
                <a:tc>
                  <a:txBody>
                    <a:bodyPr/>
                    <a:lstStyle/>
                    <a:p>
                      <a:r>
                        <a:rPr lang="en-US" sz="1000"/>
                        <a:t>2998</a:t>
                      </a:r>
                    </a:p>
                  </a:txBody>
                  <a:tcPr/>
                </a:tc>
                <a:tc>
                  <a:txBody>
                    <a:bodyPr/>
                    <a:lstStyle/>
                    <a:p>
                      <a:r>
                        <a:rPr lang="en-US" sz="1000"/>
                        <a:t>4</a:t>
                      </a:r>
                    </a:p>
                  </a:txBody>
                  <a:tcPr/>
                </a:tc>
                <a:tc>
                  <a:txBody>
                    <a:bodyPr/>
                    <a:lstStyle/>
                    <a:p>
                      <a:r>
                        <a:rPr lang="en-US" sz="1000"/>
                        <a:t>2</a:t>
                      </a:r>
                    </a:p>
                  </a:txBody>
                  <a:tcPr/>
                </a:tc>
                <a:tc>
                  <a:txBody>
                    <a:bodyPr/>
                    <a:lstStyle/>
                    <a:p>
                      <a:r>
                        <a:rPr lang="en-US" sz="1000"/>
                        <a:t>4726</a:t>
                      </a:r>
                    </a:p>
                  </a:txBody>
                  <a:tcPr/>
                </a:tc>
                <a:tc>
                  <a:txBody>
                    <a:bodyPr/>
                    <a:lstStyle/>
                    <a:p>
                      <a:r>
                        <a:rPr lang="en-US" sz="1000"/>
                        <a:t>2876</a:t>
                      </a:r>
                    </a:p>
                  </a:txBody>
                  <a:tcPr/>
                </a:tc>
                <a:tc>
                  <a:txBody>
                    <a:bodyPr/>
                    <a:lstStyle/>
                    <a:p>
                      <a:r>
                        <a:rPr lang="en-US" sz="1000"/>
                        <a:t>99</a:t>
                      </a:r>
                    </a:p>
                  </a:txBody>
                  <a:tcPr/>
                </a:tc>
                <a:tc>
                  <a:txBody>
                    <a:bodyPr/>
                    <a:lstStyle/>
                    <a:p>
                      <a:r>
                        <a:rPr lang="en-US" sz="1000"/>
                        <a:t>4</a:t>
                      </a:r>
                    </a:p>
                  </a:txBody>
                  <a:tcPr/>
                </a:tc>
                <a:tc>
                  <a:txBody>
                    <a:bodyPr/>
                    <a:lstStyle/>
                    <a:p>
                      <a:r>
                        <a:rPr lang="en-US" sz="1000"/>
                        <a:t>1747</a:t>
                      </a:r>
                    </a:p>
                  </a:txBody>
                  <a:tcPr/>
                </a:tc>
                <a:tc>
                  <a:txBody>
                    <a:bodyPr/>
                    <a:lstStyle/>
                    <a:p>
                      <a:r>
                        <a:rPr lang="en-US" sz="1000"/>
                        <a:t>0</a:t>
                      </a:r>
                    </a:p>
                  </a:txBody>
                  <a:tcPr/>
                </a:tc>
                <a:tc>
                  <a:txBody>
                    <a:bodyPr/>
                    <a:lstStyle/>
                    <a:p>
                      <a:r>
                        <a:rPr lang="en-US" sz="1000"/>
                        <a:t>132</a:t>
                      </a:r>
                    </a:p>
                  </a:txBody>
                  <a:tcPr/>
                </a:tc>
                <a:tc>
                  <a:txBody>
                    <a:bodyPr/>
                    <a:lstStyle/>
                    <a:p>
                      <a:r>
                        <a:rPr lang="en-US" sz="1000"/>
                        <a:t>132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508283282"/>
                  </a:ext>
                </a:extLst>
              </a:tr>
            </a:tbl>
          </a:graphicData>
        </a:graphic>
      </p:graphicFrame>
      <p:sp>
        <p:nvSpPr>
          <p:cNvPr id="4" name="Text Placeholder 3">
            <a:extLst>
              <a:ext uri="{FF2B5EF4-FFF2-40B4-BE49-F238E27FC236}">
                <a16:creationId xmlns:a16="http://schemas.microsoft.com/office/drawing/2014/main" id="{480150F5-8524-422D-87B2-7A994F45DE54}"/>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6323958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51F4F-D5EF-4632-A872-92D7967CF4CA}"/>
              </a:ext>
            </a:extLst>
          </p:cNvPr>
          <p:cNvSpPr>
            <a:spLocks noGrp="1"/>
          </p:cNvSpPr>
          <p:nvPr>
            <p:ph type="title"/>
          </p:nvPr>
        </p:nvSpPr>
        <p:spPr/>
        <p:txBody>
          <a:bodyPr/>
          <a:lstStyle/>
          <a:p>
            <a:r>
              <a:rPr lang="en-US"/>
              <a:t>Facebook Fans Table | Cities</a:t>
            </a:r>
          </a:p>
        </p:txBody>
      </p:sp>
      <p:graphicFrame>
        <p:nvGraphicFramePr>
          <p:cNvPr id="5" name="Table Placeholder 4">
            <a:extLst>
              <a:ext uri="{FF2B5EF4-FFF2-40B4-BE49-F238E27FC236}">
                <a16:creationId xmlns:a16="http://schemas.microsoft.com/office/drawing/2014/main" id="{6DBC739A-5897-4DD8-8048-AC0D4AF0B5BF}"/>
              </a:ext>
            </a:extLst>
          </p:cNvPr>
          <p:cNvGraphicFramePr>
            <a:graphicFrameLocks noGrp="1"/>
          </p:cNvGraphicFramePr>
          <p:nvPr>
            <p:ph type="tbl" sz="quarter" idx="13"/>
            <p:extLst>
              <p:ext uri="{D42A27DB-BD31-4B8C-83A1-F6EECF244321}">
                <p14:modId xmlns:p14="http://schemas.microsoft.com/office/powerpoint/2010/main" val="32453365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18053878"/>
                    </a:ext>
                  </a:extLst>
                </a:gridCol>
                <a:gridCol w="1234440">
                  <a:extLst>
                    <a:ext uri="{9D8B030D-6E8A-4147-A177-3AD203B41FA5}">
                      <a16:colId xmlns:a16="http://schemas.microsoft.com/office/drawing/2014/main" val="2847385100"/>
                    </a:ext>
                  </a:extLst>
                </a:gridCol>
                <a:gridCol w="822960">
                  <a:extLst>
                    <a:ext uri="{9D8B030D-6E8A-4147-A177-3AD203B41FA5}">
                      <a16:colId xmlns:a16="http://schemas.microsoft.com/office/drawing/2014/main" val="903979167"/>
                    </a:ext>
                  </a:extLst>
                </a:gridCol>
                <a:gridCol w="822960">
                  <a:extLst>
                    <a:ext uri="{9D8B030D-6E8A-4147-A177-3AD203B41FA5}">
                      <a16:colId xmlns:a16="http://schemas.microsoft.com/office/drawing/2014/main" val="4043846402"/>
                    </a:ext>
                  </a:extLst>
                </a:gridCol>
                <a:gridCol w="822960">
                  <a:extLst>
                    <a:ext uri="{9D8B030D-6E8A-4147-A177-3AD203B41FA5}">
                      <a16:colId xmlns:a16="http://schemas.microsoft.com/office/drawing/2014/main" val="3401456331"/>
                    </a:ext>
                  </a:extLst>
                </a:gridCol>
                <a:gridCol w="822960">
                  <a:extLst>
                    <a:ext uri="{9D8B030D-6E8A-4147-A177-3AD203B41FA5}">
                      <a16:colId xmlns:a16="http://schemas.microsoft.com/office/drawing/2014/main" val="3881512208"/>
                    </a:ext>
                  </a:extLst>
                </a:gridCol>
                <a:gridCol w="822960">
                  <a:extLst>
                    <a:ext uri="{9D8B030D-6E8A-4147-A177-3AD203B41FA5}">
                      <a16:colId xmlns:a16="http://schemas.microsoft.com/office/drawing/2014/main" val="3910241221"/>
                    </a:ext>
                  </a:extLst>
                </a:gridCol>
                <a:gridCol w="822960">
                  <a:extLst>
                    <a:ext uri="{9D8B030D-6E8A-4147-A177-3AD203B41FA5}">
                      <a16:colId xmlns:a16="http://schemas.microsoft.com/office/drawing/2014/main" val="419275239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4215234190"/>
                  </a:ext>
                </a:extLst>
              </a:tr>
              <a:tr h="370840">
                <a:tc>
                  <a:txBody>
                    <a:bodyPr/>
                    <a:lstStyle/>
                    <a:p>
                      <a:r>
                        <a:rPr lang="en-US" sz="1000"/>
                        <a:t>CITIES design and lifestyle store</a:t>
                      </a:r>
                    </a:p>
                  </a:txBody>
                  <a:tcPr/>
                </a:tc>
                <a:tc>
                  <a:txBody>
                    <a:bodyPr/>
                    <a:lstStyle/>
                    <a:p>
                      <a:r>
                        <a:rPr lang="en-US" sz="1000"/>
                        <a:t>16728</a:t>
                      </a:r>
                    </a:p>
                  </a:txBody>
                  <a:tcPr/>
                </a:tc>
                <a:tc>
                  <a:txBody>
                    <a:bodyPr/>
                    <a:lstStyle/>
                    <a:p>
                      <a:r>
                        <a:rPr lang="en-US" sz="1000"/>
                        <a:t>-4</a:t>
                      </a:r>
                    </a:p>
                  </a:txBody>
                  <a:tcPr/>
                </a:tc>
                <a:tc>
                  <a:txBody>
                    <a:bodyPr/>
                    <a:lstStyle/>
                    <a:p>
                      <a:r>
                        <a:rPr lang="en-US" sz="1000"/>
                        <a:t>-0.0 %</a:t>
                      </a:r>
                    </a:p>
                  </a:txBody>
                  <a:tcPr/>
                </a:tc>
                <a:tc>
                  <a:txBody>
                    <a:bodyPr/>
                    <a:lstStyle/>
                    <a:p>
                      <a:r>
                        <a:rPr lang="en-US" sz="1000"/>
                        <a:t>-12</a:t>
                      </a:r>
                    </a:p>
                  </a:txBody>
                  <a:tcPr/>
                </a:tc>
                <a:tc>
                  <a:txBody>
                    <a:bodyPr/>
                    <a:lstStyle/>
                    <a:p>
                      <a:r>
                        <a:rPr lang="en-US" sz="1000"/>
                        <a:t>-0.1 %</a:t>
                      </a:r>
                    </a:p>
                  </a:txBody>
                  <a:tcPr/>
                </a:tc>
                <a:tc>
                  <a:txBody>
                    <a:bodyPr/>
                    <a:lstStyle/>
                    <a:p>
                      <a:r>
                        <a:rPr lang="en-US" sz="1000"/>
                        <a:t>-21</a:t>
                      </a:r>
                    </a:p>
                  </a:txBody>
                  <a:tcPr/>
                </a:tc>
                <a:tc>
                  <a:txBody>
                    <a:bodyPr/>
                    <a:lstStyle/>
                    <a:p>
                      <a:r>
                        <a:rPr lang="en-US" sz="1000"/>
                        <a:t>-0.1 %</a:t>
                      </a:r>
                    </a:p>
                  </a:txBody>
                  <a:tcPr/>
                </a:tc>
                <a:extLst>
                  <a:ext uri="{0D108BD9-81ED-4DB2-BD59-A6C34878D82A}">
                    <a16:rowId xmlns:a16="http://schemas.microsoft.com/office/drawing/2014/main" val="1238057537"/>
                  </a:ext>
                </a:extLst>
              </a:tr>
            </a:tbl>
          </a:graphicData>
        </a:graphic>
      </p:graphicFrame>
      <p:sp>
        <p:nvSpPr>
          <p:cNvPr id="4" name="Text Placeholder 3">
            <a:extLst>
              <a:ext uri="{FF2B5EF4-FFF2-40B4-BE49-F238E27FC236}">
                <a16:creationId xmlns:a16="http://schemas.microsoft.com/office/drawing/2014/main" id="{03BFB66C-0943-4554-B76F-A4BB10D97884}"/>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7323687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E3532-636C-4255-8ECF-6EDAC00A5342}"/>
              </a:ext>
            </a:extLst>
          </p:cNvPr>
          <p:cNvSpPr>
            <a:spLocks noGrp="1"/>
          </p:cNvSpPr>
          <p:nvPr>
            <p:ph type="title"/>
          </p:nvPr>
        </p:nvSpPr>
        <p:spPr/>
        <p:txBody>
          <a:bodyPr/>
          <a:lstStyle/>
          <a:p>
            <a:r>
              <a:rPr lang="en-US"/>
              <a:t>Facebook Interactions Distribution | Cities</a:t>
            </a:r>
          </a:p>
        </p:txBody>
      </p:sp>
      <p:graphicFrame>
        <p:nvGraphicFramePr>
          <p:cNvPr id="6" name="Chart Placeholder 5">
            <a:extLst>
              <a:ext uri="{FF2B5EF4-FFF2-40B4-BE49-F238E27FC236}">
                <a16:creationId xmlns:a16="http://schemas.microsoft.com/office/drawing/2014/main" id="{82CCD443-AEE3-4E19-BFA9-F905AE442FF0}"/>
              </a:ext>
            </a:extLst>
          </p:cNvPr>
          <p:cNvGraphicFramePr>
            <a:graphicFrameLocks noGrp="1"/>
          </p:cNvGraphicFramePr>
          <p:nvPr>
            <p:ph type="chart" sz="quarter" idx="13"/>
            <p:extLst>
              <p:ext uri="{D42A27DB-BD31-4B8C-83A1-F6EECF244321}">
                <p14:modId xmlns:p14="http://schemas.microsoft.com/office/powerpoint/2010/main" val="37319764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463A61-306A-4D7F-867F-F1AABC30ABD8}"/>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39151B54-D948-4750-B840-274EFFB915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10525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C62A9-0892-4954-8BCD-8F572C1EAF89}"/>
              </a:ext>
            </a:extLst>
          </p:cNvPr>
          <p:cNvSpPr>
            <a:spLocks noGrp="1"/>
          </p:cNvSpPr>
          <p:nvPr>
            <p:ph type="title"/>
          </p:nvPr>
        </p:nvSpPr>
        <p:spPr/>
        <p:txBody>
          <a:bodyPr/>
          <a:lstStyle/>
          <a:p>
            <a:r>
              <a:rPr lang="en-US"/>
              <a:t>Facebook Interaction Rate | Cities</a:t>
            </a:r>
          </a:p>
        </p:txBody>
      </p:sp>
      <p:graphicFrame>
        <p:nvGraphicFramePr>
          <p:cNvPr id="6" name="Chart Placeholder 5">
            <a:extLst>
              <a:ext uri="{FF2B5EF4-FFF2-40B4-BE49-F238E27FC236}">
                <a16:creationId xmlns:a16="http://schemas.microsoft.com/office/drawing/2014/main" id="{3A1E7C23-C241-4988-8FF8-BE3F707A22A8}"/>
              </a:ext>
            </a:extLst>
          </p:cNvPr>
          <p:cNvGraphicFramePr>
            <a:graphicFrameLocks noGrp="1"/>
          </p:cNvGraphicFramePr>
          <p:nvPr>
            <p:ph type="chart" sz="quarter" idx="13"/>
            <p:extLst>
              <p:ext uri="{D42A27DB-BD31-4B8C-83A1-F6EECF244321}">
                <p14:modId xmlns:p14="http://schemas.microsoft.com/office/powerpoint/2010/main" val="29048643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C72719-6809-4F0A-9409-34D1152C1E9B}"/>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5C4C80D3-51B5-42D5-88D1-1C466B2C18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02827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C7177-2050-4291-8EA4-D1BC0E5522F8}"/>
              </a:ext>
            </a:extLst>
          </p:cNvPr>
          <p:cNvSpPr>
            <a:spLocks noGrp="1"/>
          </p:cNvSpPr>
          <p:nvPr>
            <p:ph type="title"/>
          </p:nvPr>
        </p:nvSpPr>
        <p:spPr/>
        <p:txBody>
          <a:bodyPr/>
          <a:lstStyle/>
          <a:p>
            <a:r>
              <a:rPr lang="en-US"/>
              <a:t>Facebook Interaction Rate By Post Type | Cities</a:t>
            </a:r>
          </a:p>
        </p:txBody>
      </p:sp>
      <p:graphicFrame>
        <p:nvGraphicFramePr>
          <p:cNvPr id="6" name="Chart Placeholder 5">
            <a:extLst>
              <a:ext uri="{FF2B5EF4-FFF2-40B4-BE49-F238E27FC236}">
                <a16:creationId xmlns:a16="http://schemas.microsoft.com/office/drawing/2014/main" id="{9BE21E3F-1C70-4FF1-96AA-0457A5170CCA}"/>
              </a:ext>
            </a:extLst>
          </p:cNvPr>
          <p:cNvGraphicFramePr>
            <a:graphicFrameLocks noGrp="1"/>
          </p:cNvGraphicFramePr>
          <p:nvPr>
            <p:ph type="chart" sz="quarter" idx="13"/>
            <p:extLst>
              <p:ext uri="{D42A27DB-BD31-4B8C-83A1-F6EECF244321}">
                <p14:modId xmlns:p14="http://schemas.microsoft.com/office/powerpoint/2010/main" val="23224687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473B7C-89CD-4900-9B4B-21B068DAEB9D}"/>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8E876734-4423-4F30-8703-0007BC433D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62459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D4496-6E77-4518-BE4B-82BE5337ABFF}"/>
              </a:ext>
            </a:extLst>
          </p:cNvPr>
          <p:cNvSpPr>
            <a:spLocks noGrp="1"/>
          </p:cNvSpPr>
          <p:nvPr>
            <p:ph type="title"/>
          </p:nvPr>
        </p:nvSpPr>
        <p:spPr/>
        <p:txBody>
          <a:bodyPr/>
          <a:lstStyle/>
          <a:p>
            <a:r>
              <a:rPr lang="en-US"/>
              <a:t>Facebook Average Interactions Per Post | Cities</a:t>
            </a:r>
          </a:p>
        </p:txBody>
      </p:sp>
      <p:graphicFrame>
        <p:nvGraphicFramePr>
          <p:cNvPr id="6" name="Chart Placeholder 5">
            <a:extLst>
              <a:ext uri="{FF2B5EF4-FFF2-40B4-BE49-F238E27FC236}">
                <a16:creationId xmlns:a16="http://schemas.microsoft.com/office/drawing/2014/main" id="{1ABB7C41-9C8E-48DE-9669-79617E23DB0B}"/>
              </a:ext>
            </a:extLst>
          </p:cNvPr>
          <p:cNvGraphicFramePr>
            <a:graphicFrameLocks noGrp="1"/>
          </p:cNvGraphicFramePr>
          <p:nvPr>
            <p:ph type="chart" sz="quarter" idx="13"/>
            <p:extLst>
              <p:ext uri="{D42A27DB-BD31-4B8C-83A1-F6EECF244321}">
                <p14:modId xmlns:p14="http://schemas.microsoft.com/office/powerpoint/2010/main" val="8251028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5F3CE0-56D4-44CA-B361-CB5978499603}"/>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BE347C7F-D92F-4A31-82EE-D615A3C1DD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69968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470AF-9D27-402C-93B0-89B294737888}"/>
              </a:ext>
            </a:extLst>
          </p:cNvPr>
          <p:cNvSpPr>
            <a:spLocks noGrp="1"/>
          </p:cNvSpPr>
          <p:nvPr>
            <p:ph type="title"/>
          </p:nvPr>
        </p:nvSpPr>
        <p:spPr/>
        <p:txBody>
          <a:bodyPr/>
          <a:lstStyle/>
          <a:p>
            <a:r>
              <a:rPr lang="en-US"/>
              <a:t>Facebook Average Comments Per Post | Cities</a:t>
            </a:r>
          </a:p>
        </p:txBody>
      </p:sp>
      <p:graphicFrame>
        <p:nvGraphicFramePr>
          <p:cNvPr id="6" name="Chart Placeholder 5">
            <a:extLst>
              <a:ext uri="{FF2B5EF4-FFF2-40B4-BE49-F238E27FC236}">
                <a16:creationId xmlns:a16="http://schemas.microsoft.com/office/drawing/2014/main" id="{BC1B7E1B-C350-4612-9293-1337A0039D1D}"/>
              </a:ext>
            </a:extLst>
          </p:cNvPr>
          <p:cNvGraphicFramePr>
            <a:graphicFrameLocks noGrp="1"/>
          </p:cNvGraphicFramePr>
          <p:nvPr>
            <p:ph type="chart" sz="quarter" idx="13"/>
            <p:extLst>
              <p:ext uri="{D42A27DB-BD31-4B8C-83A1-F6EECF244321}">
                <p14:modId xmlns:p14="http://schemas.microsoft.com/office/powerpoint/2010/main" val="9782571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2DC690-3A69-4466-8D9D-6D74A8987BEA}"/>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1E49AFA3-C641-4984-8161-309E1B3F0C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08229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D34C2-C8F8-4159-95C7-716E4D9AD578}"/>
              </a:ext>
            </a:extLst>
          </p:cNvPr>
          <p:cNvSpPr>
            <a:spLocks noGrp="1"/>
          </p:cNvSpPr>
          <p:nvPr>
            <p:ph type="title"/>
          </p:nvPr>
        </p:nvSpPr>
        <p:spPr/>
        <p:txBody>
          <a:bodyPr/>
          <a:lstStyle/>
          <a:p>
            <a:r>
              <a:rPr lang="en-US"/>
              <a:t>Facebook Average Shares Per Post | Cities</a:t>
            </a:r>
          </a:p>
        </p:txBody>
      </p:sp>
      <p:graphicFrame>
        <p:nvGraphicFramePr>
          <p:cNvPr id="6" name="Chart Placeholder 5">
            <a:extLst>
              <a:ext uri="{FF2B5EF4-FFF2-40B4-BE49-F238E27FC236}">
                <a16:creationId xmlns:a16="http://schemas.microsoft.com/office/drawing/2014/main" id="{D4ACF61A-9A83-4D3D-8653-12D13B369689}"/>
              </a:ext>
            </a:extLst>
          </p:cNvPr>
          <p:cNvGraphicFramePr>
            <a:graphicFrameLocks noGrp="1"/>
          </p:cNvGraphicFramePr>
          <p:nvPr>
            <p:ph type="chart" sz="quarter" idx="13"/>
            <p:extLst>
              <p:ext uri="{D42A27DB-BD31-4B8C-83A1-F6EECF244321}">
                <p14:modId xmlns:p14="http://schemas.microsoft.com/office/powerpoint/2010/main" val="11717503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691B72-6357-43C4-BD52-D835CD1D9121}"/>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68C433DB-8F0E-461F-BFD4-3AB03C6BD3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37638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61B4E-2F75-46F9-B399-F21D48E1D703}"/>
              </a:ext>
            </a:extLst>
          </p:cNvPr>
          <p:cNvSpPr>
            <a:spLocks noGrp="1"/>
          </p:cNvSpPr>
          <p:nvPr>
            <p:ph type="title"/>
          </p:nvPr>
        </p:nvSpPr>
        <p:spPr/>
        <p:txBody>
          <a:bodyPr/>
          <a:lstStyle/>
          <a:p>
            <a:r>
              <a:rPr lang="en-US"/>
              <a:t>Facebook Reach | Cities</a:t>
            </a:r>
          </a:p>
        </p:txBody>
      </p:sp>
      <p:graphicFrame>
        <p:nvGraphicFramePr>
          <p:cNvPr id="6" name="Chart Placeholder 5">
            <a:extLst>
              <a:ext uri="{FF2B5EF4-FFF2-40B4-BE49-F238E27FC236}">
                <a16:creationId xmlns:a16="http://schemas.microsoft.com/office/drawing/2014/main" id="{08F2595E-EC5B-44BC-A2DB-DEF33F94CBD3}"/>
              </a:ext>
            </a:extLst>
          </p:cNvPr>
          <p:cNvGraphicFramePr>
            <a:graphicFrameLocks noGrp="1"/>
          </p:cNvGraphicFramePr>
          <p:nvPr>
            <p:ph type="chart" sz="quarter" idx="13"/>
            <p:extLst>
              <p:ext uri="{D42A27DB-BD31-4B8C-83A1-F6EECF244321}">
                <p14:modId xmlns:p14="http://schemas.microsoft.com/office/powerpoint/2010/main" val="10282511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9FDC77-5FFE-4777-B99B-7050348B78C5}"/>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7402198D-4A41-4703-9771-E4CE783225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77169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EAF28-6F09-43FB-950D-BC87BD760164}"/>
              </a:ext>
            </a:extLst>
          </p:cNvPr>
          <p:cNvSpPr>
            <a:spLocks noGrp="1"/>
          </p:cNvSpPr>
          <p:nvPr>
            <p:ph type="title"/>
          </p:nvPr>
        </p:nvSpPr>
        <p:spPr/>
        <p:txBody>
          <a:bodyPr/>
          <a:lstStyle/>
          <a:p>
            <a:r>
              <a:rPr lang="en-US"/>
              <a:t>Facebook Engaged Users | Cities</a:t>
            </a:r>
          </a:p>
        </p:txBody>
      </p:sp>
      <p:graphicFrame>
        <p:nvGraphicFramePr>
          <p:cNvPr id="6" name="Chart Placeholder 5">
            <a:extLst>
              <a:ext uri="{FF2B5EF4-FFF2-40B4-BE49-F238E27FC236}">
                <a16:creationId xmlns:a16="http://schemas.microsoft.com/office/drawing/2014/main" id="{AD9A2B37-CA88-410E-9841-2C2FFB59996E}"/>
              </a:ext>
            </a:extLst>
          </p:cNvPr>
          <p:cNvGraphicFramePr>
            <a:graphicFrameLocks noGrp="1"/>
          </p:cNvGraphicFramePr>
          <p:nvPr>
            <p:ph type="chart" sz="quarter" idx="13"/>
            <p:extLst>
              <p:ext uri="{D42A27DB-BD31-4B8C-83A1-F6EECF244321}">
                <p14:modId xmlns:p14="http://schemas.microsoft.com/office/powerpoint/2010/main" val="10270972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F08AE4-4B16-4567-8B85-D4AFF4F40D7F}"/>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76B7BCB2-C81B-4FB7-9753-5F89B3ED5C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13352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E4A11-1498-40B6-986D-BC32FE1ED0BA}"/>
              </a:ext>
            </a:extLst>
          </p:cNvPr>
          <p:cNvSpPr>
            <a:spLocks noGrp="1"/>
          </p:cNvSpPr>
          <p:nvPr>
            <p:ph type="title"/>
          </p:nvPr>
        </p:nvSpPr>
        <p:spPr/>
        <p:txBody>
          <a:bodyPr/>
          <a:lstStyle/>
          <a:p>
            <a:r>
              <a:rPr lang="en-US"/>
              <a:t>Facebook Hide Clicks | Cities</a:t>
            </a:r>
          </a:p>
        </p:txBody>
      </p:sp>
      <p:graphicFrame>
        <p:nvGraphicFramePr>
          <p:cNvPr id="6" name="Chart Placeholder 5">
            <a:extLst>
              <a:ext uri="{FF2B5EF4-FFF2-40B4-BE49-F238E27FC236}">
                <a16:creationId xmlns:a16="http://schemas.microsoft.com/office/drawing/2014/main" id="{748A0DC2-BFC5-4609-B7A7-565AA5E4968C}"/>
              </a:ext>
            </a:extLst>
          </p:cNvPr>
          <p:cNvGraphicFramePr>
            <a:graphicFrameLocks noGrp="1"/>
          </p:cNvGraphicFramePr>
          <p:nvPr>
            <p:ph type="chart" sz="quarter" idx="13"/>
            <p:extLst>
              <p:ext uri="{D42A27DB-BD31-4B8C-83A1-F6EECF244321}">
                <p14:modId xmlns:p14="http://schemas.microsoft.com/office/powerpoint/2010/main" val="41936243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09AB9D-CDC7-4D98-9347-6F50ADB43378}"/>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54B8DF15-70CF-4BB3-88F0-176B63BBDE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7925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D18FC-04CC-4761-9D15-FD55CE86FA76}"/>
              </a:ext>
            </a:extLst>
          </p:cNvPr>
          <p:cNvSpPr>
            <a:spLocks noGrp="1"/>
          </p:cNvSpPr>
          <p:nvPr>
            <p:ph type="title"/>
          </p:nvPr>
        </p:nvSpPr>
        <p:spPr/>
        <p:txBody>
          <a:bodyPr/>
          <a:lstStyle/>
          <a:p>
            <a:r>
              <a:rPr lang="en-US"/>
              <a:t>Facebook Hide All Clicks | Cities</a:t>
            </a:r>
          </a:p>
        </p:txBody>
      </p:sp>
      <p:graphicFrame>
        <p:nvGraphicFramePr>
          <p:cNvPr id="6" name="Chart Placeholder 5">
            <a:extLst>
              <a:ext uri="{FF2B5EF4-FFF2-40B4-BE49-F238E27FC236}">
                <a16:creationId xmlns:a16="http://schemas.microsoft.com/office/drawing/2014/main" id="{42E03E49-4555-4848-BEF0-E01B59A94730}"/>
              </a:ext>
            </a:extLst>
          </p:cNvPr>
          <p:cNvGraphicFramePr>
            <a:graphicFrameLocks noGrp="1"/>
          </p:cNvGraphicFramePr>
          <p:nvPr>
            <p:ph type="chart" sz="quarter" idx="13"/>
            <p:extLst>
              <p:ext uri="{D42A27DB-BD31-4B8C-83A1-F6EECF244321}">
                <p14:modId xmlns:p14="http://schemas.microsoft.com/office/powerpoint/2010/main" val="7001865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6423BB-9EBF-4323-95DE-2CBC0E4CE644}"/>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D3B57C7A-8E6E-42AF-AC46-FA3834769C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10954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36DF1-0724-4EC8-9AD6-5748465CEDED}"/>
              </a:ext>
            </a:extLst>
          </p:cNvPr>
          <p:cNvSpPr>
            <a:spLocks noGrp="1"/>
          </p:cNvSpPr>
          <p:nvPr>
            <p:ph type="title"/>
          </p:nvPr>
        </p:nvSpPr>
        <p:spPr/>
        <p:txBody>
          <a:bodyPr/>
          <a:lstStyle/>
          <a:p>
            <a:r>
              <a:rPr lang="en-US"/>
              <a:t>Facebook Own Posts Table | Cities - 1 of 25</a:t>
            </a:r>
          </a:p>
        </p:txBody>
      </p:sp>
      <p:graphicFrame>
        <p:nvGraphicFramePr>
          <p:cNvPr id="5" name="Table Placeholder 4">
            <a:extLst>
              <a:ext uri="{FF2B5EF4-FFF2-40B4-BE49-F238E27FC236}">
                <a16:creationId xmlns:a16="http://schemas.microsoft.com/office/drawing/2014/main" id="{4A8A6F85-909C-4F7F-9292-A956FFF55478}"/>
              </a:ext>
            </a:extLst>
          </p:cNvPr>
          <p:cNvGraphicFramePr>
            <a:graphicFrameLocks noGrp="1"/>
          </p:cNvGraphicFramePr>
          <p:nvPr>
            <p:ph type="tbl" sz="quarter" idx="13"/>
            <p:extLst>
              <p:ext uri="{D42A27DB-BD31-4B8C-83A1-F6EECF244321}">
                <p14:modId xmlns:p14="http://schemas.microsoft.com/office/powerpoint/2010/main" val="410415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36357471"/>
                    </a:ext>
                  </a:extLst>
                </a:gridCol>
                <a:gridCol w="905256">
                  <a:extLst>
                    <a:ext uri="{9D8B030D-6E8A-4147-A177-3AD203B41FA5}">
                      <a16:colId xmlns:a16="http://schemas.microsoft.com/office/drawing/2014/main" val="1992704601"/>
                    </a:ext>
                  </a:extLst>
                </a:gridCol>
                <a:gridCol w="329184">
                  <a:extLst>
                    <a:ext uri="{9D8B030D-6E8A-4147-A177-3AD203B41FA5}">
                      <a16:colId xmlns:a16="http://schemas.microsoft.com/office/drawing/2014/main" val="934070824"/>
                    </a:ext>
                  </a:extLst>
                </a:gridCol>
                <a:gridCol w="329184">
                  <a:extLst>
                    <a:ext uri="{9D8B030D-6E8A-4147-A177-3AD203B41FA5}">
                      <a16:colId xmlns:a16="http://schemas.microsoft.com/office/drawing/2014/main" val="2442436031"/>
                    </a:ext>
                  </a:extLst>
                </a:gridCol>
                <a:gridCol w="329184">
                  <a:extLst>
                    <a:ext uri="{9D8B030D-6E8A-4147-A177-3AD203B41FA5}">
                      <a16:colId xmlns:a16="http://schemas.microsoft.com/office/drawing/2014/main" val="2137680096"/>
                    </a:ext>
                  </a:extLst>
                </a:gridCol>
                <a:gridCol w="329184">
                  <a:extLst>
                    <a:ext uri="{9D8B030D-6E8A-4147-A177-3AD203B41FA5}">
                      <a16:colId xmlns:a16="http://schemas.microsoft.com/office/drawing/2014/main" val="2863740171"/>
                    </a:ext>
                  </a:extLst>
                </a:gridCol>
                <a:gridCol w="329184">
                  <a:extLst>
                    <a:ext uri="{9D8B030D-6E8A-4147-A177-3AD203B41FA5}">
                      <a16:colId xmlns:a16="http://schemas.microsoft.com/office/drawing/2014/main" val="156362907"/>
                    </a:ext>
                  </a:extLst>
                </a:gridCol>
                <a:gridCol w="329184">
                  <a:extLst>
                    <a:ext uri="{9D8B030D-6E8A-4147-A177-3AD203B41FA5}">
                      <a16:colId xmlns:a16="http://schemas.microsoft.com/office/drawing/2014/main" val="894004585"/>
                    </a:ext>
                  </a:extLst>
                </a:gridCol>
                <a:gridCol w="329184">
                  <a:extLst>
                    <a:ext uri="{9D8B030D-6E8A-4147-A177-3AD203B41FA5}">
                      <a16:colId xmlns:a16="http://schemas.microsoft.com/office/drawing/2014/main" val="2963938288"/>
                    </a:ext>
                  </a:extLst>
                </a:gridCol>
                <a:gridCol w="329184">
                  <a:extLst>
                    <a:ext uri="{9D8B030D-6E8A-4147-A177-3AD203B41FA5}">
                      <a16:colId xmlns:a16="http://schemas.microsoft.com/office/drawing/2014/main" val="3085189434"/>
                    </a:ext>
                  </a:extLst>
                </a:gridCol>
                <a:gridCol w="329184">
                  <a:extLst>
                    <a:ext uri="{9D8B030D-6E8A-4147-A177-3AD203B41FA5}">
                      <a16:colId xmlns:a16="http://schemas.microsoft.com/office/drawing/2014/main" val="3783002390"/>
                    </a:ext>
                  </a:extLst>
                </a:gridCol>
                <a:gridCol w="329184">
                  <a:extLst>
                    <a:ext uri="{9D8B030D-6E8A-4147-A177-3AD203B41FA5}">
                      <a16:colId xmlns:a16="http://schemas.microsoft.com/office/drawing/2014/main" val="2331198272"/>
                    </a:ext>
                  </a:extLst>
                </a:gridCol>
                <a:gridCol w="329184">
                  <a:extLst>
                    <a:ext uri="{9D8B030D-6E8A-4147-A177-3AD203B41FA5}">
                      <a16:colId xmlns:a16="http://schemas.microsoft.com/office/drawing/2014/main" val="326936928"/>
                    </a:ext>
                  </a:extLst>
                </a:gridCol>
                <a:gridCol w="329184">
                  <a:extLst>
                    <a:ext uri="{9D8B030D-6E8A-4147-A177-3AD203B41FA5}">
                      <a16:colId xmlns:a16="http://schemas.microsoft.com/office/drawing/2014/main" val="2813968883"/>
                    </a:ext>
                  </a:extLst>
                </a:gridCol>
                <a:gridCol w="329184">
                  <a:extLst>
                    <a:ext uri="{9D8B030D-6E8A-4147-A177-3AD203B41FA5}">
                      <a16:colId xmlns:a16="http://schemas.microsoft.com/office/drawing/2014/main" val="2834132208"/>
                    </a:ext>
                  </a:extLst>
                </a:gridCol>
                <a:gridCol w="329184">
                  <a:extLst>
                    <a:ext uri="{9D8B030D-6E8A-4147-A177-3AD203B41FA5}">
                      <a16:colId xmlns:a16="http://schemas.microsoft.com/office/drawing/2014/main" val="1949303672"/>
                    </a:ext>
                  </a:extLst>
                </a:gridCol>
                <a:gridCol w="329184">
                  <a:extLst>
                    <a:ext uri="{9D8B030D-6E8A-4147-A177-3AD203B41FA5}">
                      <a16:colId xmlns:a16="http://schemas.microsoft.com/office/drawing/2014/main" val="1704623649"/>
                    </a:ext>
                  </a:extLst>
                </a:gridCol>
                <a:gridCol w="329184">
                  <a:extLst>
                    <a:ext uri="{9D8B030D-6E8A-4147-A177-3AD203B41FA5}">
                      <a16:colId xmlns:a16="http://schemas.microsoft.com/office/drawing/2014/main" val="26512763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88505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- 2018-12-31 09:00:01 </a:t>
                      </a:r>
                      <a:r>
                        <a:rPr kumimoji="0" lang="en-US" sz="1000" b="0" i="0" u="none" strike="noStrike" kern="1200" cap="none" spc="0" normalizeH="0" baseline="0" noProof="0">
                          <a:ln>
                            <a:noFill/>
                          </a:ln>
                          <a:solidFill>
                            <a:prstClr val="black"/>
                          </a:solidFill>
                          <a:effectLst/>
                          <a:uLnTx/>
                          <a:uFillTx/>
                          <a:latin typeface="+mn-lt"/>
                          <a:ea typeface="+mn-ea"/>
                          <a:cs typeface="+mn-cs"/>
                        </a:rPr>
                        <a:t> 
 Make the everyday easier! The #Orbitkey key organizer is great for reducing key clutter and noise, while keeping keys stylish and easy to find. Check it out at #CitiesDubai! #gadgets #keychain #organise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https://scontent.xx.fbcdn.net/v/t1.0-9/s720x720/48426278_10156000798943297_4309091042549825536_o.jpg?_nc_cat=100&amp;_nc_ht=scontent.xx&amp;oh=f3672e2a14eef9c8eea8d1d93f9a5841&amp;oe=5CC7ABCA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90183400"/>
                  </a:ext>
                </a:extLst>
              </a:tr>
            </a:tbl>
          </a:graphicData>
        </a:graphic>
      </p:graphicFrame>
      <p:sp>
        <p:nvSpPr>
          <p:cNvPr id="4" name="Text Placeholder 3">
            <a:extLst>
              <a:ext uri="{FF2B5EF4-FFF2-40B4-BE49-F238E27FC236}">
                <a16:creationId xmlns:a16="http://schemas.microsoft.com/office/drawing/2014/main" id="{5B8B86BC-621E-4288-B01E-2A574752D63E}"/>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3831843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ECC8D-6431-4E76-AA37-81013DC211B0}"/>
              </a:ext>
            </a:extLst>
          </p:cNvPr>
          <p:cNvSpPr>
            <a:spLocks noGrp="1"/>
          </p:cNvSpPr>
          <p:nvPr>
            <p:ph type="title"/>
          </p:nvPr>
        </p:nvSpPr>
        <p:spPr/>
        <p:txBody>
          <a:bodyPr/>
          <a:lstStyle/>
          <a:p>
            <a:r>
              <a:rPr lang="en-US"/>
              <a:t>Facebook Own Posts Table | Cities - 2 of 25</a:t>
            </a:r>
          </a:p>
        </p:txBody>
      </p:sp>
      <p:graphicFrame>
        <p:nvGraphicFramePr>
          <p:cNvPr id="5" name="Table Placeholder 4">
            <a:extLst>
              <a:ext uri="{FF2B5EF4-FFF2-40B4-BE49-F238E27FC236}">
                <a16:creationId xmlns:a16="http://schemas.microsoft.com/office/drawing/2014/main" id="{60376862-8934-41AD-BDCC-FADCFABBE2FB}"/>
              </a:ext>
            </a:extLst>
          </p:cNvPr>
          <p:cNvGraphicFramePr>
            <a:graphicFrameLocks noGrp="1"/>
          </p:cNvGraphicFramePr>
          <p:nvPr>
            <p:ph type="tbl" sz="quarter" idx="13"/>
            <p:extLst>
              <p:ext uri="{D42A27DB-BD31-4B8C-83A1-F6EECF244321}">
                <p14:modId xmlns:p14="http://schemas.microsoft.com/office/powerpoint/2010/main" val="3480457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93306033"/>
                    </a:ext>
                  </a:extLst>
                </a:gridCol>
                <a:gridCol w="905256">
                  <a:extLst>
                    <a:ext uri="{9D8B030D-6E8A-4147-A177-3AD203B41FA5}">
                      <a16:colId xmlns:a16="http://schemas.microsoft.com/office/drawing/2014/main" val="290699174"/>
                    </a:ext>
                  </a:extLst>
                </a:gridCol>
                <a:gridCol w="329184">
                  <a:extLst>
                    <a:ext uri="{9D8B030D-6E8A-4147-A177-3AD203B41FA5}">
                      <a16:colId xmlns:a16="http://schemas.microsoft.com/office/drawing/2014/main" val="1992952638"/>
                    </a:ext>
                  </a:extLst>
                </a:gridCol>
                <a:gridCol w="329184">
                  <a:extLst>
                    <a:ext uri="{9D8B030D-6E8A-4147-A177-3AD203B41FA5}">
                      <a16:colId xmlns:a16="http://schemas.microsoft.com/office/drawing/2014/main" val="3704410760"/>
                    </a:ext>
                  </a:extLst>
                </a:gridCol>
                <a:gridCol w="329184">
                  <a:extLst>
                    <a:ext uri="{9D8B030D-6E8A-4147-A177-3AD203B41FA5}">
                      <a16:colId xmlns:a16="http://schemas.microsoft.com/office/drawing/2014/main" val="2990953413"/>
                    </a:ext>
                  </a:extLst>
                </a:gridCol>
                <a:gridCol w="329184">
                  <a:extLst>
                    <a:ext uri="{9D8B030D-6E8A-4147-A177-3AD203B41FA5}">
                      <a16:colId xmlns:a16="http://schemas.microsoft.com/office/drawing/2014/main" val="3356526289"/>
                    </a:ext>
                  </a:extLst>
                </a:gridCol>
                <a:gridCol w="329184">
                  <a:extLst>
                    <a:ext uri="{9D8B030D-6E8A-4147-A177-3AD203B41FA5}">
                      <a16:colId xmlns:a16="http://schemas.microsoft.com/office/drawing/2014/main" val="227700068"/>
                    </a:ext>
                  </a:extLst>
                </a:gridCol>
                <a:gridCol w="329184">
                  <a:extLst>
                    <a:ext uri="{9D8B030D-6E8A-4147-A177-3AD203B41FA5}">
                      <a16:colId xmlns:a16="http://schemas.microsoft.com/office/drawing/2014/main" val="3556688045"/>
                    </a:ext>
                  </a:extLst>
                </a:gridCol>
                <a:gridCol w="329184">
                  <a:extLst>
                    <a:ext uri="{9D8B030D-6E8A-4147-A177-3AD203B41FA5}">
                      <a16:colId xmlns:a16="http://schemas.microsoft.com/office/drawing/2014/main" val="3374536109"/>
                    </a:ext>
                  </a:extLst>
                </a:gridCol>
                <a:gridCol w="329184">
                  <a:extLst>
                    <a:ext uri="{9D8B030D-6E8A-4147-A177-3AD203B41FA5}">
                      <a16:colId xmlns:a16="http://schemas.microsoft.com/office/drawing/2014/main" val="2281612671"/>
                    </a:ext>
                  </a:extLst>
                </a:gridCol>
                <a:gridCol w="329184">
                  <a:extLst>
                    <a:ext uri="{9D8B030D-6E8A-4147-A177-3AD203B41FA5}">
                      <a16:colId xmlns:a16="http://schemas.microsoft.com/office/drawing/2014/main" val="2374435601"/>
                    </a:ext>
                  </a:extLst>
                </a:gridCol>
                <a:gridCol w="329184">
                  <a:extLst>
                    <a:ext uri="{9D8B030D-6E8A-4147-A177-3AD203B41FA5}">
                      <a16:colId xmlns:a16="http://schemas.microsoft.com/office/drawing/2014/main" val="23943853"/>
                    </a:ext>
                  </a:extLst>
                </a:gridCol>
                <a:gridCol w="329184">
                  <a:extLst>
                    <a:ext uri="{9D8B030D-6E8A-4147-A177-3AD203B41FA5}">
                      <a16:colId xmlns:a16="http://schemas.microsoft.com/office/drawing/2014/main" val="1207655909"/>
                    </a:ext>
                  </a:extLst>
                </a:gridCol>
                <a:gridCol w="329184">
                  <a:extLst>
                    <a:ext uri="{9D8B030D-6E8A-4147-A177-3AD203B41FA5}">
                      <a16:colId xmlns:a16="http://schemas.microsoft.com/office/drawing/2014/main" val="2324834273"/>
                    </a:ext>
                  </a:extLst>
                </a:gridCol>
                <a:gridCol w="329184">
                  <a:extLst>
                    <a:ext uri="{9D8B030D-6E8A-4147-A177-3AD203B41FA5}">
                      <a16:colId xmlns:a16="http://schemas.microsoft.com/office/drawing/2014/main" val="3038720325"/>
                    </a:ext>
                  </a:extLst>
                </a:gridCol>
                <a:gridCol w="329184">
                  <a:extLst>
                    <a:ext uri="{9D8B030D-6E8A-4147-A177-3AD203B41FA5}">
                      <a16:colId xmlns:a16="http://schemas.microsoft.com/office/drawing/2014/main" val="4167689655"/>
                    </a:ext>
                  </a:extLst>
                </a:gridCol>
                <a:gridCol w="329184">
                  <a:extLst>
                    <a:ext uri="{9D8B030D-6E8A-4147-A177-3AD203B41FA5}">
                      <a16:colId xmlns:a16="http://schemas.microsoft.com/office/drawing/2014/main" val="1144328256"/>
                    </a:ext>
                  </a:extLst>
                </a:gridCol>
                <a:gridCol w="329184">
                  <a:extLst>
                    <a:ext uri="{9D8B030D-6E8A-4147-A177-3AD203B41FA5}">
                      <a16:colId xmlns:a16="http://schemas.microsoft.com/office/drawing/2014/main" val="38206334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16293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- 2018-12-30 09:00:02 </a:t>
                      </a:r>
                      <a:r>
                        <a:rPr kumimoji="0" lang="en-US" sz="1000" b="0" i="0" u="none" strike="noStrike" kern="1200" cap="none" spc="0" normalizeH="0" baseline="0" noProof="0">
                          <a:ln>
                            <a:noFill/>
                          </a:ln>
                          <a:solidFill>
                            <a:prstClr val="black"/>
                          </a:solidFill>
                          <a:effectLst/>
                          <a:uLnTx/>
                          <a:uFillTx/>
                          <a:latin typeface="+mn-lt"/>
                          <a:ea typeface="+mn-ea"/>
                          <a:cs typeface="+mn-cs"/>
                        </a:rPr>
                        <a:t> 
 Enjoy the best of charging style with #NativeUnion! Made of durable, tangle-free nylon and designed with a weighted knot so it stays put on any flat surface, the Night cable puts an end to dropped cables and tangled cords. Get yours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https://scontent.xx.fbcdn.net/v/t1.0-9/q85/s720x720/48421981_10156000795973297_2953580783903703040_o.jpg?_nc_cat=103&amp;_nc_ht=scontent.xx&amp;oh=4bace2ed0de7a4d20739e0c745a8db2b&amp;oe=5CD0BBC3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83135493"/>
                  </a:ext>
                </a:extLst>
              </a:tr>
            </a:tbl>
          </a:graphicData>
        </a:graphic>
      </p:graphicFrame>
      <p:sp>
        <p:nvSpPr>
          <p:cNvPr id="4" name="Text Placeholder 3">
            <a:extLst>
              <a:ext uri="{FF2B5EF4-FFF2-40B4-BE49-F238E27FC236}">
                <a16:creationId xmlns:a16="http://schemas.microsoft.com/office/drawing/2014/main" id="{8B916E1C-D7C7-41CE-97C5-3897CD802458}"/>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5520166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73C86-D059-46A4-A0C4-3CE4489B5E5C}"/>
              </a:ext>
            </a:extLst>
          </p:cNvPr>
          <p:cNvSpPr>
            <a:spLocks noGrp="1"/>
          </p:cNvSpPr>
          <p:nvPr>
            <p:ph type="title"/>
          </p:nvPr>
        </p:nvSpPr>
        <p:spPr/>
        <p:txBody>
          <a:bodyPr/>
          <a:lstStyle/>
          <a:p>
            <a:r>
              <a:rPr lang="en-US"/>
              <a:t>Facebook Own Posts Table | Cities - 3 of 25</a:t>
            </a:r>
          </a:p>
        </p:txBody>
      </p:sp>
      <p:graphicFrame>
        <p:nvGraphicFramePr>
          <p:cNvPr id="5" name="Table Placeholder 4">
            <a:extLst>
              <a:ext uri="{FF2B5EF4-FFF2-40B4-BE49-F238E27FC236}">
                <a16:creationId xmlns:a16="http://schemas.microsoft.com/office/drawing/2014/main" id="{D84861A8-DCE2-400D-84F1-26E8CCB79DB7}"/>
              </a:ext>
            </a:extLst>
          </p:cNvPr>
          <p:cNvGraphicFramePr>
            <a:graphicFrameLocks noGrp="1"/>
          </p:cNvGraphicFramePr>
          <p:nvPr>
            <p:ph type="tbl" sz="quarter" idx="13"/>
            <p:extLst>
              <p:ext uri="{D42A27DB-BD31-4B8C-83A1-F6EECF244321}">
                <p14:modId xmlns:p14="http://schemas.microsoft.com/office/powerpoint/2010/main" val="3569763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47981703"/>
                    </a:ext>
                  </a:extLst>
                </a:gridCol>
                <a:gridCol w="905256">
                  <a:extLst>
                    <a:ext uri="{9D8B030D-6E8A-4147-A177-3AD203B41FA5}">
                      <a16:colId xmlns:a16="http://schemas.microsoft.com/office/drawing/2014/main" val="2843927593"/>
                    </a:ext>
                  </a:extLst>
                </a:gridCol>
                <a:gridCol w="329184">
                  <a:extLst>
                    <a:ext uri="{9D8B030D-6E8A-4147-A177-3AD203B41FA5}">
                      <a16:colId xmlns:a16="http://schemas.microsoft.com/office/drawing/2014/main" val="1972557921"/>
                    </a:ext>
                  </a:extLst>
                </a:gridCol>
                <a:gridCol w="329184">
                  <a:extLst>
                    <a:ext uri="{9D8B030D-6E8A-4147-A177-3AD203B41FA5}">
                      <a16:colId xmlns:a16="http://schemas.microsoft.com/office/drawing/2014/main" val="40024347"/>
                    </a:ext>
                  </a:extLst>
                </a:gridCol>
                <a:gridCol w="329184">
                  <a:extLst>
                    <a:ext uri="{9D8B030D-6E8A-4147-A177-3AD203B41FA5}">
                      <a16:colId xmlns:a16="http://schemas.microsoft.com/office/drawing/2014/main" val="3081045409"/>
                    </a:ext>
                  </a:extLst>
                </a:gridCol>
                <a:gridCol w="329184">
                  <a:extLst>
                    <a:ext uri="{9D8B030D-6E8A-4147-A177-3AD203B41FA5}">
                      <a16:colId xmlns:a16="http://schemas.microsoft.com/office/drawing/2014/main" val="3059865897"/>
                    </a:ext>
                  </a:extLst>
                </a:gridCol>
                <a:gridCol w="329184">
                  <a:extLst>
                    <a:ext uri="{9D8B030D-6E8A-4147-A177-3AD203B41FA5}">
                      <a16:colId xmlns:a16="http://schemas.microsoft.com/office/drawing/2014/main" val="2160334563"/>
                    </a:ext>
                  </a:extLst>
                </a:gridCol>
                <a:gridCol w="329184">
                  <a:extLst>
                    <a:ext uri="{9D8B030D-6E8A-4147-A177-3AD203B41FA5}">
                      <a16:colId xmlns:a16="http://schemas.microsoft.com/office/drawing/2014/main" val="870963400"/>
                    </a:ext>
                  </a:extLst>
                </a:gridCol>
                <a:gridCol w="329184">
                  <a:extLst>
                    <a:ext uri="{9D8B030D-6E8A-4147-A177-3AD203B41FA5}">
                      <a16:colId xmlns:a16="http://schemas.microsoft.com/office/drawing/2014/main" val="1024727490"/>
                    </a:ext>
                  </a:extLst>
                </a:gridCol>
                <a:gridCol w="329184">
                  <a:extLst>
                    <a:ext uri="{9D8B030D-6E8A-4147-A177-3AD203B41FA5}">
                      <a16:colId xmlns:a16="http://schemas.microsoft.com/office/drawing/2014/main" val="3935910165"/>
                    </a:ext>
                  </a:extLst>
                </a:gridCol>
                <a:gridCol w="329184">
                  <a:extLst>
                    <a:ext uri="{9D8B030D-6E8A-4147-A177-3AD203B41FA5}">
                      <a16:colId xmlns:a16="http://schemas.microsoft.com/office/drawing/2014/main" val="3331766331"/>
                    </a:ext>
                  </a:extLst>
                </a:gridCol>
                <a:gridCol w="329184">
                  <a:extLst>
                    <a:ext uri="{9D8B030D-6E8A-4147-A177-3AD203B41FA5}">
                      <a16:colId xmlns:a16="http://schemas.microsoft.com/office/drawing/2014/main" val="601205033"/>
                    </a:ext>
                  </a:extLst>
                </a:gridCol>
                <a:gridCol w="329184">
                  <a:extLst>
                    <a:ext uri="{9D8B030D-6E8A-4147-A177-3AD203B41FA5}">
                      <a16:colId xmlns:a16="http://schemas.microsoft.com/office/drawing/2014/main" val="3701892686"/>
                    </a:ext>
                  </a:extLst>
                </a:gridCol>
                <a:gridCol w="329184">
                  <a:extLst>
                    <a:ext uri="{9D8B030D-6E8A-4147-A177-3AD203B41FA5}">
                      <a16:colId xmlns:a16="http://schemas.microsoft.com/office/drawing/2014/main" val="3966929713"/>
                    </a:ext>
                  </a:extLst>
                </a:gridCol>
                <a:gridCol w="329184">
                  <a:extLst>
                    <a:ext uri="{9D8B030D-6E8A-4147-A177-3AD203B41FA5}">
                      <a16:colId xmlns:a16="http://schemas.microsoft.com/office/drawing/2014/main" val="3990394675"/>
                    </a:ext>
                  </a:extLst>
                </a:gridCol>
                <a:gridCol w="329184">
                  <a:extLst>
                    <a:ext uri="{9D8B030D-6E8A-4147-A177-3AD203B41FA5}">
                      <a16:colId xmlns:a16="http://schemas.microsoft.com/office/drawing/2014/main" val="3755581476"/>
                    </a:ext>
                  </a:extLst>
                </a:gridCol>
                <a:gridCol w="329184">
                  <a:extLst>
                    <a:ext uri="{9D8B030D-6E8A-4147-A177-3AD203B41FA5}">
                      <a16:colId xmlns:a16="http://schemas.microsoft.com/office/drawing/2014/main" val="77191518"/>
                    </a:ext>
                  </a:extLst>
                </a:gridCol>
                <a:gridCol w="329184">
                  <a:extLst>
                    <a:ext uri="{9D8B030D-6E8A-4147-A177-3AD203B41FA5}">
                      <a16:colId xmlns:a16="http://schemas.microsoft.com/office/drawing/2014/main" val="21227960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33172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- 2018-12-28 09:00:01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ليس من الضروري أن تكون الإضاءة تقليدية؟ جرّب تصميماً جريئاً غنياٍ بالألوان من "مدن"!
</a:t>
                      </a:r>
                      <a:r>
                        <a:rPr kumimoji="0" lang="en-US" sz="1000" b="0" i="0" u="none" strike="noStrike" kern="1200" cap="none" spc="0" normalizeH="0" baseline="0" noProof="0">
                          <a:ln>
                            <a:noFill/>
                          </a:ln>
                          <a:solidFill>
                            <a:prstClr val="black"/>
                          </a:solidFill>
                          <a:effectLst/>
                          <a:uLnTx/>
                          <a:uFillTx/>
                          <a:latin typeface="+mn-lt"/>
                          <a:ea typeface="+mn-ea"/>
                          <a:cs typeface="+mn-cs"/>
                        </a:rPr>
                        <a:t>Who says lighting has to be traditional? Try a bold, colorful design from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https://scontent.xx.fbcdn.net/v/t1.0-9/p720x720/48372775_10155973577883297_225981989201641472_o.jpg?_nc_cat=106&amp;_nc_ht=scontent.xx&amp;oh=1b01a0ad12ce05dd9102bec80d15cd56&amp;oe=5C989062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37900715"/>
                  </a:ext>
                </a:extLst>
              </a:tr>
            </a:tbl>
          </a:graphicData>
        </a:graphic>
      </p:graphicFrame>
      <p:sp>
        <p:nvSpPr>
          <p:cNvPr id="4" name="Text Placeholder 3">
            <a:extLst>
              <a:ext uri="{FF2B5EF4-FFF2-40B4-BE49-F238E27FC236}">
                <a16:creationId xmlns:a16="http://schemas.microsoft.com/office/drawing/2014/main" id="{DA84E46B-0575-44F5-9553-7409BB078EC1}"/>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3554393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FF9D2-A99D-4A91-869C-94266D150A44}"/>
              </a:ext>
            </a:extLst>
          </p:cNvPr>
          <p:cNvSpPr>
            <a:spLocks noGrp="1"/>
          </p:cNvSpPr>
          <p:nvPr>
            <p:ph type="title"/>
          </p:nvPr>
        </p:nvSpPr>
        <p:spPr/>
        <p:txBody>
          <a:bodyPr/>
          <a:lstStyle/>
          <a:p>
            <a:r>
              <a:rPr lang="en-US"/>
              <a:t>Facebook Own Posts Table | Cities - 4 of 25</a:t>
            </a:r>
          </a:p>
        </p:txBody>
      </p:sp>
      <p:graphicFrame>
        <p:nvGraphicFramePr>
          <p:cNvPr id="5" name="Table Placeholder 4">
            <a:extLst>
              <a:ext uri="{FF2B5EF4-FFF2-40B4-BE49-F238E27FC236}">
                <a16:creationId xmlns:a16="http://schemas.microsoft.com/office/drawing/2014/main" id="{887DD92C-87F5-4F90-8421-1ED03E35775E}"/>
              </a:ext>
            </a:extLst>
          </p:cNvPr>
          <p:cNvGraphicFramePr>
            <a:graphicFrameLocks noGrp="1"/>
          </p:cNvGraphicFramePr>
          <p:nvPr>
            <p:ph type="tbl" sz="quarter" idx="13"/>
            <p:extLst>
              <p:ext uri="{D42A27DB-BD31-4B8C-83A1-F6EECF244321}">
                <p14:modId xmlns:p14="http://schemas.microsoft.com/office/powerpoint/2010/main" val="2456203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8445477"/>
                    </a:ext>
                  </a:extLst>
                </a:gridCol>
                <a:gridCol w="905256">
                  <a:extLst>
                    <a:ext uri="{9D8B030D-6E8A-4147-A177-3AD203B41FA5}">
                      <a16:colId xmlns:a16="http://schemas.microsoft.com/office/drawing/2014/main" val="3889844027"/>
                    </a:ext>
                  </a:extLst>
                </a:gridCol>
                <a:gridCol w="329184">
                  <a:extLst>
                    <a:ext uri="{9D8B030D-6E8A-4147-A177-3AD203B41FA5}">
                      <a16:colId xmlns:a16="http://schemas.microsoft.com/office/drawing/2014/main" val="4084155164"/>
                    </a:ext>
                  </a:extLst>
                </a:gridCol>
                <a:gridCol w="329184">
                  <a:extLst>
                    <a:ext uri="{9D8B030D-6E8A-4147-A177-3AD203B41FA5}">
                      <a16:colId xmlns:a16="http://schemas.microsoft.com/office/drawing/2014/main" val="1828832534"/>
                    </a:ext>
                  </a:extLst>
                </a:gridCol>
                <a:gridCol w="329184">
                  <a:extLst>
                    <a:ext uri="{9D8B030D-6E8A-4147-A177-3AD203B41FA5}">
                      <a16:colId xmlns:a16="http://schemas.microsoft.com/office/drawing/2014/main" val="3239071232"/>
                    </a:ext>
                  </a:extLst>
                </a:gridCol>
                <a:gridCol w="329184">
                  <a:extLst>
                    <a:ext uri="{9D8B030D-6E8A-4147-A177-3AD203B41FA5}">
                      <a16:colId xmlns:a16="http://schemas.microsoft.com/office/drawing/2014/main" val="3160972024"/>
                    </a:ext>
                  </a:extLst>
                </a:gridCol>
                <a:gridCol w="329184">
                  <a:extLst>
                    <a:ext uri="{9D8B030D-6E8A-4147-A177-3AD203B41FA5}">
                      <a16:colId xmlns:a16="http://schemas.microsoft.com/office/drawing/2014/main" val="3930785053"/>
                    </a:ext>
                  </a:extLst>
                </a:gridCol>
                <a:gridCol w="329184">
                  <a:extLst>
                    <a:ext uri="{9D8B030D-6E8A-4147-A177-3AD203B41FA5}">
                      <a16:colId xmlns:a16="http://schemas.microsoft.com/office/drawing/2014/main" val="4045217626"/>
                    </a:ext>
                  </a:extLst>
                </a:gridCol>
                <a:gridCol w="329184">
                  <a:extLst>
                    <a:ext uri="{9D8B030D-6E8A-4147-A177-3AD203B41FA5}">
                      <a16:colId xmlns:a16="http://schemas.microsoft.com/office/drawing/2014/main" val="3603854011"/>
                    </a:ext>
                  </a:extLst>
                </a:gridCol>
                <a:gridCol w="329184">
                  <a:extLst>
                    <a:ext uri="{9D8B030D-6E8A-4147-A177-3AD203B41FA5}">
                      <a16:colId xmlns:a16="http://schemas.microsoft.com/office/drawing/2014/main" val="2607912309"/>
                    </a:ext>
                  </a:extLst>
                </a:gridCol>
                <a:gridCol w="329184">
                  <a:extLst>
                    <a:ext uri="{9D8B030D-6E8A-4147-A177-3AD203B41FA5}">
                      <a16:colId xmlns:a16="http://schemas.microsoft.com/office/drawing/2014/main" val="2216237279"/>
                    </a:ext>
                  </a:extLst>
                </a:gridCol>
                <a:gridCol w="329184">
                  <a:extLst>
                    <a:ext uri="{9D8B030D-6E8A-4147-A177-3AD203B41FA5}">
                      <a16:colId xmlns:a16="http://schemas.microsoft.com/office/drawing/2014/main" val="463413059"/>
                    </a:ext>
                  </a:extLst>
                </a:gridCol>
                <a:gridCol w="329184">
                  <a:extLst>
                    <a:ext uri="{9D8B030D-6E8A-4147-A177-3AD203B41FA5}">
                      <a16:colId xmlns:a16="http://schemas.microsoft.com/office/drawing/2014/main" val="3368607068"/>
                    </a:ext>
                  </a:extLst>
                </a:gridCol>
                <a:gridCol w="329184">
                  <a:extLst>
                    <a:ext uri="{9D8B030D-6E8A-4147-A177-3AD203B41FA5}">
                      <a16:colId xmlns:a16="http://schemas.microsoft.com/office/drawing/2014/main" val="3700030794"/>
                    </a:ext>
                  </a:extLst>
                </a:gridCol>
                <a:gridCol w="329184">
                  <a:extLst>
                    <a:ext uri="{9D8B030D-6E8A-4147-A177-3AD203B41FA5}">
                      <a16:colId xmlns:a16="http://schemas.microsoft.com/office/drawing/2014/main" val="2658613886"/>
                    </a:ext>
                  </a:extLst>
                </a:gridCol>
                <a:gridCol w="329184">
                  <a:extLst>
                    <a:ext uri="{9D8B030D-6E8A-4147-A177-3AD203B41FA5}">
                      <a16:colId xmlns:a16="http://schemas.microsoft.com/office/drawing/2014/main" val="1359063769"/>
                    </a:ext>
                  </a:extLst>
                </a:gridCol>
                <a:gridCol w="329184">
                  <a:extLst>
                    <a:ext uri="{9D8B030D-6E8A-4147-A177-3AD203B41FA5}">
                      <a16:colId xmlns:a16="http://schemas.microsoft.com/office/drawing/2014/main" val="1425555764"/>
                    </a:ext>
                  </a:extLst>
                </a:gridCol>
                <a:gridCol w="329184">
                  <a:extLst>
                    <a:ext uri="{9D8B030D-6E8A-4147-A177-3AD203B41FA5}">
                      <a16:colId xmlns:a16="http://schemas.microsoft.com/office/drawing/2014/main" val="15140961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02974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- 2018-12-28 09:00:00 </a:t>
                      </a:r>
                      <a:r>
                        <a:rPr kumimoji="0" lang="en-US" sz="1000" b="0" i="0" u="none" strike="noStrike" kern="1200" cap="none" spc="0" normalizeH="0" baseline="0" noProof="0">
                          <a:ln>
                            <a:noFill/>
                          </a:ln>
                          <a:solidFill>
                            <a:prstClr val="black"/>
                          </a:solidFill>
                          <a:effectLst/>
                          <a:uLnTx/>
                          <a:uFillTx/>
                          <a:latin typeface="+mn-lt"/>
                          <a:ea typeface="+mn-ea"/>
                          <a:cs typeface="+mn-cs"/>
                        </a:rPr>
                        <a:t> 
 Enjoy iconic Danish design with the HK pitcher from #GeorgJensen. Designed by legendary sculptor Henning Koppel, this slender and sleek creation is crafted from mirror polished stainless steel and offers classic elegance for your tabletop. Discover it now at #CitiesDubai! #tablesets #housewives #tablewear #pastrychefs #cooks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https://scontent.xx.fbcdn.net/v/t1.0-9/s720x720/48378661_10156000792798297_9170724903266025472_n.png?_nc_cat=109&amp;_nc_ht=scontent.xx&amp;oh=b9e8d7c44a7bc5d2402bcb89eb1395c0&amp;oe=5CD64D82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71060700"/>
                  </a:ext>
                </a:extLst>
              </a:tr>
            </a:tbl>
          </a:graphicData>
        </a:graphic>
      </p:graphicFrame>
      <p:sp>
        <p:nvSpPr>
          <p:cNvPr id="4" name="Text Placeholder 3">
            <a:extLst>
              <a:ext uri="{FF2B5EF4-FFF2-40B4-BE49-F238E27FC236}">
                <a16:creationId xmlns:a16="http://schemas.microsoft.com/office/drawing/2014/main" id="{4F2DA896-2122-4A07-9B24-C34BF4EF5FCF}"/>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00875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7D2AF-E19D-4E7F-8C04-1A5D81FC3112}"/>
              </a:ext>
            </a:extLst>
          </p:cNvPr>
          <p:cNvSpPr>
            <a:spLocks noGrp="1"/>
          </p:cNvSpPr>
          <p:nvPr>
            <p:ph type="title"/>
          </p:nvPr>
        </p:nvSpPr>
        <p:spPr/>
        <p:txBody>
          <a:bodyPr/>
          <a:lstStyle/>
          <a:p>
            <a:r>
              <a:rPr lang="en-US"/>
              <a:t>Facebook Own Posts Table | Cities - 5 of 25</a:t>
            </a:r>
          </a:p>
        </p:txBody>
      </p:sp>
      <p:graphicFrame>
        <p:nvGraphicFramePr>
          <p:cNvPr id="5" name="Table Placeholder 4">
            <a:extLst>
              <a:ext uri="{FF2B5EF4-FFF2-40B4-BE49-F238E27FC236}">
                <a16:creationId xmlns:a16="http://schemas.microsoft.com/office/drawing/2014/main" id="{AACC32AF-4A5B-4B7B-A045-6992DFEE053C}"/>
              </a:ext>
            </a:extLst>
          </p:cNvPr>
          <p:cNvGraphicFramePr>
            <a:graphicFrameLocks noGrp="1"/>
          </p:cNvGraphicFramePr>
          <p:nvPr>
            <p:ph type="tbl" sz="quarter" idx="13"/>
            <p:extLst>
              <p:ext uri="{D42A27DB-BD31-4B8C-83A1-F6EECF244321}">
                <p14:modId xmlns:p14="http://schemas.microsoft.com/office/powerpoint/2010/main" val="2286288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9722816"/>
                    </a:ext>
                  </a:extLst>
                </a:gridCol>
                <a:gridCol w="905256">
                  <a:extLst>
                    <a:ext uri="{9D8B030D-6E8A-4147-A177-3AD203B41FA5}">
                      <a16:colId xmlns:a16="http://schemas.microsoft.com/office/drawing/2014/main" val="1020255087"/>
                    </a:ext>
                  </a:extLst>
                </a:gridCol>
                <a:gridCol w="329184">
                  <a:extLst>
                    <a:ext uri="{9D8B030D-6E8A-4147-A177-3AD203B41FA5}">
                      <a16:colId xmlns:a16="http://schemas.microsoft.com/office/drawing/2014/main" val="1240657573"/>
                    </a:ext>
                  </a:extLst>
                </a:gridCol>
                <a:gridCol w="329184">
                  <a:extLst>
                    <a:ext uri="{9D8B030D-6E8A-4147-A177-3AD203B41FA5}">
                      <a16:colId xmlns:a16="http://schemas.microsoft.com/office/drawing/2014/main" val="2966005205"/>
                    </a:ext>
                  </a:extLst>
                </a:gridCol>
                <a:gridCol w="329184">
                  <a:extLst>
                    <a:ext uri="{9D8B030D-6E8A-4147-A177-3AD203B41FA5}">
                      <a16:colId xmlns:a16="http://schemas.microsoft.com/office/drawing/2014/main" val="1571202363"/>
                    </a:ext>
                  </a:extLst>
                </a:gridCol>
                <a:gridCol w="329184">
                  <a:extLst>
                    <a:ext uri="{9D8B030D-6E8A-4147-A177-3AD203B41FA5}">
                      <a16:colId xmlns:a16="http://schemas.microsoft.com/office/drawing/2014/main" val="1509180465"/>
                    </a:ext>
                  </a:extLst>
                </a:gridCol>
                <a:gridCol w="329184">
                  <a:extLst>
                    <a:ext uri="{9D8B030D-6E8A-4147-A177-3AD203B41FA5}">
                      <a16:colId xmlns:a16="http://schemas.microsoft.com/office/drawing/2014/main" val="2608496708"/>
                    </a:ext>
                  </a:extLst>
                </a:gridCol>
                <a:gridCol w="329184">
                  <a:extLst>
                    <a:ext uri="{9D8B030D-6E8A-4147-A177-3AD203B41FA5}">
                      <a16:colId xmlns:a16="http://schemas.microsoft.com/office/drawing/2014/main" val="1740823257"/>
                    </a:ext>
                  </a:extLst>
                </a:gridCol>
                <a:gridCol w="329184">
                  <a:extLst>
                    <a:ext uri="{9D8B030D-6E8A-4147-A177-3AD203B41FA5}">
                      <a16:colId xmlns:a16="http://schemas.microsoft.com/office/drawing/2014/main" val="1433761810"/>
                    </a:ext>
                  </a:extLst>
                </a:gridCol>
                <a:gridCol w="329184">
                  <a:extLst>
                    <a:ext uri="{9D8B030D-6E8A-4147-A177-3AD203B41FA5}">
                      <a16:colId xmlns:a16="http://schemas.microsoft.com/office/drawing/2014/main" val="3711241534"/>
                    </a:ext>
                  </a:extLst>
                </a:gridCol>
                <a:gridCol w="329184">
                  <a:extLst>
                    <a:ext uri="{9D8B030D-6E8A-4147-A177-3AD203B41FA5}">
                      <a16:colId xmlns:a16="http://schemas.microsoft.com/office/drawing/2014/main" val="3500592014"/>
                    </a:ext>
                  </a:extLst>
                </a:gridCol>
                <a:gridCol w="329184">
                  <a:extLst>
                    <a:ext uri="{9D8B030D-6E8A-4147-A177-3AD203B41FA5}">
                      <a16:colId xmlns:a16="http://schemas.microsoft.com/office/drawing/2014/main" val="3770927923"/>
                    </a:ext>
                  </a:extLst>
                </a:gridCol>
                <a:gridCol w="329184">
                  <a:extLst>
                    <a:ext uri="{9D8B030D-6E8A-4147-A177-3AD203B41FA5}">
                      <a16:colId xmlns:a16="http://schemas.microsoft.com/office/drawing/2014/main" val="1038080680"/>
                    </a:ext>
                  </a:extLst>
                </a:gridCol>
                <a:gridCol w="329184">
                  <a:extLst>
                    <a:ext uri="{9D8B030D-6E8A-4147-A177-3AD203B41FA5}">
                      <a16:colId xmlns:a16="http://schemas.microsoft.com/office/drawing/2014/main" val="505427077"/>
                    </a:ext>
                  </a:extLst>
                </a:gridCol>
                <a:gridCol w="329184">
                  <a:extLst>
                    <a:ext uri="{9D8B030D-6E8A-4147-A177-3AD203B41FA5}">
                      <a16:colId xmlns:a16="http://schemas.microsoft.com/office/drawing/2014/main" val="546430226"/>
                    </a:ext>
                  </a:extLst>
                </a:gridCol>
                <a:gridCol w="329184">
                  <a:extLst>
                    <a:ext uri="{9D8B030D-6E8A-4147-A177-3AD203B41FA5}">
                      <a16:colId xmlns:a16="http://schemas.microsoft.com/office/drawing/2014/main" val="1084397767"/>
                    </a:ext>
                  </a:extLst>
                </a:gridCol>
                <a:gridCol w="329184">
                  <a:extLst>
                    <a:ext uri="{9D8B030D-6E8A-4147-A177-3AD203B41FA5}">
                      <a16:colId xmlns:a16="http://schemas.microsoft.com/office/drawing/2014/main" val="2547213617"/>
                    </a:ext>
                  </a:extLst>
                </a:gridCol>
                <a:gridCol w="329184">
                  <a:extLst>
                    <a:ext uri="{9D8B030D-6E8A-4147-A177-3AD203B41FA5}">
                      <a16:colId xmlns:a16="http://schemas.microsoft.com/office/drawing/2014/main" val="3983261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04187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- 2018-12-27 09:00:01 </a:t>
                      </a:r>
                      <a:r>
                        <a:rPr kumimoji="0" lang="en-US" sz="1000" b="0" i="0" u="none" strike="noStrike" kern="1200" cap="none" spc="0" normalizeH="0" baseline="0" noProof="0">
                          <a:ln>
                            <a:noFill/>
                          </a:ln>
                          <a:solidFill>
                            <a:prstClr val="black"/>
                          </a:solidFill>
                          <a:effectLst/>
                          <a:uLnTx/>
                          <a:uFillTx/>
                          <a:latin typeface="+mn-lt"/>
                          <a:ea typeface="+mn-ea"/>
                          <a:cs typeface="+mn-cs"/>
                        </a:rPr>
                        <a:t> 
 Security, speed, and style! Find the Speed wallet from #thefrenchieco at #CitiesDubai! #accessoriesdubai #giftsdubai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https://scontent.xx.fbcdn.net/v/t1.0-9/q83/s720x720/49183538_10156000785448297_3519092444798910464_o.jpg?_nc_cat=111&amp;_nc_ht=scontent.xx&amp;oh=830c3a5f815855fdc4db63cb51e1f1cb&amp;oe=5C95045C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5752202"/>
                  </a:ext>
                </a:extLst>
              </a:tr>
            </a:tbl>
          </a:graphicData>
        </a:graphic>
      </p:graphicFrame>
      <p:sp>
        <p:nvSpPr>
          <p:cNvPr id="4" name="Text Placeholder 3">
            <a:extLst>
              <a:ext uri="{FF2B5EF4-FFF2-40B4-BE49-F238E27FC236}">
                <a16:creationId xmlns:a16="http://schemas.microsoft.com/office/drawing/2014/main" id="{0087A237-FC7F-40F5-8BF6-B782686E5852}"/>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4526891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BC133-4DDB-4FC9-ADFA-BD16663292B5}"/>
              </a:ext>
            </a:extLst>
          </p:cNvPr>
          <p:cNvSpPr>
            <a:spLocks noGrp="1"/>
          </p:cNvSpPr>
          <p:nvPr>
            <p:ph type="title"/>
          </p:nvPr>
        </p:nvSpPr>
        <p:spPr/>
        <p:txBody>
          <a:bodyPr/>
          <a:lstStyle/>
          <a:p>
            <a:r>
              <a:rPr lang="en-US"/>
              <a:t>Facebook Own Posts Table | Cities - 6 of 25</a:t>
            </a:r>
          </a:p>
        </p:txBody>
      </p:sp>
      <p:graphicFrame>
        <p:nvGraphicFramePr>
          <p:cNvPr id="5" name="Table Placeholder 4">
            <a:extLst>
              <a:ext uri="{FF2B5EF4-FFF2-40B4-BE49-F238E27FC236}">
                <a16:creationId xmlns:a16="http://schemas.microsoft.com/office/drawing/2014/main" id="{16898FD8-691B-4D1D-BF42-10C3EF3DFADB}"/>
              </a:ext>
            </a:extLst>
          </p:cNvPr>
          <p:cNvGraphicFramePr>
            <a:graphicFrameLocks noGrp="1"/>
          </p:cNvGraphicFramePr>
          <p:nvPr>
            <p:ph type="tbl" sz="quarter" idx="13"/>
            <p:extLst>
              <p:ext uri="{D42A27DB-BD31-4B8C-83A1-F6EECF244321}">
                <p14:modId xmlns:p14="http://schemas.microsoft.com/office/powerpoint/2010/main" val="4197875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56791337"/>
                    </a:ext>
                  </a:extLst>
                </a:gridCol>
                <a:gridCol w="905256">
                  <a:extLst>
                    <a:ext uri="{9D8B030D-6E8A-4147-A177-3AD203B41FA5}">
                      <a16:colId xmlns:a16="http://schemas.microsoft.com/office/drawing/2014/main" val="2531880570"/>
                    </a:ext>
                  </a:extLst>
                </a:gridCol>
                <a:gridCol w="329184">
                  <a:extLst>
                    <a:ext uri="{9D8B030D-6E8A-4147-A177-3AD203B41FA5}">
                      <a16:colId xmlns:a16="http://schemas.microsoft.com/office/drawing/2014/main" val="568981790"/>
                    </a:ext>
                  </a:extLst>
                </a:gridCol>
                <a:gridCol w="329184">
                  <a:extLst>
                    <a:ext uri="{9D8B030D-6E8A-4147-A177-3AD203B41FA5}">
                      <a16:colId xmlns:a16="http://schemas.microsoft.com/office/drawing/2014/main" val="4179981565"/>
                    </a:ext>
                  </a:extLst>
                </a:gridCol>
                <a:gridCol w="329184">
                  <a:extLst>
                    <a:ext uri="{9D8B030D-6E8A-4147-A177-3AD203B41FA5}">
                      <a16:colId xmlns:a16="http://schemas.microsoft.com/office/drawing/2014/main" val="917561429"/>
                    </a:ext>
                  </a:extLst>
                </a:gridCol>
                <a:gridCol w="329184">
                  <a:extLst>
                    <a:ext uri="{9D8B030D-6E8A-4147-A177-3AD203B41FA5}">
                      <a16:colId xmlns:a16="http://schemas.microsoft.com/office/drawing/2014/main" val="253806811"/>
                    </a:ext>
                  </a:extLst>
                </a:gridCol>
                <a:gridCol w="329184">
                  <a:extLst>
                    <a:ext uri="{9D8B030D-6E8A-4147-A177-3AD203B41FA5}">
                      <a16:colId xmlns:a16="http://schemas.microsoft.com/office/drawing/2014/main" val="3947553105"/>
                    </a:ext>
                  </a:extLst>
                </a:gridCol>
                <a:gridCol w="329184">
                  <a:extLst>
                    <a:ext uri="{9D8B030D-6E8A-4147-A177-3AD203B41FA5}">
                      <a16:colId xmlns:a16="http://schemas.microsoft.com/office/drawing/2014/main" val="3928390089"/>
                    </a:ext>
                  </a:extLst>
                </a:gridCol>
                <a:gridCol w="329184">
                  <a:extLst>
                    <a:ext uri="{9D8B030D-6E8A-4147-A177-3AD203B41FA5}">
                      <a16:colId xmlns:a16="http://schemas.microsoft.com/office/drawing/2014/main" val="3780699216"/>
                    </a:ext>
                  </a:extLst>
                </a:gridCol>
                <a:gridCol w="329184">
                  <a:extLst>
                    <a:ext uri="{9D8B030D-6E8A-4147-A177-3AD203B41FA5}">
                      <a16:colId xmlns:a16="http://schemas.microsoft.com/office/drawing/2014/main" val="1551246081"/>
                    </a:ext>
                  </a:extLst>
                </a:gridCol>
                <a:gridCol w="329184">
                  <a:extLst>
                    <a:ext uri="{9D8B030D-6E8A-4147-A177-3AD203B41FA5}">
                      <a16:colId xmlns:a16="http://schemas.microsoft.com/office/drawing/2014/main" val="3696719897"/>
                    </a:ext>
                  </a:extLst>
                </a:gridCol>
                <a:gridCol w="329184">
                  <a:extLst>
                    <a:ext uri="{9D8B030D-6E8A-4147-A177-3AD203B41FA5}">
                      <a16:colId xmlns:a16="http://schemas.microsoft.com/office/drawing/2014/main" val="948552042"/>
                    </a:ext>
                  </a:extLst>
                </a:gridCol>
                <a:gridCol w="329184">
                  <a:extLst>
                    <a:ext uri="{9D8B030D-6E8A-4147-A177-3AD203B41FA5}">
                      <a16:colId xmlns:a16="http://schemas.microsoft.com/office/drawing/2014/main" val="988809527"/>
                    </a:ext>
                  </a:extLst>
                </a:gridCol>
                <a:gridCol w="329184">
                  <a:extLst>
                    <a:ext uri="{9D8B030D-6E8A-4147-A177-3AD203B41FA5}">
                      <a16:colId xmlns:a16="http://schemas.microsoft.com/office/drawing/2014/main" val="3335299138"/>
                    </a:ext>
                  </a:extLst>
                </a:gridCol>
                <a:gridCol w="329184">
                  <a:extLst>
                    <a:ext uri="{9D8B030D-6E8A-4147-A177-3AD203B41FA5}">
                      <a16:colId xmlns:a16="http://schemas.microsoft.com/office/drawing/2014/main" val="1617124242"/>
                    </a:ext>
                  </a:extLst>
                </a:gridCol>
                <a:gridCol w="329184">
                  <a:extLst>
                    <a:ext uri="{9D8B030D-6E8A-4147-A177-3AD203B41FA5}">
                      <a16:colId xmlns:a16="http://schemas.microsoft.com/office/drawing/2014/main" val="3959975377"/>
                    </a:ext>
                  </a:extLst>
                </a:gridCol>
                <a:gridCol w="329184">
                  <a:extLst>
                    <a:ext uri="{9D8B030D-6E8A-4147-A177-3AD203B41FA5}">
                      <a16:colId xmlns:a16="http://schemas.microsoft.com/office/drawing/2014/main" val="2628105344"/>
                    </a:ext>
                  </a:extLst>
                </a:gridCol>
                <a:gridCol w="329184">
                  <a:extLst>
                    <a:ext uri="{9D8B030D-6E8A-4147-A177-3AD203B41FA5}">
                      <a16:colId xmlns:a16="http://schemas.microsoft.com/office/drawing/2014/main" val="21909401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50570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- 2018-12-27 09:00:01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استمتع بقراءة الوقت مع ساعات الحائط من "كلوك تو"! اعثر على الاسلوب واللون المفضل لديك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Enjoy statement-making time telling with #Qlocktwo wall clocks! Find your favorite color and style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https://scontent.xx.fbcdn.net/v/t1.0-9/s720x720/48357361_10155973577053297_6730665441657618432_n.jpg?_nc_cat=101&amp;_nc_ht=scontent.xx&amp;oh=05f5736ab0f75f5e9dc843e2e443b0e7&amp;oe=5CCE1C4E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62106370"/>
                  </a:ext>
                </a:extLst>
              </a:tr>
            </a:tbl>
          </a:graphicData>
        </a:graphic>
      </p:graphicFrame>
      <p:sp>
        <p:nvSpPr>
          <p:cNvPr id="4" name="Text Placeholder 3">
            <a:extLst>
              <a:ext uri="{FF2B5EF4-FFF2-40B4-BE49-F238E27FC236}">
                <a16:creationId xmlns:a16="http://schemas.microsoft.com/office/drawing/2014/main" id="{3BD5D425-002A-4045-B2FB-06EC64EB31AD}"/>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9109922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DE72E-F1FB-4CE6-A5F9-4CF4A299C3B9}"/>
              </a:ext>
            </a:extLst>
          </p:cNvPr>
          <p:cNvSpPr>
            <a:spLocks noGrp="1"/>
          </p:cNvSpPr>
          <p:nvPr>
            <p:ph type="title"/>
          </p:nvPr>
        </p:nvSpPr>
        <p:spPr/>
        <p:txBody>
          <a:bodyPr/>
          <a:lstStyle/>
          <a:p>
            <a:r>
              <a:rPr lang="en-US"/>
              <a:t>Facebook Own Posts Table | Cities - 7 of 25</a:t>
            </a:r>
          </a:p>
        </p:txBody>
      </p:sp>
      <p:graphicFrame>
        <p:nvGraphicFramePr>
          <p:cNvPr id="5" name="Table Placeholder 4">
            <a:extLst>
              <a:ext uri="{FF2B5EF4-FFF2-40B4-BE49-F238E27FC236}">
                <a16:creationId xmlns:a16="http://schemas.microsoft.com/office/drawing/2014/main" id="{C1AE9FCD-883D-400D-8C34-8CD99B278E36}"/>
              </a:ext>
            </a:extLst>
          </p:cNvPr>
          <p:cNvGraphicFramePr>
            <a:graphicFrameLocks noGrp="1"/>
          </p:cNvGraphicFramePr>
          <p:nvPr>
            <p:ph type="tbl" sz="quarter" idx="13"/>
            <p:extLst>
              <p:ext uri="{D42A27DB-BD31-4B8C-83A1-F6EECF244321}">
                <p14:modId xmlns:p14="http://schemas.microsoft.com/office/powerpoint/2010/main" val="22493128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96366474"/>
                    </a:ext>
                  </a:extLst>
                </a:gridCol>
                <a:gridCol w="905256">
                  <a:extLst>
                    <a:ext uri="{9D8B030D-6E8A-4147-A177-3AD203B41FA5}">
                      <a16:colId xmlns:a16="http://schemas.microsoft.com/office/drawing/2014/main" val="808660589"/>
                    </a:ext>
                  </a:extLst>
                </a:gridCol>
                <a:gridCol w="329184">
                  <a:extLst>
                    <a:ext uri="{9D8B030D-6E8A-4147-A177-3AD203B41FA5}">
                      <a16:colId xmlns:a16="http://schemas.microsoft.com/office/drawing/2014/main" val="2856399378"/>
                    </a:ext>
                  </a:extLst>
                </a:gridCol>
                <a:gridCol w="329184">
                  <a:extLst>
                    <a:ext uri="{9D8B030D-6E8A-4147-A177-3AD203B41FA5}">
                      <a16:colId xmlns:a16="http://schemas.microsoft.com/office/drawing/2014/main" val="1311732292"/>
                    </a:ext>
                  </a:extLst>
                </a:gridCol>
                <a:gridCol w="329184">
                  <a:extLst>
                    <a:ext uri="{9D8B030D-6E8A-4147-A177-3AD203B41FA5}">
                      <a16:colId xmlns:a16="http://schemas.microsoft.com/office/drawing/2014/main" val="2222502869"/>
                    </a:ext>
                  </a:extLst>
                </a:gridCol>
                <a:gridCol w="329184">
                  <a:extLst>
                    <a:ext uri="{9D8B030D-6E8A-4147-A177-3AD203B41FA5}">
                      <a16:colId xmlns:a16="http://schemas.microsoft.com/office/drawing/2014/main" val="2987580310"/>
                    </a:ext>
                  </a:extLst>
                </a:gridCol>
                <a:gridCol w="329184">
                  <a:extLst>
                    <a:ext uri="{9D8B030D-6E8A-4147-A177-3AD203B41FA5}">
                      <a16:colId xmlns:a16="http://schemas.microsoft.com/office/drawing/2014/main" val="3218786330"/>
                    </a:ext>
                  </a:extLst>
                </a:gridCol>
                <a:gridCol w="329184">
                  <a:extLst>
                    <a:ext uri="{9D8B030D-6E8A-4147-A177-3AD203B41FA5}">
                      <a16:colId xmlns:a16="http://schemas.microsoft.com/office/drawing/2014/main" val="4002192068"/>
                    </a:ext>
                  </a:extLst>
                </a:gridCol>
                <a:gridCol w="329184">
                  <a:extLst>
                    <a:ext uri="{9D8B030D-6E8A-4147-A177-3AD203B41FA5}">
                      <a16:colId xmlns:a16="http://schemas.microsoft.com/office/drawing/2014/main" val="2766500676"/>
                    </a:ext>
                  </a:extLst>
                </a:gridCol>
                <a:gridCol w="329184">
                  <a:extLst>
                    <a:ext uri="{9D8B030D-6E8A-4147-A177-3AD203B41FA5}">
                      <a16:colId xmlns:a16="http://schemas.microsoft.com/office/drawing/2014/main" val="3850590022"/>
                    </a:ext>
                  </a:extLst>
                </a:gridCol>
                <a:gridCol w="329184">
                  <a:extLst>
                    <a:ext uri="{9D8B030D-6E8A-4147-A177-3AD203B41FA5}">
                      <a16:colId xmlns:a16="http://schemas.microsoft.com/office/drawing/2014/main" val="1395380289"/>
                    </a:ext>
                  </a:extLst>
                </a:gridCol>
                <a:gridCol w="329184">
                  <a:extLst>
                    <a:ext uri="{9D8B030D-6E8A-4147-A177-3AD203B41FA5}">
                      <a16:colId xmlns:a16="http://schemas.microsoft.com/office/drawing/2014/main" val="4081191023"/>
                    </a:ext>
                  </a:extLst>
                </a:gridCol>
                <a:gridCol w="329184">
                  <a:extLst>
                    <a:ext uri="{9D8B030D-6E8A-4147-A177-3AD203B41FA5}">
                      <a16:colId xmlns:a16="http://schemas.microsoft.com/office/drawing/2014/main" val="2170179328"/>
                    </a:ext>
                  </a:extLst>
                </a:gridCol>
                <a:gridCol w="329184">
                  <a:extLst>
                    <a:ext uri="{9D8B030D-6E8A-4147-A177-3AD203B41FA5}">
                      <a16:colId xmlns:a16="http://schemas.microsoft.com/office/drawing/2014/main" val="656711099"/>
                    </a:ext>
                  </a:extLst>
                </a:gridCol>
                <a:gridCol w="329184">
                  <a:extLst>
                    <a:ext uri="{9D8B030D-6E8A-4147-A177-3AD203B41FA5}">
                      <a16:colId xmlns:a16="http://schemas.microsoft.com/office/drawing/2014/main" val="3358678532"/>
                    </a:ext>
                  </a:extLst>
                </a:gridCol>
                <a:gridCol w="329184">
                  <a:extLst>
                    <a:ext uri="{9D8B030D-6E8A-4147-A177-3AD203B41FA5}">
                      <a16:colId xmlns:a16="http://schemas.microsoft.com/office/drawing/2014/main" val="2253903958"/>
                    </a:ext>
                  </a:extLst>
                </a:gridCol>
                <a:gridCol w="329184">
                  <a:extLst>
                    <a:ext uri="{9D8B030D-6E8A-4147-A177-3AD203B41FA5}">
                      <a16:colId xmlns:a16="http://schemas.microsoft.com/office/drawing/2014/main" val="1976841792"/>
                    </a:ext>
                  </a:extLst>
                </a:gridCol>
                <a:gridCol w="329184">
                  <a:extLst>
                    <a:ext uri="{9D8B030D-6E8A-4147-A177-3AD203B41FA5}">
                      <a16:colId xmlns:a16="http://schemas.microsoft.com/office/drawing/2014/main" val="721964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46252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- 2018-12-26 15:16:35 </a:t>
                      </a:r>
                      <a:r>
                        <a:rPr kumimoji="0" lang="en-US" sz="1000" b="0" i="0" u="none" strike="noStrike" kern="1200" cap="none" spc="0" normalizeH="0" baseline="0" noProof="0">
                          <a:ln>
                            <a:noFill/>
                          </a:ln>
                          <a:solidFill>
                            <a:prstClr val="black"/>
                          </a:solidFill>
                          <a:effectLst/>
                          <a:uLnTx/>
                          <a:uFillTx/>
                          <a:latin typeface="+mn-lt"/>
                          <a:ea typeface="+mn-ea"/>
                          <a:cs typeface="+mn-cs"/>
                        </a:rPr>
                        <a:t> 
 Combining brilliant graphics with first-of-its-kind technology, #Mova globes offer a smooth, continuous rotation, powered by ambient light and torque from the earth’s magnetic field. Discover your favorite spherical style from Mova at #CitiesDubai! #accessoriesdubai #gadgets #officeaccessories #giftsdubai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https://scontent.xx.fbcdn.net/v/t1.0-9/48425738_10156000780113297_2748349753099026432_n.png?_nc_cat=111&amp;_nc_ht=scontent.xx&amp;oh=04ca14ace5aba568e063e1a738f40f2f&amp;oe=5C945CB5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78215891"/>
                  </a:ext>
                </a:extLst>
              </a:tr>
            </a:tbl>
          </a:graphicData>
        </a:graphic>
      </p:graphicFrame>
      <p:sp>
        <p:nvSpPr>
          <p:cNvPr id="4" name="Text Placeholder 3">
            <a:extLst>
              <a:ext uri="{FF2B5EF4-FFF2-40B4-BE49-F238E27FC236}">
                <a16:creationId xmlns:a16="http://schemas.microsoft.com/office/drawing/2014/main" id="{1D723F2B-E559-4F54-A4E6-7F5E6250E8AE}"/>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474371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27D2D-A0D3-4B52-AD95-26A0ED664FF1}"/>
              </a:ext>
            </a:extLst>
          </p:cNvPr>
          <p:cNvSpPr>
            <a:spLocks noGrp="1"/>
          </p:cNvSpPr>
          <p:nvPr>
            <p:ph type="title"/>
          </p:nvPr>
        </p:nvSpPr>
        <p:spPr/>
        <p:txBody>
          <a:bodyPr/>
          <a:lstStyle/>
          <a:p>
            <a:r>
              <a:rPr lang="en-US"/>
              <a:t>Facebook Own Posts Table | Cities - 8 of 25</a:t>
            </a:r>
          </a:p>
        </p:txBody>
      </p:sp>
      <p:graphicFrame>
        <p:nvGraphicFramePr>
          <p:cNvPr id="5" name="Table Placeholder 4">
            <a:extLst>
              <a:ext uri="{FF2B5EF4-FFF2-40B4-BE49-F238E27FC236}">
                <a16:creationId xmlns:a16="http://schemas.microsoft.com/office/drawing/2014/main" id="{135E1968-8600-46DF-98AF-5B5D44D0D4F4}"/>
              </a:ext>
            </a:extLst>
          </p:cNvPr>
          <p:cNvGraphicFramePr>
            <a:graphicFrameLocks noGrp="1"/>
          </p:cNvGraphicFramePr>
          <p:nvPr>
            <p:ph type="tbl" sz="quarter" idx="13"/>
            <p:extLst>
              <p:ext uri="{D42A27DB-BD31-4B8C-83A1-F6EECF244321}">
                <p14:modId xmlns:p14="http://schemas.microsoft.com/office/powerpoint/2010/main" val="703123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60045922"/>
                    </a:ext>
                  </a:extLst>
                </a:gridCol>
                <a:gridCol w="905256">
                  <a:extLst>
                    <a:ext uri="{9D8B030D-6E8A-4147-A177-3AD203B41FA5}">
                      <a16:colId xmlns:a16="http://schemas.microsoft.com/office/drawing/2014/main" val="2886249982"/>
                    </a:ext>
                  </a:extLst>
                </a:gridCol>
                <a:gridCol w="329184">
                  <a:extLst>
                    <a:ext uri="{9D8B030D-6E8A-4147-A177-3AD203B41FA5}">
                      <a16:colId xmlns:a16="http://schemas.microsoft.com/office/drawing/2014/main" val="2483476428"/>
                    </a:ext>
                  </a:extLst>
                </a:gridCol>
                <a:gridCol w="329184">
                  <a:extLst>
                    <a:ext uri="{9D8B030D-6E8A-4147-A177-3AD203B41FA5}">
                      <a16:colId xmlns:a16="http://schemas.microsoft.com/office/drawing/2014/main" val="966120894"/>
                    </a:ext>
                  </a:extLst>
                </a:gridCol>
                <a:gridCol w="329184">
                  <a:extLst>
                    <a:ext uri="{9D8B030D-6E8A-4147-A177-3AD203B41FA5}">
                      <a16:colId xmlns:a16="http://schemas.microsoft.com/office/drawing/2014/main" val="1364827464"/>
                    </a:ext>
                  </a:extLst>
                </a:gridCol>
                <a:gridCol w="329184">
                  <a:extLst>
                    <a:ext uri="{9D8B030D-6E8A-4147-A177-3AD203B41FA5}">
                      <a16:colId xmlns:a16="http://schemas.microsoft.com/office/drawing/2014/main" val="1812613429"/>
                    </a:ext>
                  </a:extLst>
                </a:gridCol>
                <a:gridCol w="329184">
                  <a:extLst>
                    <a:ext uri="{9D8B030D-6E8A-4147-A177-3AD203B41FA5}">
                      <a16:colId xmlns:a16="http://schemas.microsoft.com/office/drawing/2014/main" val="2764847387"/>
                    </a:ext>
                  </a:extLst>
                </a:gridCol>
                <a:gridCol w="329184">
                  <a:extLst>
                    <a:ext uri="{9D8B030D-6E8A-4147-A177-3AD203B41FA5}">
                      <a16:colId xmlns:a16="http://schemas.microsoft.com/office/drawing/2014/main" val="2346550757"/>
                    </a:ext>
                  </a:extLst>
                </a:gridCol>
                <a:gridCol w="329184">
                  <a:extLst>
                    <a:ext uri="{9D8B030D-6E8A-4147-A177-3AD203B41FA5}">
                      <a16:colId xmlns:a16="http://schemas.microsoft.com/office/drawing/2014/main" val="2114472454"/>
                    </a:ext>
                  </a:extLst>
                </a:gridCol>
                <a:gridCol w="329184">
                  <a:extLst>
                    <a:ext uri="{9D8B030D-6E8A-4147-A177-3AD203B41FA5}">
                      <a16:colId xmlns:a16="http://schemas.microsoft.com/office/drawing/2014/main" val="658779566"/>
                    </a:ext>
                  </a:extLst>
                </a:gridCol>
                <a:gridCol w="329184">
                  <a:extLst>
                    <a:ext uri="{9D8B030D-6E8A-4147-A177-3AD203B41FA5}">
                      <a16:colId xmlns:a16="http://schemas.microsoft.com/office/drawing/2014/main" val="274751912"/>
                    </a:ext>
                  </a:extLst>
                </a:gridCol>
                <a:gridCol w="329184">
                  <a:extLst>
                    <a:ext uri="{9D8B030D-6E8A-4147-A177-3AD203B41FA5}">
                      <a16:colId xmlns:a16="http://schemas.microsoft.com/office/drawing/2014/main" val="1507869835"/>
                    </a:ext>
                  </a:extLst>
                </a:gridCol>
                <a:gridCol w="329184">
                  <a:extLst>
                    <a:ext uri="{9D8B030D-6E8A-4147-A177-3AD203B41FA5}">
                      <a16:colId xmlns:a16="http://schemas.microsoft.com/office/drawing/2014/main" val="2647338214"/>
                    </a:ext>
                  </a:extLst>
                </a:gridCol>
                <a:gridCol w="329184">
                  <a:extLst>
                    <a:ext uri="{9D8B030D-6E8A-4147-A177-3AD203B41FA5}">
                      <a16:colId xmlns:a16="http://schemas.microsoft.com/office/drawing/2014/main" val="1892827602"/>
                    </a:ext>
                  </a:extLst>
                </a:gridCol>
                <a:gridCol w="329184">
                  <a:extLst>
                    <a:ext uri="{9D8B030D-6E8A-4147-A177-3AD203B41FA5}">
                      <a16:colId xmlns:a16="http://schemas.microsoft.com/office/drawing/2014/main" val="2891931731"/>
                    </a:ext>
                  </a:extLst>
                </a:gridCol>
                <a:gridCol w="329184">
                  <a:extLst>
                    <a:ext uri="{9D8B030D-6E8A-4147-A177-3AD203B41FA5}">
                      <a16:colId xmlns:a16="http://schemas.microsoft.com/office/drawing/2014/main" val="4215708838"/>
                    </a:ext>
                  </a:extLst>
                </a:gridCol>
                <a:gridCol w="329184">
                  <a:extLst>
                    <a:ext uri="{9D8B030D-6E8A-4147-A177-3AD203B41FA5}">
                      <a16:colId xmlns:a16="http://schemas.microsoft.com/office/drawing/2014/main" val="1142140623"/>
                    </a:ext>
                  </a:extLst>
                </a:gridCol>
                <a:gridCol w="329184">
                  <a:extLst>
                    <a:ext uri="{9D8B030D-6E8A-4147-A177-3AD203B41FA5}">
                      <a16:colId xmlns:a16="http://schemas.microsoft.com/office/drawing/2014/main" val="96652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26023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- 2018-12-26 09:00:01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اضف الألوان الجريئة الى منزلك من خلال نباتات "بولس بوتن" الاصطناعية أو المقاعد المعدنية، متوفرة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Add a splash of color to your space! For bold hues try #PolsPotten artificial plants, or go metallic with the Dot stool. Discover these vivid designs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https://scontent.xx.fbcdn.net/v/t1.0-9/p720x720/48403954_10155973575988297_7972273889168326656_o.jpg?_nc_cat=108&amp;_nc_ht=scontent.xx&amp;oh=6fbef96a744712f69c09701a34522915&amp;oe=5C91DF3D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54225802"/>
                  </a:ext>
                </a:extLst>
              </a:tr>
            </a:tbl>
          </a:graphicData>
        </a:graphic>
      </p:graphicFrame>
      <p:sp>
        <p:nvSpPr>
          <p:cNvPr id="4" name="Text Placeholder 3">
            <a:extLst>
              <a:ext uri="{FF2B5EF4-FFF2-40B4-BE49-F238E27FC236}">
                <a16:creationId xmlns:a16="http://schemas.microsoft.com/office/drawing/2014/main" id="{5045458E-EDD3-416B-B95F-FF2BEF8485E0}"/>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4049518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49B45-791E-4241-A099-4E464A4B4CF7}"/>
              </a:ext>
            </a:extLst>
          </p:cNvPr>
          <p:cNvSpPr>
            <a:spLocks noGrp="1"/>
          </p:cNvSpPr>
          <p:nvPr>
            <p:ph type="title"/>
          </p:nvPr>
        </p:nvSpPr>
        <p:spPr/>
        <p:txBody>
          <a:bodyPr/>
          <a:lstStyle/>
          <a:p>
            <a:r>
              <a:rPr lang="en-US"/>
              <a:t>Facebook Own Posts Table | Cities - 9 of 25</a:t>
            </a:r>
          </a:p>
        </p:txBody>
      </p:sp>
      <p:graphicFrame>
        <p:nvGraphicFramePr>
          <p:cNvPr id="5" name="Table Placeholder 4">
            <a:extLst>
              <a:ext uri="{FF2B5EF4-FFF2-40B4-BE49-F238E27FC236}">
                <a16:creationId xmlns:a16="http://schemas.microsoft.com/office/drawing/2014/main" id="{81647779-06DD-4631-83DE-40110973805A}"/>
              </a:ext>
            </a:extLst>
          </p:cNvPr>
          <p:cNvGraphicFramePr>
            <a:graphicFrameLocks noGrp="1"/>
          </p:cNvGraphicFramePr>
          <p:nvPr>
            <p:ph type="tbl" sz="quarter" idx="13"/>
            <p:extLst>
              <p:ext uri="{D42A27DB-BD31-4B8C-83A1-F6EECF244321}">
                <p14:modId xmlns:p14="http://schemas.microsoft.com/office/powerpoint/2010/main" val="2156569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84837241"/>
                    </a:ext>
                  </a:extLst>
                </a:gridCol>
                <a:gridCol w="905256">
                  <a:extLst>
                    <a:ext uri="{9D8B030D-6E8A-4147-A177-3AD203B41FA5}">
                      <a16:colId xmlns:a16="http://schemas.microsoft.com/office/drawing/2014/main" val="2739356605"/>
                    </a:ext>
                  </a:extLst>
                </a:gridCol>
                <a:gridCol w="329184">
                  <a:extLst>
                    <a:ext uri="{9D8B030D-6E8A-4147-A177-3AD203B41FA5}">
                      <a16:colId xmlns:a16="http://schemas.microsoft.com/office/drawing/2014/main" val="127775127"/>
                    </a:ext>
                  </a:extLst>
                </a:gridCol>
                <a:gridCol w="329184">
                  <a:extLst>
                    <a:ext uri="{9D8B030D-6E8A-4147-A177-3AD203B41FA5}">
                      <a16:colId xmlns:a16="http://schemas.microsoft.com/office/drawing/2014/main" val="2167052195"/>
                    </a:ext>
                  </a:extLst>
                </a:gridCol>
                <a:gridCol w="329184">
                  <a:extLst>
                    <a:ext uri="{9D8B030D-6E8A-4147-A177-3AD203B41FA5}">
                      <a16:colId xmlns:a16="http://schemas.microsoft.com/office/drawing/2014/main" val="2302433841"/>
                    </a:ext>
                  </a:extLst>
                </a:gridCol>
                <a:gridCol w="329184">
                  <a:extLst>
                    <a:ext uri="{9D8B030D-6E8A-4147-A177-3AD203B41FA5}">
                      <a16:colId xmlns:a16="http://schemas.microsoft.com/office/drawing/2014/main" val="2447606341"/>
                    </a:ext>
                  </a:extLst>
                </a:gridCol>
                <a:gridCol w="329184">
                  <a:extLst>
                    <a:ext uri="{9D8B030D-6E8A-4147-A177-3AD203B41FA5}">
                      <a16:colId xmlns:a16="http://schemas.microsoft.com/office/drawing/2014/main" val="2513981234"/>
                    </a:ext>
                  </a:extLst>
                </a:gridCol>
                <a:gridCol w="329184">
                  <a:extLst>
                    <a:ext uri="{9D8B030D-6E8A-4147-A177-3AD203B41FA5}">
                      <a16:colId xmlns:a16="http://schemas.microsoft.com/office/drawing/2014/main" val="1462832411"/>
                    </a:ext>
                  </a:extLst>
                </a:gridCol>
                <a:gridCol w="329184">
                  <a:extLst>
                    <a:ext uri="{9D8B030D-6E8A-4147-A177-3AD203B41FA5}">
                      <a16:colId xmlns:a16="http://schemas.microsoft.com/office/drawing/2014/main" val="704221719"/>
                    </a:ext>
                  </a:extLst>
                </a:gridCol>
                <a:gridCol w="329184">
                  <a:extLst>
                    <a:ext uri="{9D8B030D-6E8A-4147-A177-3AD203B41FA5}">
                      <a16:colId xmlns:a16="http://schemas.microsoft.com/office/drawing/2014/main" val="592947280"/>
                    </a:ext>
                  </a:extLst>
                </a:gridCol>
                <a:gridCol w="329184">
                  <a:extLst>
                    <a:ext uri="{9D8B030D-6E8A-4147-A177-3AD203B41FA5}">
                      <a16:colId xmlns:a16="http://schemas.microsoft.com/office/drawing/2014/main" val="2764687615"/>
                    </a:ext>
                  </a:extLst>
                </a:gridCol>
                <a:gridCol w="329184">
                  <a:extLst>
                    <a:ext uri="{9D8B030D-6E8A-4147-A177-3AD203B41FA5}">
                      <a16:colId xmlns:a16="http://schemas.microsoft.com/office/drawing/2014/main" val="1441068346"/>
                    </a:ext>
                  </a:extLst>
                </a:gridCol>
                <a:gridCol w="329184">
                  <a:extLst>
                    <a:ext uri="{9D8B030D-6E8A-4147-A177-3AD203B41FA5}">
                      <a16:colId xmlns:a16="http://schemas.microsoft.com/office/drawing/2014/main" val="1783849537"/>
                    </a:ext>
                  </a:extLst>
                </a:gridCol>
                <a:gridCol w="329184">
                  <a:extLst>
                    <a:ext uri="{9D8B030D-6E8A-4147-A177-3AD203B41FA5}">
                      <a16:colId xmlns:a16="http://schemas.microsoft.com/office/drawing/2014/main" val="258146545"/>
                    </a:ext>
                  </a:extLst>
                </a:gridCol>
                <a:gridCol w="329184">
                  <a:extLst>
                    <a:ext uri="{9D8B030D-6E8A-4147-A177-3AD203B41FA5}">
                      <a16:colId xmlns:a16="http://schemas.microsoft.com/office/drawing/2014/main" val="3300487493"/>
                    </a:ext>
                  </a:extLst>
                </a:gridCol>
                <a:gridCol w="329184">
                  <a:extLst>
                    <a:ext uri="{9D8B030D-6E8A-4147-A177-3AD203B41FA5}">
                      <a16:colId xmlns:a16="http://schemas.microsoft.com/office/drawing/2014/main" val="266617919"/>
                    </a:ext>
                  </a:extLst>
                </a:gridCol>
                <a:gridCol w="329184">
                  <a:extLst>
                    <a:ext uri="{9D8B030D-6E8A-4147-A177-3AD203B41FA5}">
                      <a16:colId xmlns:a16="http://schemas.microsoft.com/office/drawing/2014/main" val="1640997546"/>
                    </a:ext>
                  </a:extLst>
                </a:gridCol>
                <a:gridCol w="329184">
                  <a:extLst>
                    <a:ext uri="{9D8B030D-6E8A-4147-A177-3AD203B41FA5}">
                      <a16:colId xmlns:a16="http://schemas.microsoft.com/office/drawing/2014/main" val="1413573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59947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- 2018-12-25 09:00:01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استمتع بقهوة الصباح مع الالهام الباروكي! صنع كوب "سليتي" من الخزف مع اشكال بارزة ومقبض ملون. احصل عليه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Enjoy your morning coffee or tea with a side of Baroque inspiration! The I-Mug from #Seletti is crafted from fine opaque porcelain with matte finish and a fluorescent-colored handle. Get yours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https://scontent.xx.fbcdn.net/v/t1.0-9/48359907_10155973575018297_6858940442453475328_n.png?_nc_cat=106&amp;_nc_ht=scontent.xx&amp;oh=87894d9857fdaec0b920f8259953abda&amp;oe=5C910044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11314726"/>
                  </a:ext>
                </a:extLst>
              </a:tr>
            </a:tbl>
          </a:graphicData>
        </a:graphic>
      </p:graphicFrame>
      <p:sp>
        <p:nvSpPr>
          <p:cNvPr id="4" name="Text Placeholder 3">
            <a:extLst>
              <a:ext uri="{FF2B5EF4-FFF2-40B4-BE49-F238E27FC236}">
                <a16:creationId xmlns:a16="http://schemas.microsoft.com/office/drawing/2014/main" id="{C3945804-B8BE-4B0C-94C5-B77905BB437A}"/>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7943545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D669F-40CA-4815-A2A9-011E3FBB0A12}"/>
              </a:ext>
            </a:extLst>
          </p:cNvPr>
          <p:cNvSpPr>
            <a:spLocks noGrp="1"/>
          </p:cNvSpPr>
          <p:nvPr>
            <p:ph type="title"/>
          </p:nvPr>
        </p:nvSpPr>
        <p:spPr/>
        <p:txBody>
          <a:bodyPr/>
          <a:lstStyle/>
          <a:p>
            <a:r>
              <a:rPr lang="en-US"/>
              <a:t>Facebook Own Posts Table | Cities - 10 of 25</a:t>
            </a:r>
          </a:p>
        </p:txBody>
      </p:sp>
      <p:graphicFrame>
        <p:nvGraphicFramePr>
          <p:cNvPr id="5" name="Table Placeholder 4">
            <a:extLst>
              <a:ext uri="{FF2B5EF4-FFF2-40B4-BE49-F238E27FC236}">
                <a16:creationId xmlns:a16="http://schemas.microsoft.com/office/drawing/2014/main" id="{3E63D628-1E80-4DCE-8AA8-43D200BD3115}"/>
              </a:ext>
            </a:extLst>
          </p:cNvPr>
          <p:cNvGraphicFramePr>
            <a:graphicFrameLocks noGrp="1"/>
          </p:cNvGraphicFramePr>
          <p:nvPr>
            <p:ph type="tbl" sz="quarter" idx="13"/>
            <p:extLst>
              <p:ext uri="{D42A27DB-BD31-4B8C-83A1-F6EECF244321}">
                <p14:modId xmlns:p14="http://schemas.microsoft.com/office/powerpoint/2010/main" val="8735020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4132865"/>
                    </a:ext>
                  </a:extLst>
                </a:gridCol>
                <a:gridCol w="905256">
                  <a:extLst>
                    <a:ext uri="{9D8B030D-6E8A-4147-A177-3AD203B41FA5}">
                      <a16:colId xmlns:a16="http://schemas.microsoft.com/office/drawing/2014/main" val="1576838371"/>
                    </a:ext>
                  </a:extLst>
                </a:gridCol>
                <a:gridCol w="329184">
                  <a:extLst>
                    <a:ext uri="{9D8B030D-6E8A-4147-A177-3AD203B41FA5}">
                      <a16:colId xmlns:a16="http://schemas.microsoft.com/office/drawing/2014/main" val="931899273"/>
                    </a:ext>
                  </a:extLst>
                </a:gridCol>
                <a:gridCol w="329184">
                  <a:extLst>
                    <a:ext uri="{9D8B030D-6E8A-4147-A177-3AD203B41FA5}">
                      <a16:colId xmlns:a16="http://schemas.microsoft.com/office/drawing/2014/main" val="1784202778"/>
                    </a:ext>
                  </a:extLst>
                </a:gridCol>
                <a:gridCol w="329184">
                  <a:extLst>
                    <a:ext uri="{9D8B030D-6E8A-4147-A177-3AD203B41FA5}">
                      <a16:colId xmlns:a16="http://schemas.microsoft.com/office/drawing/2014/main" val="2083246413"/>
                    </a:ext>
                  </a:extLst>
                </a:gridCol>
                <a:gridCol w="329184">
                  <a:extLst>
                    <a:ext uri="{9D8B030D-6E8A-4147-A177-3AD203B41FA5}">
                      <a16:colId xmlns:a16="http://schemas.microsoft.com/office/drawing/2014/main" val="803929787"/>
                    </a:ext>
                  </a:extLst>
                </a:gridCol>
                <a:gridCol w="329184">
                  <a:extLst>
                    <a:ext uri="{9D8B030D-6E8A-4147-A177-3AD203B41FA5}">
                      <a16:colId xmlns:a16="http://schemas.microsoft.com/office/drawing/2014/main" val="97215834"/>
                    </a:ext>
                  </a:extLst>
                </a:gridCol>
                <a:gridCol w="329184">
                  <a:extLst>
                    <a:ext uri="{9D8B030D-6E8A-4147-A177-3AD203B41FA5}">
                      <a16:colId xmlns:a16="http://schemas.microsoft.com/office/drawing/2014/main" val="983943842"/>
                    </a:ext>
                  </a:extLst>
                </a:gridCol>
                <a:gridCol w="329184">
                  <a:extLst>
                    <a:ext uri="{9D8B030D-6E8A-4147-A177-3AD203B41FA5}">
                      <a16:colId xmlns:a16="http://schemas.microsoft.com/office/drawing/2014/main" val="3259771334"/>
                    </a:ext>
                  </a:extLst>
                </a:gridCol>
                <a:gridCol w="329184">
                  <a:extLst>
                    <a:ext uri="{9D8B030D-6E8A-4147-A177-3AD203B41FA5}">
                      <a16:colId xmlns:a16="http://schemas.microsoft.com/office/drawing/2014/main" val="2058794318"/>
                    </a:ext>
                  </a:extLst>
                </a:gridCol>
                <a:gridCol w="329184">
                  <a:extLst>
                    <a:ext uri="{9D8B030D-6E8A-4147-A177-3AD203B41FA5}">
                      <a16:colId xmlns:a16="http://schemas.microsoft.com/office/drawing/2014/main" val="2723912998"/>
                    </a:ext>
                  </a:extLst>
                </a:gridCol>
                <a:gridCol w="329184">
                  <a:extLst>
                    <a:ext uri="{9D8B030D-6E8A-4147-A177-3AD203B41FA5}">
                      <a16:colId xmlns:a16="http://schemas.microsoft.com/office/drawing/2014/main" val="813097585"/>
                    </a:ext>
                  </a:extLst>
                </a:gridCol>
                <a:gridCol w="329184">
                  <a:extLst>
                    <a:ext uri="{9D8B030D-6E8A-4147-A177-3AD203B41FA5}">
                      <a16:colId xmlns:a16="http://schemas.microsoft.com/office/drawing/2014/main" val="298872420"/>
                    </a:ext>
                  </a:extLst>
                </a:gridCol>
                <a:gridCol w="329184">
                  <a:extLst>
                    <a:ext uri="{9D8B030D-6E8A-4147-A177-3AD203B41FA5}">
                      <a16:colId xmlns:a16="http://schemas.microsoft.com/office/drawing/2014/main" val="1116510413"/>
                    </a:ext>
                  </a:extLst>
                </a:gridCol>
                <a:gridCol w="329184">
                  <a:extLst>
                    <a:ext uri="{9D8B030D-6E8A-4147-A177-3AD203B41FA5}">
                      <a16:colId xmlns:a16="http://schemas.microsoft.com/office/drawing/2014/main" val="3365675807"/>
                    </a:ext>
                  </a:extLst>
                </a:gridCol>
                <a:gridCol w="329184">
                  <a:extLst>
                    <a:ext uri="{9D8B030D-6E8A-4147-A177-3AD203B41FA5}">
                      <a16:colId xmlns:a16="http://schemas.microsoft.com/office/drawing/2014/main" val="2864981844"/>
                    </a:ext>
                  </a:extLst>
                </a:gridCol>
                <a:gridCol w="329184">
                  <a:extLst>
                    <a:ext uri="{9D8B030D-6E8A-4147-A177-3AD203B41FA5}">
                      <a16:colId xmlns:a16="http://schemas.microsoft.com/office/drawing/2014/main" val="960743777"/>
                    </a:ext>
                  </a:extLst>
                </a:gridCol>
                <a:gridCol w="329184">
                  <a:extLst>
                    <a:ext uri="{9D8B030D-6E8A-4147-A177-3AD203B41FA5}">
                      <a16:colId xmlns:a16="http://schemas.microsoft.com/office/drawing/2014/main" val="6160530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50846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- 2018-12-24 09:00:02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يقدم شمعدان تويجي من "بولس بوتن" مزيجاً رائعاً من الالهام الطبيعي مع لمسات ذهبية جريئة. متوفر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Go for the gold! The Twiggy candleholder offers a great combination of natural inspiration with bold gold finishing. Check it out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https://scontent.xx.fbcdn.net/v/t1.0-9/p720x720/48356239_10155973574323297_1209699348762329088_o.jpg?_nc_cat=100&amp;_nc_ht=scontent.xx&amp;oh=912165f1bb3765e2f4ace9ce1c03c1fd&amp;oe=5C93CA68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06295048"/>
                  </a:ext>
                </a:extLst>
              </a:tr>
            </a:tbl>
          </a:graphicData>
        </a:graphic>
      </p:graphicFrame>
      <p:sp>
        <p:nvSpPr>
          <p:cNvPr id="4" name="Text Placeholder 3">
            <a:extLst>
              <a:ext uri="{FF2B5EF4-FFF2-40B4-BE49-F238E27FC236}">
                <a16:creationId xmlns:a16="http://schemas.microsoft.com/office/drawing/2014/main" id="{67CF5AF0-D386-46FF-A34F-34982A9B17CC}"/>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3703071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9FD5E-AC12-432D-8778-4CD56F755C3F}"/>
              </a:ext>
            </a:extLst>
          </p:cNvPr>
          <p:cNvSpPr>
            <a:spLocks noGrp="1"/>
          </p:cNvSpPr>
          <p:nvPr>
            <p:ph type="title"/>
          </p:nvPr>
        </p:nvSpPr>
        <p:spPr/>
        <p:txBody>
          <a:bodyPr/>
          <a:lstStyle/>
          <a:p>
            <a:r>
              <a:rPr lang="en-US"/>
              <a:t>Facebook Own Posts Table | Cities - 11 of 25</a:t>
            </a:r>
          </a:p>
        </p:txBody>
      </p:sp>
      <p:graphicFrame>
        <p:nvGraphicFramePr>
          <p:cNvPr id="5" name="Table Placeholder 4">
            <a:extLst>
              <a:ext uri="{FF2B5EF4-FFF2-40B4-BE49-F238E27FC236}">
                <a16:creationId xmlns:a16="http://schemas.microsoft.com/office/drawing/2014/main" id="{D4C07488-8A08-47E1-836E-9E9289E3873C}"/>
              </a:ext>
            </a:extLst>
          </p:cNvPr>
          <p:cNvGraphicFramePr>
            <a:graphicFrameLocks noGrp="1"/>
          </p:cNvGraphicFramePr>
          <p:nvPr>
            <p:ph type="tbl" sz="quarter" idx="13"/>
            <p:extLst>
              <p:ext uri="{D42A27DB-BD31-4B8C-83A1-F6EECF244321}">
                <p14:modId xmlns:p14="http://schemas.microsoft.com/office/powerpoint/2010/main" val="3845274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70820813"/>
                    </a:ext>
                  </a:extLst>
                </a:gridCol>
                <a:gridCol w="905256">
                  <a:extLst>
                    <a:ext uri="{9D8B030D-6E8A-4147-A177-3AD203B41FA5}">
                      <a16:colId xmlns:a16="http://schemas.microsoft.com/office/drawing/2014/main" val="413393620"/>
                    </a:ext>
                  </a:extLst>
                </a:gridCol>
                <a:gridCol w="329184">
                  <a:extLst>
                    <a:ext uri="{9D8B030D-6E8A-4147-A177-3AD203B41FA5}">
                      <a16:colId xmlns:a16="http://schemas.microsoft.com/office/drawing/2014/main" val="1049626460"/>
                    </a:ext>
                  </a:extLst>
                </a:gridCol>
                <a:gridCol w="329184">
                  <a:extLst>
                    <a:ext uri="{9D8B030D-6E8A-4147-A177-3AD203B41FA5}">
                      <a16:colId xmlns:a16="http://schemas.microsoft.com/office/drawing/2014/main" val="4137609720"/>
                    </a:ext>
                  </a:extLst>
                </a:gridCol>
                <a:gridCol w="329184">
                  <a:extLst>
                    <a:ext uri="{9D8B030D-6E8A-4147-A177-3AD203B41FA5}">
                      <a16:colId xmlns:a16="http://schemas.microsoft.com/office/drawing/2014/main" val="4031199588"/>
                    </a:ext>
                  </a:extLst>
                </a:gridCol>
                <a:gridCol w="329184">
                  <a:extLst>
                    <a:ext uri="{9D8B030D-6E8A-4147-A177-3AD203B41FA5}">
                      <a16:colId xmlns:a16="http://schemas.microsoft.com/office/drawing/2014/main" val="1886474734"/>
                    </a:ext>
                  </a:extLst>
                </a:gridCol>
                <a:gridCol w="329184">
                  <a:extLst>
                    <a:ext uri="{9D8B030D-6E8A-4147-A177-3AD203B41FA5}">
                      <a16:colId xmlns:a16="http://schemas.microsoft.com/office/drawing/2014/main" val="2190414805"/>
                    </a:ext>
                  </a:extLst>
                </a:gridCol>
                <a:gridCol w="329184">
                  <a:extLst>
                    <a:ext uri="{9D8B030D-6E8A-4147-A177-3AD203B41FA5}">
                      <a16:colId xmlns:a16="http://schemas.microsoft.com/office/drawing/2014/main" val="4014683695"/>
                    </a:ext>
                  </a:extLst>
                </a:gridCol>
                <a:gridCol w="329184">
                  <a:extLst>
                    <a:ext uri="{9D8B030D-6E8A-4147-A177-3AD203B41FA5}">
                      <a16:colId xmlns:a16="http://schemas.microsoft.com/office/drawing/2014/main" val="2857125486"/>
                    </a:ext>
                  </a:extLst>
                </a:gridCol>
                <a:gridCol w="329184">
                  <a:extLst>
                    <a:ext uri="{9D8B030D-6E8A-4147-A177-3AD203B41FA5}">
                      <a16:colId xmlns:a16="http://schemas.microsoft.com/office/drawing/2014/main" val="3815490213"/>
                    </a:ext>
                  </a:extLst>
                </a:gridCol>
                <a:gridCol w="329184">
                  <a:extLst>
                    <a:ext uri="{9D8B030D-6E8A-4147-A177-3AD203B41FA5}">
                      <a16:colId xmlns:a16="http://schemas.microsoft.com/office/drawing/2014/main" val="1628902837"/>
                    </a:ext>
                  </a:extLst>
                </a:gridCol>
                <a:gridCol w="329184">
                  <a:extLst>
                    <a:ext uri="{9D8B030D-6E8A-4147-A177-3AD203B41FA5}">
                      <a16:colId xmlns:a16="http://schemas.microsoft.com/office/drawing/2014/main" val="4019413021"/>
                    </a:ext>
                  </a:extLst>
                </a:gridCol>
                <a:gridCol w="329184">
                  <a:extLst>
                    <a:ext uri="{9D8B030D-6E8A-4147-A177-3AD203B41FA5}">
                      <a16:colId xmlns:a16="http://schemas.microsoft.com/office/drawing/2014/main" val="1518137496"/>
                    </a:ext>
                  </a:extLst>
                </a:gridCol>
                <a:gridCol w="329184">
                  <a:extLst>
                    <a:ext uri="{9D8B030D-6E8A-4147-A177-3AD203B41FA5}">
                      <a16:colId xmlns:a16="http://schemas.microsoft.com/office/drawing/2014/main" val="2181061327"/>
                    </a:ext>
                  </a:extLst>
                </a:gridCol>
                <a:gridCol w="329184">
                  <a:extLst>
                    <a:ext uri="{9D8B030D-6E8A-4147-A177-3AD203B41FA5}">
                      <a16:colId xmlns:a16="http://schemas.microsoft.com/office/drawing/2014/main" val="498692338"/>
                    </a:ext>
                  </a:extLst>
                </a:gridCol>
                <a:gridCol w="329184">
                  <a:extLst>
                    <a:ext uri="{9D8B030D-6E8A-4147-A177-3AD203B41FA5}">
                      <a16:colId xmlns:a16="http://schemas.microsoft.com/office/drawing/2014/main" val="3802137160"/>
                    </a:ext>
                  </a:extLst>
                </a:gridCol>
                <a:gridCol w="329184">
                  <a:extLst>
                    <a:ext uri="{9D8B030D-6E8A-4147-A177-3AD203B41FA5}">
                      <a16:colId xmlns:a16="http://schemas.microsoft.com/office/drawing/2014/main" val="2495181775"/>
                    </a:ext>
                  </a:extLst>
                </a:gridCol>
                <a:gridCol w="329184">
                  <a:extLst>
                    <a:ext uri="{9D8B030D-6E8A-4147-A177-3AD203B41FA5}">
                      <a16:colId xmlns:a16="http://schemas.microsoft.com/office/drawing/2014/main" val="30010494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46221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- 2018-12-23 09:00:02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اعرض الكريستال الأنيق مع صواني التقديم الرخام. اكتشفها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Showcase your elegant crystal with modern, marble serving trays from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https://scontent.xx.fbcdn.net/v/t1.0-9/q86/p720x720/48228921_10155973573403297_4538134901051883520_o.jpg?_nc_cat=103&amp;_nc_ht=scontent.xx&amp;oh=e772c2b1db219b0dd6dbfe135b34426c&amp;oe=5CD7496D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0834320"/>
                  </a:ext>
                </a:extLst>
              </a:tr>
            </a:tbl>
          </a:graphicData>
        </a:graphic>
      </p:graphicFrame>
      <p:sp>
        <p:nvSpPr>
          <p:cNvPr id="4" name="Text Placeholder 3">
            <a:extLst>
              <a:ext uri="{FF2B5EF4-FFF2-40B4-BE49-F238E27FC236}">
                <a16:creationId xmlns:a16="http://schemas.microsoft.com/office/drawing/2014/main" id="{9088DE1F-1DBA-446D-BC2F-08395ACEFFB7}"/>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6700017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CF322-CDEC-4C99-A497-F475D69C6338}"/>
              </a:ext>
            </a:extLst>
          </p:cNvPr>
          <p:cNvSpPr>
            <a:spLocks noGrp="1"/>
          </p:cNvSpPr>
          <p:nvPr>
            <p:ph type="title"/>
          </p:nvPr>
        </p:nvSpPr>
        <p:spPr/>
        <p:txBody>
          <a:bodyPr/>
          <a:lstStyle/>
          <a:p>
            <a:r>
              <a:rPr lang="en-US"/>
              <a:t>Facebook Own Posts Table | Cities - 12 of 25</a:t>
            </a:r>
          </a:p>
        </p:txBody>
      </p:sp>
      <p:graphicFrame>
        <p:nvGraphicFramePr>
          <p:cNvPr id="5" name="Table Placeholder 4">
            <a:extLst>
              <a:ext uri="{FF2B5EF4-FFF2-40B4-BE49-F238E27FC236}">
                <a16:creationId xmlns:a16="http://schemas.microsoft.com/office/drawing/2014/main" id="{771AF174-01D8-4814-8A0F-A23944441355}"/>
              </a:ext>
            </a:extLst>
          </p:cNvPr>
          <p:cNvGraphicFramePr>
            <a:graphicFrameLocks noGrp="1"/>
          </p:cNvGraphicFramePr>
          <p:nvPr>
            <p:ph type="tbl" sz="quarter" idx="13"/>
            <p:extLst>
              <p:ext uri="{D42A27DB-BD31-4B8C-83A1-F6EECF244321}">
                <p14:modId xmlns:p14="http://schemas.microsoft.com/office/powerpoint/2010/main" val="734478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82491893"/>
                    </a:ext>
                  </a:extLst>
                </a:gridCol>
                <a:gridCol w="905256">
                  <a:extLst>
                    <a:ext uri="{9D8B030D-6E8A-4147-A177-3AD203B41FA5}">
                      <a16:colId xmlns:a16="http://schemas.microsoft.com/office/drawing/2014/main" val="4228136019"/>
                    </a:ext>
                  </a:extLst>
                </a:gridCol>
                <a:gridCol w="329184">
                  <a:extLst>
                    <a:ext uri="{9D8B030D-6E8A-4147-A177-3AD203B41FA5}">
                      <a16:colId xmlns:a16="http://schemas.microsoft.com/office/drawing/2014/main" val="1250930894"/>
                    </a:ext>
                  </a:extLst>
                </a:gridCol>
                <a:gridCol w="329184">
                  <a:extLst>
                    <a:ext uri="{9D8B030D-6E8A-4147-A177-3AD203B41FA5}">
                      <a16:colId xmlns:a16="http://schemas.microsoft.com/office/drawing/2014/main" val="4147564784"/>
                    </a:ext>
                  </a:extLst>
                </a:gridCol>
                <a:gridCol w="329184">
                  <a:extLst>
                    <a:ext uri="{9D8B030D-6E8A-4147-A177-3AD203B41FA5}">
                      <a16:colId xmlns:a16="http://schemas.microsoft.com/office/drawing/2014/main" val="4226110759"/>
                    </a:ext>
                  </a:extLst>
                </a:gridCol>
                <a:gridCol w="329184">
                  <a:extLst>
                    <a:ext uri="{9D8B030D-6E8A-4147-A177-3AD203B41FA5}">
                      <a16:colId xmlns:a16="http://schemas.microsoft.com/office/drawing/2014/main" val="3976627596"/>
                    </a:ext>
                  </a:extLst>
                </a:gridCol>
                <a:gridCol w="329184">
                  <a:extLst>
                    <a:ext uri="{9D8B030D-6E8A-4147-A177-3AD203B41FA5}">
                      <a16:colId xmlns:a16="http://schemas.microsoft.com/office/drawing/2014/main" val="3140109311"/>
                    </a:ext>
                  </a:extLst>
                </a:gridCol>
                <a:gridCol w="329184">
                  <a:extLst>
                    <a:ext uri="{9D8B030D-6E8A-4147-A177-3AD203B41FA5}">
                      <a16:colId xmlns:a16="http://schemas.microsoft.com/office/drawing/2014/main" val="1867653274"/>
                    </a:ext>
                  </a:extLst>
                </a:gridCol>
                <a:gridCol w="329184">
                  <a:extLst>
                    <a:ext uri="{9D8B030D-6E8A-4147-A177-3AD203B41FA5}">
                      <a16:colId xmlns:a16="http://schemas.microsoft.com/office/drawing/2014/main" val="584233113"/>
                    </a:ext>
                  </a:extLst>
                </a:gridCol>
                <a:gridCol w="329184">
                  <a:extLst>
                    <a:ext uri="{9D8B030D-6E8A-4147-A177-3AD203B41FA5}">
                      <a16:colId xmlns:a16="http://schemas.microsoft.com/office/drawing/2014/main" val="1016774949"/>
                    </a:ext>
                  </a:extLst>
                </a:gridCol>
                <a:gridCol w="329184">
                  <a:extLst>
                    <a:ext uri="{9D8B030D-6E8A-4147-A177-3AD203B41FA5}">
                      <a16:colId xmlns:a16="http://schemas.microsoft.com/office/drawing/2014/main" val="101205569"/>
                    </a:ext>
                  </a:extLst>
                </a:gridCol>
                <a:gridCol w="329184">
                  <a:extLst>
                    <a:ext uri="{9D8B030D-6E8A-4147-A177-3AD203B41FA5}">
                      <a16:colId xmlns:a16="http://schemas.microsoft.com/office/drawing/2014/main" val="3565941209"/>
                    </a:ext>
                  </a:extLst>
                </a:gridCol>
                <a:gridCol w="329184">
                  <a:extLst>
                    <a:ext uri="{9D8B030D-6E8A-4147-A177-3AD203B41FA5}">
                      <a16:colId xmlns:a16="http://schemas.microsoft.com/office/drawing/2014/main" val="3012667287"/>
                    </a:ext>
                  </a:extLst>
                </a:gridCol>
                <a:gridCol w="329184">
                  <a:extLst>
                    <a:ext uri="{9D8B030D-6E8A-4147-A177-3AD203B41FA5}">
                      <a16:colId xmlns:a16="http://schemas.microsoft.com/office/drawing/2014/main" val="77799426"/>
                    </a:ext>
                  </a:extLst>
                </a:gridCol>
                <a:gridCol w="329184">
                  <a:extLst>
                    <a:ext uri="{9D8B030D-6E8A-4147-A177-3AD203B41FA5}">
                      <a16:colId xmlns:a16="http://schemas.microsoft.com/office/drawing/2014/main" val="2433770442"/>
                    </a:ext>
                  </a:extLst>
                </a:gridCol>
                <a:gridCol w="329184">
                  <a:extLst>
                    <a:ext uri="{9D8B030D-6E8A-4147-A177-3AD203B41FA5}">
                      <a16:colId xmlns:a16="http://schemas.microsoft.com/office/drawing/2014/main" val="4019214569"/>
                    </a:ext>
                  </a:extLst>
                </a:gridCol>
                <a:gridCol w="329184">
                  <a:extLst>
                    <a:ext uri="{9D8B030D-6E8A-4147-A177-3AD203B41FA5}">
                      <a16:colId xmlns:a16="http://schemas.microsoft.com/office/drawing/2014/main" val="3453765079"/>
                    </a:ext>
                  </a:extLst>
                </a:gridCol>
                <a:gridCol w="329184">
                  <a:extLst>
                    <a:ext uri="{9D8B030D-6E8A-4147-A177-3AD203B41FA5}">
                      <a16:colId xmlns:a16="http://schemas.microsoft.com/office/drawing/2014/main" val="2870626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29907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- 2018-12-21 10:28:54 </a:t>
                      </a:r>
                      <a:r>
                        <a:rPr kumimoji="0" lang="en-US" sz="1000" b="0" i="0" u="none" strike="noStrike" kern="1200" cap="none" spc="0" normalizeH="0" baseline="0" noProof="0">
                          <a:ln>
                            <a:noFill/>
                          </a:ln>
                          <a:solidFill>
                            <a:prstClr val="black"/>
                          </a:solidFill>
                          <a:effectLst/>
                          <a:uLnTx/>
                          <a:uFillTx/>
                          <a:latin typeface="+mn-lt"/>
                          <a:ea typeface="+mn-ea"/>
                          <a:cs typeface="+mn-cs"/>
                        </a:rPr>
                        <a:t> 
 Challenge your perception with Slow Dance by #WonderMachines! The latest in kinetic design, Slow Dance turns ordinary objects into slow motion sculptures, and works by taking advantage of the limits of human visual perception to create an optical illusion. Combining technology, science, and art, it reminds us of the natural mystery, beauty, and wonder that surround us every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https://scontent.xx.fbcdn.net/v/t1.0-9/s720x720/48386679_10155987742503297_6742931997104013312_o.jpg?_nc_cat=107&amp;_nc_ht=scontent.xx&amp;oh=7b7f39167c5af36ca9a62ca09cc3023e&amp;oe=5CD11549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76480625"/>
                  </a:ext>
                </a:extLst>
              </a:tr>
            </a:tbl>
          </a:graphicData>
        </a:graphic>
      </p:graphicFrame>
      <p:sp>
        <p:nvSpPr>
          <p:cNvPr id="4" name="Text Placeholder 3">
            <a:extLst>
              <a:ext uri="{FF2B5EF4-FFF2-40B4-BE49-F238E27FC236}">
                <a16:creationId xmlns:a16="http://schemas.microsoft.com/office/drawing/2014/main" id="{DE641F0C-9020-42E3-B014-E731ED831664}"/>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8978010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36254-1FCB-4A3D-8A51-6E71115364B4}"/>
              </a:ext>
            </a:extLst>
          </p:cNvPr>
          <p:cNvSpPr>
            <a:spLocks noGrp="1"/>
          </p:cNvSpPr>
          <p:nvPr>
            <p:ph type="title"/>
          </p:nvPr>
        </p:nvSpPr>
        <p:spPr/>
        <p:txBody>
          <a:bodyPr/>
          <a:lstStyle/>
          <a:p>
            <a:r>
              <a:rPr lang="en-US"/>
              <a:t>Facebook Own Posts Table | Cities - 13 of 25</a:t>
            </a:r>
          </a:p>
        </p:txBody>
      </p:sp>
      <p:graphicFrame>
        <p:nvGraphicFramePr>
          <p:cNvPr id="5" name="Table Placeholder 4">
            <a:extLst>
              <a:ext uri="{FF2B5EF4-FFF2-40B4-BE49-F238E27FC236}">
                <a16:creationId xmlns:a16="http://schemas.microsoft.com/office/drawing/2014/main" id="{D3317ED3-F8CF-4B22-8D52-D1A19417FACC}"/>
              </a:ext>
            </a:extLst>
          </p:cNvPr>
          <p:cNvGraphicFramePr>
            <a:graphicFrameLocks noGrp="1"/>
          </p:cNvGraphicFramePr>
          <p:nvPr>
            <p:ph type="tbl" sz="quarter" idx="13"/>
            <p:extLst>
              <p:ext uri="{D42A27DB-BD31-4B8C-83A1-F6EECF244321}">
                <p14:modId xmlns:p14="http://schemas.microsoft.com/office/powerpoint/2010/main" val="178267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54804203"/>
                    </a:ext>
                  </a:extLst>
                </a:gridCol>
                <a:gridCol w="905256">
                  <a:extLst>
                    <a:ext uri="{9D8B030D-6E8A-4147-A177-3AD203B41FA5}">
                      <a16:colId xmlns:a16="http://schemas.microsoft.com/office/drawing/2014/main" val="325434112"/>
                    </a:ext>
                  </a:extLst>
                </a:gridCol>
                <a:gridCol w="329184">
                  <a:extLst>
                    <a:ext uri="{9D8B030D-6E8A-4147-A177-3AD203B41FA5}">
                      <a16:colId xmlns:a16="http://schemas.microsoft.com/office/drawing/2014/main" val="3004868399"/>
                    </a:ext>
                  </a:extLst>
                </a:gridCol>
                <a:gridCol w="329184">
                  <a:extLst>
                    <a:ext uri="{9D8B030D-6E8A-4147-A177-3AD203B41FA5}">
                      <a16:colId xmlns:a16="http://schemas.microsoft.com/office/drawing/2014/main" val="376290902"/>
                    </a:ext>
                  </a:extLst>
                </a:gridCol>
                <a:gridCol w="329184">
                  <a:extLst>
                    <a:ext uri="{9D8B030D-6E8A-4147-A177-3AD203B41FA5}">
                      <a16:colId xmlns:a16="http://schemas.microsoft.com/office/drawing/2014/main" val="3136383604"/>
                    </a:ext>
                  </a:extLst>
                </a:gridCol>
                <a:gridCol w="329184">
                  <a:extLst>
                    <a:ext uri="{9D8B030D-6E8A-4147-A177-3AD203B41FA5}">
                      <a16:colId xmlns:a16="http://schemas.microsoft.com/office/drawing/2014/main" val="2942184828"/>
                    </a:ext>
                  </a:extLst>
                </a:gridCol>
                <a:gridCol w="329184">
                  <a:extLst>
                    <a:ext uri="{9D8B030D-6E8A-4147-A177-3AD203B41FA5}">
                      <a16:colId xmlns:a16="http://schemas.microsoft.com/office/drawing/2014/main" val="2327038398"/>
                    </a:ext>
                  </a:extLst>
                </a:gridCol>
                <a:gridCol w="329184">
                  <a:extLst>
                    <a:ext uri="{9D8B030D-6E8A-4147-A177-3AD203B41FA5}">
                      <a16:colId xmlns:a16="http://schemas.microsoft.com/office/drawing/2014/main" val="1256255975"/>
                    </a:ext>
                  </a:extLst>
                </a:gridCol>
                <a:gridCol w="329184">
                  <a:extLst>
                    <a:ext uri="{9D8B030D-6E8A-4147-A177-3AD203B41FA5}">
                      <a16:colId xmlns:a16="http://schemas.microsoft.com/office/drawing/2014/main" val="668851927"/>
                    </a:ext>
                  </a:extLst>
                </a:gridCol>
                <a:gridCol w="329184">
                  <a:extLst>
                    <a:ext uri="{9D8B030D-6E8A-4147-A177-3AD203B41FA5}">
                      <a16:colId xmlns:a16="http://schemas.microsoft.com/office/drawing/2014/main" val="2760983544"/>
                    </a:ext>
                  </a:extLst>
                </a:gridCol>
                <a:gridCol w="329184">
                  <a:extLst>
                    <a:ext uri="{9D8B030D-6E8A-4147-A177-3AD203B41FA5}">
                      <a16:colId xmlns:a16="http://schemas.microsoft.com/office/drawing/2014/main" val="2400916321"/>
                    </a:ext>
                  </a:extLst>
                </a:gridCol>
                <a:gridCol w="329184">
                  <a:extLst>
                    <a:ext uri="{9D8B030D-6E8A-4147-A177-3AD203B41FA5}">
                      <a16:colId xmlns:a16="http://schemas.microsoft.com/office/drawing/2014/main" val="1767011036"/>
                    </a:ext>
                  </a:extLst>
                </a:gridCol>
                <a:gridCol w="329184">
                  <a:extLst>
                    <a:ext uri="{9D8B030D-6E8A-4147-A177-3AD203B41FA5}">
                      <a16:colId xmlns:a16="http://schemas.microsoft.com/office/drawing/2014/main" val="2790549971"/>
                    </a:ext>
                  </a:extLst>
                </a:gridCol>
                <a:gridCol w="329184">
                  <a:extLst>
                    <a:ext uri="{9D8B030D-6E8A-4147-A177-3AD203B41FA5}">
                      <a16:colId xmlns:a16="http://schemas.microsoft.com/office/drawing/2014/main" val="596960515"/>
                    </a:ext>
                  </a:extLst>
                </a:gridCol>
                <a:gridCol w="329184">
                  <a:extLst>
                    <a:ext uri="{9D8B030D-6E8A-4147-A177-3AD203B41FA5}">
                      <a16:colId xmlns:a16="http://schemas.microsoft.com/office/drawing/2014/main" val="3564288146"/>
                    </a:ext>
                  </a:extLst>
                </a:gridCol>
                <a:gridCol w="329184">
                  <a:extLst>
                    <a:ext uri="{9D8B030D-6E8A-4147-A177-3AD203B41FA5}">
                      <a16:colId xmlns:a16="http://schemas.microsoft.com/office/drawing/2014/main" val="858859132"/>
                    </a:ext>
                  </a:extLst>
                </a:gridCol>
                <a:gridCol w="329184">
                  <a:extLst>
                    <a:ext uri="{9D8B030D-6E8A-4147-A177-3AD203B41FA5}">
                      <a16:colId xmlns:a16="http://schemas.microsoft.com/office/drawing/2014/main" val="331079622"/>
                    </a:ext>
                  </a:extLst>
                </a:gridCol>
                <a:gridCol w="329184">
                  <a:extLst>
                    <a:ext uri="{9D8B030D-6E8A-4147-A177-3AD203B41FA5}">
                      <a16:colId xmlns:a16="http://schemas.microsoft.com/office/drawing/2014/main" val="5455004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31154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- 2018-12-21 09:00:01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شاهد كل الاشكال والالوان واللمسات المصنوعة يدوياً في هذه التصاميم اللافتة للنظر. اكتشف كل ما هو جديد في "مدن"!
</a:t>
                      </a:r>
                      <a:r>
                        <a:rPr kumimoji="0" lang="en-US" sz="1000" b="0" i="0" u="none" strike="noStrike" kern="1200" cap="none" spc="0" normalizeH="0" baseline="0" noProof="0">
                          <a:ln>
                            <a:noFill/>
                          </a:ln>
                          <a:solidFill>
                            <a:prstClr val="black"/>
                          </a:solidFill>
                          <a:effectLst/>
                          <a:uLnTx/>
                          <a:uFillTx/>
                          <a:latin typeface="+mn-lt"/>
                          <a:ea typeface="+mn-ea"/>
                          <a:cs typeface="+mn-cs"/>
                        </a:rPr>
                        <a:t>What a stunning seating spot! We can’t get enough of the shapes, colors, and handcrafted touches in these eye-catching designs! Discover what’s new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https://scontent.xx.fbcdn.net/v/t1.0-9/p720x720/48373490_10155973571278297_572461557930262528_o.jpg?_nc_cat=106&amp;_nc_ht=scontent.xx&amp;oh=b65f42477b23cc4ae05ac7c633fbbd1a&amp;oe=5CD69FB4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97927984"/>
                  </a:ext>
                </a:extLst>
              </a:tr>
            </a:tbl>
          </a:graphicData>
        </a:graphic>
      </p:graphicFrame>
      <p:sp>
        <p:nvSpPr>
          <p:cNvPr id="4" name="Text Placeholder 3">
            <a:extLst>
              <a:ext uri="{FF2B5EF4-FFF2-40B4-BE49-F238E27FC236}">
                <a16:creationId xmlns:a16="http://schemas.microsoft.com/office/drawing/2014/main" id="{50181EE3-1AB3-45C1-A4D1-ABEF300D0C90}"/>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3350008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8BB7C-B4D0-421D-A25D-DF81C70DDA39}"/>
              </a:ext>
            </a:extLst>
          </p:cNvPr>
          <p:cNvSpPr>
            <a:spLocks noGrp="1"/>
          </p:cNvSpPr>
          <p:nvPr>
            <p:ph type="title"/>
          </p:nvPr>
        </p:nvSpPr>
        <p:spPr/>
        <p:txBody>
          <a:bodyPr/>
          <a:lstStyle/>
          <a:p>
            <a:r>
              <a:rPr lang="en-US"/>
              <a:t>Facebook Own Posts Table | Cities - 14 of 25</a:t>
            </a:r>
          </a:p>
        </p:txBody>
      </p:sp>
      <p:graphicFrame>
        <p:nvGraphicFramePr>
          <p:cNvPr id="5" name="Table Placeholder 4">
            <a:extLst>
              <a:ext uri="{FF2B5EF4-FFF2-40B4-BE49-F238E27FC236}">
                <a16:creationId xmlns:a16="http://schemas.microsoft.com/office/drawing/2014/main" id="{E5BF79B7-0D0F-447E-A178-A07F8EBFC803}"/>
              </a:ext>
            </a:extLst>
          </p:cNvPr>
          <p:cNvGraphicFramePr>
            <a:graphicFrameLocks noGrp="1"/>
          </p:cNvGraphicFramePr>
          <p:nvPr>
            <p:ph type="tbl" sz="quarter" idx="13"/>
            <p:extLst>
              <p:ext uri="{D42A27DB-BD31-4B8C-83A1-F6EECF244321}">
                <p14:modId xmlns:p14="http://schemas.microsoft.com/office/powerpoint/2010/main" val="1909812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82800814"/>
                    </a:ext>
                  </a:extLst>
                </a:gridCol>
                <a:gridCol w="905256">
                  <a:extLst>
                    <a:ext uri="{9D8B030D-6E8A-4147-A177-3AD203B41FA5}">
                      <a16:colId xmlns:a16="http://schemas.microsoft.com/office/drawing/2014/main" val="2351408475"/>
                    </a:ext>
                  </a:extLst>
                </a:gridCol>
                <a:gridCol w="329184">
                  <a:extLst>
                    <a:ext uri="{9D8B030D-6E8A-4147-A177-3AD203B41FA5}">
                      <a16:colId xmlns:a16="http://schemas.microsoft.com/office/drawing/2014/main" val="3242294305"/>
                    </a:ext>
                  </a:extLst>
                </a:gridCol>
                <a:gridCol w="329184">
                  <a:extLst>
                    <a:ext uri="{9D8B030D-6E8A-4147-A177-3AD203B41FA5}">
                      <a16:colId xmlns:a16="http://schemas.microsoft.com/office/drawing/2014/main" val="3404486018"/>
                    </a:ext>
                  </a:extLst>
                </a:gridCol>
                <a:gridCol w="329184">
                  <a:extLst>
                    <a:ext uri="{9D8B030D-6E8A-4147-A177-3AD203B41FA5}">
                      <a16:colId xmlns:a16="http://schemas.microsoft.com/office/drawing/2014/main" val="4001700530"/>
                    </a:ext>
                  </a:extLst>
                </a:gridCol>
                <a:gridCol w="329184">
                  <a:extLst>
                    <a:ext uri="{9D8B030D-6E8A-4147-A177-3AD203B41FA5}">
                      <a16:colId xmlns:a16="http://schemas.microsoft.com/office/drawing/2014/main" val="532514298"/>
                    </a:ext>
                  </a:extLst>
                </a:gridCol>
                <a:gridCol w="329184">
                  <a:extLst>
                    <a:ext uri="{9D8B030D-6E8A-4147-A177-3AD203B41FA5}">
                      <a16:colId xmlns:a16="http://schemas.microsoft.com/office/drawing/2014/main" val="935451328"/>
                    </a:ext>
                  </a:extLst>
                </a:gridCol>
                <a:gridCol w="329184">
                  <a:extLst>
                    <a:ext uri="{9D8B030D-6E8A-4147-A177-3AD203B41FA5}">
                      <a16:colId xmlns:a16="http://schemas.microsoft.com/office/drawing/2014/main" val="3962895723"/>
                    </a:ext>
                  </a:extLst>
                </a:gridCol>
                <a:gridCol w="329184">
                  <a:extLst>
                    <a:ext uri="{9D8B030D-6E8A-4147-A177-3AD203B41FA5}">
                      <a16:colId xmlns:a16="http://schemas.microsoft.com/office/drawing/2014/main" val="3652593517"/>
                    </a:ext>
                  </a:extLst>
                </a:gridCol>
                <a:gridCol w="329184">
                  <a:extLst>
                    <a:ext uri="{9D8B030D-6E8A-4147-A177-3AD203B41FA5}">
                      <a16:colId xmlns:a16="http://schemas.microsoft.com/office/drawing/2014/main" val="150645801"/>
                    </a:ext>
                  </a:extLst>
                </a:gridCol>
                <a:gridCol w="329184">
                  <a:extLst>
                    <a:ext uri="{9D8B030D-6E8A-4147-A177-3AD203B41FA5}">
                      <a16:colId xmlns:a16="http://schemas.microsoft.com/office/drawing/2014/main" val="3768865478"/>
                    </a:ext>
                  </a:extLst>
                </a:gridCol>
                <a:gridCol w="329184">
                  <a:extLst>
                    <a:ext uri="{9D8B030D-6E8A-4147-A177-3AD203B41FA5}">
                      <a16:colId xmlns:a16="http://schemas.microsoft.com/office/drawing/2014/main" val="3736455582"/>
                    </a:ext>
                  </a:extLst>
                </a:gridCol>
                <a:gridCol w="329184">
                  <a:extLst>
                    <a:ext uri="{9D8B030D-6E8A-4147-A177-3AD203B41FA5}">
                      <a16:colId xmlns:a16="http://schemas.microsoft.com/office/drawing/2014/main" val="3890002851"/>
                    </a:ext>
                  </a:extLst>
                </a:gridCol>
                <a:gridCol w="329184">
                  <a:extLst>
                    <a:ext uri="{9D8B030D-6E8A-4147-A177-3AD203B41FA5}">
                      <a16:colId xmlns:a16="http://schemas.microsoft.com/office/drawing/2014/main" val="2181200613"/>
                    </a:ext>
                  </a:extLst>
                </a:gridCol>
                <a:gridCol w="329184">
                  <a:extLst>
                    <a:ext uri="{9D8B030D-6E8A-4147-A177-3AD203B41FA5}">
                      <a16:colId xmlns:a16="http://schemas.microsoft.com/office/drawing/2014/main" val="3861023964"/>
                    </a:ext>
                  </a:extLst>
                </a:gridCol>
                <a:gridCol w="329184">
                  <a:extLst>
                    <a:ext uri="{9D8B030D-6E8A-4147-A177-3AD203B41FA5}">
                      <a16:colId xmlns:a16="http://schemas.microsoft.com/office/drawing/2014/main" val="2878972408"/>
                    </a:ext>
                  </a:extLst>
                </a:gridCol>
                <a:gridCol w="329184">
                  <a:extLst>
                    <a:ext uri="{9D8B030D-6E8A-4147-A177-3AD203B41FA5}">
                      <a16:colId xmlns:a16="http://schemas.microsoft.com/office/drawing/2014/main" val="3784986204"/>
                    </a:ext>
                  </a:extLst>
                </a:gridCol>
                <a:gridCol w="329184">
                  <a:extLst>
                    <a:ext uri="{9D8B030D-6E8A-4147-A177-3AD203B41FA5}">
                      <a16:colId xmlns:a16="http://schemas.microsoft.com/office/drawing/2014/main" val="14534964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14981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- 2018-12-20 09:00:02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تقدم مجموعة الأساور "بنغل اب" ألواناً جريئة ومطبوعات جرافيكية مثالية لمعصمك، متوفرة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Mix, match, and stack! Bangles, bracelets, and cuffs from #BangleUp offer bold colors and custom graphic prints, perfect for your wrist! Find yours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https://scontent.xx.fbcdn.net/v/t1.0-9/48241611_10155973570288297_2312250310145343488_n.png?_nc_cat=105&amp;_nc_ht=scontent.xx&amp;oh=f032007fa5ee15515325ac079cc09792&amp;oe=5C9A61D3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83076303"/>
                  </a:ext>
                </a:extLst>
              </a:tr>
            </a:tbl>
          </a:graphicData>
        </a:graphic>
      </p:graphicFrame>
      <p:sp>
        <p:nvSpPr>
          <p:cNvPr id="4" name="Text Placeholder 3">
            <a:extLst>
              <a:ext uri="{FF2B5EF4-FFF2-40B4-BE49-F238E27FC236}">
                <a16:creationId xmlns:a16="http://schemas.microsoft.com/office/drawing/2014/main" id="{12DC3EC7-8057-470D-AE86-0FFD7376F3BE}"/>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9366482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FA8CC-92CD-4DCB-A0D6-E949F0D103F2}"/>
              </a:ext>
            </a:extLst>
          </p:cNvPr>
          <p:cNvSpPr>
            <a:spLocks noGrp="1"/>
          </p:cNvSpPr>
          <p:nvPr>
            <p:ph type="title"/>
          </p:nvPr>
        </p:nvSpPr>
        <p:spPr/>
        <p:txBody>
          <a:bodyPr/>
          <a:lstStyle/>
          <a:p>
            <a:r>
              <a:rPr lang="en-US"/>
              <a:t>Facebook Own Posts Table | Cities - 15 of 25</a:t>
            </a:r>
          </a:p>
        </p:txBody>
      </p:sp>
      <p:graphicFrame>
        <p:nvGraphicFramePr>
          <p:cNvPr id="5" name="Table Placeholder 4">
            <a:extLst>
              <a:ext uri="{FF2B5EF4-FFF2-40B4-BE49-F238E27FC236}">
                <a16:creationId xmlns:a16="http://schemas.microsoft.com/office/drawing/2014/main" id="{109F4DE5-1251-40FA-AB6D-5916A7702532}"/>
              </a:ext>
            </a:extLst>
          </p:cNvPr>
          <p:cNvGraphicFramePr>
            <a:graphicFrameLocks noGrp="1"/>
          </p:cNvGraphicFramePr>
          <p:nvPr>
            <p:ph type="tbl" sz="quarter" idx="13"/>
            <p:extLst>
              <p:ext uri="{D42A27DB-BD31-4B8C-83A1-F6EECF244321}">
                <p14:modId xmlns:p14="http://schemas.microsoft.com/office/powerpoint/2010/main" val="1264466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45303320"/>
                    </a:ext>
                  </a:extLst>
                </a:gridCol>
                <a:gridCol w="905256">
                  <a:extLst>
                    <a:ext uri="{9D8B030D-6E8A-4147-A177-3AD203B41FA5}">
                      <a16:colId xmlns:a16="http://schemas.microsoft.com/office/drawing/2014/main" val="532304494"/>
                    </a:ext>
                  </a:extLst>
                </a:gridCol>
                <a:gridCol w="329184">
                  <a:extLst>
                    <a:ext uri="{9D8B030D-6E8A-4147-A177-3AD203B41FA5}">
                      <a16:colId xmlns:a16="http://schemas.microsoft.com/office/drawing/2014/main" val="4266237831"/>
                    </a:ext>
                  </a:extLst>
                </a:gridCol>
                <a:gridCol w="329184">
                  <a:extLst>
                    <a:ext uri="{9D8B030D-6E8A-4147-A177-3AD203B41FA5}">
                      <a16:colId xmlns:a16="http://schemas.microsoft.com/office/drawing/2014/main" val="851973163"/>
                    </a:ext>
                  </a:extLst>
                </a:gridCol>
                <a:gridCol w="329184">
                  <a:extLst>
                    <a:ext uri="{9D8B030D-6E8A-4147-A177-3AD203B41FA5}">
                      <a16:colId xmlns:a16="http://schemas.microsoft.com/office/drawing/2014/main" val="4259118817"/>
                    </a:ext>
                  </a:extLst>
                </a:gridCol>
                <a:gridCol w="329184">
                  <a:extLst>
                    <a:ext uri="{9D8B030D-6E8A-4147-A177-3AD203B41FA5}">
                      <a16:colId xmlns:a16="http://schemas.microsoft.com/office/drawing/2014/main" val="1085503626"/>
                    </a:ext>
                  </a:extLst>
                </a:gridCol>
                <a:gridCol w="329184">
                  <a:extLst>
                    <a:ext uri="{9D8B030D-6E8A-4147-A177-3AD203B41FA5}">
                      <a16:colId xmlns:a16="http://schemas.microsoft.com/office/drawing/2014/main" val="1792985301"/>
                    </a:ext>
                  </a:extLst>
                </a:gridCol>
                <a:gridCol w="329184">
                  <a:extLst>
                    <a:ext uri="{9D8B030D-6E8A-4147-A177-3AD203B41FA5}">
                      <a16:colId xmlns:a16="http://schemas.microsoft.com/office/drawing/2014/main" val="1914106825"/>
                    </a:ext>
                  </a:extLst>
                </a:gridCol>
                <a:gridCol w="329184">
                  <a:extLst>
                    <a:ext uri="{9D8B030D-6E8A-4147-A177-3AD203B41FA5}">
                      <a16:colId xmlns:a16="http://schemas.microsoft.com/office/drawing/2014/main" val="4219258402"/>
                    </a:ext>
                  </a:extLst>
                </a:gridCol>
                <a:gridCol w="329184">
                  <a:extLst>
                    <a:ext uri="{9D8B030D-6E8A-4147-A177-3AD203B41FA5}">
                      <a16:colId xmlns:a16="http://schemas.microsoft.com/office/drawing/2014/main" val="3748130955"/>
                    </a:ext>
                  </a:extLst>
                </a:gridCol>
                <a:gridCol w="329184">
                  <a:extLst>
                    <a:ext uri="{9D8B030D-6E8A-4147-A177-3AD203B41FA5}">
                      <a16:colId xmlns:a16="http://schemas.microsoft.com/office/drawing/2014/main" val="3413735991"/>
                    </a:ext>
                  </a:extLst>
                </a:gridCol>
                <a:gridCol w="329184">
                  <a:extLst>
                    <a:ext uri="{9D8B030D-6E8A-4147-A177-3AD203B41FA5}">
                      <a16:colId xmlns:a16="http://schemas.microsoft.com/office/drawing/2014/main" val="3113658331"/>
                    </a:ext>
                  </a:extLst>
                </a:gridCol>
                <a:gridCol w="329184">
                  <a:extLst>
                    <a:ext uri="{9D8B030D-6E8A-4147-A177-3AD203B41FA5}">
                      <a16:colId xmlns:a16="http://schemas.microsoft.com/office/drawing/2014/main" val="1906271597"/>
                    </a:ext>
                  </a:extLst>
                </a:gridCol>
                <a:gridCol w="329184">
                  <a:extLst>
                    <a:ext uri="{9D8B030D-6E8A-4147-A177-3AD203B41FA5}">
                      <a16:colId xmlns:a16="http://schemas.microsoft.com/office/drawing/2014/main" val="523669128"/>
                    </a:ext>
                  </a:extLst>
                </a:gridCol>
                <a:gridCol w="329184">
                  <a:extLst>
                    <a:ext uri="{9D8B030D-6E8A-4147-A177-3AD203B41FA5}">
                      <a16:colId xmlns:a16="http://schemas.microsoft.com/office/drawing/2014/main" val="3322968872"/>
                    </a:ext>
                  </a:extLst>
                </a:gridCol>
                <a:gridCol w="329184">
                  <a:extLst>
                    <a:ext uri="{9D8B030D-6E8A-4147-A177-3AD203B41FA5}">
                      <a16:colId xmlns:a16="http://schemas.microsoft.com/office/drawing/2014/main" val="1000575562"/>
                    </a:ext>
                  </a:extLst>
                </a:gridCol>
                <a:gridCol w="329184">
                  <a:extLst>
                    <a:ext uri="{9D8B030D-6E8A-4147-A177-3AD203B41FA5}">
                      <a16:colId xmlns:a16="http://schemas.microsoft.com/office/drawing/2014/main" val="2689140712"/>
                    </a:ext>
                  </a:extLst>
                </a:gridCol>
                <a:gridCol w="329184">
                  <a:extLst>
                    <a:ext uri="{9D8B030D-6E8A-4147-A177-3AD203B41FA5}">
                      <a16:colId xmlns:a16="http://schemas.microsoft.com/office/drawing/2014/main" val="28259454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27838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- 2018-12-19 09:00:02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تمتع بلعبة الشطرنج من "سكاي لاين" مع قطع لعب مستوحاة من المدن المشهورة، متوفرة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Level up your chess game with city-inspired playing pieces from #SkylineChess! Get yours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https://scontent.xx.fbcdn.net/v/t1.0-9/s720x720/48413607_10155973569028297_5861968869651906560_n.jpg?_nc_cat=102&amp;_nc_ht=scontent.xx&amp;oh=3f7c941eeb0516ae793506e165f2dec9&amp;oe=5C8C9EE1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4730571"/>
                  </a:ext>
                </a:extLst>
              </a:tr>
            </a:tbl>
          </a:graphicData>
        </a:graphic>
      </p:graphicFrame>
      <p:sp>
        <p:nvSpPr>
          <p:cNvPr id="4" name="Text Placeholder 3">
            <a:extLst>
              <a:ext uri="{FF2B5EF4-FFF2-40B4-BE49-F238E27FC236}">
                <a16:creationId xmlns:a16="http://schemas.microsoft.com/office/drawing/2014/main" id="{5E3B7C97-4C9F-4F06-B86E-39FBCBD47DC8}"/>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8636692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3F7E1-7824-4B8D-8EFB-655BA86225AA}"/>
              </a:ext>
            </a:extLst>
          </p:cNvPr>
          <p:cNvSpPr>
            <a:spLocks noGrp="1"/>
          </p:cNvSpPr>
          <p:nvPr>
            <p:ph type="title"/>
          </p:nvPr>
        </p:nvSpPr>
        <p:spPr/>
        <p:txBody>
          <a:bodyPr/>
          <a:lstStyle/>
          <a:p>
            <a:r>
              <a:rPr lang="en-US"/>
              <a:t>Facebook Own Posts Table | Cities - 16 of 25</a:t>
            </a:r>
          </a:p>
        </p:txBody>
      </p:sp>
      <p:graphicFrame>
        <p:nvGraphicFramePr>
          <p:cNvPr id="5" name="Table Placeholder 4">
            <a:extLst>
              <a:ext uri="{FF2B5EF4-FFF2-40B4-BE49-F238E27FC236}">
                <a16:creationId xmlns:a16="http://schemas.microsoft.com/office/drawing/2014/main" id="{71C3EF5C-3FFB-4CF2-AE74-8B77380533C5}"/>
              </a:ext>
            </a:extLst>
          </p:cNvPr>
          <p:cNvGraphicFramePr>
            <a:graphicFrameLocks noGrp="1"/>
          </p:cNvGraphicFramePr>
          <p:nvPr>
            <p:ph type="tbl" sz="quarter" idx="13"/>
            <p:extLst>
              <p:ext uri="{D42A27DB-BD31-4B8C-83A1-F6EECF244321}">
                <p14:modId xmlns:p14="http://schemas.microsoft.com/office/powerpoint/2010/main" val="3539777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66803570"/>
                    </a:ext>
                  </a:extLst>
                </a:gridCol>
                <a:gridCol w="905256">
                  <a:extLst>
                    <a:ext uri="{9D8B030D-6E8A-4147-A177-3AD203B41FA5}">
                      <a16:colId xmlns:a16="http://schemas.microsoft.com/office/drawing/2014/main" val="1160872154"/>
                    </a:ext>
                  </a:extLst>
                </a:gridCol>
                <a:gridCol w="329184">
                  <a:extLst>
                    <a:ext uri="{9D8B030D-6E8A-4147-A177-3AD203B41FA5}">
                      <a16:colId xmlns:a16="http://schemas.microsoft.com/office/drawing/2014/main" val="2736687513"/>
                    </a:ext>
                  </a:extLst>
                </a:gridCol>
                <a:gridCol w="329184">
                  <a:extLst>
                    <a:ext uri="{9D8B030D-6E8A-4147-A177-3AD203B41FA5}">
                      <a16:colId xmlns:a16="http://schemas.microsoft.com/office/drawing/2014/main" val="1306314091"/>
                    </a:ext>
                  </a:extLst>
                </a:gridCol>
                <a:gridCol w="329184">
                  <a:extLst>
                    <a:ext uri="{9D8B030D-6E8A-4147-A177-3AD203B41FA5}">
                      <a16:colId xmlns:a16="http://schemas.microsoft.com/office/drawing/2014/main" val="2726663693"/>
                    </a:ext>
                  </a:extLst>
                </a:gridCol>
                <a:gridCol w="329184">
                  <a:extLst>
                    <a:ext uri="{9D8B030D-6E8A-4147-A177-3AD203B41FA5}">
                      <a16:colId xmlns:a16="http://schemas.microsoft.com/office/drawing/2014/main" val="2852578630"/>
                    </a:ext>
                  </a:extLst>
                </a:gridCol>
                <a:gridCol w="329184">
                  <a:extLst>
                    <a:ext uri="{9D8B030D-6E8A-4147-A177-3AD203B41FA5}">
                      <a16:colId xmlns:a16="http://schemas.microsoft.com/office/drawing/2014/main" val="1653324182"/>
                    </a:ext>
                  </a:extLst>
                </a:gridCol>
                <a:gridCol w="329184">
                  <a:extLst>
                    <a:ext uri="{9D8B030D-6E8A-4147-A177-3AD203B41FA5}">
                      <a16:colId xmlns:a16="http://schemas.microsoft.com/office/drawing/2014/main" val="2391088398"/>
                    </a:ext>
                  </a:extLst>
                </a:gridCol>
                <a:gridCol w="329184">
                  <a:extLst>
                    <a:ext uri="{9D8B030D-6E8A-4147-A177-3AD203B41FA5}">
                      <a16:colId xmlns:a16="http://schemas.microsoft.com/office/drawing/2014/main" val="675267504"/>
                    </a:ext>
                  </a:extLst>
                </a:gridCol>
                <a:gridCol w="329184">
                  <a:extLst>
                    <a:ext uri="{9D8B030D-6E8A-4147-A177-3AD203B41FA5}">
                      <a16:colId xmlns:a16="http://schemas.microsoft.com/office/drawing/2014/main" val="291962003"/>
                    </a:ext>
                  </a:extLst>
                </a:gridCol>
                <a:gridCol w="329184">
                  <a:extLst>
                    <a:ext uri="{9D8B030D-6E8A-4147-A177-3AD203B41FA5}">
                      <a16:colId xmlns:a16="http://schemas.microsoft.com/office/drawing/2014/main" val="1442542018"/>
                    </a:ext>
                  </a:extLst>
                </a:gridCol>
                <a:gridCol w="329184">
                  <a:extLst>
                    <a:ext uri="{9D8B030D-6E8A-4147-A177-3AD203B41FA5}">
                      <a16:colId xmlns:a16="http://schemas.microsoft.com/office/drawing/2014/main" val="3156133339"/>
                    </a:ext>
                  </a:extLst>
                </a:gridCol>
                <a:gridCol w="329184">
                  <a:extLst>
                    <a:ext uri="{9D8B030D-6E8A-4147-A177-3AD203B41FA5}">
                      <a16:colId xmlns:a16="http://schemas.microsoft.com/office/drawing/2014/main" val="1139662566"/>
                    </a:ext>
                  </a:extLst>
                </a:gridCol>
                <a:gridCol w="329184">
                  <a:extLst>
                    <a:ext uri="{9D8B030D-6E8A-4147-A177-3AD203B41FA5}">
                      <a16:colId xmlns:a16="http://schemas.microsoft.com/office/drawing/2014/main" val="2332305293"/>
                    </a:ext>
                  </a:extLst>
                </a:gridCol>
                <a:gridCol w="329184">
                  <a:extLst>
                    <a:ext uri="{9D8B030D-6E8A-4147-A177-3AD203B41FA5}">
                      <a16:colId xmlns:a16="http://schemas.microsoft.com/office/drawing/2014/main" val="1477338776"/>
                    </a:ext>
                  </a:extLst>
                </a:gridCol>
                <a:gridCol w="329184">
                  <a:extLst>
                    <a:ext uri="{9D8B030D-6E8A-4147-A177-3AD203B41FA5}">
                      <a16:colId xmlns:a16="http://schemas.microsoft.com/office/drawing/2014/main" val="2436785561"/>
                    </a:ext>
                  </a:extLst>
                </a:gridCol>
                <a:gridCol w="329184">
                  <a:extLst>
                    <a:ext uri="{9D8B030D-6E8A-4147-A177-3AD203B41FA5}">
                      <a16:colId xmlns:a16="http://schemas.microsoft.com/office/drawing/2014/main" val="3002296775"/>
                    </a:ext>
                  </a:extLst>
                </a:gridCol>
                <a:gridCol w="329184">
                  <a:extLst>
                    <a:ext uri="{9D8B030D-6E8A-4147-A177-3AD203B41FA5}">
                      <a16:colId xmlns:a16="http://schemas.microsoft.com/office/drawing/2014/main" val="22694733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50998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- 2018-12-19 07:00:02 </a:t>
                      </a:r>
                      <a:r>
                        <a:rPr kumimoji="0" lang="en-US" sz="1000" b="0" i="0" u="none" strike="noStrike" kern="1200" cap="none" spc="0" normalizeH="0" baseline="0" noProof="0">
                          <a:ln>
                            <a:noFill/>
                          </a:ln>
                          <a:solidFill>
                            <a:prstClr val="black"/>
                          </a:solidFill>
                          <a:effectLst/>
                          <a:uLnTx/>
                          <a:uFillTx/>
                          <a:latin typeface="+mn-lt"/>
                          <a:ea typeface="+mn-ea"/>
                          <a:cs typeface="+mn-cs"/>
                        </a:rPr>
                        <a:t> 
 What’s your favorite letter? #MisterAlphabet can form them all with his bendable, flexible figure! Check him out at #CitiesDubai! #homedecor #homedecordubai #christmasgiftsideas #giftideasdubai #secretsanta #holidayseason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https://scontent.xx.fbcdn.net/v/t1.0-9/48079112_10155973614193297_6983316617966911488_n.jpg?_nc_cat=105&amp;_nc_ht=scontent.xx&amp;oh=82e3c0e7165e137c0119dfc5c557ab64&amp;oe=5C9141E1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95258311"/>
                  </a:ext>
                </a:extLst>
              </a:tr>
            </a:tbl>
          </a:graphicData>
        </a:graphic>
      </p:graphicFrame>
      <p:sp>
        <p:nvSpPr>
          <p:cNvPr id="4" name="Text Placeholder 3">
            <a:extLst>
              <a:ext uri="{FF2B5EF4-FFF2-40B4-BE49-F238E27FC236}">
                <a16:creationId xmlns:a16="http://schemas.microsoft.com/office/drawing/2014/main" id="{C9B8B074-919C-4CAF-B706-E5632F4CD3BA}"/>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1062991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E3AED-F215-46A9-8D07-26CC73890C29}"/>
              </a:ext>
            </a:extLst>
          </p:cNvPr>
          <p:cNvSpPr>
            <a:spLocks noGrp="1"/>
          </p:cNvSpPr>
          <p:nvPr>
            <p:ph type="title"/>
          </p:nvPr>
        </p:nvSpPr>
        <p:spPr/>
        <p:txBody>
          <a:bodyPr/>
          <a:lstStyle/>
          <a:p>
            <a:r>
              <a:rPr lang="en-US"/>
              <a:t>Facebook Own Posts Table | Cities - 17 of 25</a:t>
            </a:r>
          </a:p>
        </p:txBody>
      </p:sp>
      <p:graphicFrame>
        <p:nvGraphicFramePr>
          <p:cNvPr id="5" name="Table Placeholder 4">
            <a:extLst>
              <a:ext uri="{FF2B5EF4-FFF2-40B4-BE49-F238E27FC236}">
                <a16:creationId xmlns:a16="http://schemas.microsoft.com/office/drawing/2014/main" id="{89A6AC66-9676-46B6-AB32-DB9B35EEA789}"/>
              </a:ext>
            </a:extLst>
          </p:cNvPr>
          <p:cNvGraphicFramePr>
            <a:graphicFrameLocks noGrp="1"/>
          </p:cNvGraphicFramePr>
          <p:nvPr>
            <p:ph type="tbl" sz="quarter" idx="13"/>
            <p:extLst>
              <p:ext uri="{D42A27DB-BD31-4B8C-83A1-F6EECF244321}">
                <p14:modId xmlns:p14="http://schemas.microsoft.com/office/powerpoint/2010/main" val="3508539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97529867"/>
                    </a:ext>
                  </a:extLst>
                </a:gridCol>
                <a:gridCol w="905256">
                  <a:extLst>
                    <a:ext uri="{9D8B030D-6E8A-4147-A177-3AD203B41FA5}">
                      <a16:colId xmlns:a16="http://schemas.microsoft.com/office/drawing/2014/main" val="1127496035"/>
                    </a:ext>
                  </a:extLst>
                </a:gridCol>
                <a:gridCol w="329184">
                  <a:extLst>
                    <a:ext uri="{9D8B030D-6E8A-4147-A177-3AD203B41FA5}">
                      <a16:colId xmlns:a16="http://schemas.microsoft.com/office/drawing/2014/main" val="164457135"/>
                    </a:ext>
                  </a:extLst>
                </a:gridCol>
                <a:gridCol w="329184">
                  <a:extLst>
                    <a:ext uri="{9D8B030D-6E8A-4147-A177-3AD203B41FA5}">
                      <a16:colId xmlns:a16="http://schemas.microsoft.com/office/drawing/2014/main" val="3206250172"/>
                    </a:ext>
                  </a:extLst>
                </a:gridCol>
                <a:gridCol w="329184">
                  <a:extLst>
                    <a:ext uri="{9D8B030D-6E8A-4147-A177-3AD203B41FA5}">
                      <a16:colId xmlns:a16="http://schemas.microsoft.com/office/drawing/2014/main" val="1866709359"/>
                    </a:ext>
                  </a:extLst>
                </a:gridCol>
                <a:gridCol w="329184">
                  <a:extLst>
                    <a:ext uri="{9D8B030D-6E8A-4147-A177-3AD203B41FA5}">
                      <a16:colId xmlns:a16="http://schemas.microsoft.com/office/drawing/2014/main" val="1417626438"/>
                    </a:ext>
                  </a:extLst>
                </a:gridCol>
                <a:gridCol w="329184">
                  <a:extLst>
                    <a:ext uri="{9D8B030D-6E8A-4147-A177-3AD203B41FA5}">
                      <a16:colId xmlns:a16="http://schemas.microsoft.com/office/drawing/2014/main" val="2592411523"/>
                    </a:ext>
                  </a:extLst>
                </a:gridCol>
                <a:gridCol w="329184">
                  <a:extLst>
                    <a:ext uri="{9D8B030D-6E8A-4147-A177-3AD203B41FA5}">
                      <a16:colId xmlns:a16="http://schemas.microsoft.com/office/drawing/2014/main" val="3534953216"/>
                    </a:ext>
                  </a:extLst>
                </a:gridCol>
                <a:gridCol w="329184">
                  <a:extLst>
                    <a:ext uri="{9D8B030D-6E8A-4147-A177-3AD203B41FA5}">
                      <a16:colId xmlns:a16="http://schemas.microsoft.com/office/drawing/2014/main" val="40266097"/>
                    </a:ext>
                  </a:extLst>
                </a:gridCol>
                <a:gridCol w="329184">
                  <a:extLst>
                    <a:ext uri="{9D8B030D-6E8A-4147-A177-3AD203B41FA5}">
                      <a16:colId xmlns:a16="http://schemas.microsoft.com/office/drawing/2014/main" val="502181987"/>
                    </a:ext>
                  </a:extLst>
                </a:gridCol>
                <a:gridCol w="329184">
                  <a:extLst>
                    <a:ext uri="{9D8B030D-6E8A-4147-A177-3AD203B41FA5}">
                      <a16:colId xmlns:a16="http://schemas.microsoft.com/office/drawing/2014/main" val="3153134898"/>
                    </a:ext>
                  </a:extLst>
                </a:gridCol>
                <a:gridCol w="329184">
                  <a:extLst>
                    <a:ext uri="{9D8B030D-6E8A-4147-A177-3AD203B41FA5}">
                      <a16:colId xmlns:a16="http://schemas.microsoft.com/office/drawing/2014/main" val="1152179969"/>
                    </a:ext>
                  </a:extLst>
                </a:gridCol>
                <a:gridCol w="329184">
                  <a:extLst>
                    <a:ext uri="{9D8B030D-6E8A-4147-A177-3AD203B41FA5}">
                      <a16:colId xmlns:a16="http://schemas.microsoft.com/office/drawing/2014/main" val="2680575842"/>
                    </a:ext>
                  </a:extLst>
                </a:gridCol>
                <a:gridCol w="329184">
                  <a:extLst>
                    <a:ext uri="{9D8B030D-6E8A-4147-A177-3AD203B41FA5}">
                      <a16:colId xmlns:a16="http://schemas.microsoft.com/office/drawing/2014/main" val="1900132716"/>
                    </a:ext>
                  </a:extLst>
                </a:gridCol>
                <a:gridCol w="329184">
                  <a:extLst>
                    <a:ext uri="{9D8B030D-6E8A-4147-A177-3AD203B41FA5}">
                      <a16:colId xmlns:a16="http://schemas.microsoft.com/office/drawing/2014/main" val="4083362056"/>
                    </a:ext>
                  </a:extLst>
                </a:gridCol>
                <a:gridCol w="329184">
                  <a:extLst>
                    <a:ext uri="{9D8B030D-6E8A-4147-A177-3AD203B41FA5}">
                      <a16:colId xmlns:a16="http://schemas.microsoft.com/office/drawing/2014/main" val="3985883945"/>
                    </a:ext>
                  </a:extLst>
                </a:gridCol>
                <a:gridCol w="329184">
                  <a:extLst>
                    <a:ext uri="{9D8B030D-6E8A-4147-A177-3AD203B41FA5}">
                      <a16:colId xmlns:a16="http://schemas.microsoft.com/office/drawing/2014/main" val="2362838428"/>
                    </a:ext>
                  </a:extLst>
                </a:gridCol>
                <a:gridCol w="329184">
                  <a:extLst>
                    <a:ext uri="{9D8B030D-6E8A-4147-A177-3AD203B41FA5}">
                      <a16:colId xmlns:a16="http://schemas.microsoft.com/office/drawing/2014/main" val="2814384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11344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- 2018-12-18 09:00:01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يتباين علامات ساعة بلو مارين الانيقة من "ايت كويت" مع القرص الازرق الغامق المحمي بزجاج الياقوت المضاد للخدش وتطوق اليد بشريط بولي كاربونيت متين. متوفرة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Tell time in style with the Blue Marine watch from #EightKuwait! Minimal hour markings in white provide a nice contrast to the bold blue dial, protected by scratchproof Sapphire glass and finished off with a durable, versatile polycarbonate strap. Find it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https://scontent.xx.fbcdn.net/v/t1.0-9/48336096_10155973568053297_7799154877136896000_n.png?_nc_cat=108&amp;_nc_ht=scontent.xx&amp;oh=acc61ab34877a04639bc86b10aee8f86&amp;oe=5C9C9A13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89835067"/>
                  </a:ext>
                </a:extLst>
              </a:tr>
            </a:tbl>
          </a:graphicData>
        </a:graphic>
      </p:graphicFrame>
      <p:sp>
        <p:nvSpPr>
          <p:cNvPr id="4" name="Text Placeholder 3">
            <a:extLst>
              <a:ext uri="{FF2B5EF4-FFF2-40B4-BE49-F238E27FC236}">
                <a16:creationId xmlns:a16="http://schemas.microsoft.com/office/drawing/2014/main" id="{CF22665A-A097-4FE3-9092-13AAC991BB54}"/>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2284006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9DAB0-4591-4B1E-A975-9279A173752B}"/>
              </a:ext>
            </a:extLst>
          </p:cNvPr>
          <p:cNvSpPr>
            <a:spLocks noGrp="1"/>
          </p:cNvSpPr>
          <p:nvPr>
            <p:ph type="title"/>
          </p:nvPr>
        </p:nvSpPr>
        <p:spPr/>
        <p:txBody>
          <a:bodyPr/>
          <a:lstStyle/>
          <a:p>
            <a:r>
              <a:rPr lang="en-US"/>
              <a:t>Facebook Own Posts Table | Cities - 18 of 25</a:t>
            </a:r>
          </a:p>
        </p:txBody>
      </p:sp>
      <p:graphicFrame>
        <p:nvGraphicFramePr>
          <p:cNvPr id="5" name="Table Placeholder 4">
            <a:extLst>
              <a:ext uri="{FF2B5EF4-FFF2-40B4-BE49-F238E27FC236}">
                <a16:creationId xmlns:a16="http://schemas.microsoft.com/office/drawing/2014/main" id="{71EC0F3A-72FA-495A-B4A0-3644406BEA13}"/>
              </a:ext>
            </a:extLst>
          </p:cNvPr>
          <p:cNvGraphicFramePr>
            <a:graphicFrameLocks noGrp="1"/>
          </p:cNvGraphicFramePr>
          <p:nvPr>
            <p:ph type="tbl" sz="quarter" idx="13"/>
            <p:extLst>
              <p:ext uri="{D42A27DB-BD31-4B8C-83A1-F6EECF244321}">
                <p14:modId xmlns:p14="http://schemas.microsoft.com/office/powerpoint/2010/main" val="3212947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90378007"/>
                    </a:ext>
                  </a:extLst>
                </a:gridCol>
                <a:gridCol w="905256">
                  <a:extLst>
                    <a:ext uri="{9D8B030D-6E8A-4147-A177-3AD203B41FA5}">
                      <a16:colId xmlns:a16="http://schemas.microsoft.com/office/drawing/2014/main" val="500088607"/>
                    </a:ext>
                  </a:extLst>
                </a:gridCol>
                <a:gridCol w="329184">
                  <a:extLst>
                    <a:ext uri="{9D8B030D-6E8A-4147-A177-3AD203B41FA5}">
                      <a16:colId xmlns:a16="http://schemas.microsoft.com/office/drawing/2014/main" val="3212984108"/>
                    </a:ext>
                  </a:extLst>
                </a:gridCol>
                <a:gridCol w="329184">
                  <a:extLst>
                    <a:ext uri="{9D8B030D-6E8A-4147-A177-3AD203B41FA5}">
                      <a16:colId xmlns:a16="http://schemas.microsoft.com/office/drawing/2014/main" val="458581696"/>
                    </a:ext>
                  </a:extLst>
                </a:gridCol>
                <a:gridCol w="329184">
                  <a:extLst>
                    <a:ext uri="{9D8B030D-6E8A-4147-A177-3AD203B41FA5}">
                      <a16:colId xmlns:a16="http://schemas.microsoft.com/office/drawing/2014/main" val="3843510258"/>
                    </a:ext>
                  </a:extLst>
                </a:gridCol>
                <a:gridCol w="329184">
                  <a:extLst>
                    <a:ext uri="{9D8B030D-6E8A-4147-A177-3AD203B41FA5}">
                      <a16:colId xmlns:a16="http://schemas.microsoft.com/office/drawing/2014/main" val="2904590941"/>
                    </a:ext>
                  </a:extLst>
                </a:gridCol>
                <a:gridCol w="329184">
                  <a:extLst>
                    <a:ext uri="{9D8B030D-6E8A-4147-A177-3AD203B41FA5}">
                      <a16:colId xmlns:a16="http://schemas.microsoft.com/office/drawing/2014/main" val="1889687551"/>
                    </a:ext>
                  </a:extLst>
                </a:gridCol>
                <a:gridCol w="329184">
                  <a:extLst>
                    <a:ext uri="{9D8B030D-6E8A-4147-A177-3AD203B41FA5}">
                      <a16:colId xmlns:a16="http://schemas.microsoft.com/office/drawing/2014/main" val="3170864028"/>
                    </a:ext>
                  </a:extLst>
                </a:gridCol>
                <a:gridCol w="329184">
                  <a:extLst>
                    <a:ext uri="{9D8B030D-6E8A-4147-A177-3AD203B41FA5}">
                      <a16:colId xmlns:a16="http://schemas.microsoft.com/office/drawing/2014/main" val="2241341914"/>
                    </a:ext>
                  </a:extLst>
                </a:gridCol>
                <a:gridCol w="329184">
                  <a:extLst>
                    <a:ext uri="{9D8B030D-6E8A-4147-A177-3AD203B41FA5}">
                      <a16:colId xmlns:a16="http://schemas.microsoft.com/office/drawing/2014/main" val="3732650459"/>
                    </a:ext>
                  </a:extLst>
                </a:gridCol>
                <a:gridCol w="329184">
                  <a:extLst>
                    <a:ext uri="{9D8B030D-6E8A-4147-A177-3AD203B41FA5}">
                      <a16:colId xmlns:a16="http://schemas.microsoft.com/office/drawing/2014/main" val="3946019354"/>
                    </a:ext>
                  </a:extLst>
                </a:gridCol>
                <a:gridCol w="329184">
                  <a:extLst>
                    <a:ext uri="{9D8B030D-6E8A-4147-A177-3AD203B41FA5}">
                      <a16:colId xmlns:a16="http://schemas.microsoft.com/office/drawing/2014/main" val="2771425548"/>
                    </a:ext>
                  </a:extLst>
                </a:gridCol>
                <a:gridCol w="329184">
                  <a:extLst>
                    <a:ext uri="{9D8B030D-6E8A-4147-A177-3AD203B41FA5}">
                      <a16:colId xmlns:a16="http://schemas.microsoft.com/office/drawing/2014/main" val="4162953291"/>
                    </a:ext>
                  </a:extLst>
                </a:gridCol>
                <a:gridCol w="329184">
                  <a:extLst>
                    <a:ext uri="{9D8B030D-6E8A-4147-A177-3AD203B41FA5}">
                      <a16:colId xmlns:a16="http://schemas.microsoft.com/office/drawing/2014/main" val="1508855065"/>
                    </a:ext>
                  </a:extLst>
                </a:gridCol>
                <a:gridCol w="329184">
                  <a:extLst>
                    <a:ext uri="{9D8B030D-6E8A-4147-A177-3AD203B41FA5}">
                      <a16:colId xmlns:a16="http://schemas.microsoft.com/office/drawing/2014/main" val="3243908512"/>
                    </a:ext>
                  </a:extLst>
                </a:gridCol>
                <a:gridCol w="329184">
                  <a:extLst>
                    <a:ext uri="{9D8B030D-6E8A-4147-A177-3AD203B41FA5}">
                      <a16:colId xmlns:a16="http://schemas.microsoft.com/office/drawing/2014/main" val="2917162037"/>
                    </a:ext>
                  </a:extLst>
                </a:gridCol>
                <a:gridCol w="329184">
                  <a:extLst>
                    <a:ext uri="{9D8B030D-6E8A-4147-A177-3AD203B41FA5}">
                      <a16:colId xmlns:a16="http://schemas.microsoft.com/office/drawing/2014/main" val="22015805"/>
                    </a:ext>
                  </a:extLst>
                </a:gridCol>
                <a:gridCol w="329184">
                  <a:extLst>
                    <a:ext uri="{9D8B030D-6E8A-4147-A177-3AD203B41FA5}">
                      <a16:colId xmlns:a16="http://schemas.microsoft.com/office/drawing/2014/main" val="34535397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66366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- 2018-12-18 07:00:01 </a:t>
                      </a:r>
                      <a:r>
                        <a:rPr kumimoji="0" lang="en-US" sz="1000" b="0" i="0" u="none" strike="noStrike" kern="1200" cap="none" spc="0" normalizeH="0" baseline="0" noProof="0">
                          <a:ln>
                            <a:noFill/>
                          </a:ln>
                          <a:solidFill>
                            <a:prstClr val="black"/>
                          </a:solidFill>
                          <a:effectLst/>
                          <a:uLnTx/>
                          <a:uFillTx/>
                          <a:latin typeface="+mn-lt"/>
                          <a:ea typeface="+mn-ea"/>
                          <a:cs typeface="+mn-cs"/>
                        </a:rPr>
                        <a:t> 
 Give him the stars as a gift with the Merkaba paperweight shaped like a star tetrahedron and crafted from metal. Discover this thoughtful creation and many more designs from #VAU at #CitiesDubai! #vauproducts #accessoriesdubai #christmasgiftsideas #giftideasdubai #secretsanta #holidayseason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https://scontent.xx.fbcdn.net/v/t1.0-9/s720x720/48358482_10155973611973297_1652928480377044992_o.jpg?_nc_cat=102&amp;_nc_ht=scontent.xx&amp;oh=67cd9018b05d6b3d2481b31c2e0f5534&amp;oe=5CD7F926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44072842"/>
                  </a:ext>
                </a:extLst>
              </a:tr>
            </a:tbl>
          </a:graphicData>
        </a:graphic>
      </p:graphicFrame>
      <p:sp>
        <p:nvSpPr>
          <p:cNvPr id="4" name="Text Placeholder 3">
            <a:extLst>
              <a:ext uri="{FF2B5EF4-FFF2-40B4-BE49-F238E27FC236}">
                <a16:creationId xmlns:a16="http://schemas.microsoft.com/office/drawing/2014/main" id="{D364B0C1-3A78-449E-BA45-868BCB27DE8B}"/>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8558264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445F0-57E5-43E6-AC3B-DD1123DAA667}"/>
              </a:ext>
            </a:extLst>
          </p:cNvPr>
          <p:cNvSpPr>
            <a:spLocks noGrp="1"/>
          </p:cNvSpPr>
          <p:nvPr>
            <p:ph type="title"/>
          </p:nvPr>
        </p:nvSpPr>
        <p:spPr/>
        <p:txBody>
          <a:bodyPr/>
          <a:lstStyle/>
          <a:p>
            <a:r>
              <a:rPr lang="en-US"/>
              <a:t>Facebook Own Posts Table | Cities - 19 of 25</a:t>
            </a:r>
          </a:p>
        </p:txBody>
      </p:sp>
      <p:graphicFrame>
        <p:nvGraphicFramePr>
          <p:cNvPr id="5" name="Table Placeholder 4">
            <a:extLst>
              <a:ext uri="{FF2B5EF4-FFF2-40B4-BE49-F238E27FC236}">
                <a16:creationId xmlns:a16="http://schemas.microsoft.com/office/drawing/2014/main" id="{E5D0C2D5-B2B6-43B5-B32B-BF098025412F}"/>
              </a:ext>
            </a:extLst>
          </p:cNvPr>
          <p:cNvGraphicFramePr>
            <a:graphicFrameLocks noGrp="1"/>
          </p:cNvGraphicFramePr>
          <p:nvPr>
            <p:ph type="tbl" sz="quarter" idx="13"/>
            <p:extLst>
              <p:ext uri="{D42A27DB-BD31-4B8C-83A1-F6EECF244321}">
                <p14:modId xmlns:p14="http://schemas.microsoft.com/office/powerpoint/2010/main" val="2815805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94558373"/>
                    </a:ext>
                  </a:extLst>
                </a:gridCol>
                <a:gridCol w="905256">
                  <a:extLst>
                    <a:ext uri="{9D8B030D-6E8A-4147-A177-3AD203B41FA5}">
                      <a16:colId xmlns:a16="http://schemas.microsoft.com/office/drawing/2014/main" val="1534522084"/>
                    </a:ext>
                  </a:extLst>
                </a:gridCol>
                <a:gridCol w="329184">
                  <a:extLst>
                    <a:ext uri="{9D8B030D-6E8A-4147-A177-3AD203B41FA5}">
                      <a16:colId xmlns:a16="http://schemas.microsoft.com/office/drawing/2014/main" val="900508898"/>
                    </a:ext>
                  </a:extLst>
                </a:gridCol>
                <a:gridCol w="329184">
                  <a:extLst>
                    <a:ext uri="{9D8B030D-6E8A-4147-A177-3AD203B41FA5}">
                      <a16:colId xmlns:a16="http://schemas.microsoft.com/office/drawing/2014/main" val="1614020345"/>
                    </a:ext>
                  </a:extLst>
                </a:gridCol>
                <a:gridCol w="329184">
                  <a:extLst>
                    <a:ext uri="{9D8B030D-6E8A-4147-A177-3AD203B41FA5}">
                      <a16:colId xmlns:a16="http://schemas.microsoft.com/office/drawing/2014/main" val="814630756"/>
                    </a:ext>
                  </a:extLst>
                </a:gridCol>
                <a:gridCol w="329184">
                  <a:extLst>
                    <a:ext uri="{9D8B030D-6E8A-4147-A177-3AD203B41FA5}">
                      <a16:colId xmlns:a16="http://schemas.microsoft.com/office/drawing/2014/main" val="3001373086"/>
                    </a:ext>
                  </a:extLst>
                </a:gridCol>
                <a:gridCol w="329184">
                  <a:extLst>
                    <a:ext uri="{9D8B030D-6E8A-4147-A177-3AD203B41FA5}">
                      <a16:colId xmlns:a16="http://schemas.microsoft.com/office/drawing/2014/main" val="2078416232"/>
                    </a:ext>
                  </a:extLst>
                </a:gridCol>
                <a:gridCol w="329184">
                  <a:extLst>
                    <a:ext uri="{9D8B030D-6E8A-4147-A177-3AD203B41FA5}">
                      <a16:colId xmlns:a16="http://schemas.microsoft.com/office/drawing/2014/main" val="2829662560"/>
                    </a:ext>
                  </a:extLst>
                </a:gridCol>
                <a:gridCol w="329184">
                  <a:extLst>
                    <a:ext uri="{9D8B030D-6E8A-4147-A177-3AD203B41FA5}">
                      <a16:colId xmlns:a16="http://schemas.microsoft.com/office/drawing/2014/main" val="3774997675"/>
                    </a:ext>
                  </a:extLst>
                </a:gridCol>
                <a:gridCol w="329184">
                  <a:extLst>
                    <a:ext uri="{9D8B030D-6E8A-4147-A177-3AD203B41FA5}">
                      <a16:colId xmlns:a16="http://schemas.microsoft.com/office/drawing/2014/main" val="874469286"/>
                    </a:ext>
                  </a:extLst>
                </a:gridCol>
                <a:gridCol w="329184">
                  <a:extLst>
                    <a:ext uri="{9D8B030D-6E8A-4147-A177-3AD203B41FA5}">
                      <a16:colId xmlns:a16="http://schemas.microsoft.com/office/drawing/2014/main" val="1695747448"/>
                    </a:ext>
                  </a:extLst>
                </a:gridCol>
                <a:gridCol w="329184">
                  <a:extLst>
                    <a:ext uri="{9D8B030D-6E8A-4147-A177-3AD203B41FA5}">
                      <a16:colId xmlns:a16="http://schemas.microsoft.com/office/drawing/2014/main" val="896257451"/>
                    </a:ext>
                  </a:extLst>
                </a:gridCol>
                <a:gridCol w="329184">
                  <a:extLst>
                    <a:ext uri="{9D8B030D-6E8A-4147-A177-3AD203B41FA5}">
                      <a16:colId xmlns:a16="http://schemas.microsoft.com/office/drawing/2014/main" val="1584478980"/>
                    </a:ext>
                  </a:extLst>
                </a:gridCol>
                <a:gridCol w="329184">
                  <a:extLst>
                    <a:ext uri="{9D8B030D-6E8A-4147-A177-3AD203B41FA5}">
                      <a16:colId xmlns:a16="http://schemas.microsoft.com/office/drawing/2014/main" val="3480024493"/>
                    </a:ext>
                  </a:extLst>
                </a:gridCol>
                <a:gridCol w="329184">
                  <a:extLst>
                    <a:ext uri="{9D8B030D-6E8A-4147-A177-3AD203B41FA5}">
                      <a16:colId xmlns:a16="http://schemas.microsoft.com/office/drawing/2014/main" val="2602394180"/>
                    </a:ext>
                  </a:extLst>
                </a:gridCol>
                <a:gridCol w="329184">
                  <a:extLst>
                    <a:ext uri="{9D8B030D-6E8A-4147-A177-3AD203B41FA5}">
                      <a16:colId xmlns:a16="http://schemas.microsoft.com/office/drawing/2014/main" val="2670321306"/>
                    </a:ext>
                  </a:extLst>
                </a:gridCol>
                <a:gridCol w="329184">
                  <a:extLst>
                    <a:ext uri="{9D8B030D-6E8A-4147-A177-3AD203B41FA5}">
                      <a16:colId xmlns:a16="http://schemas.microsoft.com/office/drawing/2014/main" val="500974019"/>
                    </a:ext>
                  </a:extLst>
                </a:gridCol>
                <a:gridCol w="329184">
                  <a:extLst>
                    <a:ext uri="{9D8B030D-6E8A-4147-A177-3AD203B41FA5}">
                      <a16:colId xmlns:a16="http://schemas.microsoft.com/office/drawing/2014/main" val="22222026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81266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- 2018-12-17 08:00:02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يبدو لك هذا المكان مريح؟ ادخل الالوان والاناقة الى منزلك مع أحدث صيحات الأثاث والديكور،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Doesn’t that look like a cozy spot? Bring color and style to your space with the latest in furniture and décor from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https://scontent.xx.fbcdn.net/v/t1.0-9/p720x720/48368232_10155973564823297_162069177870319616_o.jpg?_nc_cat=101&amp;_nc_ht=scontent.xx&amp;oh=5642b8092c9c14b1cd2a2a897529a06e&amp;oe=5C9468A4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04641452"/>
                  </a:ext>
                </a:extLst>
              </a:tr>
            </a:tbl>
          </a:graphicData>
        </a:graphic>
      </p:graphicFrame>
      <p:sp>
        <p:nvSpPr>
          <p:cNvPr id="4" name="Text Placeholder 3">
            <a:extLst>
              <a:ext uri="{FF2B5EF4-FFF2-40B4-BE49-F238E27FC236}">
                <a16:creationId xmlns:a16="http://schemas.microsoft.com/office/drawing/2014/main" id="{2012311F-E5AC-4548-AF41-C2BFA81A2BD2}"/>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3505010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E91C6-5F9D-4C27-8785-CC9B6C51CE19}"/>
              </a:ext>
            </a:extLst>
          </p:cNvPr>
          <p:cNvSpPr>
            <a:spLocks noGrp="1"/>
          </p:cNvSpPr>
          <p:nvPr>
            <p:ph type="title"/>
          </p:nvPr>
        </p:nvSpPr>
        <p:spPr/>
        <p:txBody>
          <a:bodyPr/>
          <a:lstStyle/>
          <a:p>
            <a:r>
              <a:rPr lang="en-US"/>
              <a:t>Facebook Own Posts Table | Cities - 20 of 25</a:t>
            </a:r>
          </a:p>
        </p:txBody>
      </p:sp>
      <p:graphicFrame>
        <p:nvGraphicFramePr>
          <p:cNvPr id="5" name="Table Placeholder 4">
            <a:extLst>
              <a:ext uri="{FF2B5EF4-FFF2-40B4-BE49-F238E27FC236}">
                <a16:creationId xmlns:a16="http://schemas.microsoft.com/office/drawing/2014/main" id="{323C6BA4-1A46-49B4-B772-2D28A494AC32}"/>
              </a:ext>
            </a:extLst>
          </p:cNvPr>
          <p:cNvGraphicFramePr>
            <a:graphicFrameLocks noGrp="1"/>
          </p:cNvGraphicFramePr>
          <p:nvPr>
            <p:ph type="tbl" sz="quarter" idx="13"/>
            <p:extLst>
              <p:ext uri="{D42A27DB-BD31-4B8C-83A1-F6EECF244321}">
                <p14:modId xmlns:p14="http://schemas.microsoft.com/office/powerpoint/2010/main" val="12441242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88602393"/>
                    </a:ext>
                  </a:extLst>
                </a:gridCol>
                <a:gridCol w="905256">
                  <a:extLst>
                    <a:ext uri="{9D8B030D-6E8A-4147-A177-3AD203B41FA5}">
                      <a16:colId xmlns:a16="http://schemas.microsoft.com/office/drawing/2014/main" val="1579313817"/>
                    </a:ext>
                  </a:extLst>
                </a:gridCol>
                <a:gridCol w="329184">
                  <a:extLst>
                    <a:ext uri="{9D8B030D-6E8A-4147-A177-3AD203B41FA5}">
                      <a16:colId xmlns:a16="http://schemas.microsoft.com/office/drawing/2014/main" val="3947169466"/>
                    </a:ext>
                  </a:extLst>
                </a:gridCol>
                <a:gridCol w="329184">
                  <a:extLst>
                    <a:ext uri="{9D8B030D-6E8A-4147-A177-3AD203B41FA5}">
                      <a16:colId xmlns:a16="http://schemas.microsoft.com/office/drawing/2014/main" val="1111612481"/>
                    </a:ext>
                  </a:extLst>
                </a:gridCol>
                <a:gridCol w="329184">
                  <a:extLst>
                    <a:ext uri="{9D8B030D-6E8A-4147-A177-3AD203B41FA5}">
                      <a16:colId xmlns:a16="http://schemas.microsoft.com/office/drawing/2014/main" val="3441873535"/>
                    </a:ext>
                  </a:extLst>
                </a:gridCol>
                <a:gridCol w="329184">
                  <a:extLst>
                    <a:ext uri="{9D8B030D-6E8A-4147-A177-3AD203B41FA5}">
                      <a16:colId xmlns:a16="http://schemas.microsoft.com/office/drawing/2014/main" val="4037891935"/>
                    </a:ext>
                  </a:extLst>
                </a:gridCol>
                <a:gridCol w="329184">
                  <a:extLst>
                    <a:ext uri="{9D8B030D-6E8A-4147-A177-3AD203B41FA5}">
                      <a16:colId xmlns:a16="http://schemas.microsoft.com/office/drawing/2014/main" val="847240052"/>
                    </a:ext>
                  </a:extLst>
                </a:gridCol>
                <a:gridCol w="329184">
                  <a:extLst>
                    <a:ext uri="{9D8B030D-6E8A-4147-A177-3AD203B41FA5}">
                      <a16:colId xmlns:a16="http://schemas.microsoft.com/office/drawing/2014/main" val="2798368844"/>
                    </a:ext>
                  </a:extLst>
                </a:gridCol>
                <a:gridCol w="329184">
                  <a:extLst>
                    <a:ext uri="{9D8B030D-6E8A-4147-A177-3AD203B41FA5}">
                      <a16:colId xmlns:a16="http://schemas.microsoft.com/office/drawing/2014/main" val="1602476005"/>
                    </a:ext>
                  </a:extLst>
                </a:gridCol>
                <a:gridCol w="329184">
                  <a:extLst>
                    <a:ext uri="{9D8B030D-6E8A-4147-A177-3AD203B41FA5}">
                      <a16:colId xmlns:a16="http://schemas.microsoft.com/office/drawing/2014/main" val="3288517723"/>
                    </a:ext>
                  </a:extLst>
                </a:gridCol>
                <a:gridCol w="329184">
                  <a:extLst>
                    <a:ext uri="{9D8B030D-6E8A-4147-A177-3AD203B41FA5}">
                      <a16:colId xmlns:a16="http://schemas.microsoft.com/office/drawing/2014/main" val="2121760558"/>
                    </a:ext>
                  </a:extLst>
                </a:gridCol>
                <a:gridCol w="329184">
                  <a:extLst>
                    <a:ext uri="{9D8B030D-6E8A-4147-A177-3AD203B41FA5}">
                      <a16:colId xmlns:a16="http://schemas.microsoft.com/office/drawing/2014/main" val="1325394020"/>
                    </a:ext>
                  </a:extLst>
                </a:gridCol>
                <a:gridCol w="329184">
                  <a:extLst>
                    <a:ext uri="{9D8B030D-6E8A-4147-A177-3AD203B41FA5}">
                      <a16:colId xmlns:a16="http://schemas.microsoft.com/office/drawing/2014/main" val="2068929695"/>
                    </a:ext>
                  </a:extLst>
                </a:gridCol>
                <a:gridCol w="329184">
                  <a:extLst>
                    <a:ext uri="{9D8B030D-6E8A-4147-A177-3AD203B41FA5}">
                      <a16:colId xmlns:a16="http://schemas.microsoft.com/office/drawing/2014/main" val="3085615873"/>
                    </a:ext>
                  </a:extLst>
                </a:gridCol>
                <a:gridCol w="329184">
                  <a:extLst>
                    <a:ext uri="{9D8B030D-6E8A-4147-A177-3AD203B41FA5}">
                      <a16:colId xmlns:a16="http://schemas.microsoft.com/office/drawing/2014/main" val="2817124317"/>
                    </a:ext>
                  </a:extLst>
                </a:gridCol>
                <a:gridCol w="329184">
                  <a:extLst>
                    <a:ext uri="{9D8B030D-6E8A-4147-A177-3AD203B41FA5}">
                      <a16:colId xmlns:a16="http://schemas.microsoft.com/office/drawing/2014/main" val="874084557"/>
                    </a:ext>
                  </a:extLst>
                </a:gridCol>
                <a:gridCol w="329184">
                  <a:extLst>
                    <a:ext uri="{9D8B030D-6E8A-4147-A177-3AD203B41FA5}">
                      <a16:colId xmlns:a16="http://schemas.microsoft.com/office/drawing/2014/main" val="2671671909"/>
                    </a:ext>
                  </a:extLst>
                </a:gridCol>
                <a:gridCol w="329184">
                  <a:extLst>
                    <a:ext uri="{9D8B030D-6E8A-4147-A177-3AD203B41FA5}">
                      <a16:colId xmlns:a16="http://schemas.microsoft.com/office/drawing/2014/main" val="30762870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49150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- 2018-12-17 07:00:01 </a:t>
                      </a:r>
                      <a:r>
                        <a:rPr kumimoji="0" lang="en-US" sz="1000" b="0" i="0" u="none" strike="noStrike" kern="1200" cap="none" spc="0" normalizeH="0" baseline="0" noProof="0">
                          <a:ln>
                            <a:noFill/>
                          </a:ln>
                          <a:solidFill>
                            <a:prstClr val="black"/>
                          </a:solidFill>
                          <a:effectLst/>
                          <a:uLnTx/>
                          <a:uFillTx/>
                          <a:latin typeface="+mn-lt"/>
                          <a:ea typeface="+mn-ea"/>
                          <a:cs typeface="+mn-cs"/>
                        </a:rPr>
                        <a:t> 
 Show your wild side with Momonster figurines! Created by #GiovanniMotta for #Bosa and inspired by Japanese cartoons and children’s drawings, Momonsters are dynamic, colorful and cute additions to your space! Check them out at #CitiesDubai! #accessoriesdubai #christmasgiftsideas #giftideasdubai #secretsanta #holidayseason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https://scontent.xx.fbcdn.net/v/t1.0-9/p720x720/48386021_10155973610768297_3789983724444057600_o.jpg?_nc_cat=108&amp;_nc_ht=scontent.xx&amp;oh=242a8f423aee0da63c1b0368f540a9df&amp;oe=5CA8594A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26782301"/>
                  </a:ext>
                </a:extLst>
              </a:tr>
            </a:tbl>
          </a:graphicData>
        </a:graphic>
      </p:graphicFrame>
      <p:sp>
        <p:nvSpPr>
          <p:cNvPr id="4" name="Text Placeholder 3">
            <a:extLst>
              <a:ext uri="{FF2B5EF4-FFF2-40B4-BE49-F238E27FC236}">
                <a16:creationId xmlns:a16="http://schemas.microsoft.com/office/drawing/2014/main" id="{AA08F029-0CF0-45EC-97AD-2BBFB67CBEA8}"/>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4076467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63179-43D4-434F-B3DB-7964F9DFD380}"/>
              </a:ext>
            </a:extLst>
          </p:cNvPr>
          <p:cNvSpPr>
            <a:spLocks noGrp="1"/>
          </p:cNvSpPr>
          <p:nvPr>
            <p:ph type="title"/>
          </p:nvPr>
        </p:nvSpPr>
        <p:spPr/>
        <p:txBody>
          <a:bodyPr/>
          <a:lstStyle/>
          <a:p>
            <a:r>
              <a:rPr lang="en-US"/>
              <a:t>Facebook Own Posts Table | Cities - 21 of 25</a:t>
            </a:r>
          </a:p>
        </p:txBody>
      </p:sp>
      <p:graphicFrame>
        <p:nvGraphicFramePr>
          <p:cNvPr id="5" name="Table Placeholder 4">
            <a:extLst>
              <a:ext uri="{FF2B5EF4-FFF2-40B4-BE49-F238E27FC236}">
                <a16:creationId xmlns:a16="http://schemas.microsoft.com/office/drawing/2014/main" id="{6FDA96EE-6DC8-458A-B303-AF13E67DD516}"/>
              </a:ext>
            </a:extLst>
          </p:cNvPr>
          <p:cNvGraphicFramePr>
            <a:graphicFrameLocks noGrp="1"/>
          </p:cNvGraphicFramePr>
          <p:nvPr>
            <p:ph type="tbl" sz="quarter" idx="13"/>
            <p:extLst>
              <p:ext uri="{D42A27DB-BD31-4B8C-83A1-F6EECF244321}">
                <p14:modId xmlns:p14="http://schemas.microsoft.com/office/powerpoint/2010/main" val="2274375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64391446"/>
                    </a:ext>
                  </a:extLst>
                </a:gridCol>
                <a:gridCol w="905256">
                  <a:extLst>
                    <a:ext uri="{9D8B030D-6E8A-4147-A177-3AD203B41FA5}">
                      <a16:colId xmlns:a16="http://schemas.microsoft.com/office/drawing/2014/main" val="2541568580"/>
                    </a:ext>
                  </a:extLst>
                </a:gridCol>
                <a:gridCol w="329184">
                  <a:extLst>
                    <a:ext uri="{9D8B030D-6E8A-4147-A177-3AD203B41FA5}">
                      <a16:colId xmlns:a16="http://schemas.microsoft.com/office/drawing/2014/main" val="2914938734"/>
                    </a:ext>
                  </a:extLst>
                </a:gridCol>
                <a:gridCol w="329184">
                  <a:extLst>
                    <a:ext uri="{9D8B030D-6E8A-4147-A177-3AD203B41FA5}">
                      <a16:colId xmlns:a16="http://schemas.microsoft.com/office/drawing/2014/main" val="1529708559"/>
                    </a:ext>
                  </a:extLst>
                </a:gridCol>
                <a:gridCol w="329184">
                  <a:extLst>
                    <a:ext uri="{9D8B030D-6E8A-4147-A177-3AD203B41FA5}">
                      <a16:colId xmlns:a16="http://schemas.microsoft.com/office/drawing/2014/main" val="1093403134"/>
                    </a:ext>
                  </a:extLst>
                </a:gridCol>
                <a:gridCol w="329184">
                  <a:extLst>
                    <a:ext uri="{9D8B030D-6E8A-4147-A177-3AD203B41FA5}">
                      <a16:colId xmlns:a16="http://schemas.microsoft.com/office/drawing/2014/main" val="3384943882"/>
                    </a:ext>
                  </a:extLst>
                </a:gridCol>
                <a:gridCol w="329184">
                  <a:extLst>
                    <a:ext uri="{9D8B030D-6E8A-4147-A177-3AD203B41FA5}">
                      <a16:colId xmlns:a16="http://schemas.microsoft.com/office/drawing/2014/main" val="2576241700"/>
                    </a:ext>
                  </a:extLst>
                </a:gridCol>
                <a:gridCol w="329184">
                  <a:extLst>
                    <a:ext uri="{9D8B030D-6E8A-4147-A177-3AD203B41FA5}">
                      <a16:colId xmlns:a16="http://schemas.microsoft.com/office/drawing/2014/main" val="3563961788"/>
                    </a:ext>
                  </a:extLst>
                </a:gridCol>
                <a:gridCol w="329184">
                  <a:extLst>
                    <a:ext uri="{9D8B030D-6E8A-4147-A177-3AD203B41FA5}">
                      <a16:colId xmlns:a16="http://schemas.microsoft.com/office/drawing/2014/main" val="2469651710"/>
                    </a:ext>
                  </a:extLst>
                </a:gridCol>
                <a:gridCol w="329184">
                  <a:extLst>
                    <a:ext uri="{9D8B030D-6E8A-4147-A177-3AD203B41FA5}">
                      <a16:colId xmlns:a16="http://schemas.microsoft.com/office/drawing/2014/main" val="3438492385"/>
                    </a:ext>
                  </a:extLst>
                </a:gridCol>
                <a:gridCol w="329184">
                  <a:extLst>
                    <a:ext uri="{9D8B030D-6E8A-4147-A177-3AD203B41FA5}">
                      <a16:colId xmlns:a16="http://schemas.microsoft.com/office/drawing/2014/main" val="193075438"/>
                    </a:ext>
                  </a:extLst>
                </a:gridCol>
                <a:gridCol w="329184">
                  <a:extLst>
                    <a:ext uri="{9D8B030D-6E8A-4147-A177-3AD203B41FA5}">
                      <a16:colId xmlns:a16="http://schemas.microsoft.com/office/drawing/2014/main" val="1314871361"/>
                    </a:ext>
                  </a:extLst>
                </a:gridCol>
                <a:gridCol w="329184">
                  <a:extLst>
                    <a:ext uri="{9D8B030D-6E8A-4147-A177-3AD203B41FA5}">
                      <a16:colId xmlns:a16="http://schemas.microsoft.com/office/drawing/2014/main" val="4161821153"/>
                    </a:ext>
                  </a:extLst>
                </a:gridCol>
                <a:gridCol w="329184">
                  <a:extLst>
                    <a:ext uri="{9D8B030D-6E8A-4147-A177-3AD203B41FA5}">
                      <a16:colId xmlns:a16="http://schemas.microsoft.com/office/drawing/2014/main" val="3183435757"/>
                    </a:ext>
                  </a:extLst>
                </a:gridCol>
                <a:gridCol w="329184">
                  <a:extLst>
                    <a:ext uri="{9D8B030D-6E8A-4147-A177-3AD203B41FA5}">
                      <a16:colId xmlns:a16="http://schemas.microsoft.com/office/drawing/2014/main" val="749659092"/>
                    </a:ext>
                  </a:extLst>
                </a:gridCol>
                <a:gridCol w="329184">
                  <a:extLst>
                    <a:ext uri="{9D8B030D-6E8A-4147-A177-3AD203B41FA5}">
                      <a16:colId xmlns:a16="http://schemas.microsoft.com/office/drawing/2014/main" val="999853619"/>
                    </a:ext>
                  </a:extLst>
                </a:gridCol>
                <a:gridCol w="329184">
                  <a:extLst>
                    <a:ext uri="{9D8B030D-6E8A-4147-A177-3AD203B41FA5}">
                      <a16:colId xmlns:a16="http://schemas.microsoft.com/office/drawing/2014/main" val="2437480602"/>
                    </a:ext>
                  </a:extLst>
                </a:gridCol>
                <a:gridCol w="329184">
                  <a:extLst>
                    <a:ext uri="{9D8B030D-6E8A-4147-A177-3AD203B41FA5}">
                      <a16:colId xmlns:a16="http://schemas.microsoft.com/office/drawing/2014/main" val="753234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13203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- 2018-12-16 09:07:00 </a:t>
                      </a:r>
                      <a:r>
                        <a:rPr kumimoji="0" lang="en-US" sz="1000" b="0" i="0" u="none" strike="noStrike" kern="1200" cap="none" spc="0" normalizeH="0" baseline="0" noProof="0">
                          <a:ln>
                            <a:noFill/>
                          </a:ln>
                          <a:solidFill>
                            <a:prstClr val="black"/>
                          </a:solidFill>
                          <a:effectLst/>
                          <a:uLnTx/>
                          <a:uFillTx/>
                          <a:latin typeface="+mn-lt"/>
                          <a:ea typeface="+mn-ea"/>
                          <a:cs typeface="+mn-cs"/>
                        </a:rPr>
                        <a:t> 
 Do you want to build a #snowman? We may not have snow, but the #Hoptimist snowman is sure to add a touch of winter wonder to your space. Find your favorite #holiday #Hoptimist at #CitiesDubai! #accessoriesdubai #christmasgiftsideas #giftideasdubai #secretsanta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https://scontent.xx.fbcdn.net/v/t1.0-0/p480x480/48367561_10155973609738297_4882776550195331072_o.jpg?_nc_cat=109&amp;_nc_ht=scontent.xx&amp;oh=8bf9bb8e583a00d13a7e0212251374b7&amp;oe=5CA82055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43673281"/>
                  </a:ext>
                </a:extLst>
              </a:tr>
            </a:tbl>
          </a:graphicData>
        </a:graphic>
      </p:graphicFrame>
      <p:sp>
        <p:nvSpPr>
          <p:cNvPr id="4" name="Text Placeholder 3">
            <a:extLst>
              <a:ext uri="{FF2B5EF4-FFF2-40B4-BE49-F238E27FC236}">
                <a16:creationId xmlns:a16="http://schemas.microsoft.com/office/drawing/2014/main" id="{A34443D3-E2EA-4834-9DC1-DE66C13996F5}"/>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1478135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C1C8E-4A68-4A51-8BD3-ABA248A437F7}"/>
              </a:ext>
            </a:extLst>
          </p:cNvPr>
          <p:cNvSpPr>
            <a:spLocks noGrp="1"/>
          </p:cNvSpPr>
          <p:nvPr>
            <p:ph type="title"/>
          </p:nvPr>
        </p:nvSpPr>
        <p:spPr/>
        <p:txBody>
          <a:bodyPr/>
          <a:lstStyle/>
          <a:p>
            <a:r>
              <a:rPr lang="en-US"/>
              <a:t>Facebook Own Posts Table | Cities - 22 of 25</a:t>
            </a:r>
          </a:p>
        </p:txBody>
      </p:sp>
      <p:graphicFrame>
        <p:nvGraphicFramePr>
          <p:cNvPr id="5" name="Table Placeholder 4">
            <a:extLst>
              <a:ext uri="{FF2B5EF4-FFF2-40B4-BE49-F238E27FC236}">
                <a16:creationId xmlns:a16="http://schemas.microsoft.com/office/drawing/2014/main" id="{35FAA845-8048-4F1C-8964-B24D3EC2FF1D}"/>
              </a:ext>
            </a:extLst>
          </p:cNvPr>
          <p:cNvGraphicFramePr>
            <a:graphicFrameLocks noGrp="1"/>
          </p:cNvGraphicFramePr>
          <p:nvPr>
            <p:ph type="tbl" sz="quarter" idx="13"/>
            <p:extLst>
              <p:ext uri="{D42A27DB-BD31-4B8C-83A1-F6EECF244321}">
                <p14:modId xmlns:p14="http://schemas.microsoft.com/office/powerpoint/2010/main" val="2923983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18975248"/>
                    </a:ext>
                  </a:extLst>
                </a:gridCol>
                <a:gridCol w="905256">
                  <a:extLst>
                    <a:ext uri="{9D8B030D-6E8A-4147-A177-3AD203B41FA5}">
                      <a16:colId xmlns:a16="http://schemas.microsoft.com/office/drawing/2014/main" val="2397772622"/>
                    </a:ext>
                  </a:extLst>
                </a:gridCol>
                <a:gridCol w="329184">
                  <a:extLst>
                    <a:ext uri="{9D8B030D-6E8A-4147-A177-3AD203B41FA5}">
                      <a16:colId xmlns:a16="http://schemas.microsoft.com/office/drawing/2014/main" val="1182778833"/>
                    </a:ext>
                  </a:extLst>
                </a:gridCol>
                <a:gridCol w="329184">
                  <a:extLst>
                    <a:ext uri="{9D8B030D-6E8A-4147-A177-3AD203B41FA5}">
                      <a16:colId xmlns:a16="http://schemas.microsoft.com/office/drawing/2014/main" val="4284638501"/>
                    </a:ext>
                  </a:extLst>
                </a:gridCol>
                <a:gridCol w="329184">
                  <a:extLst>
                    <a:ext uri="{9D8B030D-6E8A-4147-A177-3AD203B41FA5}">
                      <a16:colId xmlns:a16="http://schemas.microsoft.com/office/drawing/2014/main" val="1619484009"/>
                    </a:ext>
                  </a:extLst>
                </a:gridCol>
                <a:gridCol w="329184">
                  <a:extLst>
                    <a:ext uri="{9D8B030D-6E8A-4147-A177-3AD203B41FA5}">
                      <a16:colId xmlns:a16="http://schemas.microsoft.com/office/drawing/2014/main" val="3946506397"/>
                    </a:ext>
                  </a:extLst>
                </a:gridCol>
                <a:gridCol w="329184">
                  <a:extLst>
                    <a:ext uri="{9D8B030D-6E8A-4147-A177-3AD203B41FA5}">
                      <a16:colId xmlns:a16="http://schemas.microsoft.com/office/drawing/2014/main" val="1849899191"/>
                    </a:ext>
                  </a:extLst>
                </a:gridCol>
                <a:gridCol w="329184">
                  <a:extLst>
                    <a:ext uri="{9D8B030D-6E8A-4147-A177-3AD203B41FA5}">
                      <a16:colId xmlns:a16="http://schemas.microsoft.com/office/drawing/2014/main" val="2626921524"/>
                    </a:ext>
                  </a:extLst>
                </a:gridCol>
                <a:gridCol w="329184">
                  <a:extLst>
                    <a:ext uri="{9D8B030D-6E8A-4147-A177-3AD203B41FA5}">
                      <a16:colId xmlns:a16="http://schemas.microsoft.com/office/drawing/2014/main" val="4053533370"/>
                    </a:ext>
                  </a:extLst>
                </a:gridCol>
                <a:gridCol w="329184">
                  <a:extLst>
                    <a:ext uri="{9D8B030D-6E8A-4147-A177-3AD203B41FA5}">
                      <a16:colId xmlns:a16="http://schemas.microsoft.com/office/drawing/2014/main" val="2457124322"/>
                    </a:ext>
                  </a:extLst>
                </a:gridCol>
                <a:gridCol w="329184">
                  <a:extLst>
                    <a:ext uri="{9D8B030D-6E8A-4147-A177-3AD203B41FA5}">
                      <a16:colId xmlns:a16="http://schemas.microsoft.com/office/drawing/2014/main" val="1074708040"/>
                    </a:ext>
                  </a:extLst>
                </a:gridCol>
                <a:gridCol w="329184">
                  <a:extLst>
                    <a:ext uri="{9D8B030D-6E8A-4147-A177-3AD203B41FA5}">
                      <a16:colId xmlns:a16="http://schemas.microsoft.com/office/drawing/2014/main" val="3091378678"/>
                    </a:ext>
                  </a:extLst>
                </a:gridCol>
                <a:gridCol w="329184">
                  <a:extLst>
                    <a:ext uri="{9D8B030D-6E8A-4147-A177-3AD203B41FA5}">
                      <a16:colId xmlns:a16="http://schemas.microsoft.com/office/drawing/2014/main" val="1465740020"/>
                    </a:ext>
                  </a:extLst>
                </a:gridCol>
                <a:gridCol w="329184">
                  <a:extLst>
                    <a:ext uri="{9D8B030D-6E8A-4147-A177-3AD203B41FA5}">
                      <a16:colId xmlns:a16="http://schemas.microsoft.com/office/drawing/2014/main" val="699266048"/>
                    </a:ext>
                  </a:extLst>
                </a:gridCol>
                <a:gridCol w="329184">
                  <a:extLst>
                    <a:ext uri="{9D8B030D-6E8A-4147-A177-3AD203B41FA5}">
                      <a16:colId xmlns:a16="http://schemas.microsoft.com/office/drawing/2014/main" val="1642735758"/>
                    </a:ext>
                  </a:extLst>
                </a:gridCol>
                <a:gridCol w="329184">
                  <a:extLst>
                    <a:ext uri="{9D8B030D-6E8A-4147-A177-3AD203B41FA5}">
                      <a16:colId xmlns:a16="http://schemas.microsoft.com/office/drawing/2014/main" val="1904525160"/>
                    </a:ext>
                  </a:extLst>
                </a:gridCol>
                <a:gridCol w="329184">
                  <a:extLst>
                    <a:ext uri="{9D8B030D-6E8A-4147-A177-3AD203B41FA5}">
                      <a16:colId xmlns:a16="http://schemas.microsoft.com/office/drawing/2014/main" val="1935638012"/>
                    </a:ext>
                  </a:extLst>
                </a:gridCol>
                <a:gridCol w="329184">
                  <a:extLst>
                    <a:ext uri="{9D8B030D-6E8A-4147-A177-3AD203B41FA5}">
                      <a16:colId xmlns:a16="http://schemas.microsoft.com/office/drawing/2014/main" val="3567106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32473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- 2018-12-16 09:00:02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لا مزيج أجمل من الزجاج والنحاس والخشب! جرب نمط الطبيعة بأسلوب مميز وأنيق من " مدن ".
</a:t>
                      </a:r>
                      <a:r>
                        <a:rPr kumimoji="0" lang="en-US" sz="1000" b="0" i="0" u="none" strike="noStrike" kern="1200" cap="none" spc="0" normalizeH="0" baseline="0" noProof="0">
                          <a:ln>
                            <a:noFill/>
                          </a:ln>
                          <a:solidFill>
                            <a:prstClr val="black"/>
                          </a:solidFill>
                          <a:effectLst/>
                          <a:uLnTx/>
                          <a:uFillTx/>
                          <a:latin typeface="+mn-lt"/>
                          <a:ea typeface="+mn-ea"/>
                          <a:cs typeface="+mn-cs"/>
                        </a:rPr>
                        <a:t>No better combination than glass, brass and wood! Try metallic, transparent, or natural style with elegant accent items from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https://scontent.xx.fbcdn.net/v/t1.0-9/p720x720/48221782_10155973488183297_568527909053005824_o.jpg?_nc_cat=102&amp;_nc_ht=scontent.xx&amp;oh=03f1ed66e7f461db3b837dbfc2836af7&amp;oe=5C8F948C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55769956"/>
                  </a:ext>
                </a:extLst>
              </a:tr>
            </a:tbl>
          </a:graphicData>
        </a:graphic>
      </p:graphicFrame>
      <p:sp>
        <p:nvSpPr>
          <p:cNvPr id="4" name="Text Placeholder 3">
            <a:extLst>
              <a:ext uri="{FF2B5EF4-FFF2-40B4-BE49-F238E27FC236}">
                <a16:creationId xmlns:a16="http://schemas.microsoft.com/office/drawing/2014/main" id="{724601F8-9D71-4F7E-B6BA-95E61FF16F8A}"/>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1465034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90A82-709C-486B-908B-0D3535E3DF54}"/>
              </a:ext>
            </a:extLst>
          </p:cNvPr>
          <p:cNvSpPr>
            <a:spLocks noGrp="1"/>
          </p:cNvSpPr>
          <p:nvPr>
            <p:ph type="title"/>
          </p:nvPr>
        </p:nvSpPr>
        <p:spPr/>
        <p:txBody>
          <a:bodyPr/>
          <a:lstStyle/>
          <a:p>
            <a:r>
              <a:rPr lang="en-US"/>
              <a:t>Facebook Own Posts Table | Cities - 23 of 25</a:t>
            </a:r>
          </a:p>
        </p:txBody>
      </p:sp>
      <p:graphicFrame>
        <p:nvGraphicFramePr>
          <p:cNvPr id="5" name="Table Placeholder 4">
            <a:extLst>
              <a:ext uri="{FF2B5EF4-FFF2-40B4-BE49-F238E27FC236}">
                <a16:creationId xmlns:a16="http://schemas.microsoft.com/office/drawing/2014/main" id="{151CAA1D-BBBA-4379-B769-736CE0EF0467}"/>
              </a:ext>
            </a:extLst>
          </p:cNvPr>
          <p:cNvGraphicFramePr>
            <a:graphicFrameLocks noGrp="1"/>
          </p:cNvGraphicFramePr>
          <p:nvPr>
            <p:ph type="tbl" sz="quarter" idx="13"/>
            <p:extLst>
              <p:ext uri="{D42A27DB-BD31-4B8C-83A1-F6EECF244321}">
                <p14:modId xmlns:p14="http://schemas.microsoft.com/office/powerpoint/2010/main" val="1512040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46546648"/>
                    </a:ext>
                  </a:extLst>
                </a:gridCol>
                <a:gridCol w="905256">
                  <a:extLst>
                    <a:ext uri="{9D8B030D-6E8A-4147-A177-3AD203B41FA5}">
                      <a16:colId xmlns:a16="http://schemas.microsoft.com/office/drawing/2014/main" val="3501743054"/>
                    </a:ext>
                  </a:extLst>
                </a:gridCol>
                <a:gridCol w="329184">
                  <a:extLst>
                    <a:ext uri="{9D8B030D-6E8A-4147-A177-3AD203B41FA5}">
                      <a16:colId xmlns:a16="http://schemas.microsoft.com/office/drawing/2014/main" val="2203708470"/>
                    </a:ext>
                  </a:extLst>
                </a:gridCol>
                <a:gridCol w="329184">
                  <a:extLst>
                    <a:ext uri="{9D8B030D-6E8A-4147-A177-3AD203B41FA5}">
                      <a16:colId xmlns:a16="http://schemas.microsoft.com/office/drawing/2014/main" val="3492647658"/>
                    </a:ext>
                  </a:extLst>
                </a:gridCol>
                <a:gridCol w="329184">
                  <a:extLst>
                    <a:ext uri="{9D8B030D-6E8A-4147-A177-3AD203B41FA5}">
                      <a16:colId xmlns:a16="http://schemas.microsoft.com/office/drawing/2014/main" val="344066218"/>
                    </a:ext>
                  </a:extLst>
                </a:gridCol>
                <a:gridCol w="329184">
                  <a:extLst>
                    <a:ext uri="{9D8B030D-6E8A-4147-A177-3AD203B41FA5}">
                      <a16:colId xmlns:a16="http://schemas.microsoft.com/office/drawing/2014/main" val="133483698"/>
                    </a:ext>
                  </a:extLst>
                </a:gridCol>
                <a:gridCol w="329184">
                  <a:extLst>
                    <a:ext uri="{9D8B030D-6E8A-4147-A177-3AD203B41FA5}">
                      <a16:colId xmlns:a16="http://schemas.microsoft.com/office/drawing/2014/main" val="2652269109"/>
                    </a:ext>
                  </a:extLst>
                </a:gridCol>
                <a:gridCol w="329184">
                  <a:extLst>
                    <a:ext uri="{9D8B030D-6E8A-4147-A177-3AD203B41FA5}">
                      <a16:colId xmlns:a16="http://schemas.microsoft.com/office/drawing/2014/main" val="2078152730"/>
                    </a:ext>
                  </a:extLst>
                </a:gridCol>
                <a:gridCol w="329184">
                  <a:extLst>
                    <a:ext uri="{9D8B030D-6E8A-4147-A177-3AD203B41FA5}">
                      <a16:colId xmlns:a16="http://schemas.microsoft.com/office/drawing/2014/main" val="4106819372"/>
                    </a:ext>
                  </a:extLst>
                </a:gridCol>
                <a:gridCol w="329184">
                  <a:extLst>
                    <a:ext uri="{9D8B030D-6E8A-4147-A177-3AD203B41FA5}">
                      <a16:colId xmlns:a16="http://schemas.microsoft.com/office/drawing/2014/main" val="3012960615"/>
                    </a:ext>
                  </a:extLst>
                </a:gridCol>
                <a:gridCol w="329184">
                  <a:extLst>
                    <a:ext uri="{9D8B030D-6E8A-4147-A177-3AD203B41FA5}">
                      <a16:colId xmlns:a16="http://schemas.microsoft.com/office/drawing/2014/main" val="2872650254"/>
                    </a:ext>
                  </a:extLst>
                </a:gridCol>
                <a:gridCol w="329184">
                  <a:extLst>
                    <a:ext uri="{9D8B030D-6E8A-4147-A177-3AD203B41FA5}">
                      <a16:colId xmlns:a16="http://schemas.microsoft.com/office/drawing/2014/main" val="300580674"/>
                    </a:ext>
                  </a:extLst>
                </a:gridCol>
                <a:gridCol w="329184">
                  <a:extLst>
                    <a:ext uri="{9D8B030D-6E8A-4147-A177-3AD203B41FA5}">
                      <a16:colId xmlns:a16="http://schemas.microsoft.com/office/drawing/2014/main" val="3647662811"/>
                    </a:ext>
                  </a:extLst>
                </a:gridCol>
                <a:gridCol w="329184">
                  <a:extLst>
                    <a:ext uri="{9D8B030D-6E8A-4147-A177-3AD203B41FA5}">
                      <a16:colId xmlns:a16="http://schemas.microsoft.com/office/drawing/2014/main" val="898653766"/>
                    </a:ext>
                  </a:extLst>
                </a:gridCol>
                <a:gridCol w="329184">
                  <a:extLst>
                    <a:ext uri="{9D8B030D-6E8A-4147-A177-3AD203B41FA5}">
                      <a16:colId xmlns:a16="http://schemas.microsoft.com/office/drawing/2014/main" val="3472556715"/>
                    </a:ext>
                  </a:extLst>
                </a:gridCol>
                <a:gridCol w="329184">
                  <a:extLst>
                    <a:ext uri="{9D8B030D-6E8A-4147-A177-3AD203B41FA5}">
                      <a16:colId xmlns:a16="http://schemas.microsoft.com/office/drawing/2014/main" val="2582433271"/>
                    </a:ext>
                  </a:extLst>
                </a:gridCol>
                <a:gridCol w="329184">
                  <a:extLst>
                    <a:ext uri="{9D8B030D-6E8A-4147-A177-3AD203B41FA5}">
                      <a16:colId xmlns:a16="http://schemas.microsoft.com/office/drawing/2014/main" val="3077622709"/>
                    </a:ext>
                  </a:extLst>
                </a:gridCol>
                <a:gridCol w="329184">
                  <a:extLst>
                    <a:ext uri="{9D8B030D-6E8A-4147-A177-3AD203B41FA5}">
                      <a16:colId xmlns:a16="http://schemas.microsoft.com/office/drawing/2014/main" val="16164273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98434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- 2018-12-15 09:00:02 </a:t>
                      </a:r>
                      <a:r>
                        <a:rPr kumimoji="0" lang="en-US" sz="1000" b="0" i="0" u="none" strike="noStrike" kern="1200" cap="none" spc="0" normalizeH="0" baseline="0" noProof="0">
                          <a:ln>
                            <a:noFill/>
                          </a:ln>
                          <a:solidFill>
                            <a:prstClr val="black"/>
                          </a:solidFill>
                          <a:effectLst/>
                          <a:uLnTx/>
                          <a:uFillTx/>
                          <a:latin typeface="+mn-lt"/>
                          <a:ea typeface="+mn-ea"/>
                          <a:cs typeface="+mn-cs"/>
                        </a:rPr>
                        <a:t> 
 She won’t want to hide these colorful creations! For Christmas, brighten up her wrist with new bangles, bracelets, and cuffs from #BangleUp. Find them at #CitiesDubai! #christmasgiftsideas #giftideasdubai #fashion #stylish ##accessoriesdubai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https://scontent.xx.fbcdn.net/v/t1.0-9/s720x720/48385373_10155973607663297_6022530436691918848_o.jpg?_nc_cat=108&amp;_nc_ht=scontent.xx&amp;oh=c33b24303e6b91528b0bc7efd3c29b00&amp;oe=5CAC01C0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77119188"/>
                  </a:ext>
                </a:extLst>
              </a:tr>
            </a:tbl>
          </a:graphicData>
        </a:graphic>
      </p:graphicFrame>
      <p:sp>
        <p:nvSpPr>
          <p:cNvPr id="4" name="Text Placeholder 3">
            <a:extLst>
              <a:ext uri="{FF2B5EF4-FFF2-40B4-BE49-F238E27FC236}">
                <a16:creationId xmlns:a16="http://schemas.microsoft.com/office/drawing/2014/main" id="{BD3EAB19-064C-4990-865D-A2E9129E1123}"/>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3121248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280E0-241B-4F84-A5F7-FB400E2DDCB5}"/>
              </a:ext>
            </a:extLst>
          </p:cNvPr>
          <p:cNvSpPr>
            <a:spLocks noGrp="1"/>
          </p:cNvSpPr>
          <p:nvPr>
            <p:ph type="title"/>
          </p:nvPr>
        </p:nvSpPr>
        <p:spPr/>
        <p:txBody>
          <a:bodyPr/>
          <a:lstStyle/>
          <a:p>
            <a:r>
              <a:rPr lang="en-US"/>
              <a:t>Facebook Own Posts Table | Cities - 24 of 25</a:t>
            </a:r>
          </a:p>
        </p:txBody>
      </p:sp>
      <p:graphicFrame>
        <p:nvGraphicFramePr>
          <p:cNvPr id="5" name="Table Placeholder 4">
            <a:extLst>
              <a:ext uri="{FF2B5EF4-FFF2-40B4-BE49-F238E27FC236}">
                <a16:creationId xmlns:a16="http://schemas.microsoft.com/office/drawing/2014/main" id="{E6A0B7B3-1B19-4B17-96EF-6691EA9D7BE9}"/>
              </a:ext>
            </a:extLst>
          </p:cNvPr>
          <p:cNvGraphicFramePr>
            <a:graphicFrameLocks noGrp="1"/>
          </p:cNvGraphicFramePr>
          <p:nvPr>
            <p:ph type="tbl" sz="quarter" idx="13"/>
            <p:extLst>
              <p:ext uri="{D42A27DB-BD31-4B8C-83A1-F6EECF244321}">
                <p14:modId xmlns:p14="http://schemas.microsoft.com/office/powerpoint/2010/main" val="3445852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28905301"/>
                    </a:ext>
                  </a:extLst>
                </a:gridCol>
                <a:gridCol w="905256">
                  <a:extLst>
                    <a:ext uri="{9D8B030D-6E8A-4147-A177-3AD203B41FA5}">
                      <a16:colId xmlns:a16="http://schemas.microsoft.com/office/drawing/2014/main" val="4289442079"/>
                    </a:ext>
                  </a:extLst>
                </a:gridCol>
                <a:gridCol w="329184">
                  <a:extLst>
                    <a:ext uri="{9D8B030D-6E8A-4147-A177-3AD203B41FA5}">
                      <a16:colId xmlns:a16="http://schemas.microsoft.com/office/drawing/2014/main" val="2603420004"/>
                    </a:ext>
                  </a:extLst>
                </a:gridCol>
                <a:gridCol w="329184">
                  <a:extLst>
                    <a:ext uri="{9D8B030D-6E8A-4147-A177-3AD203B41FA5}">
                      <a16:colId xmlns:a16="http://schemas.microsoft.com/office/drawing/2014/main" val="1354608768"/>
                    </a:ext>
                  </a:extLst>
                </a:gridCol>
                <a:gridCol w="329184">
                  <a:extLst>
                    <a:ext uri="{9D8B030D-6E8A-4147-A177-3AD203B41FA5}">
                      <a16:colId xmlns:a16="http://schemas.microsoft.com/office/drawing/2014/main" val="1855627945"/>
                    </a:ext>
                  </a:extLst>
                </a:gridCol>
                <a:gridCol w="329184">
                  <a:extLst>
                    <a:ext uri="{9D8B030D-6E8A-4147-A177-3AD203B41FA5}">
                      <a16:colId xmlns:a16="http://schemas.microsoft.com/office/drawing/2014/main" val="1375502217"/>
                    </a:ext>
                  </a:extLst>
                </a:gridCol>
                <a:gridCol w="329184">
                  <a:extLst>
                    <a:ext uri="{9D8B030D-6E8A-4147-A177-3AD203B41FA5}">
                      <a16:colId xmlns:a16="http://schemas.microsoft.com/office/drawing/2014/main" val="1147543094"/>
                    </a:ext>
                  </a:extLst>
                </a:gridCol>
                <a:gridCol w="329184">
                  <a:extLst>
                    <a:ext uri="{9D8B030D-6E8A-4147-A177-3AD203B41FA5}">
                      <a16:colId xmlns:a16="http://schemas.microsoft.com/office/drawing/2014/main" val="2140922788"/>
                    </a:ext>
                  </a:extLst>
                </a:gridCol>
                <a:gridCol w="329184">
                  <a:extLst>
                    <a:ext uri="{9D8B030D-6E8A-4147-A177-3AD203B41FA5}">
                      <a16:colId xmlns:a16="http://schemas.microsoft.com/office/drawing/2014/main" val="1589016490"/>
                    </a:ext>
                  </a:extLst>
                </a:gridCol>
                <a:gridCol w="329184">
                  <a:extLst>
                    <a:ext uri="{9D8B030D-6E8A-4147-A177-3AD203B41FA5}">
                      <a16:colId xmlns:a16="http://schemas.microsoft.com/office/drawing/2014/main" val="435157356"/>
                    </a:ext>
                  </a:extLst>
                </a:gridCol>
                <a:gridCol w="329184">
                  <a:extLst>
                    <a:ext uri="{9D8B030D-6E8A-4147-A177-3AD203B41FA5}">
                      <a16:colId xmlns:a16="http://schemas.microsoft.com/office/drawing/2014/main" val="3548767084"/>
                    </a:ext>
                  </a:extLst>
                </a:gridCol>
                <a:gridCol w="329184">
                  <a:extLst>
                    <a:ext uri="{9D8B030D-6E8A-4147-A177-3AD203B41FA5}">
                      <a16:colId xmlns:a16="http://schemas.microsoft.com/office/drawing/2014/main" val="3090726255"/>
                    </a:ext>
                  </a:extLst>
                </a:gridCol>
                <a:gridCol w="329184">
                  <a:extLst>
                    <a:ext uri="{9D8B030D-6E8A-4147-A177-3AD203B41FA5}">
                      <a16:colId xmlns:a16="http://schemas.microsoft.com/office/drawing/2014/main" val="3309432263"/>
                    </a:ext>
                  </a:extLst>
                </a:gridCol>
                <a:gridCol w="329184">
                  <a:extLst>
                    <a:ext uri="{9D8B030D-6E8A-4147-A177-3AD203B41FA5}">
                      <a16:colId xmlns:a16="http://schemas.microsoft.com/office/drawing/2014/main" val="2975010334"/>
                    </a:ext>
                  </a:extLst>
                </a:gridCol>
                <a:gridCol w="329184">
                  <a:extLst>
                    <a:ext uri="{9D8B030D-6E8A-4147-A177-3AD203B41FA5}">
                      <a16:colId xmlns:a16="http://schemas.microsoft.com/office/drawing/2014/main" val="2831488904"/>
                    </a:ext>
                  </a:extLst>
                </a:gridCol>
                <a:gridCol w="329184">
                  <a:extLst>
                    <a:ext uri="{9D8B030D-6E8A-4147-A177-3AD203B41FA5}">
                      <a16:colId xmlns:a16="http://schemas.microsoft.com/office/drawing/2014/main" val="4255608455"/>
                    </a:ext>
                  </a:extLst>
                </a:gridCol>
                <a:gridCol w="329184">
                  <a:extLst>
                    <a:ext uri="{9D8B030D-6E8A-4147-A177-3AD203B41FA5}">
                      <a16:colId xmlns:a16="http://schemas.microsoft.com/office/drawing/2014/main" val="3633031079"/>
                    </a:ext>
                  </a:extLst>
                </a:gridCol>
                <a:gridCol w="329184">
                  <a:extLst>
                    <a:ext uri="{9D8B030D-6E8A-4147-A177-3AD203B41FA5}">
                      <a16:colId xmlns:a16="http://schemas.microsoft.com/office/drawing/2014/main" val="4253213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80957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- 2018-12-14 10:53:45 </a:t>
                      </a:r>
                      <a:r>
                        <a:rPr kumimoji="0" lang="en-US" sz="1000" b="0" i="0" u="none" strike="noStrike" kern="1200" cap="none" spc="0" normalizeH="0" baseline="0" noProof="0">
                          <a:ln>
                            <a:noFill/>
                          </a:ln>
                          <a:solidFill>
                            <a:prstClr val="black"/>
                          </a:solidFill>
                          <a:effectLst/>
                          <a:uLnTx/>
                          <a:uFillTx/>
                          <a:latin typeface="+mn-lt"/>
                          <a:ea typeface="+mn-ea"/>
                          <a:cs typeface="+mn-cs"/>
                        </a:rPr>
                        <a:t> 
 Ring in the holiday season with new golden décor from #Seletti! Now at #CitiesDubai! #christmasgiftsideas #giftideasdubai #homedecor #vintage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https://scontent.xx.fbcdn.net/v/t1.0-9/p720x720/48377086_10155973606703297_41466775371513856_n.jpg?_nc_cat=100&amp;_nc_ht=scontent.xx&amp;oh=b1ad1171d908a3c3cd1332d72bf235cd&amp;oe=5CAD23B6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19739552"/>
                  </a:ext>
                </a:extLst>
              </a:tr>
            </a:tbl>
          </a:graphicData>
        </a:graphic>
      </p:graphicFrame>
      <p:sp>
        <p:nvSpPr>
          <p:cNvPr id="4" name="Text Placeholder 3">
            <a:extLst>
              <a:ext uri="{FF2B5EF4-FFF2-40B4-BE49-F238E27FC236}">
                <a16:creationId xmlns:a16="http://schemas.microsoft.com/office/drawing/2014/main" id="{7857D75F-7A05-412D-B3E6-9F966B4F4BF5}"/>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8510049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ACCAA-DAF7-4E20-BE68-B0CD57C6C450}"/>
              </a:ext>
            </a:extLst>
          </p:cNvPr>
          <p:cNvSpPr>
            <a:spLocks noGrp="1"/>
          </p:cNvSpPr>
          <p:nvPr>
            <p:ph type="title"/>
          </p:nvPr>
        </p:nvSpPr>
        <p:spPr/>
        <p:txBody>
          <a:bodyPr/>
          <a:lstStyle/>
          <a:p>
            <a:r>
              <a:rPr lang="en-US"/>
              <a:t>Facebook Own Posts Table | Cities - 25 of 25</a:t>
            </a:r>
          </a:p>
        </p:txBody>
      </p:sp>
      <p:graphicFrame>
        <p:nvGraphicFramePr>
          <p:cNvPr id="5" name="Table Placeholder 4">
            <a:extLst>
              <a:ext uri="{FF2B5EF4-FFF2-40B4-BE49-F238E27FC236}">
                <a16:creationId xmlns:a16="http://schemas.microsoft.com/office/drawing/2014/main" id="{6A3DB87B-24A2-4E53-A463-1181FA0D199D}"/>
              </a:ext>
            </a:extLst>
          </p:cNvPr>
          <p:cNvGraphicFramePr>
            <a:graphicFrameLocks noGrp="1"/>
          </p:cNvGraphicFramePr>
          <p:nvPr>
            <p:ph type="tbl" sz="quarter" idx="13"/>
            <p:extLst>
              <p:ext uri="{D42A27DB-BD31-4B8C-83A1-F6EECF244321}">
                <p14:modId xmlns:p14="http://schemas.microsoft.com/office/powerpoint/2010/main" val="531047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07981323"/>
                    </a:ext>
                  </a:extLst>
                </a:gridCol>
                <a:gridCol w="905256">
                  <a:extLst>
                    <a:ext uri="{9D8B030D-6E8A-4147-A177-3AD203B41FA5}">
                      <a16:colId xmlns:a16="http://schemas.microsoft.com/office/drawing/2014/main" val="3321768996"/>
                    </a:ext>
                  </a:extLst>
                </a:gridCol>
                <a:gridCol w="329184">
                  <a:extLst>
                    <a:ext uri="{9D8B030D-6E8A-4147-A177-3AD203B41FA5}">
                      <a16:colId xmlns:a16="http://schemas.microsoft.com/office/drawing/2014/main" val="4255230181"/>
                    </a:ext>
                  </a:extLst>
                </a:gridCol>
                <a:gridCol w="329184">
                  <a:extLst>
                    <a:ext uri="{9D8B030D-6E8A-4147-A177-3AD203B41FA5}">
                      <a16:colId xmlns:a16="http://schemas.microsoft.com/office/drawing/2014/main" val="1988731045"/>
                    </a:ext>
                  </a:extLst>
                </a:gridCol>
                <a:gridCol w="329184">
                  <a:extLst>
                    <a:ext uri="{9D8B030D-6E8A-4147-A177-3AD203B41FA5}">
                      <a16:colId xmlns:a16="http://schemas.microsoft.com/office/drawing/2014/main" val="838939984"/>
                    </a:ext>
                  </a:extLst>
                </a:gridCol>
                <a:gridCol w="329184">
                  <a:extLst>
                    <a:ext uri="{9D8B030D-6E8A-4147-A177-3AD203B41FA5}">
                      <a16:colId xmlns:a16="http://schemas.microsoft.com/office/drawing/2014/main" val="4119727931"/>
                    </a:ext>
                  </a:extLst>
                </a:gridCol>
                <a:gridCol w="329184">
                  <a:extLst>
                    <a:ext uri="{9D8B030D-6E8A-4147-A177-3AD203B41FA5}">
                      <a16:colId xmlns:a16="http://schemas.microsoft.com/office/drawing/2014/main" val="3098900681"/>
                    </a:ext>
                  </a:extLst>
                </a:gridCol>
                <a:gridCol w="329184">
                  <a:extLst>
                    <a:ext uri="{9D8B030D-6E8A-4147-A177-3AD203B41FA5}">
                      <a16:colId xmlns:a16="http://schemas.microsoft.com/office/drawing/2014/main" val="2517832745"/>
                    </a:ext>
                  </a:extLst>
                </a:gridCol>
                <a:gridCol w="329184">
                  <a:extLst>
                    <a:ext uri="{9D8B030D-6E8A-4147-A177-3AD203B41FA5}">
                      <a16:colId xmlns:a16="http://schemas.microsoft.com/office/drawing/2014/main" val="2236835071"/>
                    </a:ext>
                  </a:extLst>
                </a:gridCol>
                <a:gridCol w="329184">
                  <a:extLst>
                    <a:ext uri="{9D8B030D-6E8A-4147-A177-3AD203B41FA5}">
                      <a16:colId xmlns:a16="http://schemas.microsoft.com/office/drawing/2014/main" val="1225676474"/>
                    </a:ext>
                  </a:extLst>
                </a:gridCol>
                <a:gridCol w="329184">
                  <a:extLst>
                    <a:ext uri="{9D8B030D-6E8A-4147-A177-3AD203B41FA5}">
                      <a16:colId xmlns:a16="http://schemas.microsoft.com/office/drawing/2014/main" val="460450107"/>
                    </a:ext>
                  </a:extLst>
                </a:gridCol>
                <a:gridCol w="329184">
                  <a:extLst>
                    <a:ext uri="{9D8B030D-6E8A-4147-A177-3AD203B41FA5}">
                      <a16:colId xmlns:a16="http://schemas.microsoft.com/office/drawing/2014/main" val="2813118157"/>
                    </a:ext>
                  </a:extLst>
                </a:gridCol>
                <a:gridCol w="329184">
                  <a:extLst>
                    <a:ext uri="{9D8B030D-6E8A-4147-A177-3AD203B41FA5}">
                      <a16:colId xmlns:a16="http://schemas.microsoft.com/office/drawing/2014/main" val="3619235786"/>
                    </a:ext>
                  </a:extLst>
                </a:gridCol>
                <a:gridCol w="329184">
                  <a:extLst>
                    <a:ext uri="{9D8B030D-6E8A-4147-A177-3AD203B41FA5}">
                      <a16:colId xmlns:a16="http://schemas.microsoft.com/office/drawing/2014/main" val="320283420"/>
                    </a:ext>
                  </a:extLst>
                </a:gridCol>
                <a:gridCol w="329184">
                  <a:extLst>
                    <a:ext uri="{9D8B030D-6E8A-4147-A177-3AD203B41FA5}">
                      <a16:colId xmlns:a16="http://schemas.microsoft.com/office/drawing/2014/main" val="3625496908"/>
                    </a:ext>
                  </a:extLst>
                </a:gridCol>
                <a:gridCol w="329184">
                  <a:extLst>
                    <a:ext uri="{9D8B030D-6E8A-4147-A177-3AD203B41FA5}">
                      <a16:colId xmlns:a16="http://schemas.microsoft.com/office/drawing/2014/main" val="1330507727"/>
                    </a:ext>
                  </a:extLst>
                </a:gridCol>
                <a:gridCol w="329184">
                  <a:extLst>
                    <a:ext uri="{9D8B030D-6E8A-4147-A177-3AD203B41FA5}">
                      <a16:colId xmlns:a16="http://schemas.microsoft.com/office/drawing/2014/main" val="2509594111"/>
                    </a:ext>
                  </a:extLst>
                </a:gridCol>
                <a:gridCol w="329184">
                  <a:extLst>
                    <a:ext uri="{9D8B030D-6E8A-4147-A177-3AD203B41FA5}">
                      <a16:colId xmlns:a16="http://schemas.microsoft.com/office/drawing/2014/main" val="352877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42217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- 2018-12-14 08:58:24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تم تصميم "اوربت كي" حيث تحتفظ من 4 الى 7 مفاتيح في كومة منظمة وتهدف إلى حماية مفاتيحك والملحقات الخاصة بك، كما تأتي بأنماط جلدية او ربر او قماش. متوفرة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Try the ultimate in key organization from #Orbitkey! Crafted to hold 4-7 keys in an organized stack, the Orbitkey is made to envelop and protect your keys and accessories, and comes in Leather, Canvas, or Active styles in a range of colors. Find it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https://scontent.xx.fbcdn.net/v/t1.0-9/s720x720/48369500_10155973486468297_2428499501296648192_o.jpg?_nc_cat=100&amp;_nc_ht=scontent.xx&amp;oh=6b2202be3638bfd6c6141a28ff466d0b&amp;oe=5CA0B68F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58726099"/>
                  </a:ext>
                </a:extLst>
              </a:tr>
            </a:tbl>
          </a:graphicData>
        </a:graphic>
      </p:graphicFrame>
      <p:sp>
        <p:nvSpPr>
          <p:cNvPr id="4" name="Text Placeholder 3">
            <a:extLst>
              <a:ext uri="{FF2B5EF4-FFF2-40B4-BE49-F238E27FC236}">
                <a16:creationId xmlns:a16="http://schemas.microsoft.com/office/drawing/2014/main" id="{A0842A43-0CC9-41CD-B1A1-895F6864FA94}"/>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02220906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2928</Words>
  <Application>Microsoft Office PowerPoint</Application>
  <PresentationFormat>On-screen Show (4:3)</PresentationFormat>
  <Paragraphs>1066</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quintly_template</vt:lpstr>
      <vt:lpstr>CITIES Facebook Dashboard </vt:lpstr>
      <vt:lpstr>Facebook Key Metrics Table | Cities</vt:lpstr>
      <vt:lpstr>Facebook Fans Table | Cities</vt:lpstr>
      <vt:lpstr>Facebook Interactions Distribution | Cities</vt:lpstr>
      <vt:lpstr>Facebook Interaction Rate | Cities</vt:lpstr>
      <vt:lpstr>Facebook Interaction Rate By Post Type | Cities</vt:lpstr>
      <vt:lpstr>Facebook Average Interactions Per Post | Cities</vt:lpstr>
      <vt:lpstr>Facebook Average Comments Per Post | Cities</vt:lpstr>
      <vt:lpstr>Facebook Average Shares Per Post | Cities</vt:lpstr>
      <vt:lpstr>Facebook Reach | Cities</vt:lpstr>
      <vt:lpstr>Facebook Engaged Users | Cities</vt:lpstr>
      <vt:lpstr>Facebook Hide Clicks | Cities</vt:lpstr>
      <vt:lpstr>Facebook Hide All Clicks | Cities</vt:lpstr>
      <vt:lpstr>Facebook Own Posts Table | Cities - 1 of 25</vt:lpstr>
      <vt:lpstr>Facebook Own Posts Table | Cities - 2 of 25</vt:lpstr>
      <vt:lpstr>Facebook Own Posts Table | Cities - 3 of 25</vt:lpstr>
      <vt:lpstr>Facebook Own Posts Table | Cities - 4 of 25</vt:lpstr>
      <vt:lpstr>Facebook Own Posts Table | Cities - 5 of 25</vt:lpstr>
      <vt:lpstr>Facebook Own Posts Table | Cities - 6 of 25</vt:lpstr>
      <vt:lpstr>Facebook Own Posts Table | Cities - 7 of 25</vt:lpstr>
      <vt:lpstr>Facebook Own Posts Table | Cities - 8 of 25</vt:lpstr>
      <vt:lpstr>Facebook Own Posts Table | Cities - 9 of 25</vt:lpstr>
      <vt:lpstr>Facebook Own Posts Table | Cities - 10 of 25</vt:lpstr>
      <vt:lpstr>Facebook Own Posts Table | Cities - 11 of 25</vt:lpstr>
      <vt:lpstr>Facebook Own Posts Table | Cities - 12 of 25</vt:lpstr>
      <vt:lpstr>Facebook Own Posts Table | Cities - 13 of 25</vt:lpstr>
      <vt:lpstr>Facebook Own Posts Table | Cities - 14 of 25</vt:lpstr>
      <vt:lpstr>Facebook Own Posts Table | Cities - 15 of 25</vt:lpstr>
      <vt:lpstr>Facebook Own Posts Table | Cities - 16 of 25</vt:lpstr>
      <vt:lpstr>Facebook Own Posts Table | Cities - 17 of 25</vt:lpstr>
      <vt:lpstr>Facebook Own Posts Table | Cities - 18 of 25</vt:lpstr>
      <vt:lpstr>Facebook Own Posts Table | Cities - 19 of 25</vt:lpstr>
      <vt:lpstr>Facebook Own Posts Table | Cities - 20 of 25</vt:lpstr>
      <vt:lpstr>Facebook Own Posts Table | Cities - 21 of 25</vt:lpstr>
      <vt:lpstr>Facebook Own Posts Table | Cities - 22 of 25</vt:lpstr>
      <vt:lpstr>Facebook Own Posts Table | Cities - 23 of 25</vt:lpstr>
      <vt:lpstr>Facebook Own Posts Table | Cities - 24 of 25</vt:lpstr>
      <vt:lpstr>Facebook Own Posts Table | Cities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CITIES Facebook Dashboard </dc:title>
  <dc:creator>Frederik Peiniger</dc:creator>
  <cp:lastModifiedBy>Frederik Peiniger</cp:lastModifiedBy>
  <cp:revision>1</cp:revision>
  <dcterms:created xsi:type="dcterms:W3CDTF">2019-01-10T14:11:25Z</dcterms:created>
  <dcterms:modified xsi:type="dcterms:W3CDTF">2019-01-10T14:12:40Z</dcterms:modified>
</cp:coreProperties>
</file>