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2.7288852503752001E-2</c:v>
                </c:pt>
                <c:pt idx="1">
                  <c:v>2.0461055790479001E-2</c:v>
                </c:pt>
                <c:pt idx="2">
                  <c:v>3.4094783498125003E-2</c:v>
                </c:pt>
                <c:pt idx="3">
                  <c:v>1.3633265167008E-2</c:v>
                </c:pt>
                <c:pt idx="4">
                  <c:v>8.8604143947655006E-2</c:v>
                </c:pt>
                <c:pt idx="5">
                  <c:v>4.0858018386108003E-2</c:v>
                </c:pt>
                <c:pt idx="6">
                  <c:v>2.7227554284935999E-2</c:v>
                </c:pt>
                <c:pt idx="7">
                  <c:v>-2.7220142905749999E-2</c:v>
                </c:pt>
                <c:pt idx="8">
                  <c:v>-6.8068885712340996E-3</c:v>
                </c:pt>
                <c:pt idx="9">
                  <c:v>4.0844111640572001E-2</c:v>
                </c:pt>
                <c:pt idx="10">
                  <c:v>4.0827436037017002E-2</c:v>
                </c:pt>
                <c:pt idx="11">
                  <c:v>-1.3603591348116E-2</c:v>
                </c:pt>
                <c:pt idx="12">
                  <c:v>2.0408163265305999E-2</c:v>
                </c:pt>
                <c:pt idx="13">
                  <c:v>2.7205332245119999E-2</c:v>
                </c:pt>
                <c:pt idx="14">
                  <c:v>4.0796899435642998E-2</c:v>
                </c:pt>
                <c:pt idx="15">
                  <c:v>6.7967103921701993E-2</c:v>
                </c:pt>
                <c:pt idx="16">
                  <c:v>2.0376282007743E-2</c:v>
                </c:pt>
                <c:pt idx="17">
                  <c:v>1.3581420616596E-2</c:v>
                </c:pt>
                <c:pt idx="18">
                  <c:v>-1.3579576317219001E-2</c:v>
                </c:pt>
                <c:pt idx="19">
                  <c:v>-4.0744261849789E-2</c:v>
                </c:pt>
                <c:pt idx="20">
                  <c:v>2.0380434782609001E-2</c:v>
                </c:pt>
                <c:pt idx="21">
                  <c:v>6.7920940025809999E-3</c:v>
                </c:pt>
                <c:pt idx="22">
                  <c:v>6.7916327085030996E-3</c:v>
                </c:pt>
                <c:pt idx="23">
                  <c:v>-6.1120543293718001E-2</c:v>
                </c:pt>
                <c:pt idx="24">
                  <c:v>1.3590649633051999E-2</c:v>
                </c:pt>
                <c:pt idx="25">
                  <c:v>3.3972007066177E-2</c:v>
                </c:pt>
                <c:pt idx="26">
                  <c:v>-6.7920940025809999E-3</c:v>
                </c:pt>
                <c:pt idx="27">
                  <c:v>1.3585110718652E-2</c:v>
                </c:pt>
                <c:pt idx="28">
                  <c:v>0</c:v>
                </c:pt>
                <c:pt idx="29">
                  <c:v>2.0374898125509001E-2</c:v>
                </c:pt>
              </c:numCache>
            </c:numRef>
          </c:val>
          <c:smooth val="0"/>
          <c:extLst>
            <c:ext xmlns:c16="http://schemas.microsoft.com/office/drawing/2014/chart" uri="{C3380CC4-5D6E-409C-BE32-E72D297353CC}">
              <c16:uniqueId val="{00000000-96B5-4189-9ACF-5D1AF88F85E3}"/>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Sheet1!$C$2:$C$31</c:f>
              <c:numCache>
                <c:formatCode>General</c:formatCode>
                <c:ptCount val="30"/>
                <c:pt idx="0">
                  <c:v>1.1820330969267E-2</c:v>
                </c:pt>
                <c:pt idx="1">
                  <c:v>0.11227987235551</c:v>
                </c:pt>
                <c:pt idx="2">
                  <c:v>5.9028392656868003E-2</c:v>
                </c:pt>
                <c:pt idx="3">
                  <c:v>7.0792283641083004E-2</c:v>
                </c:pt>
                <c:pt idx="4">
                  <c:v>5.3056652714731999E-2</c:v>
                </c:pt>
                <c:pt idx="5">
                  <c:v>4.1244402545368999E-2</c:v>
                </c:pt>
                <c:pt idx="6">
                  <c:v>2.9448141822251001E-2</c:v>
                </c:pt>
                <c:pt idx="7">
                  <c:v>0</c:v>
                </c:pt>
                <c:pt idx="8">
                  <c:v>-5.8878944889307998E-3</c:v>
                </c:pt>
                <c:pt idx="9">
                  <c:v>0</c:v>
                </c:pt>
                <c:pt idx="10">
                  <c:v>1.7664723547075999E-2</c:v>
                </c:pt>
                <c:pt idx="11">
                  <c:v>1.1774402449076E-2</c:v>
                </c:pt>
                <c:pt idx="12">
                  <c:v>-5.8865081233811997E-3</c:v>
                </c:pt>
                <c:pt idx="13">
                  <c:v>5.8868546535586E-3</c:v>
                </c:pt>
                <c:pt idx="14">
                  <c:v>4.1205556863668003E-2</c:v>
                </c:pt>
                <c:pt idx="15">
                  <c:v>1.7652250661958999E-2</c:v>
                </c:pt>
                <c:pt idx="16">
                  <c:v>3.5298270384751002E-2</c:v>
                </c:pt>
                <c:pt idx="17">
                  <c:v>5.2928722653493E-2</c:v>
                </c:pt>
                <c:pt idx="18">
                  <c:v>2.9389290542525998E-2</c:v>
                </c:pt>
                <c:pt idx="19">
                  <c:v>-1.7628393465742E-2</c:v>
                </c:pt>
                <c:pt idx="20">
                  <c:v>2.3508668821628002E-2</c:v>
                </c:pt>
                <c:pt idx="21">
                  <c:v>1.1751571772724999E-2</c:v>
                </c:pt>
                <c:pt idx="22">
                  <c:v>-5.8750954703013997E-3</c:v>
                </c:pt>
                <c:pt idx="23">
                  <c:v>5.8754406580493997E-3</c:v>
                </c:pt>
                <c:pt idx="24">
                  <c:v>-1.7625286410903999E-2</c:v>
                </c:pt>
                <c:pt idx="25">
                  <c:v>0</c:v>
                </c:pt>
                <c:pt idx="26">
                  <c:v>-2.3504524620990001E-2</c:v>
                </c:pt>
                <c:pt idx="27">
                  <c:v>-5.8775126366522002E-3</c:v>
                </c:pt>
                <c:pt idx="28">
                  <c:v>1.1755716217011001E-2</c:v>
                </c:pt>
                <c:pt idx="29">
                  <c:v>2.9385836027035001E-2</c:v>
                </c:pt>
              </c:numCache>
            </c:numRef>
          </c:val>
          <c:smooth val="0"/>
          <c:extLst>
            <c:ext xmlns:c16="http://schemas.microsoft.com/office/drawing/2014/chart" uri="{C3380CC4-5D6E-409C-BE32-E72D297353CC}">
              <c16:uniqueId val="{00000001-96B5-4189-9ACF-5D1AF88F85E3}"/>
            </c:ext>
          </c:extLst>
        </c:ser>
        <c:dLbls>
          <c:showLegendKey val="0"/>
          <c:showVal val="0"/>
          <c:showCatName val="0"/>
          <c:showSerName val="0"/>
          <c:showPercent val="0"/>
          <c:showBubbleSize val="0"/>
        </c:dLbls>
        <c:smooth val="0"/>
        <c:axId val="253040008"/>
        <c:axId val="316601080"/>
      </c:lineChart>
      <c:dateAx>
        <c:axId val="25304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01080"/>
        <c:crosses val="autoZero"/>
        <c:auto val="1"/>
        <c:lblOffset val="100"/>
        <c:baseTimeUnit val="days"/>
      </c:dateAx>
      <c:valAx>
        <c:axId val="31660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04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0.2046</c:v>
                </c:pt>
                <c:pt idx="1">
                  <c:v>0.32740000000000002</c:v>
                </c:pt>
                <c:pt idx="2">
                  <c:v>0.2114</c:v>
                </c:pt>
                <c:pt idx="3">
                  <c:v>0.45669999999999999</c:v>
                </c:pt>
                <c:pt idx="4">
                  <c:v>0.16350000000000001</c:v>
                </c:pt>
                <c:pt idx="5">
                  <c:v>0.53100000000000003</c:v>
                </c:pt>
                <c:pt idx="6">
                  <c:v>0.22459999999999999</c:v>
                </c:pt>
                <c:pt idx="7">
                  <c:v>0.2586</c:v>
                </c:pt>
                <c:pt idx="8">
                  <c:v>0.20419999999999999</c:v>
                </c:pt>
                <c:pt idx="9">
                  <c:v>0.36070000000000002</c:v>
                </c:pt>
                <c:pt idx="10">
                  <c:v>0.3266</c:v>
                </c:pt>
                <c:pt idx="11">
                  <c:v>0.24149999999999999</c:v>
                </c:pt>
                <c:pt idx="12">
                  <c:v>0.25850000000000001</c:v>
                </c:pt>
                <c:pt idx="13">
                  <c:v>0.14960000000000001</c:v>
                </c:pt>
                <c:pt idx="14">
                  <c:v>0.25829999999999997</c:v>
                </c:pt>
                <c:pt idx="15">
                  <c:v>0.28539999999999999</c:v>
                </c:pt>
                <c:pt idx="16">
                  <c:v>0.45500000000000002</c:v>
                </c:pt>
                <c:pt idx="17">
                  <c:v>0.32590000000000002</c:v>
                </c:pt>
                <c:pt idx="18">
                  <c:v>0.38030000000000003</c:v>
                </c:pt>
                <c:pt idx="19">
                  <c:v>0.15620000000000001</c:v>
                </c:pt>
                <c:pt idx="20">
                  <c:v>0.12230000000000001</c:v>
                </c:pt>
                <c:pt idx="21">
                  <c:v>0.21060000000000001</c:v>
                </c:pt>
                <c:pt idx="22">
                  <c:v>0.31919999999999998</c:v>
                </c:pt>
                <c:pt idx="23">
                  <c:v>0.14269999999999999</c:v>
                </c:pt>
                <c:pt idx="24">
                  <c:v>0.3397</c:v>
                </c:pt>
                <c:pt idx="25">
                  <c:v>0.19700000000000001</c:v>
                </c:pt>
                <c:pt idx="26">
                  <c:v>0.22420000000000001</c:v>
                </c:pt>
                <c:pt idx="27">
                  <c:v>0.33960000000000001</c:v>
                </c:pt>
                <c:pt idx="28">
                  <c:v>0.16300000000000001</c:v>
                </c:pt>
                <c:pt idx="29">
                  <c:v>0</c:v>
                </c:pt>
              </c:numCache>
            </c:numRef>
          </c:val>
          <c:smooth val="0"/>
          <c:extLst>
            <c:ext xmlns:c16="http://schemas.microsoft.com/office/drawing/2014/chart" uri="{C3380CC4-5D6E-409C-BE32-E72D297353CC}">
              <c16:uniqueId val="{00000000-EF79-448A-94D8-2D38632FE4F9}"/>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Sheet1!$C$2:$C$31</c:f>
              <c:numCache>
                <c:formatCode>General</c:formatCode>
                <c:ptCount val="30"/>
                <c:pt idx="0">
                  <c:v>0.26590000000000003</c:v>
                </c:pt>
                <c:pt idx="1">
                  <c:v>0.30120000000000002</c:v>
                </c:pt>
                <c:pt idx="2">
                  <c:v>0.7671</c:v>
                </c:pt>
                <c:pt idx="3">
                  <c:v>0.21229999999999999</c:v>
                </c:pt>
                <c:pt idx="4">
                  <c:v>0.1827</c:v>
                </c:pt>
                <c:pt idx="5">
                  <c:v>0.4713</c:v>
                </c:pt>
                <c:pt idx="6">
                  <c:v>0.21790000000000001</c:v>
                </c:pt>
                <c:pt idx="7">
                  <c:v>0.2767</c:v>
                </c:pt>
                <c:pt idx="8">
                  <c:v>0.97160000000000002</c:v>
                </c:pt>
                <c:pt idx="9">
                  <c:v>0.2296</c:v>
                </c:pt>
                <c:pt idx="10">
                  <c:v>0.28260000000000002</c:v>
                </c:pt>
                <c:pt idx="11">
                  <c:v>0.10009999999999999</c:v>
                </c:pt>
                <c:pt idx="12">
                  <c:v>0.35909999999999997</c:v>
                </c:pt>
                <c:pt idx="13">
                  <c:v>0.31790000000000002</c:v>
                </c:pt>
                <c:pt idx="14">
                  <c:v>0.28839999999999999</c:v>
                </c:pt>
                <c:pt idx="15">
                  <c:v>0.30299999999999999</c:v>
                </c:pt>
                <c:pt idx="16">
                  <c:v>0.22939999999999999</c:v>
                </c:pt>
                <c:pt idx="17">
                  <c:v>0.18809999999999999</c:v>
                </c:pt>
                <c:pt idx="18">
                  <c:v>1.2870999999999999</c:v>
                </c:pt>
                <c:pt idx="19">
                  <c:v>0.17630000000000001</c:v>
                </c:pt>
                <c:pt idx="20">
                  <c:v>0.4466</c:v>
                </c:pt>
                <c:pt idx="21">
                  <c:v>0.2409</c:v>
                </c:pt>
                <c:pt idx="22">
                  <c:v>0.15859999999999999</c:v>
                </c:pt>
                <c:pt idx="23">
                  <c:v>0.17630000000000001</c:v>
                </c:pt>
                <c:pt idx="24">
                  <c:v>0.47010000000000002</c:v>
                </c:pt>
                <c:pt idx="25">
                  <c:v>0.64049999999999996</c:v>
                </c:pt>
                <c:pt idx="26">
                  <c:v>0.2586</c:v>
                </c:pt>
                <c:pt idx="27">
                  <c:v>0.1822</c:v>
                </c:pt>
                <c:pt idx="28">
                  <c:v>0.1234</c:v>
                </c:pt>
                <c:pt idx="29">
                  <c:v>0.16450000000000001</c:v>
                </c:pt>
              </c:numCache>
            </c:numRef>
          </c:val>
          <c:smooth val="0"/>
          <c:extLst>
            <c:ext xmlns:c16="http://schemas.microsoft.com/office/drawing/2014/chart" uri="{C3380CC4-5D6E-409C-BE32-E72D297353CC}">
              <c16:uniqueId val="{00000001-EF79-448A-94D8-2D38632FE4F9}"/>
            </c:ext>
          </c:extLst>
        </c:ser>
        <c:dLbls>
          <c:showLegendKey val="0"/>
          <c:showVal val="0"/>
          <c:showCatName val="0"/>
          <c:showSerName val="0"/>
          <c:showPercent val="0"/>
          <c:showBubbleSize val="0"/>
        </c:dLbls>
        <c:smooth val="0"/>
        <c:axId val="317335128"/>
        <c:axId val="317327912"/>
      </c:lineChart>
      <c:dateAx>
        <c:axId val="31733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27912"/>
        <c:crosses val="autoZero"/>
        <c:auto val="1"/>
        <c:lblOffset val="100"/>
        <c:baseTimeUnit val="days"/>
      </c:dateAx>
      <c:valAx>
        <c:axId val="31732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3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14662</c:v>
                </c:pt>
                <c:pt idx="1">
                  <c:v>14665</c:v>
                </c:pt>
                <c:pt idx="2">
                  <c:v>14670</c:v>
                </c:pt>
                <c:pt idx="3">
                  <c:v>14672</c:v>
                </c:pt>
                <c:pt idx="4">
                  <c:v>14685</c:v>
                </c:pt>
                <c:pt idx="5">
                  <c:v>14691</c:v>
                </c:pt>
                <c:pt idx="6">
                  <c:v>14695</c:v>
                </c:pt>
                <c:pt idx="7">
                  <c:v>14691</c:v>
                </c:pt>
                <c:pt idx="8">
                  <c:v>14690</c:v>
                </c:pt>
                <c:pt idx="9">
                  <c:v>14696</c:v>
                </c:pt>
                <c:pt idx="10">
                  <c:v>14702</c:v>
                </c:pt>
                <c:pt idx="11">
                  <c:v>14700</c:v>
                </c:pt>
                <c:pt idx="12">
                  <c:v>14703</c:v>
                </c:pt>
                <c:pt idx="13">
                  <c:v>14707</c:v>
                </c:pt>
                <c:pt idx="14">
                  <c:v>14713</c:v>
                </c:pt>
                <c:pt idx="15">
                  <c:v>14723</c:v>
                </c:pt>
                <c:pt idx="16">
                  <c:v>14726</c:v>
                </c:pt>
                <c:pt idx="17">
                  <c:v>14728</c:v>
                </c:pt>
                <c:pt idx="18">
                  <c:v>14726</c:v>
                </c:pt>
                <c:pt idx="19">
                  <c:v>14720</c:v>
                </c:pt>
                <c:pt idx="20">
                  <c:v>14723</c:v>
                </c:pt>
                <c:pt idx="21">
                  <c:v>14724</c:v>
                </c:pt>
                <c:pt idx="22">
                  <c:v>14725</c:v>
                </c:pt>
                <c:pt idx="23">
                  <c:v>14716</c:v>
                </c:pt>
                <c:pt idx="24">
                  <c:v>14718</c:v>
                </c:pt>
                <c:pt idx="25">
                  <c:v>14723</c:v>
                </c:pt>
                <c:pt idx="26">
                  <c:v>14722</c:v>
                </c:pt>
                <c:pt idx="27">
                  <c:v>14724</c:v>
                </c:pt>
                <c:pt idx="28">
                  <c:v>14724</c:v>
                </c:pt>
                <c:pt idx="29">
                  <c:v>14727</c:v>
                </c:pt>
              </c:numCache>
            </c:numRef>
          </c:val>
          <c:smooth val="0"/>
          <c:extLst>
            <c:ext xmlns:c16="http://schemas.microsoft.com/office/drawing/2014/chart" uri="{C3380CC4-5D6E-409C-BE32-E72D297353CC}">
              <c16:uniqueId val="{00000000-F7BB-4969-B675-298547928AD4}"/>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Sheet1!$C$2:$C$31</c:f>
              <c:numCache>
                <c:formatCode>General</c:formatCode>
                <c:ptCount val="30"/>
                <c:pt idx="0">
                  <c:v>16922</c:v>
                </c:pt>
                <c:pt idx="1">
                  <c:v>16941</c:v>
                </c:pt>
                <c:pt idx="2">
                  <c:v>16951</c:v>
                </c:pt>
                <c:pt idx="3">
                  <c:v>16963</c:v>
                </c:pt>
                <c:pt idx="4">
                  <c:v>16972</c:v>
                </c:pt>
                <c:pt idx="5">
                  <c:v>16979</c:v>
                </c:pt>
                <c:pt idx="6">
                  <c:v>16984</c:v>
                </c:pt>
                <c:pt idx="7">
                  <c:v>16984</c:v>
                </c:pt>
                <c:pt idx="8">
                  <c:v>16983</c:v>
                </c:pt>
                <c:pt idx="9">
                  <c:v>16983</c:v>
                </c:pt>
                <c:pt idx="10">
                  <c:v>16986</c:v>
                </c:pt>
                <c:pt idx="11">
                  <c:v>16988</c:v>
                </c:pt>
                <c:pt idx="12">
                  <c:v>16987</c:v>
                </c:pt>
                <c:pt idx="13">
                  <c:v>16988</c:v>
                </c:pt>
                <c:pt idx="14">
                  <c:v>16995</c:v>
                </c:pt>
                <c:pt idx="15">
                  <c:v>16998</c:v>
                </c:pt>
                <c:pt idx="16">
                  <c:v>17004</c:v>
                </c:pt>
                <c:pt idx="17">
                  <c:v>17013</c:v>
                </c:pt>
                <c:pt idx="18">
                  <c:v>17018</c:v>
                </c:pt>
                <c:pt idx="19">
                  <c:v>17015</c:v>
                </c:pt>
                <c:pt idx="20">
                  <c:v>17019</c:v>
                </c:pt>
                <c:pt idx="21">
                  <c:v>17021</c:v>
                </c:pt>
                <c:pt idx="22">
                  <c:v>17020</c:v>
                </c:pt>
                <c:pt idx="23">
                  <c:v>17021</c:v>
                </c:pt>
                <c:pt idx="24">
                  <c:v>17018</c:v>
                </c:pt>
                <c:pt idx="25">
                  <c:v>17018</c:v>
                </c:pt>
                <c:pt idx="26">
                  <c:v>17014</c:v>
                </c:pt>
                <c:pt idx="27">
                  <c:v>17013</c:v>
                </c:pt>
                <c:pt idx="28">
                  <c:v>17015</c:v>
                </c:pt>
                <c:pt idx="29">
                  <c:v>17020</c:v>
                </c:pt>
              </c:numCache>
            </c:numRef>
          </c:val>
          <c:smooth val="0"/>
          <c:extLst>
            <c:ext xmlns:c16="http://schemas.microsoft.com/office/drawing/2014/chart" uri="{C3380CC4-5D6E-409C-BE32-E72D297353CC}">
              <c16:uniqueId val="{00000001-F7BB-4969-B675-298547928AD4}"/>
            </c:ext>
          </c:extLst>
        </c:ser>
        <c:dLbls>
          <c:showLegendKey val="0"/>
          <c:showVal val="0"/>
          <c:showCatName val="0"/>
          <c:showSerName val="0"/>
          <c:showPercent val="0"/>
          <c:showBubbleSize val="0"/>
        </c:dLbls>
        <c:smooth val="0"/>
        <c:axId val="373282152"/>
        <c:axId val="373282808"/>
      </c:lineChart>
      <c:dateAx>
        <c:axId val="37328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82808"/>
        <c:crosses val="autoZero"/>
        <c:auto val="1"/>
        <c:lblOffset val="100"/>
        <c:baseTimeUnit val="days"/>
      </c:dateAx>
      <c:valAx>
        <c:axId val="37328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8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8B775-C156-4330-8D60-3EBCCDE3E49F}"/>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727A2682-E258-4809-820D-2CEB9E706035}"/>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3975354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49CE-F6D3-4B7D-B28D-EBC7AFC50869}"/>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BDFF21F4-C14F-4115-8D93-FE3C89D00B9D}"/>
              </a:ext>
            </a:extLst>
          </p:cNvPr>
          <p:cNvGraphicFramePr>
            <a:graphicFrameLocks noGrp="1"/>
          </p:cNvGraphicFramePr>
          <p:nvPr>
            <p:ph type="chart" sz="quarter" idx="13"/>
            <p:extLst>
              <p:ext uri="{D42A27DB-BD31-4B8C-83A1-F6EECF244321}">
                <p14:modId xmlns:p14="http://schemas.microsoft.com/office/powerpoint/2010/main" val="996756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FA3B9-5090-4BA2-93EB-96D5B5489AA3}"/>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7FDD07E-427C-4A5C-9D38-4CAF861C5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14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2EDA5-9FA6-4CF0-9269-FCFDF4506EBE}"/>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8F5F967C-2A2C-430F-A0CC-87C3D6184EF5}"/>
              </a:ext>
            </a:extLst>
          </p:cNvPr>
          <p:cNvGraphicFramePr>
            <a:graphicFrameLocks noGrp="1"/>
          </p:cNvGraphicFramePr>
          <p:nvPr>
            <p:ph type="chart" sz="quarter" idx="13"/>
            <p:extLst>
              <p:ext uri="{D42A27DB-BD31-4B8C-83A1-F6EECF244321}">
                <p14:modId xmlns:p14="http://schemas.microsoft.com/office/powerpoint/2010/main" val="2211826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212CB-E413-46E1-B36A-4B374DC2DBE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3BDB8614-F6E9-4DBA-AD08-91D35BE2A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590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328E-3EDD-448C-BC69-125EE2EA0CB8}"/>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790E7BE6-EC24-4A52-9E8F-77410B5289D8}"/>
              </a:ext>
            </a:extLst>
          </p:cNvPr>
          <p:cNvGraphicFramePr>
            <a:graphicFrameLocks noGrp="1"/>
          </p:cNvGraphicFramePr>
          <p:nvPr>
            <p:ph type="tbl" sz="quarter" idx="13"/>
            <p:extLst>
              <p:ext uri="{D42A27DB-BD31-4B8C-83A1-F6EECF244321}">
                <p14:modId xmlns:p14="http://schemas.microsoft.com/office/powerpoint/2010/main" val="51969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8713723"/>
                    </a:ext>
                  </a:extLst>
                </a:gridCol>
                <a:gridCol w="699516">
                  <a:extLst>
                    <a:ext uri="{9D8B030D-6E8A-4147-A177-3AD203B41FA5}">
                      <a16:colId xmlns:a16="http://schemas.microsoft.com/office/drawing/2014/main" val="2896371773"/>
                    </a:ext>
                  </a:extLst>
                </a:gridCol>
                <a:gridCol w="699516">
                  <a:extLst>
                    <a:ext uri="{9D8B030D-6E8A-4147-A177-3AD203B41FA5}">
                      <a16:colId xmlns:a16="http://schemas.microsoft.com/office/drawing/2014/main" val="1745063120"/>
                    </a:ext>
                  </a:extLst>
                </a:gridCol>
                <a:gridCol w="658368">
                  <a:extLst>
                    <a:ext uri="{9D8B030D-6E8A-4147-A177-3AD203B41FA5}">
                      <a16:colId xmlns:a16="http://schemas.microsoft.com/office/drawing/2014/main" val="1905413527"/>
                    </a:ext>
                  </a:extLst>
                </a:gridCol>
                <a:gridCol w="658368">
                  <a:extLst>
                    <a:ext uri="{9D8B030D-6E8A-4147-A177-3AD203B41FA5}">
                      <a16:colId xmlns:a16="http://schemas.microsoft.com/office/drawing/2014/main" val="86911024"/>
                    </a:ext>
                  </a:extLst>
                </a:gridCol>
                <a:gridCol w="658368">
                  <a:extLst>
                    <a:ext uri="{9D8B030D-6E8A-4147-A177-3AD203B41FA5}">
                      <a16:colId xmlns:a16="http://schemas.microsoft.com/office/drawing/2014/main" val="2273626692"/>
                    </a:ext>
                  </a:extLst>
                </a:gridCol>
                <a:gridCol w="699516">
                  <a:extLst>
                    <a:ext uri="{9D8B030D-6E8A-4147-A177-3AD203B41FA5}">
                      <a16:colId xmlns:a16="http://schemas.microsoft.com/office/drawing/2014/main" val="1904290248"/>
                    </a:ext>
                  </a:extLst>
                </a:gridCol>
                <a:gridCol w="699516">
                  <a:extLst>
                    <a:ext uri="{9D8B030D-6E8A-4147-A177-3AD203B41FA5}">
                      <a16:colId xmlns:a16="http://schemas.microsoft.com/office/drawing/2014/main" val="3208627091"/>
                    </a:ext>
                  </a:extLst>
                </a:gridCol>
                <a:gridCol w="699516">
                  <a:extLst>
                    <a:ext uri="{9D8B030D-6E8A-4147-A177-3AD203B41FA5}">
                      <a16:colId xmlns:a16="http://schemas.microsoft.com/office/drawing/2014/main" val="528707706"/>
                    </a:ext>
                  </a:extLst>
                </a:gridCol>
                <a:gridCol w="658368">
                  <a:extLst>
                    <a:ext uri="{9D8B030D-6E8A-4147-A177-3AD203B41FA5}">
                      <a16:colId xmlns:a16="http://schemas.microsoft.com/office/drawing/2014/main" val="18223890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24896047"/>
                  </a:ext>
                </a:extLst>
              </a:tr>
              <a:tr h="370840">
                <a:tc>
                  <a:txBody>
                    <a:bodyPr/>
                    <a:lstStyle/>
                    <a:p>
                      <a:r>
                        <a:rPr lang="en-US" sz="1000"/>
                        <a:t>citiesdubai</a:t>
                      </a:r>
                    </a:p>
                  </a:txBody>
                  <a:tcPr/>
                </a:tc>
                <a:tc>
                  <a:txBody>
                    <a:bodyPr/>
                    <a:lstStyle/>
                    <a:p>
                      <a:r>
                        <a:rPr lang="en-US" sz="1000"/>
                        <a:t>14727</a:t>
                      </a:r>
                    </a:p>
                  </a:txBody>
                  <a:tcPr/>
                </a:tc>
                <a:tc>
                  <a:txBody>
                    <a:bodyPr/>
                    <a:lstStyle/>
                    <a:p>
                      <a:r>
                        <a:rPr lang="en-US" sz="1000"/>
                        <a:t>69</a:t>
                      </a:r>
                    </a:p>
                  </a:txBody>
                  <a:tcPr/>
                </a:tc>
                <a:tc>
                  <a:txBody>
                    <a:bodyPr/>
                    <a:lstStyle/>
                    <a:p>
                      <a:r>
                        <a:rPr lang="en-US" sz="1000"/>
                        <a:t>27</a:t>
                      </a:r>
                    </a:p>
                  </a:txBody>
                  <a:tcPr/>
                </a:tc>
                <a:tc>
                  <a:txBody>
                    <a:bodyPr/>
                    <a:lstStyle/>
                    <a:p>
                      <a:r>
                        <a:rPr lang="en-US" sz="1000"/>
                        <a:t>4</a:t>
                      </a:r>
                    </a:p>
                  </a:txBody>
                  <a:tcPr/>
                </a:tc>
                <a:tc>
                  <a:txBody>
                    <a:bodyPr/>
                    <a:lstStyle/>
                    <a:p>
                      <a:r>
                        <a:rPr lang="en-US" sz="1000"/>
                        <a:t>2</a:t>
                      </a:r>
                    </a:p>
                  </a:txBody>
                  <a:tcPr/>
                </a:tc>
                <a:tc>
                  <a:txBody>
                    <a:bodyPr/>
                    <a:lstStyle/>
                    <a:p>
                      <a:r>
                        <a:rPr lang="en-US" sz="1000"/>
                        <a:t>33</a:t>
                      </a:r>
                    </a:p>
                  </a:txBody>
                  <a:tcPr/>
                </a:tc>
                <a:tc>
                  <a:txBody>
                    <a:bodyPr/>
                    <a:lstStyle/>
                    <a:p>
                      <a:r>
                        <a:rPr lang="en-US" sz="1000"/>
                        <a:t>1310</a:t>
                      </a:r>
                    </a:p>
                  </a:txBody>
                  <a:tcPr/>
                </a:tc>
                <a:tc>
                  <a:txBody>
                    <a:bodyPr/>
                    <a:lstStyle/>
                    <a:p>
                      <a:r>
                        <a:rPr lang="en-US" sz="1000"/>
                        <a:t>19</a:t>
                      </a:r>
                    </a:p>
                  </a:txBody>
                  <a:tcPr/>
                </a:tc>
                <a:tc>
                  <a:txBody>
                    <a:bodyPr/>
                    <a:lstStyle/>
                    <a:p>
                      <a:r>
                        <a:rPr lang="en-US" sz="1000"/>
                        <a:t>0.2741 %</a:t>
                      </a:r>
                    </a:p>
                  </a:txBody>
                  <a:tcPr/>
                </a:tc>
                <a:extLst>
                  <a:ext uri="{0D108BD9-81ED-4DB2-BD59-A6C34878D82A}">
                    <a16:rowId xmlns:a16="http://schemas.microsoft.com/office/drawing/2014/main" val="1845751603"/>
                  </a:ext>
                </a:extLst>
              </a:tr>
              <a:tr h="370840">
                <a:tc>
                  <a:txBody>
                    <a:bodyPr/>
                    <a:lstStyle/>
                    <a:p>
                      <a:r>
                        <a:rPr lang="en-US" sz="1000"/>
                        <a:t>citiesriyadh</a:t>
                      </a:r>
                    </a:p>
                  </a:txBody>
                  <a:tcPr/>
                </a:tc>
                <a:tc>
                  <a:txBody>
                    <a:bodyPr/>
                    <a:lstStyle/>
                    <a:p>
                      <a:r>
                        <a:rPr lang="en-US" sz="1000"/>
                        <a:t>17020</a:t>
                      </a:r>
                    </a:p>
                  </a:txBody>
                  <a:tcPr/>
                </a:tc>
                <a:tc>
                  <a:txBody>
                    <a:bodyPr/>
                    <a:lstStyle/>
                    <a:p>
                      <a:r>
                        <a:rPr lang="en-US" sz="1000"/>
                        <a:t>100</a:t>
                      </a:r>
                    </a:p>
                  </a:txBody>
                  <a:tcPr/>
                </a:tc>
                <a:tc>
                  <a:txBody>
                    <a:bodyPr/>
                    <a:lstStyle/>
                    <a:p>
                      <a:r>
                        <a:rPr lang="en-US" sz="1000"/>
                        <a:t>29</a:t>
                      </a:r>
                    </a:p>
                  </a:txBody>
                  <a:tcPr/>
                </a:tc>
                <a:tc>
                  <a:txBody>
                    <a:bodyPr/>
                    <a:lstStyle/>
                    <a:p>
                      <a:r>
                        <a:rPr lang="en-US" sz="1000"/>
                        <a:t>1</a:t>
                      </a:r>
                    </a:p>
                  </a:txBody>
                  <a:tcPr/>
                </a:tc>
                <a:tc>
                  <a:txBody>
                    <a:bodyPr/>
                    <a:lstStyle/>
                    <a:p>
                      <a:r>
                        <a:rPr lang="en-US" sz="1000"/>
                        <a:t>1</a:t>
                      </a:r>
                    </a:p>
                  </a:txBody>
                  <a:tcPr/>
                </a:tc>
                <a:tc>
                  <a:txBody>
                    <a:bodyPr/>
                    <a:lstStyle/>
                    <a:p>
                      <a:r>
                        <a:rPr lang="en-US" sz="1000"/>
                        <a:t>31</a:t>
                      </a:r>
                    </a:p>
                  </a:txBody>
                  <a:tcPr/>
                </a:tc>
                <a:tc>
                  <a:txBody>
                    <a:bodyPr/>
                    <a:lstStyle/>
                    <a:p>
                      <a:r>
                        <a:rPr lang="en-US" sz="1000"/>
                        <a:t>1742</a:t>
                      </a:r>
                    </a:p>
                  </a:txBody>
                  <a:tcPr/>
                </a:tc>
                <a:tc>
                  <a:txBody>
                    <a:bodyPr/>
                    <a:lstStyle/>
                    <a:p>
                      <a:r>
                        <a:rPr lang="en-US" sz="1000"/>
                        <a:t>58</a:t>
                      </a:r>
                    </a:p>
                  </a:txBody>
                  <a:tcPr/>
                </a:tc>
                <a:tc>
                  <a:txBody>
                    <a:bodyPr/>
                    <a:lstStyle/>
                    <a:p>
                      <a:r>
                        <a:rPr lang="en-US" sz="1000"/>
                        <a:t>0.3422 %</a:t>
                      </a:r>
                    </a:p>
                  </a:txBody>
                  <a:tcPr/>
                </a:tc>
                <a:extLst>
                  <a:ext uri="{0D108BD9-81ED-4DB2-BD59-A6C34878D82A}">
                    <a16:rowId xmlns:a16="http://schemas.microsoft.com/office/drawing/2014/main" val="3424676280"/>
                  </a:ext>
                </a:extLst>
              </a:tr>
            </a:tbl>
          </a:graphicData>
        </a:graphic>
      </p:graphicFrame>
      <p:sp>
        <p:nvSpPr>
          <p:cNvPr id="4" name="Text Placeholder 3">
            <a:extLst>
              <a:ext uri="{FF2B5EF4-FFF2-40B4-BE49-F238E27FC236}">
                <a16:creationId xmlns:a16="http://schemas.microsoft.com/office/drawing/2014/main" id="{E4B71AEC-36F2-42B0-B3BC-898DDECCD3A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67458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0F10-6D59-4652-B27D-E8FC353B31D4}"/>
              </a:ext>
            </a:extLst>
          </p:cNvPr>
          <p:cNvSpPr>
            <a:spLocks noGrp="1"/>
          </p:cNvSpPr>
          <p:nvPr>
            <p:ph type="title"/>
          </p:nvPr>
        </p:nvSpPr>
        <p:spPr/>
        <p:txBody>
          <a:bodyPr/>
          <a:lstStyle/>
          <a:p>
            <a:r>
              <a:rPr lang="en-US"/>
              <a:t>Instagram Posts Table | Cities - 1 of 7</a:t>
            </a:r>
          </a:p>
        </p:txBody>
      </p:sp>
      <p:graphicFrame>
        <p:nvGraphicFramePr>
          <p:cNvPr id="5" name="Table Placeholder 4">
            <a:extLst>
              <a:ext uri="{FF2B5EF4-FFF2-40B4-BE49-F238E27FC236}">
                <a16:creationId xmlns:a16="http://schemas.microsoft.com/office/drawing/2014/main" id="{FAB1775C-F6B4-48AC-B6D3-1BF2D91BDC4E}"/>
              </a:ext>
            </a:extLst>
          </p:cNvPr>
          <p:cNvGraphicFramePr>
            <a:graphicFrameLocks noGrp="1"/>
          </p:cNvGraphicFramePr>
          <p:nvPr>
            <p:ph type="tbl" sz="quarter" idx="13"/>
            <p:extLst>
              <p:ext uri="{D42A27DB-BD31-4B8C-83A1-F6EECF244321}">
                <p14:modId xmlns:p14="http://schemas.microsoft.com/office/powerpoint/2010/main" val="322933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5803532"/>
                    </a:ext>
                  </a:extLst>
                </a:gridCol>
                <a:gridCol w="987552">
                  <a:extLst>
                    <a:ext uri="{9D8B030D-6E8A-4147-A177-3AD203B41FA5}">
                      <a16:colId xmlns:a16="http://schemas.microsoft.com/office/drawing/2014/main" val="2042994278"/>
                    </a:ext>
                  </a:extLst>
                </a:gridCol>
                <a:gridCol w="987552">
                  <a:extLst>
                    <a:ext uri="{9D8B030D-6E8A-4147-A177-3AD203B41FA5}">
                      <a16:colId xmlns:a16="http://schemas.microsoft.com/office/drawing/2014/main" val="1234433730"/>
                    </a:ext>
                  </a:extLst>
                </a:gridCol>
                <a:gridCol w="987552">
                  <a:extLst>
                    <a:ext uri="{9D8B030D-6E8A-4147-A177-3AD203B41FA5}">
                      <a16:colId xmlns:a16="http://schemas.microsoft.com/office/drawing/2014/main" val="1719160766"/>
                    </a:ext>
                  </a:extLst>
                </a:gridCol>
                <a:gridCol w="987552">
                  <a:extLst>
                    <a:ext uri="{9D8B030D-6E8A-4147-A177-3AD203B41FA5}">
                      <a16:colId xmlns:a16="http://schemas.microsoft.com/office/drawing/2014/main" val="321278498"/>
                    </a:ext>
                  </a:extLst>
                </a:gridCol>
                <a:gridCol w="987552">
                  <a:extLst>
                    <a:ext uri="{9D8B030D-6E8A-4147-A177-3AD203B41FA5}">
                      <a16:colId xmlns:a16="http://schemas.microsoft.com/office/drawing/2014/main" val="370045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60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- 2018-11-30 12:51:44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آخر صيحات مكبر الصوت المحمول! يقدم تايم بوكس ميني من " ديفوم" صوتاً عالي الجودة وعرض فني وميكروفون مدمج ومنبه ذكي وألعاب مصغرة وأكثر من ذلك بكثير متوفر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The ultimate portable speaker! The Timebox Mini offers top-quality sound, pixel art display, a built-in microphone, smart alarm, mini games, and much more! Check it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https://www.instagram.com/p/Bqzh1fTA0OQ/media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227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- 2018-11-29 08:05:36 </a:t>
                      </a:r>
                      <a:r>
                        <a:rPr kumimoji="0" lang="en-US" sz="1000" b="0" i="0" u="none" strike="noStrike" kern="1200" cap="none" spc="0" normalizeH="0" baseline="0" noProof="0">
                          <a:ln>
                            <a:noFill/>
                          </a:ln>
                          <a:solidFill>
                            <a:prstClr val="black"/>
                          </a:solidFill>
                          <a:effectLst/>
                          <a:uLnTx/>
                          <a:uFillTx/>
                          <a:latin typeface="+mn-lt"/>
                          <a:ea typeface="+mn-ea"/>
                          <a:cs typeface="+mn-cs"/>
                        </a:rPr>
                        <a:t>
 Who says kitchen wear can’t be stylish? Add a splash of color to your cooking routine with colorful, leather aprons from #Dutchdeluxes,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https://www.instagram.com/p/BqwcS7uA3YF/media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384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- 2018-11-29 08:01:14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نظّم مفاتيحك مع "اوربت كي" لتتمكن من العثور عليها بسهولة وتقلل من الفوضى والخدوش التي تسببها المفاتيح الشاردة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Organize your keys, organize your life! #Orbitkey arranges keys in a neat stack so you can easily find the one you need, and reduces noise and scratches from errant keys. Find your Orbitkey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https://www.instagram.com/p/Bqwby8fln-I/media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4230048"/>
                  </a:ext>
                </a:extLst>
              </a:tr>
            </a:tbl>
          </a:graphicData>
        </a:graphic>
      </p:graphicFrame>
      <p:sp>
        <p:nvSpPr>
          <p:cNvPr id="4" name="Text Placeholder 3">
            <a:extLst>
              <a:ext uri="{FF2B5EF4-FFF2-40B4-BE49-F238E27FC236}">
                <a16:creationId xmlns:a16="http://schemas.microsoft.com/office/drawing/2014/main" id="{03F441D0-2A80-432C-AC2D-90961D1D927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43592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B7494-D3E2-4336-8E08-F6DAC320FAAF}"/>
              </a:ext>
            </a:extLst>
          </p:cNvPr>
          <p:cNvSpPr>
            <a:spLocks noGrp="1"/>
          </p:cNvSpPr>
          <p:nvPr>
            <p:ph type="title"/>
          </p:nvPr>
        </p:nvSpPr>
        <p:spPr/>
        <p:txBody>
          <a:bodyPr/>
          <a:lstStyle/>
          <a:p>
            <a:r>
              <a:rPr lang="en-US"/>
              <a:t>Instagram Posts Table | Cities - 2 of 7</a:t>
            </a:r>
          </a:p>
        </p:txBody>
      </p:sp>
      <p:graphicFrame>
        <p:nvGraphicFramePr>
          <p:cNvPr id="5" name="Table Placeholder 4">
            <a:extLst>
              <a:ext uri="{FF2B5EF4-FFF2-40B4-BE49-F238E27FC236}">
                <a16:creationId xmlns:a16="http://schemas.microsoft.com/office/drawing/2014/main" id="{9B91BCF9-472F-424E-B814-B9DB0D09E10F}"/>
              </a:ext>
            </a:extLst>
          </p:cNvPr>
          <p:cNvGraphicFramePr>
            <a:graphicFrameLocks noGrp="1"/>
          </p:cNvGraphicFramePr>
          <p:nvPr>
            <p:ph type="tbl" sz="quarter" idx="13"/>
            <p:extLst>
              <p:ext uri="{D42A27DB-BD31-4B8C-83A1-F6EECF244321}">
                <p14:modId xmlns:p14="http://schemas.microsoft.com/office/powerpoint/2010/main" val="152488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1335710"/>
                    </a:ext>
                  </a:extLst>
                </a:gridCol>
                <a:gridCol w="987552">
                  <a:extLst>
                    <a:ext uri="{9D8B030D-6E8A-4147-A177-3AD203B41FA5}">
                      <a16:colId xmlns:a16="http://schemas.microsoft.com/office/drawing/2014/main" val="383459680"/>
                    </a:ext>
                  </a:extLst>
                </a:gridCol>
                <a:gridCol w="987552">
                  <a:extLst>
                    <a:ext uri="{9D8B030D-6E8A-4147-A177-3AD203B41FA5}">
                      <a16:colId xmlns:a16="http://schemas.microsoft.com/office/drawing/2014/main" val="1352709532"/>
                    </a:ext>
                  </a:extLst>
                </a:gridCol>
                <a:gridCol w="987552">
                  <a:extLst>
                    <a:ext uri="{9D8B030D-6E8A-4147-A177-3AD203B41FA5}">
                      <a16:colId xmlns:a16="http://schemas.microsoft.com/office/drawing/2014/main" val="1490255951"/>
                    </a:ext>
                  </a:extLst>
                </a:gridCol>
                <a:gridCol w="987552">
                  <a:extLst>
                    <a:ext uri="{9D8B030D-6E8A-4147-A177-3AD203B41FA5}">
                      <a16:colId xmlns:a16="http://schemas.microsoft.com/office/drawing/2014/main" val="1381211599"/>
                    </a:ext>
                  </a:extLst>
                </a:gridCol>
                <a:gridCol w="987552">
                  <a:extLst>
                    <a:ext uri="{9D8B030D-6E8A-4147-A177-3AD203B41FA5}">
                      <a16:colId xmlns:a16="http://schemas.microsoft.com/office/drawing/2014/main" val="83849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11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- 2018-11-28 09:41:54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السيارات الى ديكورك مع نسخ متماثلة لسيارات قديمة من "اوتانتيك مودلز"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Drive some style into your décor! Detailed automotive replicas from #AuthenticModels are sure to rev up your space. Check out the collection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https://www.instagram.com/p/BquChajAL_Y/media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3100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- 2018-11-28 09:27:33 </a:t>
                      </a:r>
                      <a:r>
                        <a:rPr kumimoji="0" lang="en-US" sz="1000" b="0" i="0" u="none" strike="noStrike" kern="1200" cap="none" spc="0" normalizeH="0" baseline="0" noProof="0">
                          <a:ln>
                            <a:noFill/>
                          </a:ln>
                          <a:solidFill>
                            <a:prstClr val="black"/>
                          </a:solidFill>
                          <a:effectLst/>
                          <a:uLnTx/>
                          <a:uFillTx/>
                          <a:latin typeface="+mn-lt"/>
                          <a:ea typeface="+mn-ea"/>
                          <a:cs typeface="+mn-cs"/>
                        </a:rPr>
                        <a:t>
 Created as a tribute to women, crafted as beautiful and functional décor, the Sisters vases from #Bosa are sure to brighten up your décor. Find your favorite Sister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https://www.instagram.com/p/BquA4V_Hbow/media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739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- 2018-11-27 15:01:46 </a:t>
                      </a:r>
                      <a:r>
                        <a:rPr kumimoji="0" lang="en-US" sz="1000" b="0" i="0" u="none" strike="noStrike" kern="1200" cap="none" spc="0" normalizeH="0" baseline="0" noProof="0">
                          <a:ln>
                            <a:noFill/>
                          </a:ln>
                          <a:solidFill>
                            <a:prstClr val="black"/>
                          </a:solidFill>
                          <a:effectLst/>
                          <a:uLnTx/>
                          <a:uFillTx/>
                          <a:latin typeface="+mn-lt"/>
                          <a:ea typeface="+mn-ea"/>
                          <a:cs typeface="+mn-cs"/>
                        </a:rPr>
                        <a:t>
 Add a touch of fun to your daily routine with the Wolf watering can from #PolsPotten! Discover the finest in quirky Dutch design and more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https://www.instagram.com/p/BqsCVRcl987/media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503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- 2018-11-27 14:33:10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مدينتك المفضلة جزء من اللعبة! تصور مجموعة الشطرنج "سكاي لاين" المباني الاكثر شهرة في العالم على انها قطع شطرنج،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Make your favorite city part of the game! Each #SkylineChess set reimagines the world’s most iconic buildings as chess pieces, adding a new dimension to gameplay. Find your chess set from Skyline Chess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https://www.instagram.com/p/Bqr_D1rg0DG/media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9492739"/>
                  </a:ext>
                </a:extLst>
              </a:tr>
            </a:tbl>
          </a:graphicData>
        </a:graphic>
      </p:graphicFrame>
      <p:sp>
        <p:nvSpPr>
          <p:cNvPr id="4" name="Text Placeholder 3">
            <a:extLst>
              <a:ext uri="{FF2B5EF4-FFF2-40B4-BE49-F238E27FC236}">
                <a16:creationId xmlns:a16="http://schemas.microsoft.com/office/drawing/2014/main" id="{353E3E59-B0F9-4698-B5FE-16D9219942C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97092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30EA2-8204-43A4-B3EF-ABBF9EEDDE7C}"/>
              </a:ext>
            </a:extLst>
          </p:cNvPr>
          <p:cNvSpPr>
            <a:spLocks noGrp="1"/>
          </p:cNvSpPr>
          <p:nvPr>
            <p:ph type="title"/>
          </p:nvPr>
        </p:nvSpPr>
        <p:spPr/>
        <p:txBody>
          <a:bodyPr/>
          <a:lstStyle/>
          <a:p>
            <a:r>
              <a:rPr lang="en-US"/>
              <a:t>Instagram Posts Table | Cities - 3 of 7</a:t>
            </a:r>
          </a:p>
        </p:txBody>
      </p:sp>
      <p:graphicFrame>
        <p:nvGraphicFramePr>
          <p:cNvPr id="5" name="Table Placeholder 4">
            <a:extLst>
              <a:ext uri="{FF2B5EF4-FFF2-40B4-BE49-F238E27FC236}">
                <a16:creationId xmlns:a16="http://schemas.microsoft.com/office/drawing/2014/main" id="{26DD22F7-5780-4928-8B02-3FE9987AFDBF}"/>
              </a:ext>
            </a:extLst>
          </p:cNvPr>
          <p:cNvGraphicFramePr>
            <a:graphicFrameLocks noGrp="1"/>
          </p:cNvGraphicFramePr>
          <p:nvPr>
            <p:ph type="tbl" sz="quarter" idx="13"/>
            <p:extLst>
              <p:ext uri="{D42A27DB-BD31-4B8C-83A1-F6EECF244321}">
                <p14:modId xmlns:p14="http://schemas.microsoft.com/office/powerpoint/2010/main" val="3217137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1394942"/>
                    </a:ext>
                  </a:extLst>
                </a:gridCol>
                <a:gridCol w="987552">
                  <a:extLst>
                    <a:ext uri="{9D8B030D-6E8A-4147-A177-3AD203B41FA5}">
                      <a16:colId xmlns:a16="http://schemas.microsoft.com/office/drawing/2014/main" val="2871636828"/>
                    </a:ext>
                  </a:extLst>
                </a:gridCol>
                <a:gridCol w="987552">
                  <a:extLst>
                    <a:ext uri="{9D8B030D-6E8A-4147-A177-3AD203B41FA5}">
                      <a16:colId xmlns:a16="http://schemas.microsoft.com/office/drawing/2014/main" val="2316624762"/>
                    </a:ext>
                  </a:extLst>
                </a:gridCol>
                <a:gridCol w="987552">
                  <a:extLst>
                    <a:ext uri="{9D8B030D-6E8A-4147-A177-3AD203B41FA5}">
                      <a16:colId xmlns:a16="http://schemas.microsoft.com/office/drawing/2014/main" val="514326310"/>
                    </a:ext>
                  </a:extLst>
                </a:gridCol>
                <a:gridCol w="987552">
                  <a:extLst>
                    <a:ext uri="{9D8B030D-6E8A-4147-A177-3AD203B41FA5}">
                      <a16:colId xmlns:a16="http://schemas.microsoft.com/office/drawing/2014/main" val="478230290"/>
                    </a:ext>
                  </a:extLst>
                </a:gridCol>
                <a:gridCol w="987552">
                  <a:extLst>
                    <a:ext uri="{9D8B030D-6E8A-4147-A177-3AD203B41FA5}">
                      <a16:colId xmlns:a16="http://schemas.microsoft.com/office/drawing/2014/main" val="2951053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23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- 2018-11-26 08:21:54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تفاحة جرافيتي من "بول اند ستين" ومجموعة اطباق "بلاط شعيا"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Make your décor the apple of your eye! Shown here, Bull &amp; Stein’s graffiti apple is the perfect accent to patterned tile plates and platters from #BlattChaya, find them all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https://www.instagram.com/p/BqovxwDA0cg/media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7706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- 2018-11-26 08:03:45 </a:t>
                      </a:r>
                      <a:r>
                        <a:rPr kumimoji="0" lang="en-US" sz="1000" b="0" i="0" u="none" strike="noStrike" kern="1200" cap="none" spc="0" normalizeH="0" baseline="0" noProof="0">
                          <a:ln>
                            <a:noFill/>
                          </a:ln>
                          <a:solidFill>
                            <a:prstClr val="black"/>
                          </a:solidFill>
                          <a:effectLst/>
                          <a:uLnTx/>
                          <a:uFillTx/>
                          <a:latin typeface="+mn-lt"/>
                          <a:ea typeface="+mn-ea"/>
                          <a:cs typeface="+mn-cs"/>
                        </a:rPr>
                        <a:t>
 Keep track of the time in limited-edition luxury style! Find the Mecca from #Overdrive watches,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https://www.instagram.com/p/BqotsxlHUfQ/media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919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- 2018-11-25 09:00:47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واكب العصر بإرتداء ساعة اليد من "كلوك تو" حيث تظهر لك الوقت على شكل نص،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It’s time to update your wrist wear! Try #Qlocktwo’s text display for a new take on telling time. Choose your favorite style from Qlocktwo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https://www.instagram.com/p/BqmPbobgq-F/media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549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- 2018-11-25 09:00:45 </a:t>
                      </a:r>
                      <a:r>
                        <a:rPr kumimoji="0" lang="en-US" sz="1000" b="0" i="0" u="none" strike="noStrike" kern="1200" cap="none" spc="0" normalizeH="0" baseline="0" noProof="0">
                          <a:ln>
                            <a:noFill/>
                          </a:ln>
                          <a:solidFill>
                            <a:prstClr val="black"/>
                          </a:solidFill>
                          <a:effectLst/>
                          <a:uLnTx/>
                          <a:uFillTx/>
                          <a:latin typeface="+mn-lt"/>
                          <a:ea typeface="+mn-ea"/>
                          <a:cs typeface="+mn-cs"/>
                        </a:rPr>
                        <a:t>
 The world’s first travel prayer mat is made to fold up and fit in your pocket, and comes with its own built-in carrying case. Discover the Pocket Sejadah from #Takva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https://www.instagram.com/p/BqmPbaKgLmu/media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7301505"/>
                  </a:ext>
                </a:extLst>
              </a:tr>
            </a:tbl>
          </a:graphicData>
        </a:graphic>
      </p:graphicFrame>
      <p:sp>
        <p:nvSpPr>
          <p:cNvPr id="4" name="Text Placeholder 3">
            <a:extLst>
              <a:ext uri="{FF2B5EF4-FFF2-40B4-BE49-F238E27FC236}">
                <a16:creationId xmlns:a16="http://schemas.microsoft.com/office/drawing/2014/main" id="{485D25DB-22AD-4FE3-986B-84601E530F8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42249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69CE6-85B5-44C0-8432-09C96FDEBD46}"/>
              </a:ext>
            </a:extLst>
          </p:cNvPr>
          <p:cNvSpPr>
            <a:spLocks noGrp="1"/>
          </p:cNvSpPr>
          <p:nvPr>
            <p:ph type="title"/>
          </p:nvPr>
        </p:nvSpPr>
        <p:spPr/>
        <p:txBody>
          <a:bodyPr/>
          <a:lstStyle/>
          <a:p>
            <a:r>
              <a:rPr lang="en-US"/>
              <a:t>Instagram Posts Table | Cities - 4 of 7</a:t>
            </a:r>
          </a:p>
        </p:txBody>
      </p:sp>
      <p:graphicFrame>
        <p:nvGraphicFramePr>
          <p:cNvPr id="5" name="Table Placeholder 4">
            <a:extLst>
              <a:ext uri="{FF2B5EF4-FFF2-40B4-BE49-F238E27FC236}">
                <a16:creationId xmlns:a16="http://schemas.microsoft.com/office/drawing/2014/main" id="{02A5AE3E-FCD8-4604-A4B3-C67E8699F880}"/>
              </a:ext>
            </a:extLst>
          </p:cNvPr>
          <p:cNvGraphicFramePr>
            <a:graphicFrameLocks noGrp="1"/>
          </p:cNvGraphicFramePr>
          <p:nvPr>
            <p:ph type="tbl" sz="quarter" idx="13"/>
            <p:extLst>
              <p:ext uri="{D42A27DB-BD31-4B8C-83A1-F6EECF244321}">
                <p14:modId xmlns:p14="http://schemas.microsoft.com/office/powerpoint/2010/main" val="1937552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9167986"/>
                    </a:ext>
                  </a:extLst>
                </a:gridCol>
                <a:gridCol w="987552">
                  <a:extLst>
                    <a:ext uri="{9D8B030D-6E8A-4147-A177-3AD203B41FA5}">
                      <a16:colId xmlns:a16="http://schemas.microsoft.com/office/drawing/2014/main" val="40929288"/>
                    </a:ext>
                  </a:extLst>
                </a:gridCol>
                <a:gridCol w="987552">
                  <a:extLst>
                    <a:ext uri="{9D8B030D-6E8A-4147-A177-3AD203B41FA5}">
                      <a16:colId xmlns:a16="http://schemas.microsoft.com/office/drawing/2014/main" val="862609351"/>
                    </a:ext>
                  </a:extLst>
                </a:gridCol>
                <a:gridCol w="987552">
                  <a:extLst>
                    <a:ext uri="{9D8B030D-6E8A-4147-A177-3AD203B41FA5}">
                      <a16:colId xmlns:a16="http://schemas.microsoft.com/office/drawing/2014/main" val="2483374551"/>
                    </a:ext>
                  </a:extLst>
                </a:gridCol>
                <a:gridCol w="987552">
                  <a:extLst>
                    <a:ext uri="{9D8B030D-6E8A-4147-A177-3AD203B41FA5}">
                      <a16:colId xmlns:a16="http://schemas.microsoft.com/office/drawing/2014/main" val="822647579"/>
                    </a:ext>
                  </a:extLst>
                </a:gridCol>
                <a:gridCol w="987552">
                  <a:extLst>
                    <a:ext uri="{9D8B030D-6E8A-4147-A177-3AD203B41FA5}">
                      <a16:colId xmlns:a16="http://schemas.microsoft.com/office/drawing/2014/main" val="294502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310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- 2018-11-24 08:05:18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اضف الكريستال الملون الى ديكورك من "جديكو" متوفر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a touch of colorful crystal to your table display! Check out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https://www.instagram.com/p/BqjkScYjWAd/media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502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- 2018-11-24 07:01:10 </a:t>
                      </a:r>
                      <a:r>
                        <a:rPr kumimoji="0" lang="en-US" sz="1000" b="0" i="0" u="none" strike="noStrike" kern="1200" cap="none" spc="0" normalizeH="0" baseline="0" noProof="0">
                          <a:ln>
                            <a:noFill/>
                          </a:ln>
                          <a:solidFill>
                            <a:prstClr val="black"/>
                          </a:solidFill>
                          <a:effectLst/>
                          <a:uLnTx/>
                          <a:uFillTx/>
                          <a:latin typeface="+mn-lt"/>
                          <a:ea typeface="+mn-ea"/>
                          <a:cs typeface="+mn-cs"/>
                        </a:rPr>
                        <a:t>
 It’s the last day of Cities’ Super Sale! Hurry up and make sure to take advantage of our discounts while they last! 25%-60% off on your favorite creations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https://www.instagram.com/p/Bqjc8tbjciz/media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291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- 2018-11-23 15:07:31 </a:t>
                      </a:r>
                      <a:r>
                        <a:rPr kumimoji="0" lang="en-US" sz="1000" b="0" i="0" u="none" strike="noStrike" kern="1200" cap="none" spc="0" normalizeH="0" baseline="0" noProof="0">
                          <a:ln>
                            <a:noFill/>
                          </a:ln>
                          <a:solidFill>
                            <a:prstClr val="black"/>
                          </a:solidFill>
                          <a:effectLst/>
                          <a:uLnTx/>
                          <a:uFillTx/>
                          <a:latin typeface="+mn-lt"/>
                          <a:ea typeface="+mn-ea"/>
                          <a:cs typeface="+mn-cs"/>
                        </a:rPr>
                        <a:t>
 We can't get enough of the Wand table!  Find this stunning design and more select pieces from #NayefFrancis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https://www.instagram.com/p/Bqhvz4vnRXO/media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9742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- 2018-11-23 13:40:50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نظّم أغراضك مع محافظ "سكرد" التي تتميز بمساحة واسعة للبطاقات والنقود، كما تسمح بالوصول الى بطاقاتك دون فتح المحفظة بشكل آمن،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Get organized with #Secrid wallets! With ample space for cards and cash, and a patented Cardslide to allow easy access, Secrid provides security, functionality, and style. Find your Secrid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https://www.instagram.com/p/Bqhl4-SjlX4/media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7892894"/>
                  </a:ext>
                </a:extLst>
              </a:tr>
            </a:tbl>
          </a:graphicData>
        </a:graphic>
      </p:graphicFrame>
      <p:sp>
        <p:nvSpPr>
          <p:cNvPr id="4" name="Text Placeholder 3">
            <a:extLst>
              <a:ext uri="{FF2B5EF4-FFF2-40B4-BE49-F238E27FC236}">
                <a16:creationId xmlns:a16="http://schemas.microsoft.com/office/drawing/2014/main" id="{FA025FF9-D5A7-4731-9AE4-7EF7F4C17A9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73752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0A1B-28B3-462C-8824-810F7FE38E7D}"/>
              </a:ext>
            </a:extLst>
          </p:cNvPr>
          <p:cNvSpPr>
            <a:spLocks noGrp="1"/>
          </p:cNvSpPr>
          <p:nvPr>
            <p:ph type="title"/>
          </p:nvPr>
        </p:nvSpPr>
        <p:spPr/>
        <p:txBody>
          <a:bodyPr/>
          <a:lstStyle/>
          <a:p>
            <a:r>
              <a:rPr lang="en-US"/>
              <a:t>Instagram Posts Table | Cities - 5 of 7</a:t>
            </a:r>
          </a:p>
        </p:txBody>
      </p:sp>
      <p:graphicFrame>
        <p:nvGraphicFramePr>
          <p:cNvPr id="5" name="Table Placeholder 4">
            <a:extLst>
              <a:ext uri="{FF2B5EF4-FFF2-40B4-BE49-F238E27FC236}">
                <a16:creationId xmlns:a16="http://schemas.microsoft.com/office/drawing/2014/main" id="{7B199E52-4FC7-41C8-9684-2BC349AA32BE}"/>
              </a:ext>
            </a:extLst>
          </p:cNvPr>
          <p:cNvGraphicFramePr>
            <a:graphicFrameLocks noGrp="1"/>
          </p:cNvGraphicFramePr>
          <p:nvPr>
            <p:ph type="tbl" sz="quarter" idx="13"/>
            <p:extLst>
              <p:ext uri="{D42A27DB-BD31-4B8C-83A1-F6EECF244321}">
                <p14:modId xmlns:p14="http://schemas.microsoft.com/office/powerpoint/2010/main" val="382105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0036128"/>
                    </a:ext>
                  </a:extLst>
                </a:gridCol>
                <a:gridCol w="987552">
                  <a:extLst>
                    <a:ext uri="{9D8B030D-6E8A-4147-A177-3AD203B41FA5}">
                      <a16:colId xmlns:a16="http://schemas.microsoft.com/office/drawing/2014/main" val="187835797"/>
                    </a:ext>
                  </a:extLst>
                </a:gridCol>
                <a:gridCol w="987552">
                  <a:extLst>
                    <a:ext uri="{9D8B030D-6E8A-4147-A177-3AD203B41FA5}">
                      <a16:colId xmlns:a16="http://schemas.microsoft.com/office/drawing/2014/main" val="4135271966"/>
                    </a:ext>
                  </a:extLst>
                </a:gridCol>
                <a:gridCol w="987552">
                  <a:extLst>
                    <a:ext uri="{9D8B030D-6E8A-4147-A177-3AD203B41FA5}">
                      <a16:colId xmlns:a16="http://schemas.microsoft.com/office/drawing/2014/main" val="3299256589"/>
                    </a:ext>
                  </a:extLst>
                </a:gridCol>
                <a:gridCol w="987552">
                  <a:extLst>
                    <a:ext uri="{9D8B030D-6E8A-4147-A177-3AD203B41FA5}">
                      <a16:colId xmlns:a16="http://schemas.microsoft.com/office/drawing/2014/main" val="950573409"/>
                    </a:ext>
                  </a:extLst>
                </a:gridCol>
                <a:gridCol w="987552">
                  <a:extLst>
                    <a:ext uri="{9D8B030D-6E8A-4147-A177-3AD203B41FA5}">
                      <a16:colId xmlns:a16="http://schemas.microsoft.com/office/drawing/2014/main" val="13173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231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- 2018-11-23 09:55:11 </a:t>
                      </a:r>
                      <a:r>
                        <a:rPr kumimoji="0" lang="en-US" sz="1000" b="0" i="0" u="none" strike="noStrike" kern="1200" cap="none" spc="0" normalizeH="0" baseline="0" noProof="0">
                          <a:ln>
                            <a:noFill/>
                          </a:ln>
                          <a:solidFill>
                            <a:prstClr val="black"/>
                          </a:solidFill>
                          <a:effectLst/>
                          <a:uLnTx/>
                          <a:uFillTx/>
                          <a:latin typeface="+mn-lt"/>
                          <a:ea typeface="+mn-ea"/>
                          <a:cs typeface="+mn-cs"/>
                        </a:rPr>
                        <a:t>
 Brighten up your daily routine with a smile, a grin, a sulk, or a kiss! Tassen dishware from FiftyEight products shares expressions and moods on their collection of cups, bowls, and mugs. Find the emotion that suits your style from Tassen,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https://www.instagram.com/p/BqhMESan_Kv/media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762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- 2018-11-22 09:00:44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حلي طاولتك بأطباق طعام منقوشة بشكل جميل من "صلصال"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table display with beautifully patterned dishware from #Silsal! Check out the collections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https://www.instagram.com/p/BqehCqlgSy2/media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956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- 2018-11-22 08:00:53 </a:t>
                      </a:r>
                      <a:r>
                        <a:rPr kumimoji="0" lang="en-US" sz="1000" b="0" i="0" u="none" strike="noStrike" kern="1200" cap="none" spc="0" normalizeH="0" baseline="0" noProof="0">
                          <a:ln>
                            <a:noFill/>
                          </a:ln>
                          <a:solidFill>
                            <a:prstClr val="black"/>
                          </a:solidFill>
                          <a:effectLst/>
                          <a:uLnTx/>
                          <a:uFillTx/>
                          <a:latin typeface="+mn-lt"/>
                          <a:ea typeface="+mn-ea"/>
                          <a:cs typeface="+mn-cs"/>
                        </a:rPr>
                        <a:t>
 Limited-edition timekeeping! The Calligraphy watch from #Zinvo is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https://www.instagram.com/p/BqeaMOugApw/media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439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- 2018-11-21 13:30:45 </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the sales event of the season! Cities' 3-Day Super Sale is starting tomorrow with discounts of 25%-60% off! #CitiesDubai #Sale #discount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https://www.instagram.com/p/BqcbJYWllTn/media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480191"/>
                  </a:ext>
                </a:extLst>
              </a:tr>
            </a:tbl>
          </a:graphicData>
        </a:graphic>
      </p:graphicFrame>
      <p:sp>
        <p:nvSpPr>
          <p:cNvPr id="4" name="Text Placeholder 3">
            <a:extLst>
              <a:ext uri="{FF2B5EF4-FFF2-40B4-BE49-F238E27FC236}">
                <a16:creationId xmlns:a16="http://schemas.microsoft.com/office/drawing/2014/main" id="{C10E11FC-412B-4AC4-9F86-BEE1D180B9B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94948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BFA0-356C-46D6-AC26-2B6025374652}"/>
              </a:ext>
            </a:extLst>
          </p:cNvPr>
          <p:cNvSpPr>
            <a:spLocks noGrp="1"/>
          </p:cNvSpPr>
          <p:nvPr>
            <p:ph type="title"/>
          </p:nvPr>
        </p:nvSpPr>
        <p:spPr/>
        <p:txBody>
          <a:bodyPr/>
          <a:lstStyle/>
          <a:p>
            <a:r>
              <a:rPr lang="en-US"/>
              <a:t>Instagram Posts Table | Cities - 6 of 7</a:t>
            </a:r>
          </a:p>
        </p:txBody>
      </p:sp>
      <p:graphicFrame>
        <p:nvGraphicFramePr>
          <p:cNvPr id="5" name="Table Placeholder 4">
            <a:extLst>
              <a:ext uri="{FF2B5EF4-FFF2-40B4-BE49-F238E27FC236}">
                <a16:creationId xmlns:a16="http://schemas.microsoft.com/office/drawing/2014/main" id="{6EF60E1F-2D29-4031-A812-DAC44E0917C9}"/>
              </a:ext>
            </a:extLst>
          </p:cNvPr>
          <p:cNvGraphicFramePr>
            <a:graphicFrameLocks noGrp="1"/>
          </p:cNvGraphicFramePr>
          <p:nvPr>
            <p:ph type="tbl" sz="quarter" idx="13"/>
            <p:extLst>
              <p:ext uri="{D42A27DB-BD31-4B8C-83A1-F6EECF244321}">
                <p14:modId xmlns:p14="http://schemas.microsoft.com/office/powerpoint/2010/main" val="223782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98000477"/>
                    </a:ext>
                  </a:extLst>
                </a:gridCol>
                <a:gridCol w="987552">
                  <a:extLst>
                    <a:ext uri="{9D8B030D-6E8A-4147-A177-3AD203B41FA5}">
                      <a16:colId xmlns:a16="http://schemas.microsoft.com/office/drawing/2014/main" val="3027300734"/>
                    </a:ext>
                  </a:extLst>
                </a:gridCol>
                <a:gridCol w="987552">
                  <a:extLst>
                    <a:ext uri="{9D8B030D-6E8A-4147-A177-3AD203B41FA5}">
                      <a16:colId xmlns:a16="http://schemas.microsoft.com/office/drawing/2014/main" val="3095259587"/>
                    </a:ext>
                  </a:extLst>
                </a:gridCol>
                <a:gridCol w="987552">
                  <a:extLst>
                    <a:ext uri="{9D8B030D-6E8A-4147-A177-3AD203B41FA5}">
                      <a16:colId xmlns:a16="http://schemas.microsoft.com/office/drawing/2014/main" val="3858273748"/>
                    </a:ext>
                  </a:extLst>
                </a:gridCol>
                <a:gridCol w="987552">
                  <a:extLst>
                    <a:ext uri="{9D8B030D-6E8A-4147-A177-3AD203B41FA5}">
                      <a16:colId xmlns:a16="http://schemas.microsoft.com/office/drawing/2014/main" val="199626677"/>
                    </a:ext>
                  </a:extLst>
                </a:gridCol>
                <a:gridCol w="987552">
                  <a:extLst>
                    <a:ext uri="{9D8B030D-6E8A-4147-A177-3AD203B41FA5}">
                      <a16:colId xmlns:a16="http://schemas.microsoft.com/office/drawing/2014/main" val="3885529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179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- 2018-11-21 10:10:19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بقجة للأثاث بأسلوبها المرقع حيث كل قطعة صنعت باستخدام خامات مختلفة، اكتشفها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Try adventure-filled seating from #Bokja! Based in Lebanon, Bokja furniture shares a patchwork style with fabric sourced from all along the Silk Road, making for a cozy spot that tells its own story with every pattern. Check it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https://www.instagram.com/p/BqcENXXAlC-/media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686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- 2018-11-20 09:00:53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ترى شيئاً يلفت انتباهك؟ اكتشف التصاميم الجديدة في مدن! 
</a:t>
                      </a:r>
                      <a:r>
                        <a:rPr kumimoji="0" lang="en-US" sz="1000" b="0" i="0" u="none" strike="noStrike" kern="1200" cap="none" spc="0" normalizeH="0" baseline="0" noProof="0">
                          <a:ln>
                            <a:noFill/>
                          </a:ln>
                          <a:solidFill>
                            <a:prstClr val="black"/>
                          </a:solidFill>
                          <a:effectLst/>
                          <a:uLnTx/>
                          <a:uFillTx/>
                          <a:latin typeface="+mn-lt"/>
                          <a:ea typeface="+mn-ea"/>
                          <a:cs typeface="+mn-cs"/>
                        </a:rPr>
                        <a:t>See something that catches your eye? Discover new designs on display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https://www.instagram.com/p/BqZXd9IDhk_/media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898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- 2018-11-20 08:10:41 </a:t>
                      </a:r>
                      <a:r>
                        <a:rPr kumimoji="0" lang="en-US" sz="1000" b="0" i="0" u="none" strike="noStrike" kern="1200" cap="none" spc="0" normalizeH="0" baseline="0" noProof="0">
                          <a:ln>
                            <a:noFill/>
                          </a:ln>
                          <a:solidFill>
                            <a:prstClr val="black"/>
                          </a:solidFill>
                          <a:effectLst/>
                          <a:uLnTx/>
                          <a:uFillTx/>
                          <a:latin typeface="+mn-lt"/>
                          <a:ea typeface="+mn-ea"/>
                          <a:cs typeface="+mn-cs"/>
                        </a:rPr>
                        <a:t>
 Just pull and go! The world’s first Speed wallet from the #FrenchieCo. is crafted from the finest Italian leather and features a magnetic closure and RFID protection for your cards. Choose your favorite style of the Speed wallet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https://www.instagram.com/p/BqZRuRJDo56/media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9709990"/>
                  </a:ext>
                </a:extLst>
              </a:tr>
            </a:tbl>
          </a:graphicData>
        </a:graphic>
      </p:graphicFrame>
      <p:sp>
        <p:nvSpPr>
          <p:cNvPr id="4" name="Text Placeholder 3">
            <a:extLst>
              <a:ext uri="{FF2B5EF4-FFF2-40B4-BE49-F238E27FC236}">
                <a16:creationId xmlns:a16="http://schemas.microsoft.com/office/drawing/2014/main" id="{EE19E5F0-D0FD-4361-AE00-99E31C76E09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76950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3182E-5C80-4C9C-8C74-0C929ED83C99}"/>
              </a:ext>
            </a:extLst>
          </p:cNvPr>
          <p:cNvSpPr>
            <a:spLocks noGrp="1"/>
          </p:cNvSpPr>
          <p:nvPr>
            <p:ph type="title"/>
          </p:nvPr>
        </p:nvSpPr>
        <p:spPr/>
        <p:txBody>
          <a:bodyPr/>
          <a:lstStyle/>
          <a:p>
            <a:r>
              <a:rPr lang="en-US"/>
              <a:t>Instagram Posts Table | Cities - 7 of 7</a:t>
            </a:r>
          </a:p>
        </p:txBody>
      </p:sp>
      <p:graphicFrame>
        <p:nvGraphicFramePr>
          <p:cNvPr id="5" name="Table Placeholder 4">
            <a:extLst>
              <a:ext uri="{FF2B5EF4-FFF2-40B4-BE49-F238E27FC236}">
                <a16:creationId xmlns:a16="http://schemas.microsoft.com/office/drawing/2014/main" id="{3FE52F4B-1770-47D4-8F3D-1EF7562B8B27}"/>
              </a:ext>
            </a:extLst>
          </p:cNvPr>
          <p:cNvGraphicFramePr>
            <a:graphicFrameLocks noGrp="1"/>
          </p:cNvGraphicFramePr>
          <p:nvPr>
            <p:ph type="tbl" sz="quarter" idx="13"/>
            <p:extLst>
              <p:ext uri="{D42A27DB-BD31-4B8C-83A1-F6EECF244321}">
                <p14:modId xmlns:p14="http://schemas.microsoft.com/office/powerpoint/2010/main" val="250244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3725101"/>
                    </a:ext>
                  </a:extLst>
                </a:gridCol>
                <a:gridCol w="987552">
                  <a:extLst>
                    <a:ext uri="{9D8B030D-6E8A-4147-A177-3AD203B41FA5}">
                      <a16:colId xmlns:a16="http://schemas.microsoft.com/office/drawing/2014/main" val="2427666926"/>
                    </a:ext>
                  </a:extLst>
                </a:gridCol>
                <a:gridCol w="987552">
                  <a:extLst>
                    <a:ext uri="{9D8B030D-6E8A-4147-A177-3AD203B41FA5}">
                      <a16:colId xmlns:a16="http://schemas.microsoft.com/office/drawing/2014/main" val="3606313241"/>
                    </a:ext>
                  </a:extLst>
                </a:gridCol>
                <a:gridCol w="987552">
                  <a:extLst>
                    <a:ext uri="{9D8B030D-6E8A-4147-A177-3AD203B41FA5}">
                      <a16:colId xmlns:a16="http://schemas.microsoft.com/office/drawing/2014/main" val="915946957"/>
                    </a:ext>
                  </a:extLst>
                </a:gridCol>
                <a:gridCol w="987552">
                  <a:extLst>
                    <a:ext uri="{9D8B030D-6E8A-4147-A177-3AD203B41FA5}">
                      <a16:colId xmlns:a16="http://schemas.microsoft.com/office/drawing/2014/main" val="719111424"/>
                    </a:ext>
                  </a:extLst>
                </a:gridCol>
                <a:gridCol w="987552">
                  <a:extLst>
                    <a:ext uri="{9D8B030D-6E8A-4147-A177-3AD203B41FA5}">
                      <a16:colId xmlns:a16="http://schemas.microsoft.com/office/drawing/2014/main" val="205657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822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- 2018-11-19 16:19:07 </a:t>
                      </a:r>
                      <a:r>
                        <a:rPr kumimoji="0" lang="en-US" sz="1000" b="0" i="0" u="none" strike="noStrike" kern="1200" cap="none" spc="0" normalizeH="0" baseline="0" noProof="0">
                          <a:ln>
                            <a:noFill/>
                          </a:ln>
                          <a:solidFill>
                            <a:prstClr val="black"/>
                          </a:solidFill>
                          <a:effectLst/>
                          <a:uLnTx/>
                          <a:uFillTx/>
                          <a:latin typeface="+mn-lt"/>
                          <a:ea typeface="+mn-ea"/>
                          <a:cs typeface="+mn-cs"/>
                        </a:rPr>
                        <a:t>
 Cities loved seeing this combination of styles and talents on display in the #Dubai Opera garden from two of our favorite creators! The Gift of Kings &amp; The Record Bale installations from Loro Piana ran from 8-10 November, housed in a structure covered with calligraphy artwork from ElSeed, sharing an Arabic translation of the poem The Treasury. This presentation of ElSeed’s elegant and meaningful artwork created to showcase the world’s finest wool from #LoroPiana was so amazing, we couldn’t help but share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https://www.instagram.com/p/BqXk0yOHveV/media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642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- 2018-11-19 13:45:39 </a:t>
                      </a:r>
                      <a:r>
                        <a:rPr kumimoji="0" lang="en-US" sz="1000" b="0" i="0" u="none" strike="noStrike" kern="1200" cap="none" spc="0" normalizeH="0" baseline="0" noProof="0">
                          <a:ln>
                            <a:noFill/>
                          </a:ln>
                          <a:solidFill>
                            <a:prstClr val="black"/>
                          </a:solidFill>
                          <a:effectLst/>
                          <a:uLnTx/>
                          <a:uFillTx/>
                          <a:latin typeface="+mn-lt"/>
                          <a:ea typeface="+mn-ea"/>
                          <a:cs typeface="+mn-cs"/>
                        </a:rPr>
                        <a:t>
 Khepri containers by Elena Salmistraro for #Bosa take inspiration from the scarab beetle. Discover these creations and more from Bosa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https://www.instagram.com/p/BqXTQwjgJrO/media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29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- 2018-11-19 10:37:32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 الصواني الهندسية من "ندى دبس"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Serving trays, coasters, and more from #NadaDebs! Try the Geometrik trays to add an interesting angle to your table display,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https://www.instagram.com/p/BqW9u-xgBky/media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4064119"/>
                  </a:ext>
                </a:extLst>
              </a:tr>
            </a:tbl>
          </a:graphicData>
        </a:graphic>
      </p:graphicFrame>
      <p:sp>
        <p:nvSpPr>
          <p:cNvPr id="4" name="Text Placeholder 3">
            <a:extLst>
              <a:ext uri="{FF2B5EF4-FFF2-40B4-BE49-F238E27FC236}">
                <a16:creationId xmlns:a16="http://schemas.microsoft.com/office/drawing/2014/main" id="{DF16D7AF-8C7D-4B63-AFF5-38EADD05B43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7077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E618-C071-4D9B-B569-C080D93002B9}"/>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9BCA12B5-4339-4811-B112-A65CE4FE44BF}"/>
              </a:ext>
            </a:extLst>
          </p:cNvPr>
          <p:cNvGraphicFramePr>
            <a:graphicFrameLocks noGrp="1"/>
          </p:cNvGraphicFramePr>
          <p:nvPr>
            <p:ph type="chart" sz="quarter" idx="13"/>
            <p:extLst>
              <p:ext uri="{D42A27DB-BD31-4B8C-83A1-F6EECF244321}">
                <p14:modId xmlns:p14="http://schemas.microsoft.com/office/powerpoint/2010/main" val="2479568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28302F-D38C-4516-8863-40352EDE3023}"/>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DBA038A-E080-446E-B58C-3BBB692475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61318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765</Words>
  <Application>Microsoft Office PowerPoint</Application>
  <PresentationFormat>On-screen Show (4:3)</PresentationFormat>
  <Paragraphs>249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Cities Instagram Dashboard </vt:lpstr>
      <vt:lpstr>Instagram Followers Change Rate | Cities</vt:lpstr>
      <vt:lpstr>Instagram Interaction Rate | Cities</vt:lpstr>
      <vt:lpstr>Instagram Key Metrics Table | Cities</vt:lpstr>
      <vt:lpstr>Instagram Posts Table | Cities - 1 of 7</vt:lpstr>
      <vt:lpstr>Instagram Posts Table | Cities - 2 of 7</vt:lpstr>
      <vt:lpstr>Instagram Posts Table | Cities - 3 of 7</vt:lpstr>
      <vt:lpstr>Instagram Posts Table | Cities - 4 of 7</vt:lpstr>
      <vt:lpstr>Instagram Posts Table | Cities - 5 of 7</vt:lpstr>
      <vt:lpstr>Instagram Posts Table | Cities - 6 of 7</vt:lpstr>
      <vt:lpstr>Instagram Posts Table | Cities - 7 of 7</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2018-12-04T09:28:13Z</dcterms:created>
  <dcterms:modified xsi:type="dcterms:W3CDTF">2018-12-04T09:28:49Z</dcterms:modified>
</cp:coreProperties>
</file>