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4" r:id="rId9"/>
    <p:sldId id="265" r:id="rId10"/>
    <p:sldId id="266" r:id="rId11"/>
    <p:sldId id="267" r:id="rId12"/>
  </p:sldIdLst>
  <p:sldSz cx="9144000" cy="6858000" type="screen4x3"/>
  <p:notesSz cx="6858000" cy="9144000"/>
  <p:embeddedFontLst>
    <p:embeddedFont>
      <p:font typeface="Calibri" panose="020F0502020204030204" pitchFamily="34" charset="0"/>
      <p:regular r:id="rId13"/>
      <p:bold r:id="rId14"/>
      <p:italic r:id="rId15"/>
      <p:boldItalic r:id="rId1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citiesdubai</c:v>
                </c:pt>
              </c:strCache>
            </c:strRef>
          </c:tx>
          <c:spPr>
            <a:ln w="28575" cap="rnd">
              <a:solidFill>
                <a:schemeClr val="accent1"/>
              </a:solidFill>
              <a:round/>
            </a:ln>
            <a:effectLst/>
          </c:spPr>
          <c:marker>
            <c:symbol val="none"/>
          </c:marker>
          <c:cat>
            <c:numRef>
              <c:f>Sheet1!$A$2:$A$32</c:f>
              <c:numCache>
                <c:formatCode>m/d/yyyy</c:formatCode>
                <c:ptCount val="31"/>
                <c:pt idx="0">
                  <c:v>43374</c:v>
                </c:pt>
                <c:pt idx="1">
                  <c:v>43375</c:v>
                </c:pt>
                <c:pt idx="2">
                  <c:v>43376</c:v>
                </c:pt>
                <c:pt idx="3">
                  <c:v>43377</c:v>
                </c:pt>
                <c:pt idx="4">
                  <c:v>43378</c:v>
                </c:pt>
                <c:pt idx="5">
                  <c:v>43379</c:v>
                </c:pt>
                <c:pt idx="6">
                  <c:v>43380</c:v>
                </c:pt>
                <c:pt idx="7">
                  <c:v>43381</c:v>
                </c:pt>
                <c:pt idx="8">
                  <c:v>43382</c:v>
                </c:pt>
                <c:pt idx="9">
                  <c:v>43383</c:v>
                </c:pt>
                <c:pt idx="10">
                  <c:v>43384</c:v>
                </c:pt>
                <c:pt idx="11">
                  <c:v>43385</c:v>
                </c:pt>
                <c:pt idx="12">
                  <c:v>43386</c:v>
                </c:pt>
                <c:pt idx="13">
                  <c:v>43387</c:v>
                </c:pt>
                <c:pt idx="14">
                  <c:v>43388</c:v>
                </c:pt>
                <c:pt idx="15">
                  <c:v>43389</c:v>
                </c:pt>
                <c:pt idx="16">
                  <c:v>43390</c:v>
                </c:pt>
                <c:pt idx="17">
                  <c:v>43391</c:v>
                </c:pt>
                <c:pt idx="18">
                  <c:v>43392</c:v>
                </c:pt>
                <c:pt idx="19">
                  <c:v>43393</c:v>
                </c:pt>
                <c:pt idx="20">
                  <c:v>43394</c:v>
                </c:pt>
                <c:pt idx="21">
                  <c:v>43395</c:v>
                </c:pt>
                <c:pt idx="22">
                  <c:v>43396</c:v>
                </c:pt>
                <c:pt idx="23">
                  <c:v>43397</c:v>
                </c:pt>
                <c:pt idx="24">
                  <c:v>43398</c:v>
                </c:pt>
                <c:pt idx="25">
                  <c:v>43399</c:v>
                </c:pt>
                <c:pt idx="26">
                  <c:v>43400</c:v>
                </c:pt>
                <c:pt idx="27">
                  <c:v>43401</c:v>
                </c:pt>
                <c:pt idx="28">
                  <c:v>43402</c:v>
                </c:pt>
                <c:pt idx="29">
                  <c:v>43403</c:v>
                </c:pt>
                <c:pt idx="30">
                  <c:v>43404</c:v>
                </c:pt>
              </c:numCache>
            </c:numRef>
          </c:cat>
          <c:val>
            <c:numRef>
              <c:f>Sheet1!$B$2:$B$32</c:f>
              <c:numCache>
                <c:formatCode>General</c:formatCode>
                <c:ptCount val="31"/>
                <c:pt idx="0">
                  <c:v>-6.8582401755708997E-3</c:v>
                </c:pt>
                <c:pt idx="1">
                  <c:v>6.1728395061728003E-2</c:v>
                </c:pt>
                <c:pt idx="2">
                  <c:v>1.3708958804578999E-2</c:v>
                </c:pt>
                <c:pt idx="3">
                  <c:v>-6.8535398533341998E-3</c:v>
                </c:pt>
                <c:pt idx="4">
                  <c:v>6.8540095956134001E-3</c:v>
                </c:pt>
                <c:pt idx="5">
                  <c:v>-2.0560619560003001E-2</c:v>
                </c:pt>
                <c:pt idx="6">
                  <c:v>2.7419797093502001E-2</c:v>
                </c:pt>
                <c:pt idx="7">
                  <c:v>6.1677631578946998E-2</c:v>
                </c:pt>
                <c:pt idx="8">
                  <c:v>2.0546537908362E-2</c:v>
                </c:pt>
                <c:pt idx="9">
                  <c:v>1.3694878115585001E-2</c:v>
                </c:pt>
                <c:pt idx="10">
                  <c:v>-4.1079008626592001E-2</c:v>
                </c:pt>
                <c:pt idx="11">
                  <c:v>2.7397260273973E-2</c:v>
                </c:pt>
                <c:pt idx="12">
                  <c:v>1.3694878115585001E-2</c:v>
                </c:pt>
                <c:pt idx="13">
                  <c:v>3.4232507188826998E-2</c:v>
                </c:pt>
                <c:pt idx="14">
                  <c:v>-6.8441585107110996E-3</c:v>
                </c:pt>
                <c:pt idx="15">
                  <c:v>2.7378507871321001E-2</c:v>
                </c:pt>
                <c:pt idx="16">
                  <c:v>-5.4742028192144999E-2</c:v>
                </c:pt>
                <c:pt idx="17">
                  <c:v>0</c:v>
                </c:pt>
                <c:pt idx="18">
                  <c:v>0</c:v>
                </c:pt>
                <c:pt idx="19">
                  <c:v>6.8465014377653002E-3</c:v>
                </c:pt>
                <c:pt idx="20">
                  <c:v>-1.3692065448073E-2</c:v>
                </c:pt>
                <c:pt idx="21">
                  <c:v>-2.7387880862718001E-2</c:v>
                </c:pt>
                <c:pt idx="22">
                  <c:v>3.4244229847270997E-2</c:v>
                </c:pt>
                <c:pt idx="23">
                  <c:v>6.8465014377653002E-3</c:v>
                </c:pt>
                <c:pt idx="24">
                  <c:v>7.5306359964401007E-2</c:v>
                </c:pt>
                <c:pt idx="25">
                  <c:v>7.5249692160350004E-2</c:v>
                </c:pt>
                <c:pt idx="26">
                  <c:v>3.4178686171303999E-2</c:v>
                </c:pt>
                <c:pt idx="27">
                  <c:v>4.1000410004099999E-2</c:v>
                </c:pt>
                <c:pt idx="28">
                  <c:v>6.8306010928961998E-3</c:v>
                </c:pt>
                <c:pt idx="29">
                  <c:v>7.5131480090158007E-2</c:v>
                </c:pt>
                <c:pt idx="30">
                  <c:v>4.0950040950040997E-2</c:v>
                </c:pt>
              </c:numCache>
            </c:numRef>
          </c:val>
          <c:smooth val="0"/>
          <c:extLst>
            <c:ext xmlns:c16="http://schemas.microsoft.com/office/drawing/2014/chart" uri="{C3380CC4-5D6E-409C-BE32-E72D297353CC}">
              <c16:uniqueId val="{00000000-11FC-4C46-8E92-C2675E91D395}"/>
            </c:ext>
          </c:extLst>
        </c:ser>
        <c:ser>
          <c:idx val="1"/>
          <c:order val="1"/>
          <c:tx>
            <c:strRef>
              <c:f>Sheet1!$C$1</c:f>
              <c:strCache>
                <c:ptCount val="1"/>
                <c:pt idx="0">
                  <c:v>citiesriyadh</c:v>
                </c:pt>
              </c:strCache>
            </c:strRef>
          </c:tx>
          <c:spPr>
            <a:ln w="28575" cap="rnd">
              <a:solidFill>
                <a:schemeClr val="accent2"/>
              </a:solidFill>
              <a:round/>
            </a:ln>
            <a:effectLst/>
          </c:spPr>
          <c:marker>
            <c:symbol val="none"/>
          </c:marker>
          <c:cat>
            <c:numRef>
              <c:f>Sheet1!$A$2:$A$32</c:f>
              <c:numCache>
                <c:formatCode>m/d/yyyy</c:formatCode>
                <c:ptCount val="31"/>
                <c:pt idx="0">
                  <c:v>43374</c:v>
                </c:pt>
                <c:pt idx="1">
                  <c:v>43375</c:v>
                </c:pt>
                <c:pt idx="2">
                  <c:v>43376</c:v>
                </c:pt>
                <c:pt idx="3">
                  <c:v>43377</c:v>
                </c:pt>
                <c:pt idx="4">
                  <c:v>43378</c:v>
                </c:pt>
                <c:pt idx="5">
                  <c:v>43379</c:v>
                </c:pt>
                <c:pt idx="6">
                  <c:v>43380</c:v>
                </c:pt>
                <c:pt idx="7">
                  <c:v>43381</c:v>
                </c:pt>
                <c:pt idx="8">
                  <c:v>43382</c:v>
                </c:pt>
                <c:pt idx="9">
                  <c:v>43383</c:v>
                </c:pt>
                <c:pt idx="10">
                  <c:v>43384</c:v>
                </c:pt>
                <c:pt idx="11">
                  <c:v>43385</c:v>
                </c:pt>
                <c:pt idx="12">
                  <c:v>43386</c:v>
                </c:pt>
                <c:pt idx="13">
                  <c:v>43387</c:v>
                </c:pt>
                <c:pt idx="14">
                  <c:v>43388</c:v>
                </c:pt>
                <c:pt idx="15">
                  <c:v>43389</c:v>
                </c:pt>
                <c:pt idx="16">
                  <c:v>43390</c:v>
                </c:pt>
                <c:pt idx="17">
                  <c:v>43391</c:v>
                </c:pt>
                <c:pt idx="18">
                  <c:v>43392</c:v>
                </c:pt>
                <c:pt idx="19">
                  <c:v>43393</c:v>
                </c:pt>
                <c:pt idx="20">
                  <c:v>43394</c:v>
                </c:pt>
                <c:pt idx="21">
                  <c:v>43395</c:v>
                </c:pt>
                <c:pt idx="22">
                  <c:v>43396</c:v>
                </c:pt>
                <c:pt idx="23">
                  <c:v>43397</c:v>
                </c:pt>
                <c:pt idx="24">
                  <c:v>43398</c:v>
                </c:pt>
                <c:pt idx="25">
                  <c:v>43399</c:v>
                </c:pt>
                <c:pt idx="26">
                  <c:v>43400</c:v>
                </c:pt>
                <c:pt idx="27">
                  <c:v>43401</c:v>
                </c:pt>
                <c:pt idx="28">
                  <c:v>43402</c:v>
                </c:pt>
                <c:pt idx="29">
                  <c:v>43403</c:v>
                </c:pt>
                <c:pt idx="30">
                  <c:v>43404</c:v>
                </c:pt>
              </c:numCache>
            </c:numRef>
          </c:cat>
          <c:val>
            <c:numRef>
              <c:f>Sheet1!$C$2:$C$32</c:f>
              <c:numCache>
                <c:formatCode>General</c:formatCode>
                <c:ptCount val="31"/>
                <c:pt idx="0">
                  <c:v>-5.9948444337868997E-3</c:v>
                </c:pt>
                <c:pt idx="1">
                  <c:v>5.3956834532374001E-2</c:v>
                </c:pt>
                <c:pt idx="2">
                  <c:v>6.591167835101E-2</c:v>
                </c:pt>
                <c:pt idx="3">
                  <c:v>8.9820359281437001E-2</c:v>
                </c:pt>
                <c:pt idx="4">
                  <c:v>3.5895901884535002E-2</c:v>
                </c:pt>
                <c:pt idx="5">
                  <c:v>5.3824532025596998E-2</c:v>
                </c:pt>
                <c:pt idx="6">
                  <c:v>4.7818290496115003E-2</c:v>
                </c:pt>
                <c:pt idx="7">
                  <c:v>3.5846576651930001E-2</c:v>
                </c:pt>
                <c:pt idx="8">
                  <c:v>7.1667462971810994E-2</c:v>
                </c:pt>
                <c:pt idx="9">
                  <c:v>7.1616137502983998E-2</c:v>
                </c:pt>
                <c:pt idx="10">
                  <c:v>9.5419847328244004E-2</c:v>
                </c:pt>
                <c:pt idx="11">
                  <c:v>5.3622497616778002E-2</c:v>
                </c:pt>
                <c:pt idx="12">
                  <c:v>1.1909724289883E-2</c:v>
                </c:pt>
                <c:pt idx="13">
                  <c:v>6.5495683239058994E-2</c:v>
                </c:pt>
                <c:pt idx="14">
                  <c:v>5.3552302749018003E-2</c:v>
                </c:pt>
                <c:pt idx="15">
                  <c:v>-3.5682426404995998E-2</c:v>
                </c:pt>
                <c:pt idx="16">
                  <c:v>-2.9745969421143E-2</c:v>
                </c:pt>
                <c:pt idx="17">
                  <c:v>7.1411568674125001E-2</c:v>
                </c:pt>
                <c:pt idx="18">
                  <c:v>5.9467174119886002E-2</c:v>
                </c:pt>
                <c:pt idx="19">
                  <c:v>-1.1886366337811E-2</c:v>
                </c:pt>
                <c:pt idx="20">
                  <c:v>1.7831669044223002E-2</c:v>
                </c:pt>
                <c:pt idx="21">
                  <c:v>2.9714149878171999E-2</c:v>
                </c:pt>
                <c:pt idx="22">
                  <c:v>5.3469581749048999E-2</c:v>
                </c:pt>
                <c:pt idx="23">
                  <c:v>5.9378896740099003E-2</c:v>
                </c:pt>
                <c:pt idx="24">
                  <c:v>1.7803097739006998E-2</c:v>
                </c:pt>
                <c:pt idx="25">
                  <c:v>7.1199715201139005E-2</c:v>
                </c:pt>
                <c:pt idx="26">
                  <c:v>7.1149057274991004E-2</c:v>
                </c:pt>
                <c:pt idx="27">
                  <c:v>-5.9248726152388003E-3</c:v>
                </c:pt>
                <c:pt idx="28">
                  <c:v>7.1102684126326005E-2</c:v>
                </c:pt>
                <c:pt idx="29">
                  <c:v>0.10065723251821</c:v>
                </c:pt>
                <c:pt idx="30">
                  <c:v>8.2810836389448E-2</c:v>
                </c:pt>
              </c:numCache>
            </c:numRef>
          </c:val>
          <c:smooth val="0"/>
          <c:extLst>
            <c:ext xmlns:c16="http://schemas.microsoft.com/office/drawing/2014/chart" uri="{C3380CC4-5D6E-409C-BE32-E72D297353CC}">
              <c16:uniqueId val="{00000001-11FC-4C46-8E92-C2675E91D395}"/>
            </c:ext>
          </c:extLst>
        </c:ser>
        <c:dLbls>
          <c:showLegendKey val="0"/>
          <c:showVal val="0"/>
          <c:showCatName val="0"/>
          <c:showSerName val="0"/>
          <c:showPercent val="0"/>
          <c:showBubbleSize val="0"/>
        </c:dLbls>
        <c:smooth val="0"/>
        <c:axId val="297685568"/>
        <c:axId val="183073528"/>
      </c:lineChart>
      <c:dateAx>
        <c:axId val="2976855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3073528"/>
        <c:crosses val="autoZero"/>
        <c:auto val="1"/>
        <c:lblOffset val="100"/>
        <c:baseTimeUnit val="days"/>
      </c:dateAx>
      <c:valAx>
        <c:axId val="183073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7685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citiesdubai</c:v>
                </c:pt>
              </c:strCache>
            </c:strRef>
          </c:tx>
          <c:spPr>
            <a:ln w="28575" cap="rnd">
              <a:solidFill>
                <a:schemeClr val="accent1"/>
              </a:solidFill>
              <a:round/>
            </a:ln>
            <a:effectLst/>
          </c:spPr>
          <c:marker>
            <c:symbol val="none"/>
          </c:marker>
          <c:cat>
            <c:numRef>
              <c:f>Sheet1!$A$2:$A$32</c:f>
              <c:numCache>
                <c:formatCode>m/d/yyyy</c:formatCode>
                <c:ptCount val="31"/>
                <c:pt idx="0">
                  <c:v>43374</c:v>
                </c:pt>
                <c:pt idx="1">
                  <c:v>43375</c:v>
                </c:pt>
                <c:pt idx="2">
                  <c:v>43376</c:v>
                </c:pt>
                <c:pt idx="3">
                  <c:v>43377</c:v>
                </c:pt>
                <c:pt idx="4">
                  <c:v>43378</c:v>
                </c:pt>
                <c:pt idx="5">
                  <c:v>43379</c:v>
                </c:pt>
                <c:pt idx="6">
                  <c:v>43380</c:v>
                </c:pt>
                <c:pt idx="7">
                  <c:v>43381</c:v>
                </c:pt>
                <c:pt idx="8">
                  <c:v>43382</c:v>
                </c:pt>
                <c:pt idx="9">
                  <c:v>43383</c:v>
                </c:pt>
                <c:pt idx="10">
                  <c:v>43384</c:v>
                </c:pt>
                <c:pt idx="11">
                  <c:v>43385</c:v>
                </c:pt>
                <c:pt idx="12">
                  <c:v>43386</c:v>
                </c:pt>
                <c:pt idx="13">
                  <c:v>43387</c:v>
                </c:pt>
                <c:pt idx="14">
                  <c:v>43388</c:v>
                </c:pt>
                <c:pt idx="15">
                  <c:v>43389</c:v>
                </c:pt>
                <c:pt idx="16">
                  <c:v>43390</c:v>
                </c:pt>
                <c:pt idx="17">
                  <c:v>43391</c:v>
                </c:pt>
                <c:pt idx="18">
                  <c:v>43392</c:v>
                </c:pt>
                <c:pt idx="19">
                  <c:v>43393</c:v>
                </c:pt>
                <c:pt idx="20">
                  <c:v>43394</c:v>
                </c:pt>
                <c:pt idx="21">
                  <c:v>43395</c:v>
                </c:pt>
                <c:pt idx="22">
                  <c:v>43396</c:v>
                </c:pt>
                <c:pt idx="23">
                  <c:v>43397</c:v>
                </c:pt>
                <c:pt idx="24">
                  <c:v>43398</c:v>
                </c:pt>
                <c:pt idx="25">
                  <c:v>43399</c:v>
                </c:pt>
                <c:pt idx="26">
                  <c:v>43400</c:v>
                </c:pt>
                <c:pt idx="27">
                  <c:v>43401</c:v>
                </c:pt>
                <c:pt idx="28">
                  <c:v>43402</c:v>
                </c:pt>
                <c:pt idx="29">
                  <c:v>43403</c:v>
                </c:pt>
                <c:pt idx="30">
                  <c:v>43404</c:v>
                </c:pt>
              </c:numCache>
            </c:numRef>
          </c:cat>
          <c:val>
            <c:numRef>
              <c:f>Sheet1!$B$2:$B$32</c:f>
              <c:numCache>
                <c:formatCode>General</c:formatCode>
                <c:ptCount val="31"/>
                <c:pt idx="0">
                  <c:v>0.23319999999999999</c:v>
                </c:pt>
                <c:pt idx="1">
                  <c:v>0.432</c:v>
                </c:pt>
                <c:pt idx="2">
                  <c:v>0.32900000000000001</c:v>
                </c:pt>
                <c:pt idx="3">
                  <c:v>0.3427</c:v>
                </c:pt>
                <c:pt idx="4">
                  <c:v>0.18509999999999999</c:v>
                </c:pt>
                <c:pt idx="5">
                  <c:v>0.30159999999999998</c:v>
                </c:pt>
                <c:pt idx="6">
                  <c:v>0.4249</c:v>
                </c:pt>
                <c:pt idx="7">
                  <c:v>0.21920000000000001</c:v>
                </c:pt>
                <c:pt idx="8">
                  <c:v>0.17810000000000001</c:v>
                </c:pt>
                <c:pt idx="9">
                  <c:v>0.63680000000000003</c:v>
                </c:pt>
                <c:pt idx="10">
                  <c:v>0.30130000000000001</c:v>
                </c:pt>
                <c:pt idx="11">
                  <c:v>0.67110000000000003</c:v>
                </c:pt>
                <c:pt idx="12">
                  <c:v>0.34920000000000001</c:v>
                </c:pt>
                <c:pt idx="13">
                  <c:v>0.25330000000000003</c:v>
                </c:pt>
                <c:pt idx="14">
                  <c:v>0.22589999999999999</c:v>
                </c:pt>
                <c:pt idx="15">
                  <c:v>0.26690000000000003</c:v>
                </c:pt>
                <c:pt idx="16">
                  <c:v>0.3422</c:v>
                </c:pt>
                <c:pt idx="17">
                  <c:v>0.22589999999999999</c:v>
                </c:pt>
                <c:pt idx="18">
                  <c:v>0.5272</c:v>
                </c:pt>
                <c:pt idx="19">
                  <c:v>0.23960000000000001</c:v>
                </c:pt>
                <c:pt idx="20">
                  <c:v>0.30120000000000002</c:v>
                </c:pt>
                <c:pt idx="21">
                  <c:v>0.43830000000000002</c:v>
                </c:pt>
                <c:pt idx="22">
                  <c:v>0.28760000000000002</c:v>
                </c:pt>
                <c:pt idx="23">
                  <c:v>0.28760000000000002</c:v>
                </c:pt>
                <c:pt idx="24">
                  <c:v>0.29430000000000001</c:v>
                </c:pt>
                <c:pt idx="25">
                  <c:v>0.17100000000000001</c:v>
                </c:pt>
                <c:pt idx="26">
                  <c:v>0.36909999999999998</c:v>
                </c:pt>
                <c:pt idx="27">
                  <c:v>0.3211</c:v>
                </c:pt>
                <c:pt idx="28">
                  <c:v>0.42349999999999999</c:v>
                </c:pt>
                <c:pt idx="29">
                  <c:v>0.27310000000000001</c:v>
                </c:pt>
                <c:pt idx="30">
                  <c:v>0.2661</c:v>
                </c:pt>
              </c:numCache>
            </c:numRef>
          </c:val>
          <c:smooth val="0"/>
          <c:extLst>
            <c:ext xmlns:c16="http://schemas.microsoft.com/office/drawing/2014/chart" uri="{C3380CC4-5D6E-409C-BE32-E72D297353CC}">
              <c16:uniqueId val="{00000000-49A3-47E3-86A8-6CDB08F7F478}"/>
            </c:ext>
          </c:extLst>
        </c:ser>
        <c:ser>
          <c:idx val="1"/>
          <c:order val="1"/>
          <c:tx>
            <c:strRef>
              <c:f>Sheet1!$C$1</c:f>
              <c:strCache>
                <c:ptCount val="1"/>
                <c:pt idx="0">
                  <c:v>citiesriyadh</c:v>
                </c:pt>
              </c:strCache>
            </c:strRef>
          </c:tx>
          <c:spPr>
            <a:ln w="28575" cap="rnd">
              <a:solidFill>
                <a:schemeClr val="accent2"/>
              </a:solidFill>
              <a:round/>
            </a:ln>
            <a:effectLst/>
          </c:spPr>
          <c:marker>
            <c:symbol val="none"/>
          </c:marker>
          <c:cat>
            <c:numRef>
              <c:f>Sheet1!$A$2:$A$32</c:f>
              <c:numCache>
                <c:formatCode>m/d/yyyy</c:formatCode>
                <c:ptCount val="31"/>
                <c:pt idx="0">
                  <c:v>43374</c:v>
                </c:pt>
                <c:pt idx="1">
                  <c:v>43375</c:v>
                </c:pt>
                <c:pt idx="2">
                  <c:v>43376</c:v>
                </c:pt>
                <c:pt idx="3">
                  <c:v>43377</c:v>
                </c:pt>
                <c:pt idx="4">
                  <c:v>43378</c:v>
                </c:pt>
                <c:pt idx="5">
                  <c:v>43379</c:v>
                </c:pt>
                <c:pt idx="6">
                  <c:v>43380</c:v>
                </c:pt>
                <c:pt idx="7">
                  <c:v>43381</c:v>
                </c:pt>
                <c:pt idx="8">
                  <c:v>43382</c:v>
                </c:pt>
                <c:pt idx="9">
                  <c:v>43383</c:v>
                </c:pt>
                <c:pt idx="10">
                  <c:v>43384</c:v>
                </c:pt>
                <c:pt idx="11">
                  <c:v>43385</c:v>
                </c:pt>
                <c:pt idx="12">
                  <c:v>43386</c:v>
                </c:pt>
                <c:pt idx="13">
                  <c:v>43387</c:v>
                </c:pt>
                <c:pt idx="14">
                  <c:v>43388</c:v>
                </c:pt>
                <c:pt idx="15">
                  <c:v>43389</c:v>
                </c:pt>
                <c:pt idx="16">
                  <c:v>43390</c:v>
                </c:pt>
                <c:pt idx="17">
                  <c:v>43391</c:v>
                </c:pt>
                <c:pt idx="18">
                  <c:v>43392</c:v>
                </c:pt>
                <c:pt idx="19">
                  <c:v>43393</c:v>
                </c:pt>
                <c:pt idx="20">
                  <c:v>43394</c:v>
                </c:pt>
                <c:pt idx="21">
                  <c:v>43395</c:v>
                </c:pt>
                <c:pt idx="22">
                  <c:v>43396</c:v>
                </c:pt>
                <c:pt idx="23">
                  <c:v>43397</c:v>
                </c:pt>
                <c:pt idx="24">
                  <c:v>43398</c:v>
                </c:pt>
                <c:pt idx="25">
                  <c:v>43399</c:v>
                </c:pt>
                <c:pt idx="26">
                  <c:v>43400</c:v>
                </c:pt>
                <c:pt idx="27">
                  <c:v>43401</c:v>
                </c:pt>
                <c:pt idx="28">
                  <c:v>43402</c:v>
                </c:pt>
                <c:pt idx="29">
                  <c:v>43403</c:v>
                </c:pt>
                <c:pt idx="30">
                  <c:v>43404</c:v>
                </c:pt>
              </c:numCache>
            </c:numRef>
          </c:cat>
          <c:val>
            <c:numRef>
              <c:f>Sheet1!$C$2:$C$32</c:f>
              <c:numCache>
                <c:formatCode>General</c:formatCode>
                <c:ptCount val="31"/>
                <c:pt idx="0">
                  <c:v>0.3957</c:v>
                </c:pt>
                <c:pt idx="1">
                  <c:v>0.28170000000000001</c:v>
                </c:pt>
                <c:pt idx="2">
                  <c:v>0.52110000000000001</c:v>
                </c:pt>
                <c:pt idx="3">
                  <c:v>0.3831</c:v>
                </c:pt>
                <c:pt idx="4">
                  <c:v>0.44259999999999999</c:v>
                </c:pt>
                <c:pt idx="5">
                  <c:v>0.29299999999999998</c:v>
                </c:pt>
                <c:pt idx="6">
                  <c:v>0.23899999999999999</c:v>
                </c:pt>
                <c:pt idx="7">
                  <c:v>0</c:v>
                </c:pt>
                <c:pt idx="8">
                  <c:v>0.1731</c:v>
                </c:pt>
                <c:pt idx="9">
                  <c:v>0.44740000000000002</c:v>
                </c:pt>
                <c:pt idx="10">
                  <c:v>0.44109999999999999</c:v>
                </c:pt>
                <c:pt idx="11">
                  <c:v>0.41099999999999998</c:v>
                </c:pt>
                <c:pt idx="12">
                  <c:v>0.2084</c:v>
                </c:pt>
                <c:pt idx="13">
                  <c:v>0.54169999999999996</c:v>
                </c:pt>
                <c:pt idx="14">
                  <c:v>0.2142</c:v>
                </c:pt>
                <c:pt idx="15">
                  <c:v>0.22600000000000001</c:v>
                </c:pt>
                <c:pt idx="16">
                  <c:v>0.86280000000000001</c:v>
                </c:pt>
                <c:pt idx="17">
                  <c:v>0.51749999999999996</c:v>
                </c:pt>
                <c:pt idx="18">
                  <c:v>0.22</c:v>
                </c:pt>
                <c:pt idx="19">
                  <c:v>0.30909999999999999</c:v>
                </c:pt>
                <c:pt idx="20">
                  <c:v>0.33279999999999998</c:v>
                </c:pt>
                <c:pt idx="21">
                  <c:v>0.26740000000000003</c:v>
                </c:pt>
                <c:pt idx="22">
                  <c:v>0.30890000000000001</c:v>
                </c:pt>
                <c:pt idx="23">
                  <c:v>0.81320000000000003</c:v>
                </c:pt>
                <c:pt idx="24">
                  <c:v>0.2611</c:v>
                </c:pt>
                <c:pt idx="25">
                  <c:v>0.30249999999999999</c:v>
                </c:pt>
                <c:pt idx="26">
                  <c:v>0.39710000000000001</c:v>
                </c:pt>
                <c:pt idx="27">
                  <c:v>0.46810000000000002</c:v>
                </c:pt>
                <c:pt idx="28">
                  <c:v>0.23100000000000001</c:v>
                </c:pt>
                <c:pt idx="29">
                  <c:v>1.2724</c:v>
                </c:pt>
                <c:pt idx="30">
                  <c:v>0.26019999999999999</c:v>
                </c:pt>
              </c:numCache>
            </c:numRef>
          </c:val>
          <c:smooth val="0"/>
          <c:extLst>
            <c:ext xmlns:c16="http://schemas.microsoft.com/office/drawing/2014/chart" uri="{C3380CC4-5D6E-409C-BE32-E72D297353CC}">
              <c16:uniqueId val="{00000001-49A3-47E3-86A8-6CDB08F7F478}"/>
            </c:ext>
          </c:extLst>
        </c:ser>
        <c:dLbls>
          <c:showLegendKey val="0"/>
          <c:showVal val="0"/>
          <c:showCatName val="0"/>
          <c:showSerName val="0"/>
          <c:showPercent val="0"/>
          <c:showBubbleSize val="0"/>
        </c:dLbls>
        <c:smooth val="0"/>
        <c:axId val="353955192"/>
        <c:axId val="353960440"/>
      </c:lineChart>
      <c:dateAx>
        <c:axId val="3539551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960440"/>
        <c:crosses val="autoZero"/>
        <c:auto val="1"/>
        <c:lblOffset val="100"/>
        <c:baseTimeUnit val="days"/>
      </c:dateAx>
      <c:valAx>
        <c:axId val="353960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955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citiesdubai</c:v>
                </c:pt>
              </c:strCache>
            </c:strRef>
          </c:tx>
          <c:spPr>
            <a:ln w="28575" cap="rnd">
              <a:solidFill>
                <a:schemeClr val="accent1"/>
              </a:solidFill>
              <a:round/>
            </a:ln>
            <a:effectLst/>
          </c:spPr>
          <c:marker>
            <c:symbol val="none"/>
          </c:marker>
          <c:cat>
            <c:numRef>
              <c:f>Sheet1!$A$2:$A$32</c:f>
              <c:numCache>
                <c:formatCode>m/d/yyyy</c:formatCode>
                <c:ptCount val="31"/>
                <c:pt idx="0">
                  <c:v>43374</c:v>
                </c:pt>
                <c:pt idx="1">
                  <c:v>43375</c:v>
                </c:pt>
                <c:pt idx="2">
                  <c:v>43376</c:v>
                </c:pt>
                <c:pt idx="3">
                  <c:v>43377</c:v>
                </c:pt>
                <c:pt idx="4">
                  <c:v>43378</c:v>
                </c:pt>
                <c:pt idx="5">
                  <c:v>43379</c:v>
                </c:pt>
                <c:pt idx="6">
                  <c:v>43380</c:v>
                </c:pt>
                <c:pt idx="7">
                  <c:v>43381</c:v>
                </c:pt>
                <c:pt idx="8">
                  <c:v>43382</c:v>
                </c:pt>
                <c:pt idx="9">
                  <c:v>43383</c:v>
                </c:pt>
                <c:pt idx="10">
                  <c:v>43384</c:v>
                </c:pt>
                <c:pt idx="11">
                  <c:v>43385</c:v>
                </c:pt>
                <c:pt idx="12">
                  <c:v>43386</c:v>
                </c:pt>
                <c:pt idx="13">
                  <c:v>43387</c:v>
                </c:pt>
                <c:pt idx="14">
                  <c:v>43388</c:v>
                </c:pt>
                <c:pt idx="15">
                  <c:v>43389</c:v>
                </c:pt>
                <c:pt idx="16">
                  <c:v>43390</c:v>
                </c:pt>
                <c:pt idx="17">
                  <c:v>43391</c:v>
                </c:pt>
                <c:pt idx="18">
                  <c:v>43392</c:v>
                </c:pt>
                <c:pt idx="19">
                  <c:v>43393</c:v>
                </c:pt>
                <c:pt idx="20">
                  <c:v>43394</c:v>
                </c:pt>
                <c:pt idx="21">
                  <c:v>43395</c:v>
                </c:pt>
                <c:pt idx="22">
                  <c:v>43396</c:v>
                </c:pt>
                <c:pt idx="23">
                  <c:v>43397</c:v>
                </c:pt>
                <c:pt idx="24">
                  <c:v>43398</c:v>
                </c:pt>
                <c:pt idx="25">
                  <c:v>43399</c:v>
                </c:pt>
                <c:pt idx="26">
                  <c:v>43400</c:v>
                </c:pt>
                <c:pt idx="27">
                  <c:v>43401</c:v>
                </c:pt>
                <c:pt idx="28">
                  <c:v>43402</c:v>
                </c:pt>
                <c:pt idx="29">
                  <c:v>43403</c:v>
                </c:pt>
                <c:pt idx="30">
                  <c:v>43404</c:v>
                </c:pt>
              </c:numCache>
            </c:numRef>
          </c:cat>
          <c:val>
            <c:numRef>
              <c:f>Sheet1!$B$2:$B$32</c:f>
              <c:numCache>
                <c:formatCode>General</c:formatCode>
                <c:ptCount val="31"/>
                <c:pt idx="0">
                  <c:v>14580</c:v>
                </c:pt>
                <c:pt idx="1">
                  <c:v>14589</c:v>
                </c:pt>
                <c:pt idx="2">
                  <c:v>14591</c:v>
                </c:pt>
                <c:pt idx="3">
                  <c:v>14590</c:v>
                </c:pt>
                <c:pt idx="4">
                  <c:v>14591</c:v>
                </c:pt>
                <c:pt idx="5">
                  <c:v>14588</c:v>
                </c:pt>
                <c:pt idx="6">
                  <c:v>14592</c:v>
                </c:pt>
                <c:pt idx="7">
                  <c:v>14601</c:v>
                </c:pt>
                <c:pt idx="8">
                  <c:v>14604</c:v>
                </c:pt>
                <c:pt idx="9">
                  <c:v>14606</c:v>
                </c:pt>
                <c:pt idx="10">
                  <c:v>14600</c:v>
                </c:pt>
                <c:pt idx="11">
                  <c:v>14604</c:v>
                </c:pt>
                <c:pt idx="12">
                  <c:v>14606</c:v>
                </c:pt>
                <c:pt idx="13">
                  <c:v>14611</c:v>
                </c:pt>
                <c:pt idx="14">
                  <c:v>14610</c:v>
                </c:pt>
                <c:pt idx="15">
                  <c:v>14614</c:v>
                </c:pt>
                <c:pt idx="16">
                  <c:v>14606</c:v>
                </c:pt>
                <c:pt idx="17">
                  <c:v>14606</c:v>
                </c:pt>
                <c:pt idx="18">
                  <c:v>14606</c:v>
                </c:pt>
                <c:pt idx="19">
                  <c:v>14607</c:v>
                </c:pt>
                <c:pt idx="20">
                  <c:v>14605</c:v>
                </c:pt>
                <c:pt idx="21">
                  <c:v>14601</c:v>
                </c:pt>
                <c:pt idx="22">
                  <c:v>14606</c:v>
                </c:pt>
                <c:pt idx="23">
                  <c:v>14607</c:v>
                </c:pt>
                <c:pt idx="24">
                  <c:v>14618</c:v>
                </c:pt>
                <c:pt idx="25">
                  <c:v>14629</c:v>
                </c:pt>
                <c:pt idx="26">
                  <c:v>14634</c:v>
                </c:pt>
                <c:pt idx="27">
                  <c:v>14640</c:v>
                </c:pt>
                <c:pt idx="28">
                  <c:v>14641</c:v>
                </c:pt>
                <c:pt idx="29">
                  <c:v>14652</c:v>
                </c:pt>
                <c:pt idx="30">
                  <c:v>14658</c:v>
                </c:pt>
              </c:numCache>
            </c:numRef>
          </c:val>
          <c:smooth val="0"/>
          <c:extLst>
            <c:ext xmlns:c16="http://schemas.microsoft.com/office/drawing/2014/chart" uri="{C3380CC4-5D6E-409C-BE32-E72D297353CC}">
              <c16:uniqueId val="{00000000-B5FF-47CE-ABF3-69CF8E8F46B6}"/>
            </c:ext>
          </c:extLst>
        </c:ser>
        <c:ser>
          <c:idx val="1"/>
          <c:order val="1"/>
          <c:tx>
            <c:strRef>
              <c:f>Sheet1!$C$1</c:f>
              <c:strCache>
                <c:ptCount val="1"/>
                <c:pt idx="0">
                  <c:v>citiesriyadh</c:v>
                </c:pt>
              </c:strCache>
            </c:strRef>
          </c:tx>
          <c:spPr>
            <a:ln w="28575" cap="rnd">
              <a:solidFill>
                <a:schemeClr val="accent2"/>
              </a:solidFill>
              <a:round/>
            </a:ln>
            <a:effectLst/>
          </c:spPr>
          <c:marker>
            <c:symbol val="none"/>
          </c:marker>
          <c:cat>
            <c:numRef>
              <c:f>Sheet1!$A$2:$A$32</c:f>
              <c:numCache>
                <c:formatCode>m/d/yyyy</c:formatCode>
                <c:ptCount val="31"/>
                <c:pt idx="0">
                  <c:v>43374</c:v>
                </c:pt>
                <c:pt idx="1">
                  <c:v>43375</c:v>
                </c:pt>
                <c:pt idx="2">
                  <c:v>43376</c:v>
                </c:pt>
                <c:pt idx="3">
                  <c:v>43377</c:v>
                </c:pt>
                <c:pt idx="4">
                  <c:v>43378</c:v>
                </c:pt>
                <c:pt idx="5">
                  <c:v>43379</c:v>
                </c:pt>
                <c:pt idx="6">
                  <c:v>43380</c:v>
                </c:pt>
                <c:pt idx="7">
                  <c:v>43381</c:v>
                </c:pt>
                <c:pt idx="8">
                  <c:v>43382</c:v>
                </c:pt>
                <c:pt idx="9">
                  <c:v>43383</c:v>
                </c:pt>
                <c:pt idx="10">
                  <c:v>43384</c:v>
                </c:pt>
                <c:pt idx="11">
                  <c:v>43385</c:v>
                </c:pt>
                <c:pt idx="12">
                  <c:v>43386</c:v>
                </c:pt>
                <c:pt idx="13">
                  <c:v>43387</c:v>
                </c:pt>
                <c:pt idx="14">
                  <c:v>43388</c:v>
                </c:pt>
                <c:pt idx="15">
                  <c:v>43389</c:v>
                </c:pt>
                <c:pt idx="16">
                  <c:v>43390</c:v>
                </c:pt>
                <c:pt idx="17">
                  <c:v>43391</c:v>
                </c:pt>
                <c:pt idx="18">
                  <c:v>43392</c:v>
                </c:pt>
                <c:pt idx="19">
                  <c:v>43393</c:v>
                </c:pt>
                <c:pt idx="20">
                  <c:v>43394</c:v>
                </c:pt>
                <c:pt idx="21">
                  <c:v>43395</c:v>
                </c:pt>
                <c:pt idx="22">
                  <c:v>43396</c:v>
                </c:pt>
                <c:pt idx="23">
                  <c:v>43397</c:v>
                </c:pt>
                <c:pt idx="24">
                  <c:v>43398</c:v>
                </c:pt>
                <c:pt idx="25">
                  <c:v>43399</c:v>
                </c:pt>
                <c:pt idx="26">
                  <c:v>43400</c:v>
                </c:pt>
                <c:pt idx="27">
                  <c:v>43401</c:v>
                </c:pt>
                <c:pt idx="28">
                  <c:v>43402</c:v>
                </c:pt>
                <c:pt idx="29">
                  <c:v>43403</c:v>
                </c:pt>
                <c:pt idx="30">
                  <c:v>43404</c:v>
                </c:pt>
              </c:numCache>
            </c:numRef>
          </c:cat>
          <c:val>
            <c:numRef>
              <c:f>Sheet1!$C$2:$C$32</c:f>
              <c:numCache>
                <c:formatCode>General</c:formatCode>
                <c:ptCount val="31"/>
                <c:pt idx="0">
                  <c:v>16680</c:v>
                </c:pt>
                <c:pt idx="1">
                  <c:v>16689</c:v>
                </c:pt>
                <c:pt idx="2">
                  <c:v>16700</c:v>
                </c:pt>
                <c:pt idx="3">
                  <c:v>16715</c:v>
                </c:pt>
                <c:pt idx="4">
                  <c:v>16721</c:v>
                </c:pt>
                <c:pt idx="5">
                  <c:v>16730</c:v>
                </c:pt>
                <c:pt idx="6">
                  <c:v>16738</c:v>
                </c:pt>
                <c:pt idx="7">
                  <c:v>16744</c:v>
                </c:pt>
                <c:pt idx="8">
                  <c:v>16756</c:v>
                </c:pt>
                <c:pt idx="9">
                  <c:v>16768</c:v>
                </c:pt>
                <c:pt idx="10">
                  <c:v>16784</c:v>
                </c:pt>
                <c:pt idx="11">
                  <c:v>16793</c:v>
                </c:pt>
                <c:pt idx="12">
                  <c:v>16795</c:v>
                </c:pt>
                <c:pt idx="13">
                  <c:v>16806</c:v>
                </c:pt>
                <c:pt idx="14">
                  <c:v>16815</c:v>
                </c:pt>
                <c:pt idx="15">
                  <c:v>16809</c:v>
                </c:pt>
                <c:pt idx="16">
                  <c:v>16804</c:v>
                </c:pt>
                <c:pt idx="17">
                  <c:v>16816</c:v>
                </c:pt>
                <c:pt idx="18">
                  <c:v>16826</c:v>
                </c:pt>
                <c:pt idx="19">
                  <c:v>16824</c:v>
                </c:pt>
                <c:pt idx="20">
                  <c:v>16827</c:v>
                </c:pt>
                <c:pt idx="21">
                  <c:v>16832</c:v>
                </c:pt>
                <c:pt idx="22">
                  <c:v>16841</c:v>
                </c:pt>
                <c:pt idx="23">
                  <c:v>16851</c:v>
                </c:pt>
                <c:pt idx="24">
                  <c:v>16854</c:v>
                </c:pt>
                <c:pt idx="25">
                  <c:v>16866</c:v>
                </c:pt>
                <c:pt idx="26">
                  <c:v>16878</c:v>
                </c:pt>
                <c:pt idx="27">
                  <c:v>16877</c:v>
                </c:pt>
                <c:pt idx="28">
                  <c:v>16889</c:v>
                </c:pt>
                <c:pt idx="29">
                  <c:v>16906</c:v>
                </c:pt>
                <c:pt idx="30">
                  <c:v>16920</c:v>
                </c:pt>
              </c:numCache>
            </c:numRef>
          </c:val>
          <c:smooth val="0"/>
          <c:extLst>
            <c:ext xmlns:c16="http://schemas.microsoft.com/office/drawing/2014/chart" uri="{C3380CC4-5D6E-409C-BE32-E72D297353CC}">
              <c16:uniqueId val="{00000001-B5FF-47CE-ABF3-69CF8E8F46B6}"/>
            </c:ext>
          </c:extLst>
        </c:ser>
        <c:dLbls>
          <c:showLegendKey val="0"/>
          <c:showVal val="0"/>
          <c:showCatName val="0"/>
          <c:showSerName val="0"/>
          <c:showPercent val="0"/>
          <c:showBubbleSize val="0"/>
        </c:dLbls>
        <c:smooth val="0"/>
        <c:axId val="416263632"/>
        <c:axId val="357900024"/>
      </c:lineChart>
      <c:dateAx>
        <c:axId val="4162636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900024"/>
        <c:crosses val="autoZero"/>
        <c:auto val="1"/>
        <c:lblOffset val="100"/>
        <c:baseTimeUnit val="days"/>
      </c:dateAx>
      <c:valAx>
        <c:axId val="3579000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6263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11/14/2018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11/14/2018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11/14/2018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5CA44E-D118-4F3C-8A22-C8CC9C07BD8A}"/>
              </a:ext>
            </a:extLst>
          </p:cNvPr>
          <p:cNvSpPr>
            <a:spLocks noGrp="1"/>
          </p:cNvSpPr>
          <p:nvPr>
            <p:ph type="ctrTitle"/>
          </p:nvPr>
        </p:nvSpPr>
        <p:spPr/>
        <p:txBody>
          <a:bodyPr/>
          <a:lstStyle/>
          <a:p>
            <a:r>
              <a:rPr lang="en-US"/>
              <a:t>Cities Instagram Dashboard </a:t>
            </a:r>
          </a:p>
        </p:txBody>
      </p:sp>
      <p:sp>
        <p:nvSpPr>
          <p:cNvPr id="3" name="Subtitle 2">
            <a:extLst>
              <a:ext uri="{FF2B5EF4-FFF2-40B4-BE49-F238E27FC236}">
                <a16:creationId xmlns:a16="http://schemas.microsoft.com/office/drawing/2014/main" id="{69A47109-B3D0-48D8-A54E-6B63801E03BE}"/>
              </a:ext>
            </a:extLst>
          </p:cNvPr>
          <p:cNvSpPr>
            <a:spLocks noGrp="1"/>
          </p:cNvSpPr>
          <p:nvPr>
            <p:ph type="subTitle" idx="1"/>
          </p:nvPr>
        </p:nvSpPr>
        <p:spPr/>
        <p:txBody>
          <a:bodyPr/>
          <a:lstStyle/>
          <a:p>
            <a:r>
              <a:rPr lang="en-US"/>
              <a:t>Bridge Capital Holding</a:t>
            </a:r>
          </a:p>
        </p:txBody>
      </p:sp>
    </p:spTree>
    <p:extLst>
      <p:ext uri="{BB962C8B-B14F-4D97-AF65-F5344CB8AC3E}">
        <p14:creationId xmlns:p14="http://schemas.microsoft.com/office/powerpoint/2010/main" val="4552601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CA97A2-28DA-49DE-8E21-ECAE0EDF2165}"/>
              </a:ext>
            </a:extLst>
          </p:cNvPr>
          <p:cNvSpPr>
            <a:spLocks noGrp="1"/>
          </p:cNvSpPr>
          <p:nvPr>
            <p:ph type="title"/>
          </p:nvPr>
        </p:nvSpPr>
        <p:spPr/>
        <p:txBody>
          <a:bodyPr/>
          <a:lstStyle/>
          <a:p>
            <a:r>
              <a:rPr lang="en-US"/>
              <a:t>Instagram Followers Change Rate | Cities</a:t>
            </a:r>
          </a:p>
        </p:txBody>
      </p:sp>
      <p:graphicFrame>
        <p:nvGraphicFramePr>
          <p:cNvPr id="6" name="Chart Placeholder 5">
            <a:extLst>
              <a:ext uri="{FF2B5EF4-FFF2-40B4-BE49-F238E27FC236}">
                <a16:creationId xmlns:a16="http://schemas.microsoft.com/office/drawing/2014/main" id="{351DC905-4353-49F5-949B-ABB337A2F7B7}"/>
              </a:ext>
            </a:extLst>
          </p:cNvPr>
          <p:cNvGraphicFramePr>
            <a:graphicFrameLocks noGrp="1"/>
          </p:cNvGraphicFramePr>
          <p:nvPr>
            <p:ph type="chart" sz="quarter" idx="13"/>
            <p:extLst>
              <p:ext uri="{D42A27DB-BD31-4B8C-83A1-F6EECF244321}">
                <p14:modId xmlns:p14="http://schemas.microsoft.com/office/powerpoint/2010/main" val="39630923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DA3DE4B-1F18-427C-A668-C4B1F9471BFC}"/>
              </a:ext>
            </a:extLst>
          </p:cNvPr>
          <p:cNvSpPr>
            <a:spLocks noGrp="1"/>
          </p:cNvSpPr>
          <p:nvPr>
            <p:ph type="body" sz="quarter" idx="14"/>
          </p:nvPr>
        </p:nvSpPr>
        <p:spPr/>
        <p:txBody>
          <a:bodyPr/>
          <a:lstStyle/>
          <a:p>
            <a:r>
              <a:rPr lang="en-US"/>
              <a:t>10/01/2018 - 10/31/2018</a:t>
            </a:r>
          </a:p>
        </p:txBody>
      </p:sp>
      <p:sp>
        <p:nvSpPr>
          <p:cNvPr id="5" name="Footer Placeholder 4">
            <a:extLst>
              <a:ext uri="{FF2B5EF4-FFF2-40B4-BE49-F238E27FC236}">
                <a16:creationId xmlns:a16="http://schemas.microsoft.com/office/drawing/2014/main" id="{2A457608-4474-44A3-BB82-0D6A6710033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145624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9D2D48-2FB1-431A-9A6E-F9402B5E057E}"/>
              </a:ext>
            </a:extLst>
          </p:cNvPr>
          <p:cNvSpPr>
            <a:spLocks noGrp="1"/>
          </p:cNvSpPr>
          <p:nvPr>
            <p:ph type="title"/>
          </p:nvPr>
        </p:nvSpPr>
        <p:spPr/>
        <p:txBody>
          <a:bodyPr/>
          <a:lstStyle/>
          <a:p>
            <a:r>
              <a:rPr lang="en-US"/>
              <a:t>Instagram Interaction Rate | Cities</a:t>
            </a:r>
          </a:p>
        </p:txBody>
      </p:sp>
      <p:graphicFrame>
        <p:nvGraphicFramePr>
          <p:cNvPr id="6" name="Chart Placeholder 5">
            <a:extLst>
              <a:ext uri="{FF2B5EF4-FFF2-40B4-BE49-F238E27FC236}">
                <a16:creationId xmlns:a16="http://schemas.microsoft.com/office/drawing/2014/main" id="{744F0ED3-EABB-4DC0-B5B3-4A65F7AC2BA4}"/>
              </a:ext>
            </a:extLst>
          </p:cNvPr>
          <p:cNvGraphicFramePr>
            <a:graphicFrameLocks noGrp="1"/>
          </p:cNvGraphicFramePr>
          <p:nvPr>
            <p:ph type="chart" sz="quarter" idx="13"/>
            <p:extLst>
              <p:ext uri="{D42A27DB-BD31-4B8C-83A1-F6EECF244321}">
                <p14:modId xmlns:p14="http://schemas.microsoft.com/office/powerpoint/2010/main" val="26191412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8E1FB82-7118-403E-BA9A-BCB5016DF03E}"/>
              </a:ext>
            </a:extLst>
          </p:cNvPr>
          <p:cNvSpPr>
            <a:spLocks noGrp="1"/>
          </p:cNvSpPr>
          <p:nvPr>
            <p:ph type="body" sz="quarter" idx="14"/>
          </p:nvPr>
        </p:nvSpPr>
        <p:spPr/>
        <p:txBody>
          <a:bodyPr/>
          <a:lstStyle/>
          <a:p>
            <a:r>
              <a:rPr lang="en-US"/>
              <a:t>10/01/2018 - 10/31/2018</a:t>
            </a:r>
          </a:p>
        </p:txBody>
      </p:sp>
      <p:sp>
        <p:nvSpPr>
          <p:cNvPr id="5" name="Footer Placeholder 4">
            <a:extLst>
              <a:ext uri="{FF2B5EF4-FFF2-40B4-BE49-F238E27FC236}">
                <a16:creationId xmlns:a16="http://schemas.microsoft.com/office/drawing/2014/main" id="{5FCA61D1-4220-4EE5-8E79-5FC6E36438B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942815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A57145-8699-44F6-A0EB-595D482929F7}"/>
              </a:ext>
            </a:extLst>
          </p:cNvPr>
          <p:cNvSpPr>
            <a:spLocks noGrp="1"/>
          </p:cNvSpPr>
          <p:nvPr>
            <p:ph type="title"/>
          </p:nvPr>
        </p:nvSpPr>
        <p:spPr/>
        <p:txBody>
          <a:bodyPr/>
          <a:lstStyle/>
          <a:p>
            <a:r>
              <a:rPr lang="en-US"/>
              <a:t>Instagram Key Metrics Table | Cities</a:t>
            </a:r>
          </a:p>
        </p:txBody>
      </p:sp>
      <p:graphicFrame>
        <p:nvGraphicFramePr>
          <p:cNvPr id="5" name="Table Placeholder 4">
            <a:extLst>
              <a:ext uri="{FF2B5EF4-FFF2-40B4-BE49-F238E27FC236}">
                <a16:creationId xmlns:a16="http://schemas.microsoft.com/office/drawing/2014/main" id="{36EB3989-ED7C-45AE-8355-289E21B9628F}"/>
              </a:ext>
            </a:extLst>
          </p:cNvPr>
          <p:cNvGraphicFramePr>
            <a:graphicFrameLocks noGrp="1"/>
          </p:cNvGraphicFramePr>
          <p:nvPr>
            <p:ph type="tbl" sz="quarter" idx="13"/>
            <p:extLst>
              <p:ext uri="{D42A27DB-BD31-4B8C-83A1-F6EECF244321}">
                <p14:modId xmlns:p14="http://schemas.microsoft.com/office/powerpoint/2010/main" val="40450075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315920796"/>
                    </a:ext>
                  </a:extLst>
                </a:gridCol>
                <a:gridCol w="699516">
                  <a:extLst>
                    <a:ext uri="{9D8B030D-6E8A-4147-A177-3AD203B41FA5}">
                      <a16:colId xmlns:a16="http://schemas.microsoft.com/office/drawing/2014/main" val="1583947852"/>
                    </a:ext>
                  </a:extLst>
                </a:gridCol>
                <a:gridCol w="699516">
                  <a:extLst>
                    <a:ext uri="{9D8B030D-6E8A-4147-A177-3AD203B41FA5}">
                      <a16:colId xmlns:a16="http://schemas.microsoft.com/office/drawing/2014/main" val="1677084017"/>
                    </a:ext>
                  </a:extLst>
                </a:gridCol>
                <a:gridCol w="658368">
                  <a:extLst>
                    <a:ext uri="{9D8B030D-6E8A-4147-A177-3AD203B41FA5}">
                      <a16:colId xmlns:a16="http://schemas.microsoft.com/office/drawing/2014/main" val="3940439123"/>
                    </a:ext>
                  </a:extLst>
                </a:gridCol>
                <a:gridCol w="658368">
                  <a:extLst>
                    <a:ext uri="{9D8B030D-6E8A-4147-A177-3AD203B41FA5}">
                      <a16:colId xmlns:a16="http://schemas.microsoft.com/office/drawing/2014/main" val="3709249916"/>
                    </a:ext>
                  </a:extLst>
                </a:gridCol>
                <a:gridCol w="658368">
                  <a:extLst>
                    <a:ext uri="{9D8B030D-6E8A-4147-A177-3AD203B41FA5}">
                      <a16:colId xmlns:a16="http://schemas.microsoft.com/office/drawing/2014/main" val="11263051"/>
                    </a:ext>
                  </a:extLst>
                </a:gridCol>
                <a:gridCol w="699516">
                  <a:extLst>
                    <a:ext uri="{9D8B030D-6E8A-4147-A177-3AD203B41FA5}">
                      <a16:colId xmlns:a16="http://schemas.microsoft.com/office/drawing/2014/main" val="1797351306"/>
                    </a:ext>
                  </a:extLst>
                </a:gridCol>
                <a:gridCol w="699516">
                  <a:extLst>
                    <a:ext uri="{9D8B030D-6E8A-4147-A177-3AD203B41FA5}">
                      <a16:colId xmlns:a16="http://schemas.microsoft.com/office/drawing/2014/main" val="3788705360"/>
                    </a:ext>
                  </a:extLst>
                </a:gridCol>
                <a:gridCol w="699516">
                  <a:extLst>
                    <a:ext uri="{9D8B030D-6E8A-4147-A177-3AD203B41FA5}">
                      <a16:colId xmlns:a16="http://schemas.microsoft.com/office/drawing/2014/main" val="2160842979"/>
                    </a:ext>
                  </a:extLst>
                </a:gridCol>
                <a:gridCol w="658368">
                  <a:extLst>
                    <a:ext uri="{9D8B030D-6E8A-4147-A177-3AD203B41FA5}">
                      <a16:colId xmlns:a16="http://schemas.microsoft.com/office/drawing/2014/main" val="3263135501"/>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112740867"/>
                  </a:ext>
                </a:extLst>
              </a:tr>
              <a:tr h="370840">
                <a:tc>
                  <a:txBody>
                    <a:bodyPr/>
                    <a:lstStyle/>
                    <a:p>
                      <a:r>
                        <a:rPr lang="en-US" sz="1000"/>
                        <a:t>citiesdubai</a:t>
                      </a:r>
                    </a:p>
                  </a:txBody>
                  <a:tcPr/>
                </a:tc>
                <a:tc>
                  <a:txBody>
                    <a:bodyPr/>
                    <a:lstStyle/>
                    <a:p>
                      <a:r>
                        <a:rPr lang="en-US" sz="1000"/>
                        <a:t>14658</a:t>
                      </a:r>
                    </a:p>
                  </a:txBody>
                  <a:tcPr/>
                </a:tc>
                <a:tc>
                  <a:txBody>
                    <a:bodyPr/>
                    <a:lstStyle/>
                    <a:p>
                      <a:r>
                        <a:rPr lang="en-US" sz="1000"/>
                        <a:t>77</a:t>
                      </a:r>
                    </a:p>
                  </a:txBody>
                  <a:tcPr/>
                </a:tc>
                <a:tc>
                  <a:txBody>
                    <a:bodyPr/>
                    <a:lstStyle/>
                    <a:p>
                      <a:r>
                        <a:rPr lang="en-US" sz="1000"/>
                        <a:t>30</a:t>
                      </a:r>
                    </a:p>
                  </a:txBody>
                  <a:tcPr/>
                </a:tc>
                <a:tc>
                  <a:txBody>
                    <a:bodyPr/>
                    <a:lstStyle/>
                    <a:p>
                      <a:r>
                        <a:rPr lang="en-US" sz="1000"/>
                        <a:t>1</a:t>
                      </a:r>
                    </a:p>
                  </a:txBody>
                  <a:tcPr/>
                </a:tc>
                <a:tc>
                  <a:txBody>
                    <a:bodyPr/>
                    <a:lstStyle/>
                    <a:p>
                      <a:r>
                        <a:rPr lang="en-US" sz="1000"/>
                        <a:t>0</a:t>
                      </a:r>
                    </a:p>
                  </a:txBody>
                  <a:tcPr/>
                </a:tc>
                <a:tc>
                  <a:txBody>
                    <a:bodyPr/>
                    <a:lstStyle/>
                    <a:p>
                      <a:r>
                        <a:rPr lang="en-US" sz="1000"/>
                        <a:t>31</a:t>
                      </a:r>
                    </a:p>
                  </a:txBody>
                  <a:tcPr/>
                </a:tc>
                <a:tc>
                  <a:txBody>
                    <a:bodyPr/>
                    <a:lstStyle/>
                    <a:p>
                      <a:r>
                        <a:rPr lang="en-US" sz="1000"/>
                        <a:t>1459</a:t>
                      </a:r>
                    </a:p>
                  </a:txBody>
                  <a:tcPr/>
                </a:tc>
                <a:tc>
                  <a:txBody>
                    <a:bodyPr/>
                    <a:lstStyle/>
                    <a:p>
                      <a:r>
                        <a:rPr lang="en-US" sz="1000"/>
                        <a:t>19</a:t>
                      </a:r>
                    </a:p>
                  </a:txBody>
                  <a:tcPr/>
                </a:tc>
                <a:tc>
                  <a:txBody>
                    <a:bodyPr/>
                    <a:lstStyle/>
                    <a:p>
                      <a:r>
                        <a:rPr lang="en-US" sz="1000"/>
                        <a:t>0.3261 %</a:t>
                      </a:r>
                    </a:p>
                  </a:txBody>
                  <a:tcPr/>
                </a:tc>
                <a:extLst>
                  <a:ext uri="{0D108BD9-81ED-4DB2-BD59-A6C34878D82A}">
                    <a16:rowId xmlns:a16="http://schemas.microsoft.com/office/drawing/2014/main" val="2329522413"/>
                  </a:ext>
                </a:extLst>
              </a:tr>
              <a:tr h="370840">
                <a:tc>
                  <a:txBody>
                    <a:bodyPr/>
                    <a:lstStyle/>
                    <a:p>
                      <a:r>
                        <a:rPr lang="en-US" sz="1000"/>
                        <a:t>citiesriyadh</a:t>
                      </a:r>
                    </a:p>
                  </a:txBody>
                  <a:tcPr/>
                </a:tc>
                <a:tc>
                  <a:txBody>
                    <a:bodyPr/>
                    <a:lstStyle/>
                    <a:p>
                      <a:r>
                        <a:rPr lang="en-US" sz="1000"/>
                        <a:t>16920</a:t>
                      </a:r>
                    </a:p>
                  </a:txBody>
                  <a:tcPr/>
                </a:tc>
                <a:tc>
                  <a:txBody>
                    <a:bodyPr/>
                    <a:lstStyle/>
                    <a:p>
                      <a:r>
                        <a:rPr lang="en-US" sz="1000"/>
                        <a:t>239</a:t>
                      </a:r>
                    </a:p>
                  </a:txBody>
                  <a:tcPr/>
                </a:tc>
                <a:tc>
                  <a:txBody>
                    <a:bodyPr/>
                    <a:lstStyle/>
                    <a:p>
                      <a:r>
                        <a:rPr lang="en-US" sz="1000"/>
                        <a:t>30</a:t>
                      </a:r>
                    </a:p>
                  </a:txBody>
                  <a:tcPr/>
                </a:tc>
                <a:tc>
                  <a:txBody>
                    <a:bodyPr/>
                    <a:lstStyle/>
                    <a:p>
                      <a:r>
                        <a:rPr lang="en-US" sz="1000"/>
                        <a:t>0</a:t>
                      </a:r>
                    </a:p>
                  </a:txBody>
                  <a:tcPr/>
                </a:tc>
                <a:tc>
                  <a:txBody>
                    <a:bodyPr/>
                    <a:lstStyle/>
                    <a:p>
                      <a:r>
                        <a:rPr lang="en-US" sz="1000"/>
                        <a:t>0</a:t>
                      </a:r>
                    </a:p>
                  </a:txBody>
                  <a:tcPr/>
                </a:tc>
                <a:tc>
                  <a:txBody>
                    <a:bodyPr/>
                    <a:lstStyle/>
                    <a:p>
                      <a:r>
                        <a:rPr lang="en-US" sz="1000"/>
                        <a:t>30</a:t>
                      </a:r>
                    </a:p>
                  </a:txBody>
                  <a:tcPr/>
                </a:tc>
                <a:tc>
                  <a:txBody>
                    <a:bodyPr/>
                    <a:lstStyle/>
                    <a:p>
                      <a:r>
                        <a:rPr lang="en-US" sz="1000"/>
                        <a:t>1942</a:t>
                      </a:r>
                    </a:p>
                  </a:txBody>
                  <a:tcPr/>
                </a:tc>
                <a:tc>
                  <a:txBody>
                    <a:bodyPr/>
                    <a:lstStyle/>
                    <a:p>
                      <a:r>
                        <a:rPr lang="en-US" sz="1000"/>
                        <a:t>82</a:t>
                      </a:r>
                    </a:p>
                  </a:txBody>
                  <a:tcPr/>
                </a:tc>
                <a:tc>
                  <a:txBody>
                    <a:bodyPr/>
                    <a:lstStyle/>
                    <a:p>
                      <a:r>
                        <a:rPr lang="en-US" sz="1000"/>
                        <a:t>0.4016 %</a:t>
                      </a:r>
                    </a:p>
                  </a:txBody>
                  <a:tcPr/>
                </a:tc>
                <a:extLst>
                  <a:ext uri="{0D108BD9-81ED-4DB2-BD59-A6C34878D82A}">
                    <a16:rowId xmlns:a16="http://schemas.microsoft.com/office/drawing/2014/main" val="290931339"/>
                  </a:ext>
                </a:extLst>
              </a:tr>
            </a:tbl>
          </a:graphicData>
        </a:graphic>
      </p:graphicFrame>
      <p:sp>
        <p:nvSpPr>
          <p:cNvPr id="4" name="Text Placeholder 3">
            <a:extLst>
              <a:ext uri="{FF2B5EF4-FFF2-40B4-BE49-F238E27FC236}">
                <a16:creationId xmlns:a16="http://schemas.microsoft.com/office/drawing/2014/main" id="{B45E0A7F-F88D-499D-AD88-C0478B9A7DF1}"/>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3062736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17608F-2675-4599-8059-6AEBC16F8C4E}"/>
              </a:ext>
            </a:extLst>
          </p:cNvPr>
          <p:cNvSpPr>
            <a:spLocks noGrp="1"/>
          </p:cNvSpPr>
          <p:nvPr>
            <p:ph type="title"/>
          </p:nvPr>
        </p:nvSpPr>
        <p:spPr/>
        <p:txBody>
          <a:bodyPr/>
          <a:lstStyle/>
          <a:p>
            <a:r>
              <a:rPr lang="en-US"/>
              <a:t>Instagram Posts Table | Cities - 1 of 6</a:t>
            </a:r>
          </a:p>
        </p:txBody>
      </p:sp>
      <p:graphicFrame>
        <p:nvGraphicFramePr>
          <p:cNvPr id="5" name="Table Placeholder 4">
            <a:extLst>
              <a:ext uri="{FF2B5EF4-FFF2-40B4-BE49-F238E27FC236}">
                <a16:creationId xmlns:a16="http://schemas.microsoft.com/office/drawing/2014/main" id="{485E8B56-9FFA-4452-8FC9-C3486A66549E}"/>
              </a:ext>
            </a:extLst>
          </p:cNvPr>
          <p:cNvGraphicFramePr>
            <a:graphicFrameLocks noGrp="1"/>
          </p:cNvGraphicFramePr>
          <p:nvPr>
            <p:ph type="tbl" sz="quarter" idx="13"/>
            <p:extLst>
              <p:ext uri="{D42A27DB-BD31-4B8C-83A1-F6EECF244321}">
                <p14:modId xmlns:p14="http://schemas.microsoft.com/office/powerpoint/2010/main" val="14853714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802216424"/>
                    </a:ext>
                  </a:extLst>
                </a:gridCol>
                <a:gridCol w="987552">
                  <a:extLst>
                    <a:ext uri="{9D8B030D-6E8A-4147-A177-3AD203B41FA5}">
                      <a16:colId xmlns:a16="http://schemas.microsoft.com/office/drawing/2014/main" val="3854841147"/>
                    </a:ext>
                  </a:extLst>
                </a:gridCol>
                <a:gridCol w="987552">
                  <a:extLst>
                    <a:ext uri="{9D8B030D-6E8A-4147-A177-3AD203B41FA5}">
                      <a16:colId xmlns:a16="http://schemas.microsoft.com/office/drawing/2014/main" val="2329528739"/>
                    </a:ext>
                  </a:extLst>
                </a:gridCol>
                <a:gridCol w="987552">
                  <a:extLst>
                    <a:ext uri="{9D8B030D-6E8A-4147-A177-3AD203B41FA5}">
                      <a16:colId xmlns:a16="http://schemas.microsoft.com/office/drawing/2014/main" val="3671839564"/>
                    </a:ext>
                  </a:extLst>
                </a:gridCol>
                <a:gridCol w="987552">
                  <a:extLst>
                    <a:ext uri="{9D8B030D-6E8A-4147-A177-3AD203B41FA5}">
                      <a16:colId xmlns:a16="http://schemas.microsoft.com/office/drawing/2014/main" val="639861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269892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citiesriyadh - 2018-10-31 14:05:32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لا يمكننا اختيار واحدة فقط ! اعثر على مجموعة "بلاط شعيا" الجديدة للأدوات المنزلية، متوفرة الآن في مدن!
</a:t>
                      </a:r>
                      <a:r>
                        <a:rPr kumimoji="0" lang="en-US" sz="1000" b="0" i="0" u="none" strike="noStrike" kern="1200" cap="none" spc="0" normalizeH="0" baseline="0" noProof="0">
                          <a:ln>
                            <a:noFill/>
                          </a:ln>
                          <a:solidFill>
                            <a:prstClr val="black"/>
                          </a:solidFill>
                          <a:effectLst/>
                          <a:uLnTx/>
                          <a:uFillTx/>
                          <a:latin typeface="+mn-lt"/>
                          <a:ea typeface="+mn-ea"/>
                          <a:cs typeface="+mn-cs"/>
                        </a:rPr>
                        <a:t>We can’t choose just one! Find a new favorite from #BlattChaya’s homeware collection, now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482131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citiesdubai - 2018-10-31 14:05:20 </a:t>
                      </a:r>
                      <a:r>
                        <a:rPr kumimoji="0" lang="en-US" sz="1000" b="0" i="0" u="none" strike="noStrike" kern="1200" cap="none" spc="0" normalizeH="0" baseline="0" noProof="0">
                          <a:ln>
                            <a:noFill/>
                          </a:ln>
                          <a:solidFill>
                            <a:prstClr val="black"/>
                          </a:solidFill>
                          <a:effectLst/>
                          <a:uLnTx/>
                          <a:uFillTx/>
                          <a:latin typeface="+mn-lt"/>
                          <a:ea typeface="+mn-ea"/>
                          <a:cs typeface="+mn-cs"/>
                        </a:rPr>
                        <a:t>
 Loving the Halloween spirit and Cities' Octopus chair by Maximo Riera! Shown here in ‘Halloween Is Not A Day, It’s A Lifestyle!’ Furniture &amp; Accessories citiesdubai
Produced by: montecristodxb 
Photographer and Art director: hussainjian 
VFX Makeup: hk.makeupurmind nat.makeupurmind Model: levda__marina 
dxbmedia amirghorbaninia horror_sketches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3039954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citiesriyadh - 2018-10-30 08:36:47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أحضر أسلوب الستريت ستايل الى مكانك مع تفاحة جرافيتي من "بول اند ستين"، متوفرة الآن في مدن!
</a:t>
                      </a:r>
                      <a:r>
                        <a:rPr kumimoji="0" lang="en-US" sz="1000" b="0" i="0" u="none" strike="noStrike" kern="1200" cap="none" spc="0" normalizeH="0" baseline="0" noProof="0">
                          <a:ln>
                            <a:noFill/>
                          </a:ln>
                          <a:solidFill>
                            <a:prstClr val="black"/>
                          </a:solidFill>
                          <a:effectLst/>
                          <a:uLnTx/>
                          <a:uFillTx/>
                          <a:latin typeface="+mn-lt"/>
                          <a:ea typeface="+mn-ea"/>
                          <a:cs typeface="+mn-cs"/>
                        </a:rPr>
                        <a:t>Bring street style into your space with the graffiti apple from Bull &amp; Stein, now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4297624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citiesdubai - 2018-10-30 08:04:48 </a:t>
                      </a:r>
                      <a:r>
                        <a:rPr kumimoji="0" lang="en-US" sz="1000" b="0" i="0" u="none" strike="noStrike" kern="1200" cap="none" spc="0" normalizeH="0" baseline="0" noProof="0">
                          <a:ln>
                            <a:noFill/>
                          </a:ln>
                          <a:solidFill>
                            <a:prstClr val="black"/>
                          </a:solidFill>
                          <a:effectLst/>
                          <a:uLnTx/>
                          <a:uFillTx/>
                          <a:latin typeface="+mn-lt"/>
                          <a:ea typeface="+mn-ea"/>
                          <a:cs typeface="+mn-cs"/>
                        </a:rPr>
                        <a:t>
 Accentuate his individual style with lapel pins from #Huwa! Check out the selection at #CitiesDubai!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627262811"/>
                  </a:ext>
                </a:extLst>
              </a:tr>
            </a:tbl>
          </a:graphicData>
        </a:graphic>
      </p:graphicFrame>
      <p:sp>
        <p:nvSpPr>
          <p:cNvPr id="4" name="Text Placeholder 3">
            <a:extLst>
              <a:ext uri="{FF2B5EF4-FFF2-40B4-BE49-F238E27FC236}">
                <a16:creationId xmlns:a16="http://schemas.microsoft.com/office/drawing/2014/main" id="{BE50CC0F-DDCB-474F-A833-A2B3E32EB66D}"/>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29928011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73DFD3-45E3-4B47-A008-381604B48B84}"/>
              </a:ext>
            </a:extLst>
          </p:cNvPr>
          <p:cNvSpPr>
            <a:spLocks noGrp="1"/>
          </p:cNvSpPr>
          <p:nvPr>
            <p:ph type="title"/>
          </p:nvPr>
        </p:nvSpPr>
        <p:spPr/>
        <p:txBody>
          <a:bodyPr/>
          <a:lstStyle/>
          <a:p>
            <a:r>
              <a:rPr lang="en-US"/>
              <a:t>Instagram Posts Table | Cities - 2 of 6</a:t>
            </a:r>
          </a:p>
        </p:txBody>
      </p:sp>
      <p:graphicFrame>
        <p:nvGraphicFramePr>
          <p:cNvPr id="5" name="Table Placeholder 4">
            <a:extLst>
              <a:ext uri="{FF2B5EF4-FFF2-40B4-BE49-F238E27FC236}">
                <a16:creationId xmlns:a16="http://schemas.microsoft.com/office/drawing/2014/main" id="{68C2E69C-06D3-47C7-97CD-E1B957E040F9}"/>
              </a:ext>
            </a:extLst>
          </p:cNvPr>
          <p:cNvGraphicFramePr>
            <a:graphicFrameLocks noGrp="1"/>
          </p:cNvGraphicFramePr>
          <p:nvPr>
            <p:ph type="tbl" sz="quarter" idx="13"/>
            <p:extLst>
              <p:ext uri="{D42A27DB-BD31-4B8C-83A1-F6EECF244321}">
                <p14:modId xmlns:p14="http://schemas.microsoft.com/office/powerpoint/2010/main" val="18406957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871039591"/>
                    </a:ext>
                  </a:extLst>
                </a:gridCol>
                <a:gridCol w="987552">
                  <a:extLst>
                    <a:ext uri="{9D8B030D-6E8A-4147-A177-3AD203B41FA5}">
                      <a16:colId xmlns:a16="http://schemas.microsoft.com/office/drawing/2014/main" val="3128332044"/>
                    </a:ext>
                  </a:extLst>
                </a:gridCol>
                <a:gridCol w="987552">
                  <a:extLst>
                    <a:ext uri="{9D8B030D-6E8A-4147-A177-3AD203B41FA5}">
                      <a16:colId xmlns:a16="http://schemas.microsoft.com/office/drawing/2014/main" val="1700260436"/>
                    </a:ext>
                  </a:extLst>
                </a:gridCol>
                <a:gridCol w="987552">
                  <a:extLst>
                    <a:ext uri="{9D8B030D-6E8A-4147-A177-3AD203B41FA5}">
                      <a16:colId xmlns:a16="http://schemas.microsoft.com/office/drawing/2014/main" val="1355665449"/>
                    </a:ext>
                  </a:extLst>
                </a:gridCol>
                <a:gridCol w="987552">
                  <a:extLst>
                    <a:ext uri="{9D8B030D-6E8A-4147-A177-3AD203B41FA5}">
                      <a16:colId xmlns:a16="http://schemas.microsoft.com/office/drawing/2014/main" val="29665503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474460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citiesriyadh - 2018-10-29 14:05:17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تجمع صواني "ساكال" الخرسانة والنحاس الاصفر مع خطوط أنيقة صنعت للعصر الحديث. متوفرة الان في مدن!
</a:t>
                      </a:r>
                      <a:r>
                        <a:rPr kumimoji="0" lang="en-US" sz="1000" b="0" i="0" u="none" strike="noStrike" kern="1200" cap="none" spc="0" normalizeH="0" baseline="0" noProof="0">
                          <a:ln>
                            <a:noFill/>
                          </a:ln>
                          <a:solidFill>
                            <a:prstClr val="black"/>
                          </a:solidFill>
                          <a:effectLst/>
                          <a:uLnTx/>
                          <a:uFillTx/>
                          <a:latin typeface="+mn-lt"/>
                          <a:ea typeface="+mn-ea"/>
                          <a:cs typeface="+mn-cs"/>
                        </a:rPr>
                        <a:t>Industrial serving style! Concrete and brass combine with elegant lines in trays made for the modern day. Now available from #SaccalDesignHouse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6756784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citiesdubai - 2018-10-29 11:14:44 </a:t>
                      </a:r>
                      <a:r>
                        <a:rPr kumimoji="0" lang="en-US" sz="1000" b="0" i="0" u="none" strike="noStrike" kern="1200" cap="none" spc="0" normalizeH="0" baseline="0" noProof="0">
                          <a:ln>
                            <a:noFill/>
                          </a:ln>
                          <a:solidFill>
                            <a:prstClr val="black"/>
                          </a:solidFill>
                          <a:effectLst/>
                          <a:uLnTx/>
                          <a:uFillTx/>
                          <a:latin typeface="+mn-lt"/>
                          <a:ea typeface="+mn-ea"/>
                          <a:cs typeface="+mn-cs"/>
                        </a:rPr>
                        <a:t>
 Time is on your side with this #Qlocktwo watch! Find your favorite style at #CitiesDubai!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8746506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citiesriyadh - 2018-10-28 09:00:49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زيّن طاولتك بانماط مفصلة وألوان زاهية من مجموعة " بلاط شعيا" للأواني المنزلية والأطباق، متوفرة الآن في مدن!
 </a:t>
                      </a:r>
                      <a:r>
                        <a:rPr kumimoji="0" lang="en-US" sz="1000" b="0" i="0" u="none" strike="noStrike" kern="1200" cap="none" spc="0" normalizeH="0" baseline="0" noProof="0">
                          <a:ln>
                            <a:noFill/>
                          </a:ln>
                          <a:solidFill>
                            <a:prstClr val="black"/>
                          </a:solidFill>
                          <a:effectLst/>
                          <a:uLnTx/>
                          <a:uFillTx/>
                          <a:latin typeface="+mn-lt"/>
                          <a:ea typeface="+mn-ea"/>
                          <a:cs typeface="+mn-cs"/>
                        </a:rPr>
                        <a:t>Serve up some style with #BlattChaya! Decorate your table with detailed patterns and bright colors from the BlattChaya homeware collection of plates, platters, and coasters, now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0.4681 %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2202341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citiesdubai - 2018-10-28 08:55:25 </a:t>
                      </a:r>
                      <a:r>
                        <a:rPr kumimoji="0" lang="en-US" sz="1000" b="0" i="0" u="none" strike="noStrike" kern="1200" cap="none" spc="0" normalizeH="0" baseline="0" noProof="0">
                          <a:ln>
                            <a:noFill/>
                          </a:ln>
                          <a:solidFill>
                            <a:prstClr val="black"/>
                          </a:solidFill>
                          <a:effectLst/>
                          <a:uLnTx/>
                          <a:uFillTx/>
                          <a:latin typeface="+mn-lt"/>
                          <a:ea typeface="+mn-ea"/>
                          <a:cs typeface="+mn-cs"/>
                        </a:rPr>
                        <a:t>
 Take coffee with the Classic! Created by SILODESIGN and made with an innovative double layer of glass to keep beverages warm or cold, the Classic mug is the ultimate in thoughtful design. Find it now at #CitiesDubai! #silodesignparis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079782400"/>
                  </a:ext>
                </a:extLst>
              </a:tr>
            </a:tbl>
          </a:graphicData>
        </a:graphic>
      </p:graphicFrame>
      <p:sp>
        <p:nvSpPr>
          <p:cNvPr id="4" name="Text Placeholder 3">
            <a:extLst>
              <a:ext uri="{FF2B5EF4-FFF2-40B4-BE49-F238E27FC236}">
                <a16:creationId xmlns:a16="http://schemas.microsoft.com/office/drawing/2014/main" id="{98C8D2A9-5DFF-4E92-AC32-882CD5D74ADF}"/>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16974676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636C5A-E1D4-435B-81B1-825ABB02F63E}"/>
              </a:ext>
            </a:extLst>
          </p:cNvPr>
          <p:cNvSpPr>
            <a:spLocks noGrp="1"/>
          </p:cNvSpPr>
          <p:nvPr>
            <p:ph type="title"/>
          </p:nvPr>
        </p:nvSpPr>
        <p:spPr/>
        <p:txBody>
          <a:bodyPr/>
          <a:lstStyle/>
          <a:p>
            <a:r>
              <a:rPr lang="en-US"/>
              <a:t>Instagram Posts Table | Cities - 3 of 6</a:t>
            </a:r>
          </a:p>
        </p:txBody>
      </p:sp>
      <p:graphicFrame>
        <p:nvGraphicFramePr>
          <p:cNvPr id="5" name="Table Placeholder 4">
            <a:extLst>
              <a:ext uri="{FF2B5EF4-FFF2-40B4-BE49-F238E27FC236}">
                <a16:creationId xmlns:a16="http://schemas.microsoft.com/office/drawing/2014/main" id="{48116D2F-D104-4DD1-B6C5-5FC71508020A}"/>
              </a:ext>
            </a:extLst>
          </p:cNvPr>
          <p:cNvGraphicFramePr>
            <a:graphicFrameLocks noGrp="1"/>
          </p:cNvGraphicFramePr>
          <p:nvPr>
            <p:ph type="tbl" sz="quarter" idx="13"/>
            <p:extLst>
              <p:ext uri="{D42A27DB-BD31-4B8C-83A1-F6EECF244321}">
                <p14:modId xmlns:p14="http://schemas.microsoft.com/office/powerpoint/2010/main" val="32686233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94096463"/>
                    </a:ext>
                  </a:extLst>
                </a:gridCol>
                <a:gridCol w="987552">
                  <a:extLst>
                    <a:ext uri="{9D8B030D-6E8A-4147-A177-3AD203B41FA5}">
                      <a16:colId xmlns:a16="http://schemas.microsoft.com/office/drawing/2014/main" val="4112699744"/>
                    </a:ext>
                  </a:extLst>
                </a:gridCol>
                <a:gridCol w="987552">
                  <a:extLst>
                    <a:ext uri="{9D8B030D-6E8A-4147-A177-3AD203B41FA5}">
                      <a16:colId xmlns:a16="http://schemas.microsoft.com/office/drawing/2014/main" val="3300603948"/>
                    </a:ext>
                  </a:extLst>
                </a:gridCol>
                <a:gridCol w="987552">
                  <a:extLst>
                    <a:ext uri="{9D8B030D-6E8A-4147-A177-3AD203B41FA5}">
                      <a16:colId xmlns:a16="http://schemas.microsoft.com/office/drawing/2014/main" val="642655779"/>
                    </a:ext>
                  </a:extLst>
                </a:gridCol>
                <a:gridCol w="987552">
                  <a:extLst>
                    <a:ext uri="{9D8B030D-6E8A-4147-A177-3AD203B41FA5}">
                      <a16:colId xmlns:a16="http://schemas.microsoft.com/office/drawing/2014/main" val="35126003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011319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citiesriyadh - 2018-10-27 08:01:05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صنعت مقاعد "بيبيل اوف ساند" من أجود أنواع الجلود الممزوجة بأنماط الحرير المطرز يدوياً، متوفرة الان في مدن!
</a:t>
                      </a:r>
                      <a:r>
                        <a:rPr kumimoji="0" lang="en-US" sz="1000" b="0" i="0" u="none" strike="noStrike" kern="1200" cap="none" spc="0" normalizeH="0" baseline="0" noProof="0">
                          <a:ln>
                            <a:noFill/>
                          </a:ln>
                          <a:solidFill>
                            <a:prstClr val="black"/>
                          </a:solidFill>
                          <a:effectLst/>
                          <a:uLnTx/>
                          <a:uFillTx/>
                          <a:latin typeface="+mn-lt"/>
                          <a:ea typeface="+mn-ea"/>
                          <a:cs typeface="+mn-cs"/>
                        </a:rPr>
                        <a:t>Plump poufs from the #PeopleofSand are fashioned from the finest of leather combined with hand-embroidered patterns of sabra silk. Find them now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1810856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citiesdubai - 2018-10-27 08:01:00 </a:t>
                      </a:r>
                      <a:r>
                        <a:rPr kumimoji="0" lang="en-US" sz="1000" b="0" i="0" u="none" strike="noStrike" kern="1200" cap="none" spc="0" normalizeH="0" baseline="0" noProof="0">
                          <a:ln>
                            <a:noFill/>
                          </a:ln>
                          <a:solidFill>
                            <a:prstClr val="black"/>
                          </a:solidFill>
                          <a:effectLst/>
                          <a:uLnTx/>
                          <a:uFillTx/>
                          <a:latin typeface="+mn-lt"/>
                          <a:ea typeface="+mn-ea"/>
                          <a:cs typeface="+mn-cs"/>
                        </a:rPr>
                        <a:t>
 Momonsters have arrived! Discover the world of ceramic monster creations by Giovanni Motta for #Bosa, now at #CitiesDubai!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3286011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citiesriyadh - 2018-10-26 08:20:24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اعثر على أحدث المفروشات الفريدة من "بقجة" حيث أن كل قطعة تجمع عدة أقمشة مصدرها جميع انحاء العالم وعلى مر التاريخ، متوفرة الآن في مدن! 
</a:t>
                      </a:r>
                      <a:r>
                        <a:rPr kumimoji="0" lang="en-US" sz="1000" b="0" i="0" u="none" strike="noStrike" kern="1200" cap="none" spc="0" normalizeH="0" baseline="0" noProof="0">
                          <a:ln>
                            <a:noFill/>
                          </a:ln>
                          <a:solidFill>
                            <a:prstClr val="black"/>
                          </a:solidFill>
                          <a:effectLst/>
                          <a:uLnTx/>
                          <a:uFillTx/>
                          <a:latin typeface="+mn-lt"/>
                          <a:ea typeface="+mn-ea"/>
                          <a:cs typeface="+mn-cs"/>
                        </a:rPr>
                        <a:t>Find the latest in unique furniture from #Bokja at #CitiesRiyadh! Sharing a patchwork style that combines fabrics sourced from all around the world and across history, each Bokja piece tells a tale through the materials it’s made from.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774219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citiesdubai - 2018-10-26 08:08:23 </a:t>
                      </a:r>
                      <a:r>
                        <a:rPr kumimoji="0" lang="en-US" sz="1000" b="0" i="0" u="none" strike="noStrike" kern="1200" cap="none" spc="0" normalizeH="0" baseline="0" noProof="0">
                          <a:ln>
                            <a:noFill/>
                          </a:ln>
                          <a:solidFill>
                            <a:prstClr val="black"/>
                          </a:solidFill>
                          <a:effectLst/>
                          <a:uLnTx/>
                          <a:uFillTx/>
                          <a:latin typeface="+mn-lt"/>
                          <a:ea typeface="+mn-ea"/>
                          <a:cs typeface="+mn-cs"/>
                        </a:rPr>
                        <a:t>
 Add unique style to your wrist with #Chevalier bracelets! Check out the selection at #CitiesDubai!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777157989"/>
                  </a:ext>
                </a:extLst>
              </a:tr>
            </a:tbl>
          </a:graphicData>
        </a:graphic>
      </p:graphicFrame>
      <p:sp>
        <p:nvSpPr>
          <p:cNvPr id="4" name="Text Placeholder 3">
            <a:extLst>
              <a:ext uri="{FF2B5EF4-FFF2-40B4-BE49-F238E27FC236}">
                <a16:creationId xmlns:a16="http://schemas.microsoft.com/office/drawing/2014/main" id="{FE779B87-FE82-41BB-81D6-ED155DB554DE}"/>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5579598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909CDE-E687-44C6-A109-220FB2186848}"/>
              </a:ext>
            </a:extLst>
          </p:cNvPr>
          <p:cNvSpPr>
            <a:spLocks noGrp="1"/>
          </p:cNvSpPr>
          <p:nvPr>
            <p:ph type="title"/>
          </p:nvPr>
        </p:nvSpPr>
        <p:spPr/>
        <p:txBody>
          <a:bodyPr/>
          <a:lstStyle/>
          <a:p>
            <a:r>
              <a:rPr lang="en-US"/>
              <a:t>Instagram Posts Table | Cities - 4 of 6</a:t>
            </a:r>
          </a:p>
        </p:txBody>
      </p:sp>
      <p:graphicFrame>
        <p:nvGraphicFramePr>
          <p:cNvPr id="5" name="Table Placeholder 4">
            <a:extLst>
              <a:ext uri="{FF2B5EF4-FFF2-40B4-BE49-F238E27FC236}">
                <a16:creationId xmlns:a16="http://schemas.microsoft.com/office/drawing/2014/main" id="{897C35E3-B927-47A9-BF0C-5247AA8A7A83}"/>
              </a:ext>
            </a:extLst>
          </p:cNvPr>
          <p:cNvGraphicFramePr>
            <a:graphicFrameLocks noGrp="1"/>
          </p:cNvGraphicFramePr>
          <p:nvPr>
            <p:ph type="tbl" sz="quarter" idx="13"/>
            <p:extLst>
              <p:ext uri="{D42A27DB-BD31-4B8C-83A1-F6EECF244321}">
                <p14:modId xmlns:p14="http://schemas.microsoft.com/office/powerpoint/2010/main" val="1902376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927388760"/>
                    </a:ext>
                  </a:extLst>
                </a:gridCol>
                <a:gridCol w="987552">
                  <a:extLst>
                    <a:ext uri="{9D8B030D-6E8A-4147-A177-3AD203B41FA5}">
                      <a16:colId xmlns:a16="http://schemas.microsoft.com/office/drawing/2014/main" val="3289711657"/>
                    </a:ext>
                  </a:extLst>
                </a:gridCol>
                <a:gridCol w="987552">
                  <a:extLst>
                    <a:ext uri="{9D8B030D-6E8A-4147-A177-3AD203B41FA5}">
                      <a16:colId xmlns:a16="http://schemas.microsoft.com/office/drawing/2014/main" val="2386429682"/>
                    </a:ext>
                  </a:extLst>
                </a:gridCol>
                <a:gridCol w="987552">
                  <a:extLst>
                    <a:ext uri="{9D8B030D-6E8A-4147-A177-3AD203B41FA5}">
                      <a16:colId xmlns:a16="http://schemas.microsoft.com/office/drawing/2014/main" val="1675499783"/>
                    </a:ext>
                  </a:extLst>
                </a:gridCol>
                <a:gridCol w="987552">
                  <a:extLst>
                    <a:ext uri="{9D8B030D-6E8A-4147-A177-3AD203B41FA5}">
                      <a16:colId xmlns:a16="http://schemas.microsoft.com/office/drawing/2014/main" val="3995517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496753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citiesriyadh - 2018-10-25 09:15:11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اكتشف مشابك الملابس وأزرار الاكمام ودبابيس ربطات العنق من "</a:t>
                      </a:r>
                      <a:r>
                        <a:rPr kumimoji="0" lang="en-US" sz="1000" b="0" i="0" u="none" strike="noStrike" kern="1200" cap="none" spc="0" normalizeH="0" baseline="0" noProof="0">
                          <a:ln>
                            <a:noFill/>
                          </a:ln>
                          <a:solidFill>
                            <a:prstClr val="black"/>
                          </a:solidFill>
                          <a:effectLst/>
                          <a:uLnTx/>
                          <a:uFillTx/>
                          <a:latin typeface="+mn-lt"/>
                          <a:ea typeface="+mn-ea"/>
                          <a:cs typeface="+mn-cs"/>
                        </a:rPr>
                        <a:t>Huwa“، </a:t>
                      </a:r>
                      <a:r>
                        <a:rPr kumimoji="0" lang="ar-AE" sz="1000" b="0" i="0" u="none" strike="noStrike" kern="1200" cap="none" spc="0" normalizeH="0" baseline="0" noProof="0">
                          <a:ln>
                            <a:noFill/>
                          </a:ln>
                          <a:solidFill>
                            <a:prstClr val="black"/>
                          </a:solidFill>
                          <a:effectLst/>
                          <a:uLnTx/>
                          <a:uFillTx/>
                          <a:latin typeface="+mn-lt"/>
                          <a:ea typeface="+mn-ea"/>
                          <a:cs typeface="+mn-cs"/>
                        </a:rPr>
                        <a:t>كلها مصنوعة يدوياً باستخدام مواد ثمينة لتقديم قطع أنيقة تعكس الأسلوب الفريد! متوفر الان في مدن! 
</a:t>
                      </a:r>
                      <a:r>
                        <a:rPr kumimoji="0" lang="en-US" sz="1000" b="0" i="0" u="none" strike="noStrike" kern="1200" cap="none" spc="0" normalizeH="0" baseline="0" noProof="0">
                          <a:ln>
                            <a:noFill/>
                          </a:ln>
                          <a:solidFill>
                            <a:prstClr val="black"/>
                          </a:solidFill>
                          <a:effectLst/>
                          <a:uLnTx/>
                          <a:uFillTx/>
                          <a:latin typeface="+mn-lt"/>
                          <a:ea typeface="+mn-ea"/>
                          <a:cs typeface="+mn-cs"/>
                        </a:rPr>
                        <a:t>It's all in the details! Discover lapel pins, cufflinks, and tie clips from #Huwa, all handcrafted using precious and semi-precious materials to offer elegant and timeless pieces that reflect his sophisticated, individual style. Find the latest from Huwa now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3322139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citiesdubai - 2018-10-25 09:15:11 </a:t>
                      </a:r>
                      <a:r>
                        <a:rPr kumimoji="0" lang="en-US" sz="1000" b="0" i="0" u="none" strike="noStrike" kern="1200" cap="none" spc="0" normalizeH="0" baseline="0" noProof="0">
                          <a:ln>
                            <a:noFill/>
                          </a:ln>
                          <a:solidFill>
                            <a:prstClr val="black"/>
                          </a:solidFill>
                          <a:effectLst/>
                          <a:uLnTx/>
                          <a:uFillTx/>
                          <a:latin typeface="+mn-lt"/>
                          <a:ea typeface="+mn-ea"/>
                          <a:cs typeface="+mn-cs"/>
                        </a:rPr>
                        <a:t>
 The mobile is making a comeback! #Volta mobiles are inspired by the 1950s, abstract art, and Scandinavian design, offering a minimal, balanced creation. Discover mobiles from Volta at #CitiesDubai!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2153213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citiesdubai - 2018-10-24 09:29:58 </a:t>
                      </a:r>
                      <a:r>
                        <a:rPr kumimoji="0" lang="en-US" sz="1000" b="0" i="0" u="none" strike="noStrike" kern="1200" cap="none" spc="0" normalizeH="0" baseline="0" noProof="0">
                          <a:ln>
                            <a:noFill/>
                          </a:ln>
                          <a:solidFill>
                            <a:prstClr val="black"/>
                          </a:solidFill>
                          <a:effectLst/>
                          <a:uLnTx/>
                          <a:uFillTx/>
                          <a:latin typeface="+mn-lt"/>
                          <a:ea typeface="+mn-ea"/>
                          <a:cs typeface="+mn-cs"/>
                        </a:rPr>
                        <a:t>
 Hi-tech design combined with chic French style! The Romeo and Juliet collection of glasses from SILODESIGN is crafted to keep your beverages hot or cold through its double-layered thermos design, while each glass is decorated with Parisian balcony drawings taken from different parts of the city. Discover the latest in glassware from #silodesignparis at #CitiesDubai!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3597231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citiesriyadh - 2018-10-24 09:25:30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جديد لدى مدن! تقدم طاولة تيفولي مظهرا متجددا لغرفتك من خلال توحيد الخشب الطبيعي والحجر باستخدام الريزن الكريستالي! اعثر على العديد من الإبداعات الملهمة، الآن في المدن!
</a:t>
                      </a:r>
                      <a:r>
                        <a:rPr kumimoji="0" lang="en-US" sz="1000" b="0" i="0" u="none" strike="noStrike" kern="1200" cap="none" spc="0" normalizeH="0" baseline="0" noProof="0">
                          <a:ln>
                            <a:noFill/>
                          </a:ln>
                          <a:solidFill>
                            <a:prstClr val="black"/>
                          </a:solidFill>
                          <a:effectLst/>
                          <a:uLnTx/>
                          <a:uFillTx/>
                          <a:latin typeface="+mn-lt"/>
                          <a:ea typeface="+mn-ea"/>
                          <a:cs typeface="+mn-cs"/>
                        </a:rPr>
                        <a:t>New at Cities! Unifying natural wood and stone through the use of crystalized resin, the Tivoli table offers show-stopping appeal for your living space! Find Tivoli and many more inspiring creations from Aperçu Designs now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384376164"/>
                  </a:ext>
                </a:extLst>
              </a:tr>
            </a:tbl>
          </a:graphicData>
        </a:graphic>
      </p:graphicFrame>
      <p:sp>
        <p:nvSpPr>
          <p:cNvPr id="4" name="Text Placeholder 3">
            <a:extLst>
              <a:ext uri="{FF2B5EF4-FFF2-40B4-BE49-F238E27FC236}">
                <a16:creationId xmlns:a16="http://schemas.microsoft.com/office/drawing/2014/main" id="{ED2C1EC0-7E2A-4E5B-BC83-1B1310E81569}"/>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26348252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74E92A-E395-476A-A74A-50F33BA619F3}"/>
              </a:ext>
            </a:extLst>
          </p:cNvPr>
          <p:cNvSpPr>
            <a:spLocks noGrp="1"/>
          </p:cNvSpPr>
          <p:nvPr>
            <p:ph type="title"/>
          </p:nvPr>
        </p:nvSpPr>
        <p:spPr/>
        <p:txBody>
          <a:bodyPr/>
          <a:lstStyle/>
          <a:p>
            <a:r>
              <a:rPr lang="en-US"/>
              <a:t>Instagram Posts Table | Cities - 5 of 6</a:t>
            </a:r>
          </a:p>
        </p:txBody>
      </p:sp>
      <p:graphicFrame>
        <p:nvGraphicFramePr>
          <p:cNvPr id="5" name="Table Placeholder 4">
            <a:extLst>
              <a:ext uri="{FF2B5EF4-FFF2-40B4-BE49-F238E27FC236}">
                <a16:creationId xmlns:a16="http://schemas.microsoft.com/office/drawing/2014/main" id="{BD9D746A-CFC2-40FA-9A07-8190341916AC}"/>
              </a:ext>
            </a:extLst>
          </p:cNvPr>
          <p:cNvGraphicFramePr>
            <a:graphicFrameLocks noGrp="1"/>
          </p:cNvGraphicFramePr>
          <p:nvPr>
            <p:ph type="tbl" sz="quarter" idx="13"/>
            <p:extLst>
              <p:ext uri="{D42A27DB-BD31-4B8C-83A1-F6EECF244321}">
                <p14:modId xmlns:p14="http://schemas.microsoft.com/office/powerpoint/2010/main" val="3204621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692037343"/>
                    </a:ext>
                  </a:extLst>
                </a:gridCol>
                <a:gridCol w="987552">
                  <a:extLst>
                    <a:ext uri="{9D8B030D-6E8A-4147-A177-3AD203B41FA5}">
                      <a16:colId xmlns:a16="http://schemas.microsoft.com/office/drawing/2014/main" val="3934152145"/>
                    </a:ext>
                  </a:extLst>
                </a:gridCol>
                <a:gridCol w="987552">
                  <a:extLst>
                    <a:ext uri="{9D8B030D-6E8A-4147-A177-3AD203B41FA5}">
                      <a16:colId xmlns:a16="http://schemas.microsoft.com/office/drawing/2014/main" val="3251874927"/>
                    </a:ext>
                  </a:extLst>
                </a:gridCol>
                <a:gridCol w="987552">
                  <a:extLst>
                    <a:ext uri="{9D8B030D-6E8A-4147-A177-3AD203B41FA5}">
                      <a16:colId xmlns:a16="http://schemas.microsoft.com/office/drawing/2014/main" val="140703963"/>
                    </a:ext>
                  </a:extLst>
                </a:gridCol>
                <a:gridCol w="987552">
                  <a:extLst>
                    <a:ext uri="{9D8B030D-6E8A-4147-A177-3AD203B41FA5}">
                      <a16:colId xmlns:a16="http://schemas.microsoft.com/office/drawing/2014/main" val="14284582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984643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citiesdubai - 2018-10-23 07:15:16 </a:t>
                      </a:r>
                      <a:r>
                        <a:rPr kumimoji="0" lang="en-US" sz="1000" b="0" i="0" u="none" strike="noStrike" kern="1200" cap="none" spc="0" normalizeH="0" baseline="0" noProof="0">
                          <a:ln>
                            <a:noFill/>
                          </a:ln>
                          <a:solidFill>
                            <a:prstClr val="black"/>
                          </a:solidFill>
                          <a:effectLst/>
                          <a:uLnTx/>
                          <a:uFillTx/>
                          <a:latin typeface="+mn-lt"/>
                          <a:ea typeface="+mn-ea"/>
                          <a:cs typeface="+mn-cs"/>
                        </a:rPr>
                        <a:t>
 No more searching for dropped cables! #NativeUnion’s Night cable comes with a weighted knot to keep it anchored to flat surfaces so it’s there when you need it next. Get yours at #CitiesDubai!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5594972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citiesriyadh - 2018-10-23 07:01:30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تندمج النقوش التقليدية والاساليب الجريئة في مرايا الارابيسك الملونة من "ندى دبس". متوفرة الآن في مدن!
</a:t>
                      </a:r>
                      <a:r>
                        <a:rPr kumimoji="0" lang="en-US" sz="1000" b="0" i="0" u="none" strike="noStrike" kern="1200" cap="none" spc="0" normalizeH="0" baseline="0" noProof="0">
                          <a:ln>
                            <a:noFill/>
                          </a:ln>
                          <a:solidFill>
                            <a:prstClr val="black"/>
                          </a:solidFill>
                          <a:effectLst/>
                          <a:uLnTx/>
                          <a:uFillTx/>
                          <a:latin typeface="+mn-lt"/>
                          <a:ea typeface="+mn-ea"/>
                          <a:cs typeface="+mn-cs"/>
                        </a:rPr>
                        <a:t>Traditional patterns and bold styles combine in the colorful Arabesque mirrors from #NadaDebs. Find yours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121337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citiesriyadh - 2018-10-22 09:36:01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أجعلي معصمك ساطعاً بألوان زاهية مع مجموعة "بنغل اب"، متوفرة الآن في مدن!
</a:t>
                      </a:r>
                      <a:r>
                        <a:rPr kumimoji="0" lang="en-US" sz="1000" b="0" i="0" u="none" strike="noStrike" kern="1200" cap="none" spc="0" normalizeH="0" baseline="0" noProof="0">
                          <a:ln>
                            <a:noFill/>
                          </a:ln>
                          <a:solidFill>
                            <a:prstClr val="black"/>
                          </a:solidFill>
                          <a:effectLst/>
                          <a:uLnTx/>
                          <a:uFillTx/>
                          <a:latin typeface="+mn-lt"/>
                          <a:ea typeface="+mn-ea"/>
                          <a:cs typeface="+mn-cs"/>
                        </a:rPr>
                        <a:t>Brighten up your wrist with bright colors and custom graphic prints from #BangleUp! Stack up the style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7845534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citiesdubai - 2018-10-22 09:24:27 </a:t>
                      </a:r>
                      <a:r>
                        <a:rPr kumimoji="0" lang="en-US" sz="1000" b="0" i="0" u="none" strike="noStrike" kern="1200" cap="none" spc="0" normalizeH="0" baseline="0" noProof="0">
                          <a:ln>
                            <a:noFill/>
                          </a:ln>
                          <a:solidFill>
                            <a:prstClr val="black"/>
                          </a:solidFill>
                          <a:effectLst/>
                          <a:uLnTx/>
                          <a:uFillTx/>
                          <a:latin typeface="+mn-lt"/>
                          <a:ea typeface="+mn-ea"/>
                          <a:cs typeface="+mn-cs"/>
                        </a:rPr>
                        <a:t>
 We love the quirky style of #Seletti’s Concrete collection which casts everyday items from concrete, reinterpreted to provide a new function. Discover the latest from Seletti at #CitiesDubai!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6380159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citiesriyadh - 2018-10-21 08:00:38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من المؤكد أن أكسسوارات الانيقة من "جوناثان أدلر" ستضيف شيء مميز لتصميمك الداخلي. متوفرة الآن في مدن!
</a:t>
                      </a:r>
                      <a:r>
                        <a:rPr kumimoji="0" lang="en-US" sz="1000" b="0" i="0" u="none" strike="noStrike" kern="1200" cap="none" spc="0" normalizeH="0" baseline="0" noProof="0">
                          <a:ln>
                            <a:noFill/>
                          </a:ln>
                          <a:solidFill>
                            <a:prstClr val="black"/>
                          </a:solidFill>
                          <a:effectLst/>
                          <a:uLnTx/>
                          <a:uFillTx/>
                          <a:latin typeface="+mn-lt"/>
                          <a:ea typeface="+mn-ea"/>
                          <a:cs typeface="+mn-cs"/>
                        </a:rPr>
                        <a:t>Chic glam style from #JonathanAdler is sure to enhance your interior! Check out the selection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515353006"/>
                  </a:ext>
                </a:extLst>
              </a:tr>
            </a:tbl>
          </a:graphicData>
        </a:graphic>
      </p:graphicFrame>
      <p:sp>
        <p:nvSpPr>
          <p:cNvPr id="4" name="Text Placeholder 3">
            <a:extLst>
              <a:ext uri="{FF2B5EF4-FFF2-40B4-BE49-F238E27FC236}">
                <a16:creationId xmlns:a16="http://schemas.microsoft.com/office/drawing/2014/main" id="{5CA224EE-AB15-4676-A141-E704645D4A27}"/>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36476071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8C0108-C381-44B6-AF7A-C27E693E32E3}"/>
              </a:ext>
            </a:extLst>
          </p:cNvPr>
          <p:cNvSpPr>
            <a:spLocks noGrp="1"/>
          </p:cNvSpPr>
          <p:nvPr>
            <p:ph type="title"/>
          </p:nvPr>
        </p:nvSpPr>
        <p:spPr/>
        <p:txBody>
          <a:bodyPr/>
          <a:lstStyle/>
          <a:p>
            <a:r>
              <a:rPr lang="en-US"/>
              <a:t>Instagram Posts Table | Cities - 6 of 6</a:t>
            </a:r>
          </a:p>
        </p:txBody>
      </p:sp>
      <p:graphicFrame>
        <p:nvGraphicFramePr>
          <p:cNvPr id="5" name="Table Placeholder 4">
            <a:extLst>
              <a:ext uri="{FF2B5EF4-FFF2-40B4-BE49-F238E27FC236}">
                <a16:creationId xmlns:a16="http://schemas.microsoft.com/office/drawing/2014/main" id="{BE5EE95A-EF9E-47AC-8B66-19AC0DA81496}"/>
              </a:ext>
            </a:extLst>
          </p:cNvPr>
          <p:cNvGraphicFramePr>
            <a:graphicFrameLocks noGrp="1"/>
          </p:cNvGraphicFramePr>
          <p:nvPr>
            <p:ph type="tbl" sz="quarter" idx="13"/>
            <p:extLst>
              <p:ext uri="{D42A27DB-BD31-4B8C-83A1-F6EECF244321}">
                <p14:modId xmlns:p14="http://schemas.microsoft.com/office/powerpoint/2010/main" val="23762437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181207522"/>
                    </a:ext>
                  </a:extLst>
                </a:gridCol>
                <a:gridCol w="987552">
                  <a:extLst>
                    <a:ext uri="{9D8B030D-6E8A-4147-A177-3AD203B41FA5}">
                      <a16:colId xmlns:a16="http://schemas.microsoft.com/office/drawing/2014/main" val="4209301901"/>
                    </a:ext>
                  </a:extLst>
                </a:gridCol>
                <a:gridCol w="987552">
                  <a:extLst>
                    <a:ext uri="{9D8B030D-6E8A-4147-A177-3AD203B41FA5}">
                      <a16:colId xmlns:a16="http://schemas.microsoft.com/office/drawing/2014/main" val="3983639929"/>
                    </a:ext>
                  </a:extLst>
                </a:gridCol>
                <a:gridCol w="987552">
                  <a:extLst>
                    <a:ext uri="{9D8B030D-6E8A-4147-A177-3AD203B41FA5}">
                      <a16:colId xmlns:a16="http://schemas.microsoft.com/office/drawing/2014/main" val="1658119606"/>
                    </a:ext>
                  </a:extLst>
                </a:gridCol>
                <a:gridCol w="987552">
                  <a:extLst>
                    <a:ext uri="{9D8B030D-6E8A-4147-A177-3AD203B41FA5}">
                      <a16:colId xmlns:a16="http://schemas.microsoft.com/office/drawing/2014/main" val="4386437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459268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citiesdubai - 2018-10-21 08:00:38 </a:t>
                      </a:r>
                      <a:r>
                        <a:rPr kumimoji="0" lang="en-US" sz="1000" b="0" i="0" u="none" strike="noStrike" kern="1200" cap="none" spc="0" normalizeH="0" baseline="0" noProof="0">
                          <a:ln>
                            <a:noFill/>
                          </a:ln>
                          <a:solidFill>
                            <a:prstClr val="black"/>
                          </a:solidFill>
                          <a:effectLst/>
                          <a:uLnTx/>
                          <a:uFillTx/>
                          <a:latin typeface="+mn-lt"/>
                          <a:ea typeface="+mn-ea"/>
                          <a:cs typeface="+mn-cs"/>
                        </a:rPr>
                        <a:t>
 Put your love of sweets on display! Find metallic macarons and more delicious décor from #PotteryPots’ Cheatday collection at #CitiesDubai!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1946079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citiesdubai - 2018-10-20 07:00:49 </a:t>
                      </a:r>
                      <a:r>
                        <a:rPr kumimoji="0" lang="en-US" sz="1000" b="0" i="0" u="none" strike="noStrike" kern="1200" cap="none" spc="0" normalizeH="0" baseline="0" noProof="0">
                          <a:ln>
                            <a:noFill/>
                          </a:ln>
                          <a:solidFill>
                            <a:prstClr val="black"/>
                          </a:solidFill>
                          <a:effectLst/>
                          <a:uLnTx/>
                          <a:uFillTx/>
                          <a:latin typeface="+mn-lt"/>
                          <a:ea typeface="+mn-ea"/>
                          <a:cs typeface="+mn-cs"/>
                        </a:rPr>
                        <a:t>
 Thank you for nominating #Cities in the InsideOut Readers' Choice Awards 2018 as Best for Art &amp; Objets! We appreciate your ongoing support and hope we can count on your vote! Online voting is happening now until 21 October, so please follow the link in our bio and place your #vote for Cities! http://bit.ly/VoteCities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030000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citiesriyadh - 2018-10-20 07:00:48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سهولة الوصول وأعلى درجات الامان للبطاقات والنقد مع محافظ " سكرد" متوفرة الآن في مدن!
</a:t>
                      </a:r>
                      <a:r>
                        <a:rPr kumimoji="0" lang="en-US" sz="1000" b="0" i="0" u="none" strike="noStrike" kern="1200" cap="none" spc="0" normalizeH="0" baseline="0" noProof="0">
                          <a:ln>
                            <a:noFill/>
                          </a:ln>
                          <a:solidFill>
                            <a:prstClr val="black"/>
                          </a:solidFill>
                          <a:effectLst/>
                          <a:uLnTx/>
                          <a:uFillTx/>
                          <a:latin typeface="+mn-lt"/>
                          <a:ea typeface="+mn-ea"/>
                          <a:cs typeface="+mn-cs"/>
                        </a:rPr>
                        <a:t>Easy-access and top security for cards and cash! Discover the selection of styles from #Secrid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1395359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citiesriyadh - 2018-10-19 07:20:09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صوّت لمدن اليوم! يسرنا الإعلان أن متجر مدن قد رُشِح لجوائز </a:t>
                      </a:r>
                      <a:r>
                        <a:rPr kumimoji="0" lang="en-US" sz="1000" b="0" i="0" u="none" strike="noStrike" kern="1200" cap="none" spc="0" normalizeH="0" baseline="0" noProof="0">
                          <a:ln>
                            <a:noFill/>
                          </a:ln>
                          <a:solidFill>
                            <a:prstClr val="black"/>
                          </a:solidFill>
                          <a:effectLst/>
                          <a:uLnTx/>
                          <a:uFillTx/>
                          <a:latin typeface="+mn-lt"/>
                          <a:ea typeface="+mn-ea"/>
                          <a:cs typeface="+mn-cs"/>
                        </a:rPr>
                        <a:t>InsideOut 2018 </a:t>
                      </a:r>
                      <a:r>
                        <a:rPr kumimoji="0" lang="ar-AE" sz="1000" b="0" i="0" u="none" strike="noStrike" kern="1200" cap="none" spc="0" normalizeH="0" baseline="0" noProof="0">
                          <a:ln>
                            <a:noFill/>
                          </a:ln>
                          <a:solidFill>
                            <a:prstClr val="black"/>
                          </a:solidFill>
                          <a:effectLst/>
                          <a:uLnTx/>
                          <a:uFillTx/>
                          <a:latin typeface="+mn-lt"/>
                          <a:ea typeface="+mn-ea"/>
                          <a:cs typeface="+mn-cs"/>
                        </a:rPr>
                        <a:t>الأفضل في الفن والتصميم، ويتم إجراء التصويت عبر الإنترنت الآن حتى ٢١ اكتوبر. لذا يرجى الضغط على الرابط الموجود على صفحتنا، #صوّت لمدن كأفضل متجر في الفن والتصميم! 
</a:t>
                      </a:r>
                      <a:r>
                        <a:rPr kumimoji="0" lang="en-US" sz="1000" b="0" i="0" u="none" strike="noStrike" kern="1200" cap="none" spc="0" normalizeH="0" baseline="0" noProof="0">
                          <a:ln>
                            <a:noFill/>
                          </a:ln>
                          <a:solidFill>
                            <a:prstClr val="black"/>
                          </a:solidFill>
                          <a:effectLst/>
                          <a:uLnTx/>
                          <a:uFillTx/>
                          <a:latin typeface="+mn-lt"/>
                          <a:ea typeface="+mn-ea"/>
                          <a:cs typeface="+mn-cs"/>
                        </a:rPr>
                        <a:t>Vote for #Cities today! We are pleased to announce that Cities has been nominated for the InsideOut Readers' Choice Awards 2018, Best for Art &amp; Objets. Online voting is taking place now until 21 October, so please click the link in our bio and #vote for Cities as your favorite shopping spot for art and design objects! http://bit.ly/VoteCities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658355632"/>
                  </a:ext>
                </a:extLst>
              </a:tr>
            </a:tbl>
          </a:graphicData>
        </a:graphic>
      </p:graphicFrame>
      <p:sp>
        <p:nvSpPr>
          <p:cNvPr id="4" name="Text Placeholder 3">
            <a:extLst>
              <a:ext uri="{FF2B5EF4-FFF2-40B4-BE49-F238E27FC236}">
                <a16:creationId xmlns:a16="http://schemas.microsoft.com/office/drawing/2014/main" id="{E2AF3112-04E5-45FC-B834-E28BEDEF7328}"/>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31902651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D3E8BF-FBC3-4CCF-9566-F68DC6D80C1D}"/>
              </a:ext>
            </a:extLst>
          </p:cNvPr>
          <p:cNvSpPr>
            <a:spLocks noGrp="1"/>
          </p:cNvSpPr>
          <p:nvPr>
            <p:ph type="title"/>
          </p:nvPr>
        </p:nvSpPr>
        <p:spPr/>
        <p:txBody>
          <a:bodyPr/>
          <a:lstStyle/>
          <a:p>
            <a:r>
              <a:rPr lang="en-US"/>
              <a:t>Instagram Followers Total | Cities</a:t>
            </a:r>
          </a:p>
        </p:txBody>
      </p:sp>
      <p:graphicFrame>
        <p:nvGraphicFramePr>
          <p:cNvPr id="6" name="Chart Placeholder 5">
            <a:extLst>
              <a:ext uri="{FF2B5EF4-FFF2-40B4-BE49-F238E27FC236}">
                <a16:creationId xmlns:a16="http://schemas.microsoft.com/office/drawing/2014/main" id="{6F470278-0CD1-4569-8A41-E8307DFA18E2}"/>
              </a:ext>
            </a:extLst>
          </p:cNvPr>
          <p:cNvGraphicFramePr>
            <a:graphicFrameLocks noGrp="1"/>
          </p:cNvGraphicFramePr>
          <p:nvPr>
            <p:ph type="chart" sz="quarter" idx="13"/>
            <p:extLst>
              <p:ext uri="{D42A27DB-BD31-4B8C-83A1-F6EECF244321}">
                <p14:modId xmlns:p14="http://schemas.microsoft.com/office/powerpoint/2010/main" val="15444414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E0FD522-332B-4DA9-BC99-3395107F2939}"/>
              </a:ext>
            </a:extLst>
          </p:cNvPr>
          <p:cNvSpPr>
            <a:spLocks noGrp="1"/>
          </p:cNvSpPr>
          <p:nvPr>
            <p:ph type="body" sz="quarter" idx="14"/>
          </p:nvPr>
        </p:nvSpPr>
        <p:spPr/>
        <p:txBody>
          <a:bodyPr/>
          <a:lstStyle/>
          <a:p>
            <a:r>
              <a:rPr lang="en-US"/>
              <a:t>10/01/2018 - 10/31/2018</a:t>
            </a:r>
          </a:p>
        </p:txBody>
      </p:sp>
      <p:sp>
        <p:nvSpPr>
          <p:cNvPr id="5" name="Footer Placeholder 4">
            <a:extLst>
              <a:ext uri="{FF2B5EF4-FFF2-40B4-BE49-F238E27FC236}">
                <a16:creationId xmlns:a16="http://schemas.microsoft.com/office/drawing/2014/main" id="{327F527D-EC9A-4019-9A36-012A06E2E57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1686523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408</Words>
  <Application>Microsoft Office PowerPoint</Application>
  <PresentationFormat>On-screen Show (4:3)</PresentationFormat>
  <Paragraphs>210</Paragraphs>
  <Slides>11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Calibri</vt:lpstr>
      <vt:lpstr>quintly_template</vt:lpstr>
      <vt:lpstr>Cities Instagram Dashboard </vt:lpstr>
      <vt:lpstr>Instagram Followers Change Rate | Cities</vt:lpstr>
      <vt:lpstr>Instagram Interaction Rate | Cities</vt:lpstr>
      <vt:lpstr>Instagram Key Metrics Table | Cities</vt:lpstr>
      <vt:lpstr>Instagram Posts Table | Cities - 1 of 6</vt:lpstr>
      <vt:lpstr>Instagram Posts Table | Cities - 2 of 6</vt:lpstr>
      <vt:lpstr>Instagram Posts Table | Cities - 3 of 6</vt:lpstr>
      <vt:lpstr>Instagram Posts Table | Cities - 4 of 6</vt:lpstr>
      <vt:lpstr>Instagram Posts Table | Cities - 5 of 6</vt:lpstr>
      <vt:lpstr>Instagram Posts Table | Cities - 6 of 6</vt:lpstr>
      <vt:lpstr>Instagram Followers Total | Cities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Cities Instagram Dashboard </dc:title>
  <dc:creator>Administrator</dc:creator>
  <cp:lastModifiedBy>Administrator</cp:lastModifiedBy>
  <cp:revision>1</cp:revision>
  <dcterms:created xsi:type="dcterms:W3CDTF">2018-11-14T14:50:04Z</dcterms:created>
  <dcterms:modified xsi:type="dcterms:W3CDTF">2018-11-14T14:50:31Z</dcterms:modified>
</cp:coreProperties>
</file>