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Lst>
  <p:sldSz cx="9144000" cy="6858000" type="screen4x3"/>
  <p:notesSz cx="6858000" cy="9144000"/>
  <p:embeddedFontLst>
    <p:embeddedFont>
      <p:font typeface="Calibri" panose="020F0502020204030204" pitchFamily="34" charset="0"/>
      <p:regular r:id="rId28"/>
      <p:bold r:id="rId29"/>
      <p:italic r:id="rId30"/>
      <p:boldItalic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98" autoAdjust="0"/>
    <p:restoredTop sz="94692" autoAdjust="0"/>
  </p:normalViewPr>
  <p:slideViewPr>
    <p:cSldViewPr snapToGrid="0">
      <p:cViewPr varScale="1">
        <p:scale>
          <a:sx n="113" d="100"/>
          <a:sy n="113" d="100"/>
        </p:scale>
        <p:origin x="1296"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3.fntdata"/><Relationship Id="rId35"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CITIES design and lifestyle store</c:v>
                </c:pt>
              </c:strCache>
            </c:strRef>
          </c:cat>
          <c:val>
            <c:numRef>
              <c:f>Sheet1!$B$2</c:f>
              <c:numCache>
                <c:formatCode>General</c:formatCode>
                <c:ptCount val="1"/>
                <c:pt idx="0">
                  <c:v>438</c:v>
                </c:pt>
              </c:numCache>
            </c:numRef>
          </c:val>
          <c:extLst>
            <c:ext xmlns:c16="http://schemas.microsoft.com/office/drawing/2014/chart" uri="{C3380CC4-5D6E-409C-BE32-E72D297353CC}">
              <c16:uniqueId val="{00000000-BD2A-4B81-9179-D804B4A89088}"/>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CITIES design and lifestyle store</c:v>
                </c:pt>
              </c:strCache>
            </c:strRef>
          </c:cat>
          <c:val>
            <c:numRef>
              <c:f>Sheet1!$C$2</c:f>
              <c:numCache>
                <c:formatCode>General</c:formatCode>
                <c:ptCount val="1"/>
                <c:pt idx="0">
                  <c:v>11</c:v>
                </c:pt>
              </c:numCache>
            </c:numRef>
          </c:val>
          <c:extLst>
            <c:ext xmlns:c16="http://schemas.microsoft.com/office/drawing/2014/chart" uri="{C3380CC4-5D6E-409C-BE32-E72D297353CC}">
              <c16:uniqueId val="{00000001-BD2A-4B81-9179-D804B4A89088}"/>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CITIES design and lifestyle store</c:v>
                </c:pt>
              </c:strCache>
            </c:strRef>
          </c:cat>
          <c:val>
            <c:numRef>
              <c:f>Sheet1!$D$2</c:f>
              <c:numCache>
                <c:formatCode>General</c:formatCode>
                <c:ptCount val="1"/>
                <c:pt idx="0">
                  <c:v>0</c:v>
                </c:pt>
              </c:numCache>
            </c:numRef>
          </c:val>
          <c:extLst>
            <c:ext xmlns:c16="http://schemas.microsoft.com/office/drawing/2014/chart" uri="{C3380CC4-5D6E-409C-BE32-E72D297353CC}">
              <c16:uniqueId val="{00000002-BD2A-4B81-9179-D804B4A89088}"/>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CITIES design and lifestyle store</c:v>
                </c:pt>
              </c:strCache>
            </c:strRef>
          </c:cat>
          <c:val>
            <c:numRef>
              <c:f>Sheet1!$E$2</c:f>
              <c:numCache>
                <c:formatCode>General</c:formatCode>
                <c:ptCount val="1"/>
                <c:pt idx="0">
                  <c:v>0</c:v>
                </c:pt>
              </c:numCache>
            </c:numRef>
          </c:val>
          <c:extLst>
            <c:ext xmlns:c16="http://schemas.microsoft.com/office/drawing/2014/chart" uri="{C3380CC4-5D6E-409C-BE32-E72D297353CC}">
              <c16:uniqueId val="{00000003-BD2A-4B81-9179-D804B4A89088}"/>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CITIES design and lifestyle store</c:v>
                </c:pt>
              </c:strCache>
            </c:strRef>
          </c:cat>
          <c:val>
            <c:numRef>
              <c:f>Sheet1!$F$2</c:f>
              <c:numCache>
                <c:formatCode>General</c:formatCode>
                <c:ptCount val="1"/>
                <c:pt idx="0">
                  <c:v>0</c:v>
                </c:pt>
              </c:numCache>
            </c:numRef>
          </c:val>
          <c:extLst>
            <c:ext xmlns:c16="http://schemas.microsoft.com/office/drawing/2014/chart" uri="{C3380CC4-5D6E-409C-BE32-E72D297353CC}">
              <c16:uniqueId val="{00000004-BD2A-4B81-9179-D804B4A89088}"/>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CITIES design and lifestyle store</c:v>
                </c:pt>
              </c:strCache>
            </c:strRef>
          </c:cat>
          <c:val>
            <c:numRef>
              <c:f>Sheet1!$G$2</c:f>
              <c:numCache>
                <c:formatCode>General</c:formatCode>
                <c:ptCount val="1"/>
                <c:pt idx="0">
                  <c:v>0</c:v>
                </c:pt>
              </c:numCache>
            </c:numRef>
          </c:val>
          <c:extLst>
            <c:ext xmlns:c16="http://schemas.microsoft.com/office/drawing/2014/chart" uri="{C3380CC4-5D6E-409C-BE32-E72D297353CC}">
              <c16:uniqueId val="{00000005-BD2A-4B81-9179-D804B4A89088}"/>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CITIES design and lifestyle store</c:v>
                </c:pt>
              </c:strCache>
            </c:strRef>
          </c:cat>
          <c:val>
            <c:numRef>
              <c:f>Sheet1!$H$2</c:f>
              <c:numCache>
                <c:formatCode>General</c:formatCode>
                <c:ptCount val="1"/>
                <c:pt idx="0">
                  <c:v>4</c:v>
                </c:pt>
              </c:numCache>
            </c:numRef>
          </c:val>
          <c:extLst>
            <c:ext xmlns:c16="http://schemas.microsoft.com/office/drawing/2014/chart" uri="{C3380CC4-5D6E-409C-BE32-E72D297353CC}">
              <c16:uniqueId val="{00000006-BD2A-4B81-9179-D804B4A89088}"/>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CITIES design and lifestyle store</c:v>
                </c:pt>
              </c:strCache>
            </c:strRef>
          </c:cat>
          <c:val>
            <c:numRef>
              <c:f>Sheet1!$I$2</c:f>
              <c:numCache>
                <c:formatCode>General</c:formatCode>
                <c:ptCount val="1"/>
                <c:pt idx="0">
                  <c:v>5</c:v>
                </c:pt>
              </c:numCache>
            </c:numRef>
          </c:val>
          <c:extLst>
            <c:ext xmlns:c16="http://schemas.microsoft.com/office/drawing/2014/chart" uri="{C3380CC4-5D6E-409C-BE32-E72D297353CC}">
              <c16:uniqueId val="{00000007-BD2A-4B81-9179-D804B4A89088}"/>
            </c:ext>
          </c:extLst>
        </c:ser>
        <c:dLbls>
          <c:showLegendKey val="0"/>
          <c:showVal val="0"/>
          <c:showCatName val="0"/>
          <c:showSerName val="0"/>
          <c:showPercent val="0"/>
          <c:showBubbleSize val="0"/>
        </c:dLbls>
        <c:gapWidth val="150"/>
        <c:overlap val="100"/>
        <c:axId val="358549656"/>
        <c:axId val="358549328"/>
      </c:barChart>
      <c:catAx>
        <c:axId val="3585496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549328"/>
        <c:crosses val="autoZero"/>
        <c:auto val="1"/>
        <c:lblAlgn val="ctr"/>
        <c:lblOffset val="100"/>
        <c:noMultiLvlLbl val="0"/>
      </c:catAx>
      <c:valAx>
        <c:axId val="35854932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549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CITIES design and lifestyle store</c:v>
                </c:pt>
              </c:strCache>
            </c:strRef>
          </c:tx>
          <c:spPr>
            <a:ln w="28575" cap="rnd">
              <a:solidFill>
                <a:schemeClr val="accent1"/>
              </a:solidFill>
              <a:round/>
            </a:ln>
            <a:effectLst/>
          </c:spPr>
          <c:marker>
            <c:symbol val="none"/>
          </c:marker>
          <c:cat>
            <c:numRef>
              <c:f>Sheet1!$A$2:$A$32</c:f>
              <c:numCache>
                <c:formatCode>m/d/yyyy</c:formatCode>
                <c:ptCount val="31"/>
                <c:pt idx="0">
                  <c:v>43374</c:v>
                </c:pt>
                <c:pt idx="1">
                  <c:v>43375</c:v>
                </c:pt>
                <c:pt idx="2">
                  <c:v>43376</c:v>
                </c:pt>
                <c:pt idx="3">
                  <c:v>43377</c:v>
                </c:pt>
                <c:pt idx="4">
                  <c:v>43378</c:v>
                </c:pt>
                <c:pt idx="5">
                  <c:v>43379</c:v>
                </c:pt>
                <c:pt idx="6">
                  <c:v>43380</c:v>
                </c:pt>
                <c:pt idx="7">
                  <c:v>43381</c:v>
                </c:pt>
                <c:pt idx="8">
                  <c:v>43382</c:v>
                </c:pt>
                <c:pt idx="9">
                  <c:v>43383</c:v>
                </c:pt>
                <c:pt idx="10">
                  <c:v>43384</c:v>
                </c:pt>
                <c:pt idx="11">
                  <c:v>43385</c:v>
                </c:pt>
                <c:pt idx="12">
                  <c:v>43386</c:v>
                </c:pt>
                <c:pt idx="13">
                  <c:v>43387</c:v>
                </c:pt>
                <c:pt idx="14">
                  <c:v>43388</c:v>
                </c:pt>
                <c:pt idx="15">
                  <c:v>43389</c:v>
                </c:pt>
                <c:pt idx="16">
                  <c:v>43390</c:v>
                </c:pt>
                <c:pt idx="17">
                  <c:v>43391</c:v>
                </c:pt>
                <c:pt idx="18">
                  <c:v>43392</c:v>
                </c:pt>
                <c:pt idx="19">
                  <c:v>43393</c:v>
                </c:pt>
                <c:pt idx="20">
                  <c:v>43394</c:v>
                </c:pt>
                <c:pt idx="21">
                  <c:v>43395</c:v>
                </c:pt>
                <c:pt idx="22">
                  <c:v>43396</c:v>
                </c:pt>
                <c:pt idx="23">
                  <c:v>43397</c:v>
                </c:pt>
                <c:pt idx="24">
                  <c:v>43398</c:v>
                </c:pt>
                <c:pt idx="25">
                  <c:v>43399</c:v>
                </c:pt>
                <c:pt idx="26">
                  <c:v>43400</c:v>
                </c:pt>
                <c:pt idx="27">
                  <c:v>43401</c:v>
                </c:pt>
                <c:pt idx="28">
                  <c:v>43402</c:v>
                </c:pt>
                <c:pt idx="29">
                  <c:v>43403</c:v>
                </c:pt>
                <c:pt idx="30">
                  <c:v>43404</c:v>
                </c:pt>
              </c:numCache>
            </c:numRef>
          </c:cat>
          <c:val>
            <c:numRef>
              <c:f>Sheet1!$B$2:$B$32</c:f>
              <c:numCache>
                <c:formatCode>General</c:formatCode>
                <c:ptCount val="31"/>
                <c:pt idx="0">
                  <c:v>1.507718080651</c:v>
                </c:pt>
                <c:pt idx="1">
                  <c:v>2.0934266403492999E-2</c:v>
                </c:pt>
                <c:pt idx="2">
                  <c:v>1.4947683109117999E-2</c:v>
                </c:pt>
                <c:pt idx="3">
                  <c:v>1.1955287225776001E-2</c:v>
                </c:pt>
                <c:pt idx="4">
                  <c:v>1.4941429595984001E-2</c:v>
                </c:pt>
                <c:pt idx="5">
                  <c:v>1.7926501344488002E-2</c:v>
                </c:pt>
                <c:pt idx="6">
                  <c:v>2.3894862604540001E-2</c:v>
                </c:pt>
                <c:pt idx="7">
                  <c:v>1.1943863839951999E-2</c:v>
                </c:pt>
                <c:pt idx="8">
                  <c:v>8.9568280886129E-3</c:v>
                </c:pt>
                <c:pt idx="9">
                  <c:v>2.6867275658248001E-2</c:v>
                </c:pt>
                <c:pt idx="10">
                  <c:v>1.1938160329493E-2</c:v>
                </c:pt>
                <c:pt idx="11">
                  <c:v>8.9525514771710002E-3</c:v>
                </c:pt>
                <c:pt idx="12">
                  <c:v>1.1936735302894999E-2</c:v>
                </c:pt>
                <c:pt idx="13">
                  <c:v>2.3874895547331999E-2</c:v>
                </c:pt>
                <c:pt idx="14">
                  <c:v>2.0888040105037E-2</c:v>
                </c:pt>
                <c:pt idx="15">
                  <c:v>2.6852846401719001E-2</c:v>
                </c:pt>
                <c:pt idx="16">
                  <c:v>2.0889286780066001E-2</c:v>
                </c:pt>
                <c:pt idx="17">
                  <c:v>3.2831900668577003E-2</c:v>
                </c:pt>
                <c:pt idx="18">
                  <c:v>4.7755491881565998E-2</c:v>
                </c:pt>
                <c:pt idx="19">
                  <c:v>1.1938160329493E-2</c:v>
                </c:pt>
                <c:pt idx="20">
                  <c:v>1.7907240494240001E-2</c:v>
                </c:pt>
                <c:pt idx="21">
                  <c:v>1.1938160329493E-2</c:v>
                </c:pt>
                <c:pt idx="22">
                  <c:v>1.7906171660499001E-2</c:v>
                </c:pt>
                <c:pt idx="23">
                  <c:v>3.5805931849375999E-2</c:v>
                </c:pt>
                <c:pt idx="24">
                  <c:v>2.0885547201337E-2</c:v>
                </c:pt>
                <c:pt idx="25">
                  <c:v>2.9834715675159999E-2</c:v>
                </c:pt>
                <c:pt idx="26">
                  <c:v>2.6851244107644001E-2</c:v>
                </c:pt>
                <c:pt idx="27">
                  <c:v>3.2820145602099997E-2</c:v>
                </c:pt>
                <c:pt idx="28">
                  <c:v>1.7901897601146001E-2</c:v>
                </c:pt>
                <c:pt idx="29">
                  <c:v>2.6849642004773001E-2</c:v>
                </c:pt>
                <c:pt idx="30">
                  <c:v>1.4914687984727001E-2</c:v>
                </c:pt>
              </c:numCache>
            </c:numRef>
          </c:val>
          <c:smooth val="0"/>
          <c:extLst>
            <c:ext xmlns:c16="http://schemas.microsoft.com/office/drawing/2014/chart" uri="{C3380CC4-5D6E-409C-BE32-E72D297353CC}">
              <c16:uniqueId val="{00000000-7453-46F5-84E1-DD4A46F0AFEE}"/>
            </c:ext>
          </c:extLst>
        </c:ser>
        <c:dLbls>
          <c:showLegendKey val="0"/>
          <c:showVal val="0"/>
          <c:showCatName val="0"/>
          <c:showSerName val="0"/>
          <c:showPercent val="0"/>
          <c:showBubbleSize val="0"/>
        </c:dLbls>
        <c:smooth val="0"/>
        <c:axId val="358550968"/>
        <c:axId val="358549000"/>
      </c:lineChart>
      <c:dateAx>
        <c:axId val="3585509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549000"/>
        <c:crosses val="autoZero"/>
        <c:auto val="1"/>
        <c:lblOffset val="100"/>
        <c:baseTimeUnit val="days"/>
      </c:dateAx>
      <c:valAx>
        <c:axId val="358549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550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CITIES design and lifestyle store</c:v>
                </c:pt>
              </c:strCache>
            </c:strRef>
          </c:tx>
          <c:spPr>
            <a:solidFill>
              <a:schemeClr val="accent1"/>
            </a:solidFill>
            <a:ln>
              <a:noFill/>
            </a:ln>
            <a:effectLst/>
          </c:spPr>
          <c:invertIfNegative val="0"/>
          <c:cat>
            <c:strRef>
              <c:f>Sheet1!$A$2</c:f>
              <c:strCache>
                <c:ptCount val="1"/>
                <c:pt idx="0">
                  <c:v>Photo</c:v>
                </c:pt>
              </c:strCache>
            </c:strRef>
          </c:cat>
          <c:val>
            <c:numRef>
              <c:f>Sheet1!$B$2</c:f>
              <c:numCache>
                <c:formatCode>General</c:formatCode>
                <c:ptCount val="1"/>
                <c:pt idx="0">
                  <c:v>4.6393678709425998E-2</c:v>
                </c:pt>
              </c:numCache>
            </c:numRef>
          </c:val>
          <c:extLst>
            <c:ext xmlns:c16="http://schemas.microsoft.com/office/drawing/2014/chart" uri="{C3380CC4-5D6E-409C-BE32-E72D297353CC}">
              <c16:uniqueId val="{00000000-8CD3-451D-B18F-B806C3C2BDF0}"/>
            </c:ext>
          </c:extLst>
        </c:ser>
        <c:dLbls>
          <c:showLegendKey val="0"/>
          <c:showVal val="0"/>
          <c:showCatName val="0"/>
          <c:showSerName val="0"/>
          <c:showPercent val="0"/>
          <c:showBubbleSize val="0"/>
        </c:dLbls>
        <c:gapWidth val="219"/>
        <c:overlap val="-27"/>
        <c:axId val="359519704"/>
        <c:axId val="359514128"/>
      </c:barChart>
      <c:catAx>
        <c:axId val="359519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514128"/>
        <c:crosses val="autoZero"/>
        <c:auto val="1"/>
        <c:lblAlgn val="ctr"/>
        <c:lblOffset val="100"/>
        <c:noMultiLvlLbl val="0"/>
      </c:catAx>
      <c:valAx>
        <c:axId val="3595141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519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CITIES design and lifestyle store</c:v>
                </c:pt>
              </c:strCache>
            </c:strRef>
          </c:tx>
          <c:spPr>
            <a:ln w="28575" cap="rnd">
              <a:solidFill>
                <a:schemeClr val="accent1"/>
              </a:solidFill>
              <a:round/>
            </a:ln>
            <a:effectLst/>
          </c:spPr>
          <c:marker>
            <c:symbol val="none"/>
          </c:marker>
          <c:cat>
            <c:numRef>
              <c:f>Sheet1!$A$2:$A$32</c:f>
              <c:numCache>
                <c:formatCode>m/d/yyyy</c:formatCode>
                <c:ptCount val="31"/>
                <c:pt idx="0">
                  <c:v>43374</c:v>
                </c:pt>
                <c:pt idx="1">
                  <c:v>43375</c:v>
                </c:pt>
                <c:pt idx="2">
                  <c:v>43376</c:v>
                </c:pt>
                <c:pt idx="3">
                  <c:v>43377</c:v>
                </c:pt>
                <c:pt idx="4">
                  <c:v>43378</c:v>
                </c:pt>
                <c:pt idx="5">
                  <c:v>43379</c:v>
                </c:pt>
                <c:pt idx="6">
                  <c:v>43380</c:v>
                </c:pt>
                <c:pt idx="7">
                  <c:v>43381</c:v>
                </c:pt>
                <c:pt idx="8">
                  <c:v>43382</c:v>
                </c:pt>
                <c:pt idx="9">
                  <c:v>43383</c:v>
                </c:pt>
                <c:pt idx="10">
                  <c:v>43384</c:v>
                </c:pt>
                <c:pt idx="11">
                  <c:v>43385</c:v>
                </c:pt>
                <c:pt idx="12">
                  <c:v>43386</c:v>
                </c:pt>
                <c:pt idx="13">
                  <c:v>43387</c:v>
                </c:pt>
                <c:pt idx="14">
                  <c:v>43388</c:v>
                </c:pt>
                <c:pt idx="15">
                  <c:v>43389</c:v>
                </c:pt>
                <c:pt idx="16">
                  <c:v>43390</c:v>
                </c:pt>
                <c:pt idx="17">
                  <c:v>43391</c:v>
                </c:pt>
                <c:pt idx="18">
                  <c:v>43392</c:v>
                </c:pt>
                <c:pt idx="19">
                  <c:v>43393</c:v>
                </c:pt>
                <c:pt idx="20">
                  <c:v>43394</c:v>
                </c:pt>
                <c:pt idx="21">
                  <c:v>43395</c:v>
                </c:pt>
                <c:pt idx="22">
                  <c:v>43396</c:v>
                </c:pt>
                <c:pt idx="23">
                  <c:v>43397</c:v>
                </c:pt>
                <c:pt idx="24">
                  <c:v>43398</c:v>
                </c:pt>
                <c:pt idx="25">
                  <c:v>43399</c:v>
                </c:pt>
                <c:pt idx="26">
                  <c:v>43400</c:v>
                </c:pt>
                <c:pt idx="27">
                  <c:v>43401</c:v>
                </c:pt>
                <c:pt idx="28">
                  <c:v>43402</c:v>
                </c:pt>
                <c:pt idx="29">
                  <c:v>43403</c:v>
                </c:pt>
                <c:pt idx="30">
                  <c:v>43404</c:v>
                </c:pt>
              </c:numCache>
            </c:numRef>
          </c:cat>
          <c:val>
            <c:numRef>
              <c:f>Sheet1!$B$2:$B$32</c:f>
              <c:numCache>
                <c:formatCode>General</c:formatCode>
                <c:ptCount val="31"/>
                <c:pt idx="0">
                  <c:v>252</c:v>
                </c:pt>
                <c:pt idx="1">
                  <c:v>3</c:v>
                </c:pt>
                <c:pt idx="2">
                  <c:v>2</c:v>
                </c:pt>
                <c:pt idx="3">
                  <c:v>2</c:v>
                </c:pt>
                <c:pt idx="4">
                  <c:v>2</c:v>
                </c:pt>
                <c:pt idx="5">
                  <c:v>3</c:v>
                </c:pt>
                <c:pt idx="6">
                  <c:v>4</c:v>
                </c:pt>
                <c:pt idx="7">
                  <c:v>2</c:v>
                </c:pt>
                <c:pt idx="8">
                  <c:v>1</c:v>
                </c:pt>
                <c:pt idx="9">
                  <c:v>4</c:v>
                </c:pt>
                <c:pt idx="10">
                  <c:v>2</c:v>
                </c:pt>
                <c:pt idx="11">
                  <c:v>1</c:v>
                </c:pt>
                <c:pt idx="12">
                  <c:v>2</c:v>
                </c:pt>
                <c:pt idx="13">
                  <c:v>4</c:v>
                </c:pt>
                <c:pt idx="14">
                  <c:v>3</c:v>
                </c:pt>
                <c:pt idx="15">
                  <c:v>4</c:v>
                </c:pt>
                <c:pt idx="16">
                  <c:v>3</c:v>
                </c:pt>
                <c:pt idx="17">
                  <c:v>5</c:v>
                </c:pt>
                <c:pt idx="18">
                  <c:v>8</c:v>
                </c:pt>
                <c:pt idx="19">
                  <c:v>2</c:v>
                </c:pt>
                <c:pt idx="20">
                  <c:v>3</c:v>
                </c:pt>
                <c:pt idx="21">
                  <c:v>2</c:v>
                </c:pt>
                <c:pt idx="22">
                  <c:v>3</c:v>
                </c:pt>
                <c:pt idx="23">
                  <c:v>6</c:v>
                </c:pt>
                <c:pt idx="24">
                  <c:v>3</c:v>
                </c:pt>
                <c:pt idx="25">
                  <c:v>5</c:v>
                </c:pt>
                <c:pt idx="26">
                  <c:v>4</c:v>
                </c:pt>
                <c:pt idx="27">
                  <c:v>5</c:v>
                </c:pt>
                <c:pt idx="28">
                  <c:v>3</c:v>
                </c:pt>
                <c:pt idx="29">
                  <c:v>4</c:v>
                </c:pt>
                <c:pt idx="30">
                  <c:v>2</c:v>
                </c:pt>
              </c:numCache>
            </c:numRef>
          </c:val>
          <c:smooth val="0"/>
          <c:extLst>
            <c:ext xmlns:c16="http://schemas.microsoft.com/office/drawing/2014/chart" uri="{C3380CC4-5D6E-409C-BE32-E72D297353CC}">
              <c16:uniqueId val="{00000000-D0C4-416B-9C39-8646BF5DE75F}"/>
            </c:ext>
          </c:extLst>
        </c:ser>
        <c:dLbls>
          <c:showLegendKey val="0"/>
          <c:showVal val="0"/>
          <c:showCatName val="0"/>
          <c:showSerName val="0"/>
          <c:showPercent val="0"/>
          <c:showBubbleSize val="0"/>
        </c:dLbls>
        <c:smooth val="0"/>
        <c:axId val="359512816"/>
        <c:axId val="359513144"/>
      </c:lineChart>
      <c:dateAx>
        <c:axId val="3595128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513144"/>
        <c:crosses val="autoZero"/>
        <c:auto val="1"/>
        <c:lblOffset val="100"/>
        <c:baseTimeUnit val="days"/>
      </c:dateAx>
      <c:valAx>
        <c:axId val="3595131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512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CITIES design and lifestyle store</c:v>
                </c:pt>
              </c:strCache>
            </c:strRef>
          </c:tx>
          <c:spPr>
            <a:ln w="28575" cap="rnd">
              <a:solidFill>
                <a:schemeClr val="accent1"/>
              </a:solidFill>
              <a:round/>
            </a:ln>
            <a:effectLst/>
          </c:spPr>
          <c:marker>
            <c:symbol val="none"/>
          </c:marker>
          <c:cat>
            <c:numRef>
              <c:f>Sheet1!$A$2:$A$32</c:f>
              <c:numCache>
                <c:formatCode>m/d/yyyy</c:formatCode>
                <c:ptCount val="31"/>
                <c:pt idx="0">
                  <c:v>43374</c:v>
                </c:pt>
                <c:pt idx="1">
                  <c:v>43375</c:v>
                </c:pt>
                <c:pt idx="2">
                  <c:v>43376</c:v>
                </c:pt>
                <c:pt idx="3">
                  <c:v>43377</c:v>
                </c:pt>
                <c:pt idx="4">
                  <c:v>43378</c:v>
                </c:pt>
                <c:pt idx="5">
                  <c:v>43379</c:v>
                </c:pt>
                <c:pt idx="6">
                  <c:v>43380</c:v>
                </c:pt>
                <c:pt idx="7">
                  <c:v>43381</c:v>
                </c:pt>
                <c:pt idx="8">
                  <c:v>43382</c:v>
                </c:pt>
                <c:pt idx="9">
                  <c:v>43383</c:v>
                </c:pt>
                <c:pt idx="10">
                  <c:v>43384</c:v>
                </c:pt>
                <c:pt idx="11">
                  <c:v>43385</c:v>
                </c:pt>
                <c:pt idx="12">
                  <c:v>43386</c:v>
                </c:pt>
                <c:pt idx="13">
                  <c:v>43387</c:v>
                </c:pt>
                <c:pt idx="14">
                  <c:v>43388</c:v>
                </c:pt>
                <c:pt idx="15">
                  <c:v>43389</c:v>
                </c:pt>
                <c:pt idx="16">
                  <c:v>43390</c:v>
                </c:pt>
                <c:pt idx="17">
                  <c:v>43391</c:v>
                </c:pt>
                <c:pt idx="18">
                  <c:v>43392</c:v>
                </c:pt>
                <c:pt idx="19">
                  <c:v>43393</c:v>
                </c:pt>
                <c:pt idx="20">
                  <c:v>43394</c:v>
                </c:pt>
                <c:pt idx="21">
                  <c:v>43395</c:v>
                </c:pt>
                <c:pt idx="22">
                  <c:v>43396</c:v>
                </c:pt>
                <c:pt idx="23">
                  <c:v>43397</c:v>
                </c:pt>
                <c:pt idx="24">
                  <c:v>43398</c:v>
                </c:pt>
                <c:pt idx="25">
                  <c:v>43399</c:v>
                </c:pt>
                <c:pt idx="26">
                  <c:v>43400</c:v>
                </c:pt>
                <c:pt idx="27">
                  <c:v>43401</c:v>
                </c:pt>
                <c:pt idx="28">
                  <c:v>43402</c:v>
                </c:pt>
                <c:pt idx="29">
                  <c:v>43403</c:v>
                </c:pt>
                <c:pt idx="30">
                  <c:v>43404</c:v>
                </c:pt>
              </c:numCache>
            </c:numRef>
          </c:cat>
          <c:val>
            <c:numRef>
              <c:f>Sheet1!$B$2:$B$32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1</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0-48CD-436F-A1C8-04A744F78298}"/>
            </c:ext>
          </c:extLst>
        </c:ser>
        <c:dLbls>
          <c:showLegendKey val="0"/>
          <c:showVal val="0"/>
          <c:showCatName val="0"/>
          <c:showSerName val="0"/>
          <c:showPercent val="0"/>
          <c:showBubbleSize val="0"/>
        </c:dLbls>
        <c:smooth val="0"/>
        <c:axId val="359524296"/>
        <c:axId val="359526592"/>
      </c:lineChart>
      <c:dateAx>
        <c:axId val="3595242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526592"/>
        <c:crosses val="autoZero"/>
        <c:auto val="1"/>
        <c:lblOffset val="100"/>
        <c:baseTimeUnit val="days"/>
      </c:dateAx>
      <c:valAx>
        <c:axId val="359526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524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CITIES design and lifestyle store</c:v>
                </c:pt>
              </c:strCache>
            </c:strRef>
          </c:tx>
          <c:spPr>
            <a:ln w="28575" cap="rnd">
              <a:solidFill>
                <a:schemeClr val="accent1"/>
              </a:solidFill>
              <a:round/>
            </a:ln>
            <a:effectLst/>
          </c:spPr>
          <c:marker>
            <c:symbol val="none"/>
          </c:marker>
          <c:cat>
            <c:numRef>
              <c:f>Sheet1!$A$2:$A$32</c:f>
              <c:numCache>
                <c:formatCode>m/d/yyyy</c:formatCode>
                <c:ptCount val="31"/>
                <c:pt idx="0">
                  <c:v>43374</c:v>
                </c:pt>
                <c:pt idx="1">
                  <c:v>43375</c:v>
                </c:pt>
                <c:pt idx="2">
                  <c:v>43376</c:v>
                </c:pt>
                <c:pt idx="3">
                  <c:v>43377</c:v>
                </c:pt>
                <c:pt idx="4">
                  <c:v>43378</c:v>
                </c:pt>
                <c:pt idx="5">
                  <c:v>43379</c:v>
                </c:pt>
                <c:pt idx="6">
                  <c:v>43380</c:v>
                </c:pt>
                <c:pt idx="7">
                  <c:v>43381</c:v>
                </c:pt>
                <c:pt idx="8">
                  <c:v>43382</c:v>
                </c:pt>
                <c:pt idx="9">
                  <c:v>43383</c:v>
                </c:pt>
                <c:pt idx="10">
                  <c:v>43384</c:v>
                </c:pt>
                <c:pt idx="11">
                  <c:v>43385</c:v>
                </c:pt>
                <c:pt idx="12">
                  <c:v>43386</c:v>
                </c:pt>
                <c:pt idx="13">
                  <c:v>43387</c:v>
                </c:pt>
                <c:pt idx="14">
                  <c:v>43388</c:v>
                </c:pt>
                <c:pt idx="15">
                  <c:v>43389</c:v>
                </c:pt>
                <c:pt idx="16">
                  <c:v>43390</c:v>
                </c:pt>
                <c:pt idx="17">
                  <c:v>43391</c:v>
                </c:pt>
                <c:pt idx="18">
                  <c:v>43392</c:v>
                </c:pt>
                <c:pt idx="19">
                  <c:v>43393</c:v>
                </c:pt>
                <c:pt idx="20">
                  <c:v>43394</c:v>
                </c:pt>
                <c:pt idx="21">
                  <c:v>43395</c:v>
                </c:pt>
                <c:pt idx="22">
                  <c:v>43396</c:v>
                </c:pt>
                <c:pt idx="23">
                  <c:v>43397</c:v>
                </c:pt>
                <c:pt idx="24">
                  <c:v>43398</c:v>
                </c:pt>
                <c:pt idx="25">
                  <c:v>43399</c:v>
                </c:pt>
                <c:pt idx="26">
                  <c:v>43400</c:v>
                </c:pt>
                <c:pt idx="27">
                  <c:v>43401</c:v>
                </c:pt>
                <c:pt idx="28">
                  <c:v>43402</c:v>
                </c:pt>
                <c:pt idx="29">
                  <c:v>43403</c:v>
                </c:pt>
                <c:pt idx="30">
                  <c:v>43404</c:v>
                </c:pt>
              </c:numCache>
            </c:numRef>
          </c:cat>
          <c:val>
            <c:numRef>
              <c:f>Sheet1!$B$2:$B$32</c:f>
              <c:numCache>
                <c:formatCode>General</c:formatCode>
                <c:ptCount val="31"/>
                <c:pt idx="0">
                  <c:v>2</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1</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0-3DB5-4C4A-8087-E297F3046084}"/>
            </c:ext>
          </c:extLst>
        </c:ser>
        <c:dLbls>
          <c:showLegendKey val="0"/>
          <c:showVal val="0"/>
          <c:showCatName val="0"/>
          <c:showSerName val="0"/>
          <c:showPercent val="0"/>
          <c:showBubbleSize val="0"/>
        </c:dLbls>
        <c:smooth val="0"/>
        <c:axId val="358552936"/>
        <c:axId val="358551624"/>
      </c:lineChart>
      <c:dateAx>
        <c:axId val="3585529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551624"/>
        <c:crosses val="autoZero"/>
        <c:auto val="1"/>
        <c:lblOffset val="100"/>
        <c:baseTimeUnit val="days"/>
      </c:dateAx>
      <c:valAx>
        <c:axId val="3585516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552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CITIES design and lifestyle store</c:v>
                </c:pt>
              </c:strCache>
            </c:strRef>
          </c:tx>
          <c:spPr>
            <a:ln w="28575" cap="rnd">
              <a:solidFill>
                <a:schemeClr val="accent1"/>
              </a:solidFill>
              <a:round/>
            </a:ln>
            <a:effectLst/>
          </c:spPr>
          <c:marker>
            <c:symbol val="none"/>
          </c:marker>
          <c:cat>
            <c:numRef>
              <c:f>Sheet1!$A$2:$A$32</c:f>
              <c:numCache>
                <c:formatCode>m/d/yyyy</c:formatCode>
                <c:ptCount val="31"/>
                <c:pt idx="0">
                  <c:v>43374</c:v>
                </c:pt>
                <c:pt idx="1">
                  <c:v>43375</c:v>
                </c:pt>
                <c:pt idx="2">
                  <c:v>43376</c:v>
                </c:pt>
                <c:pt idx="3">
                  <c:v>43377</c:v>
                </c:pt>
                <c:pt idx="4">
                  <c:v>43378</c:v>
                </c:pt>
                <c:pt idx="5">
                  <c:v>43379</c:v>
                </c:pt>
                <c:pt idx="6">
                  <c:v>43380</c:v>
                </c:pt>
                <c:pt idx="7">
                  <c:v>43381</c:v>
                </c:pt>
                <c:pt idx="8">
                  <c:v>43382</c:v>
                </c:pt>
                <c:pt idx="9">
                  <c:v>43383</c:v>
                </c:pt>
                <c:pt idx="10">
                  <c:v>43384</c:v>
                </c:pt>
                <c:pt idx="11">
                  <c:v>43385</c:v>
                </c:pt>
                <c:pt idx="12">
                  <c:v>43386</c:v>
                </c:pt>
                <c:pt idx="13">
                  <c:v>43387</c:v>
                </c:pt>
                <c:pt idx="14">
                  <c:v>43388</c:v>
                </c:pt>
                <c:pt idx="15">
                  <c:v>43389</c:v>
                </c:pt>
                <c:pt idx="16">
                  <c:v>43390</c:v>
                </c:pt>
                <c:pt idx="17">
                  <c:v>43391</c:v>
                </c:pt>
                <c:pt idx="18">
                  <c:v>43392</c:v>
                </c:pt>
                <c:pt idx="19">
                  <c:v>43393</c:v>
                </c:pt>
                <c:pt idx="20">
                  <c:v>43394</c:v>
                </c:pt>
                <c:pt idx="21">
                  <c:v>43395</c:v>
                </c:pt>
                <c:pt idx="22">
                  <c:v>43396</c:v>
                </c:pt>
                <c:pt idx="23">
                  <c:v>43397</c:v>
                </c:pt>
                <c:pt idx="24">
                  <c:v>43398</c:v>
                </c:pt>
                <c:pt idx="25">
                  <c:v>43399</c:v>
                </c:pt>
                <c:pt idx="26">
                  <c:v>43400</c:v>
                </c:pt>
                <c:pt idx="27">
                  <c:v>43401</c:v>
                </c:pt>
                <c:pt idx="28">
                  <c:v>43402</c:v>
                </c:pt>
                <c:pt idx="29">
                  <c:v>43403</c:v>
                </c:pt>
                <c:pt idx="30">
                  <c:v>43404</c:v>
                </c:pt>
              </c:numCache>
            </c:numRef>
          </c:cat>
          <c:val>
            <c:numRef>
              <c:f>Sheet1!$B$2:$B$32</c:f>
              <c:numCache>
                <c:formatCode>General</c:formatCode>
                <c:ptCount val="31"/>
                <c:pt idx="0">
                  <c:v>18257</c:v>
                </c:pt>
                <c:pt idx="1">
                  <c:v>20866</c:v>
                </c:pt>
                <c:pt idx="2">
                  <c:v>20221</c:v>
                </c:pt>
                <c:pt idx="3">
                  <c:v>20409</c:v>
                </c:pt>
                <c:pt idx="4">
                  <c:v>20406</c:v>
                </c:pt>
                <c:pt idx="5">
                  <c:v>23732</c:v>
                </c:pt>
                <c:pt idx="6">
                  <c:v>22956</c:v>
                </c:pt>
                <c:pt idx="7">
                  <c:v>21698</c:v>
                </c:pt>
                <c:pt idx="8">
                  <c:v>23807</c:v>
                </c:pt>
                <c:pt idx="9">
                  <c:v>21888</c:v>
                </c:pt>
                <c:pt idx="10">
                  <c:v>20476</c:v>
                </c:pt>
                <c:pt idx="11">
                  <c:v>22089</c:v>
                </c:pt>
                <c:pt idx="12">
                  <c:v>22145</c:v>
                </c:pt>
                <c:pt idx="13">
                  <c:v>22569</c:v>
                </c:pt>
                <c:pt idx="14">
                  <c:v>7340</c:v>
                </c:pt>
                <c:pt idx="15">
                  <c:v>4299</c:v>
                </c:pt>
                <c:pt idx="16">
                  <c:v>2110</c:v>
                </c:pt>
                <c:pt idx="17">
                  <c:v>2707</c:v>
                </c:pt>
                <c:pt idx="18">
                  <c:v>4267</c:v>
                </c:pt>
                <c:pt idx="19">
                  <c:v>3521</c:v>
                </c:pt>
                <c:pt idx="20">
                  <c:v>4478</c:v>
                </c:pt>
                <c:pt idx="21">
                  <c:v>9272</c:v>
                </c:pt>
                <c:pt idx="22">
                  <c:v>13926</c:v>
                </c:pt>
                <c:pt idx="23">
                  <c:v>14190</c:v>
                </c:pt>
                <c:pt idx="24">
                  <c:v>14125</c:v>
                </c:pt>
                <c:pt idx="25">
                  <c:v>15894</c:v>
                </c:pt>
                <c:pt idx="26">
                  <c:v>15704</c:v>
                </c:pt>
                <c:pt idx="27">
                  <c:v>18611</c:v>
                </c:pt>
                <c:pt idx="28">
                  <c:v>19905</c:v>
                </c:pt>
                <c:pt idx="29">
                  <c:v>15798</c:v>
                </c:pt>
                <c:pt idx="30">
                  <c:v>12830</c:v>
                </c:pt>
              </c:numCache>
            </c:numRef>
          </c:val>
          <c:smooth val="0"/>
          <c:extLst>
            <c:ext xmlns:c16="http://schemas.microsoft.com/office/drawing/2014/chart" uri="{C3380CC4-5D6E-409C-BE32-E72D297353CC}">
              <c16:uniqueId val="{00000000-3A49-42FA-8E4D-79B3DE09FE16}"/>
            </c:ext>
          </c:extLst>
        </c:ser>
        <c:dLbls>
          <c:showLegendKey val="0"/>
          <c:showVal val="0"/>
          <c:showCatName val="0"/>
          <c:showSerName val="0"/>
          <c:showPercent val="0"/>
          <c:showBubbleSize val="0"/>
        </c:dLbls>
        <c:smooth val="0"/>
        <c:axId val="45644440"/>
        <c:axId val="45646080"/>
      </c:lineChart>
      <c:dateAx>
        <c:axId val="456444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646080"/>
        <c:crosses val="autoZero"/>
        <c:auto val="1"/>
        <c:lblOffset val="100"/>
        <c:baseTimeUnit val="days"/>
      </c:dateAx>
      <c:valAx>
        <c:axId val="45646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644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CITIES design and lifestyle store</c:v>
                </c:pt>
              </c:strCache>
            </c:strRef>
          </c:tx>
          <c:spPr>
            <a:ln w="28575" cap="rnd">
              <a:solidFill>
                <a:schemeClr val="accent1"/>
              </a:solidFill>
              <a:round/>
            </a:ln>
            <a:effectLst/>
          </c:spPr>
          <c:marker>
            <c:symbol val="none"/>
          </c:marker>
          <c:cat>
            <c:numRef>
              <c:f>Sheet1!$A$2:$A$32</c:f>
              <c:numCache>
                <c:formatCode>m/d/yyyy</c:formatCode>
                <c:ptCount val="31"/>
                <c:pt idx="0">
                  <c:v>43374</c:v>
                </c:pt>
                <c:pt idx="1">
                  <c:v>43375</c:v>
                </c:pt>
                <c:pt idx="2">
                  <c:v>43376</c:v>
                </c:pt>
                <c:pt idx="3">
                  <c:v>43377</c:v>
                </c:pt>
                <c:pt idx="4">
                  <c:v>43378</c:v>
                </c:pt>
                <c:pt idx="5">
                  <c:v>43379</c:v>
                </c:pt>
                <c:pt idx="6">
                  <c:v>43380</c:v>
                </c:pt>
                <c:pt idx="7">
                  <c:v>43381</c:v>
                </c:pt>
                <c:pt idx="8">
                  <c:v>43382</c:v>
                </c:pt>
                <c:pt idx="9">
                  <c:v>43383</c:v>
                </c:pt>
                <c:pt idx="10">
                  <c:v>43384</c:v>
                </c:pt>
                <c:pt idx="11">
                  <c:v>43385</c:v>
                </c:pt>
                <c:pt idx="12">
                  <c:v>43386</c:v>
                </c:pt>
                <c:pt idx="13">
                  <c:v>43387</c:v>
                </c:pt>
                <c:pt idx="14">
                  <c:v>43388</c:v>
                </c:pt>
                <c:pt idx="15">
                  <c:v>43389</c:v>
                </c:pt>
                <c:pt idx="16">
                  <c:v>43390</c:v>
                </c:pt>
                <c:pt idx="17">
                  <c:v>43391</c:v>
                </c:pt>
                <c:pt idx="18">
                  <c:v>43392</c:v>
                </c:pt>
                <c:pt idx="19">
                  <c:v>43393</c:v>
                </c:pt>
                <c:pt idx="20">
                  <c:v>43394</c:v>
                </c:pt>
                <c:pt idx="21">
                  <c:v>43395</c:v>
                </c:pt>
                <c:pt idx="22">
                  <c:v>43396</c:v>
                </c:pt>
                <c:pt idx="23">
                  <c:v>43397</c:v>
                </c:pt>
                <c:pt idx="24">
                  <c:v>43398</c:v>
                </c:pt>
                <c:pt idx="25">
                  <c:v>43399</c:v>
                </c:pt>
                <c:pt idx="26">
                  <c:v>43400</c:v>
                </c:pt>
                <c:pt idx="27">
                  <c:v>43401</c:v>
                </c:pt>
                <c:pt idx="28">
                  <c:v>43402</c:v>
                </c:pt>
                <c:pt idx="29">
                  <c:v>43403</c:v>
                </c:pt>
                <c:pt idx="30">
                  <c:v>43404</c:v>
                </c:pt>
              </c:numCache>
            </c:numRef>
          </c:cat>
          <c:val>
            <c:numRef>
              <c:f>Sheet1!$B$2:$B$32</c:f>
              <c:numCache>
                <c:formatCode>General</c:formatCode>
                <c:ptCount val="31"/>
                <c:pt idx="0">
                  <c:v>1005</c:v>
                </c:pt>
                <c:pt idx="1">
                  <c:v>900</c:v>
                </c:pt>
                <c:pt idx="2">
                  <c:v>900</c:v>
                </c:pt>
                <c:pt idx="3">
                  <c:v>832</c:v>
                </c:pt>
                <c:pt idx="4">
                  <c:v>696</c:v>
                </c:pt>
                <c:pt idx="5">
                  <c:v>855</c:v>
                </c:pt>
                <c:pt idx="6">
                  <c:v>707</c:v>
                </c:pt>
                <c:pt idx="7">
                  <c:v>756</c:v>
                </c:pt>
                <c:pt idx="8">
                  <c:v>753</c:v>
                </c:pt>
                <c:pt idx="9">
                  <c:v>726</c:v>
                </c:pt>
                <c:pt idx="10">
                  <c:v>645</c:v>
                </c:pt>
                <c:pt idx="11">
                  <c:v>630</c:v>
                </c:pt>
                <c:pt idx="12">
                  <c:v>683</c:v>
                </c:pt>
                <c:pt idx="13">
                  <c:v>664</c:v>
                </c:pt>
                <c:pt idx="14">
                  <c:v>163</c:v>
                </c:pt>
                <c:pt idx="15">
                  <c:v>55</c:v>
                </c:pt>
                <c:pt idx="16">
                  <c:v>48</c:v>
                </c:pt>
                <c:pt idx="17">
                  <c:v>38</c:v>
                </c:pt>
                <c:pt idx="18">
                  <c:v>61</c:v>
                </c:pt>
                <c:pt idx="19">
                  <c:v>53</c:v>
                </c:pt>
                <c:pt idx="20">
                  <c:v>51</c:v>
                </c:pt>
                <c:pt idx="21">
                  <c:v>248</c:v>
                </c:pt>
                <c:pt idx="22">
                  <c:v>375</c:v>
                </c:pt>
                <c:pt idx="23">
                  <c:v>343</c:v>
                </c:pt>
                <c:pt idx="24">
                  <c:v>337</c:v>
                </c:pt>
                <c:pt idx="25">
                  <c:v>353</c:v>
                </c:pt>
                <c:pt idx="26">
                  <c:v>354</c:v>
                </c:pt>
                <c:pt idx="27">
                  <c:v>352</c:v>
                </c:pt>
                <c:pt idx="28">
                  <c:v>344</c:v>
                </c:pt>
                <c:pt idx="29">
                  <c:v>294</c:v>
                </c:pt>
                <c:pt idx="30">
                  <c:v>292</c:v>
                </c:pt>
              </c:numCache>
            </c:numRef>
          </c:val>
          <c:smooth val="0"/>
          <c:extLst>
            <c:ext xmlns:c16="http://schemas.microsoft.com/office/drawing/2014/chart" uri="{C3380CC4-5D6E-409C-BE32-E72D297353CC}">
              <c16:uniqueId val="{00000000-1DAF-4DB6-BCC4-B1446C7EA608}"/>
            </c:ext>
          </c:extLst>
        </c:ser>
        <c:dLbls>
          <c:showLegendKey val="0"/>
          <c:showVal val="0"/>
          <c:showCatName val="0"/>
          <c:showSerName val="0"/>
          <c:showPercent val="0"/>
          <c:showBubbleSize val="0"/>
        </c:dLbls>
        <c:smooth val="0"/>
        <c:axId val="45645096"/>
        <c:axId val="45645752"/>
      </c:lineChart>
      <c:dateAx>
        <c:axId val="456450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645752"/>
        <c:crosses val="autoZero"/>
        <c:auto val="1"/>
        <c:lblOffset val="100"/>
        <c:baseTimeUnit val="days"/>
      </c:dateAx>
      <c:valAx>
        <c:axId val="456457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645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CITIES design and lifestyle store</c:v>
                </c:pt>
              </c:strCache>
            </c:strRef>
          </c:tx>
          <c:spPr>
            <a:ln w="28575" cap="rnd">
              <a:solidFill>
                <a:schemeClr val="accent1"/>
              </a:solidFill>
              <a:round/>
            </a:ln>
            <a:effectLst/>
          </c:spPr>
          <c:marker>
            <c:symbol val="none"/>
          </c:marker>
          <c:cat>
            <c:numRef>
              <c:f>Sheet1!$A$2:$A$32</c:f>
              <c:numCache>
                <c:formatCode>m/d/yyyy</c:formatCode>
                <c:ptCount val="31"/>
                <c:pt idx="0">
                  <c:v>43374</c:v>
                </c:pt>
                <c:pt idx="1">
                  <c:v>43375</c:v>
                </c:pt>
                <c:pt idx="2">
                  <c:v>43376</c:v>
                </c:pt>
                <c:pt idx="3">
                  <c:v>43377</c:v>
                </c:pt>
                <c:pt idx="4">
                  <c:v>43378</c:v>
                </c:pt>
                <c:pt idx="5">
                  <c:v>43379</c:v>
                </c:pt>
                <c:pt idx="6">
                  <c:v>43380</c:v>
                </c:pt>
                <c:pt idx="7">
                  <c:v>43381</c:v>
                </c:pt>
                <c:pt idx="8">
                  <c:v>43382</c:v>
                </c:pt>
                <c:pt idx="9">
                  <c:v>43383</c:v>
                </c:pt>
                <c:pt idx="10">
                  <c:v>43384</c:v>
                </c:pt>
                <c:pt idx="11">
                  <c:v>43385</c:v>
                </c:pt>
                <c:pt idx="12">
                  <c:v>43386</c:v>
                </c:pt>
                <c:pt idx="13">
                  <c:v>43387</c:v>
                </c:pt>
                <c:pt idx="14">
                  <c:v>43388</c:v>
                </c:pt>
                <c:pt idx="15">
                  <c:v>43389</c:v>
                </c:pt>
                <c:pt idx="16">
                  <c:v>43390</c:v>
                </c:pt>
                <c:pt idx="17">
                  <c:v>43391</c:v>
                </c:pt>
                <c:pt idx="18">
                  <c:v>43392</c:v>
                </c:pt>
                <c:pt idx="19">
                  <c:v>43393</c:v>
                </c:pt>
                <c:pt idx="20">
                  <c:v>43394</c:v>
                </c:pt>
                <c:pt idx="21">
                  <c:v>43395</c:v>
                </c:pt>
                <c:pt idx="22">
                  <c:v>43396</c:v>
                </c:pt>
                <c:pt idx="23">
                  <c:v>43397</c:v>
                </c:pt>
                <c:pt idx="24">
                  <c:v>43398</c:v>
                </c:pt>
                <c:pt idx="25">
                  <c:v>43399</c:v>
                </c:pt>
                <c:pt idx="26">
                  <c:v>43400</c:v>
                </c:pt>
                <c:pt idx="27">
                  <c:v>43401</c:v>
                </c:pt>
                <c:pt idx="28">
                  <c:v>43402</c:v>
                </c:pt>
                <c:pt idx="29">
                  <c:v>43403</c:v>
                </c:pt>
                <c:pt idx="30">
                  <c:v>43404</c:v>
                </c:pt>
              </c:numCache>
            </c:numRef>
          </c:cat>
          <c:val>
            <c:numRef>
              <c:f>Sheet1!$B$2:$B$32</c:f>
              <c:numCache>
                <c:formatCode>General</c:formatCode>
                <c:ptCount val="31"/>
                <c:pt idx="0">
                  <c:v>0</c:v>
                </c:pt>
                <c:pt idx="1">
                  <c:v>0</c:v>
                </c:pt>
                <c:pt idx="2">
                  <c:v>0</c:v>
                </c:pt>
                <c:pt idx="3">
                  <c:v>0</c:v>
                </c:pt>
                <c:pt idx="4">
                  <c:v>0</c:v>
                </c:pt>
                <c:pt idx="5">
                  <c:v>1</c:v>
                </c:pt>
                <c:pt idx="6">
                  <c:v>1</c:v>
                </c:pt>
                <c:pt idx="7">
                  <c:v>1</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1</c:v>
                </c:pt>
                <c:pt idx="28">
                  <c:v>0</c:v>
                </c:pt>
                <c:pt idx="29">
                  <c:v>0</c:v>
                </c:pt>
                <c:pt idx="30">
                  <c:v>0</c:v>
                </c:pt>
              </c:numCache>
            </c:numRef>
          </c:val>
          <c:smooth val="0"/>
          <c:extLst>
            <c:ext xmlns:c16="http://schemas.microsoft.com/office/drawing/2014/chart" uri="{C3380CC4-5D6E-409C-BE32-E72D297353CC}">
              <c16:uniqueId val="{00000000-BEFE-4D26-8B6A-76148B952AD4}"/>
            </c:ext>
          </c:extLst>
        </c:ser>
        <c:dLbls>
          <c:showLegendKey val="0"/>
          <c:showVal val="0"/>
          <c:showCatName val="0"/>
          <c:showSerName val="0"/>
          <c:showPercent val="0"/>
          <c:showBubbleSize val="0"/>
        </c:dLbls>
        <c:smooth val="0"/>
        <c:axId val="45640504"/>
        <c:axId val="45634928"/>
      </c:lineChart>
      <c:dateAx>
        <c:axId val="456405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634928"/>
        <c:crosses val="autoZero"/>
        <c:auto val="1"/>
        <c:lblOffset val="100"/>
        <c:baseTimeUnit val="days"/>
      </c:dateAx>
      <c:valAx>
        <c:axId val="456349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640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CITIES design and lifestyle store</c:v>
                </c:pt>
              </c:strCache>
            </c:strRef>
          </c:tx>
          <c:spPr>
            <a:ln w="28575" cap="rnd">
              <a:solidFill>
                <a:schemeClr val="accent1"/>
              </a:solidFill>
              <a:round/>
            </a:ln>
            <a:effectLst/>
          </c:spPr>
          <c:marker>
            <c:symbol val="none"/>
          </c:marker>
          <c:cat>
            <c:numRef>
              <c:f>Sheet1!$A$2:$A$32</c:f>
              <c:numCache>
                <c:formatCode>m/d/yyyy</c:formatCode>
                <c:ptCount val="31"/>
                <c:pt idx="0">
                  <c:v>43374</c:v>
                </c:pt>
                <c:pt idx="1">
                  <c:v>43375</c:v>
                </c:pt>
                <c:pt idx="2">
                  <c:v>43376</c:v>
                </c:pt>
                <c:pt idx="3">
                  <c:v>43377</c:v>
                </c:pt>
                <c:pt idx="4">
                  <c:v>43378</c:v>
                </c:pt>
                <c:pt idx="5">
                  <c:v>43379</c:v>
                </c:pt>
                <c:pt idx="6">
                  <c:v>43380</c:v>
                </c:pt>
                <c:pt idx="7">
                  <c:v>43381</c:v>
                </c:pt>
                <c:pt idx="8">
                  <c:v>43382</c:v>
                </c:pt>
                <c:pt idx="9">
                  <c:v>43383</c:v>
                </c:pt>
                <c:pt idx="10">
                  <c:v>43384</c:v>
                </c:pt>
                <c:pt idx="11">
                  <c:v>43385</c:v>
                </c:pt>
                <c:pt idx="12">
                  <c:v>43386</c:v>
                </c:pt>
                <c:pt idx="13">
                  <c:v>43387</c:v>
                </c:pt>
                <c:pt idx="14">
                  <c:v>43388</c:v>
                </c:pt>
                <c:pt idx="15">
                  <c:v>43389</c:v>
                </c:pt>
                <c:pt idx="16">
                  <c:v>43390</c:v>
                </c:pt>
                <c:pt idx="17">
                  <c:v>43391</c:v>
                </c:pt>
                <c:pt idx="18">
                  <c:v>43392</c:v>
                </c:pt>
                <c:pt idx="19">
                  <c:v>43393</c:v>
                </c:pt>
                <c:pt idx="20">
                  <c:v>43394</c:v>
                </c:pt>
                <c:pt idx="21">
                  <c:v>43395</c:v>
                </c:pt>
                <c:pt idx="22">
                  <c:v>43396</c:v>
                </c:pt>
                <c:pt idx="23">
                  <c:v>43397</c:v>
                </c:pt>
                <c:pt idx="24">
                  <c:v>43398</c:v>
                </c:pt>
                <c:pt idx="25">
                  <c:v>43399</c:v>
                </c:pt>
                <c:pt idx="26">
                  <c:v>43400</c:v>
                </c:pt>
                <c:pt idx="27">
                  <c:v>43401</c:v>
                </c:pt>
                <c:pt idx="28">
                  <c:v>43402</c:v>
                </c:pt>
                <c:pt idx="29">
                  <c:v>43403</c:v>
                </c:pt>
                <c:pt idx="30">
                  <c:v>43404</c:v>
                </c:pt>
              </c:numCache>
            </c:numRef>
          </c:cat>
          <c:val>
            <c:numRef>
              <c:f>Sheet1!$B$2:$B$32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1</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0-8EDA-45A8-98BD-B0FF6A081DC1}"/>
            </c:ext>
          </c:extLst>
        </c:ser>
        <c:dLbls>
          <c:showLegendKey val="0"/>
          <c:showVal val="0"/>
          <c:showCatName val="0"/>
          <c:showSerName val="0"/>
          <c:showPercent val="0"/>
          <c:showBubbleSize val="0"/>
        </c:dLbls>
        <c:smooth val="0"/>
        <c:axId val="45638536"/>
        <c:axId val="45636240"/>
      </c:lineChart>
      <c:dateAx>
        <c:axId val="456385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636240"/>
        <c:crosses val="autoZero"/>
        <c:auto val="1"/>
        <c:lblOffset val="100"/>
        <c:baseTimeUnit val="days"/>
      </c:dateAx>
      <c:valAx>
        <c:axId val="456362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638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11/14/2018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11/14/2018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11/14/2018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D87365-E8E6-4095-904C-E05E2DB6DB7B}"/>
              </a:ext>
            </a:extLst>
          </p:cNvPr>
          <p:cNvSpPr>
            <a:spLocks noGrp="1"/>
          </p:cNvSpPr>
          <p:nvPr>
            <p:ph type="ctrTitle"/>
          </p:nvPr>
        </p:nvSpPr>
        <p:spPr/>
        <p:txBody>
          <a:bodyPr/>
          <a:lstStyle/>
          <a:p>
            <a:r>
              <a:rPr lang="en-US"/>
              <a:t>CITIES Facebook Dashboard </a:t>
            </a:r>
          </a:p>
        </p:txBody>
      </p:sp>
      <p:sp>
        <p:nvSpPr>
          <p:cNvPr id="3" name="Subtitle 2">
            <a:extLst>
              <a:ext uri="{FF2B5EF4-FFF2-40B4-BE49-F238E27FC236}">
                <a16:creationId xmlns:a16="http://schemas.microsoft.com/office/drawing/2014/main" id="{33C436F5-5D6D-4942-83CA-A3DB60CB41EA}"/>
              </a:ext>
            </a:extLst>
          </p:cNvPr>
          <p:cNvSpPr>
            <a:spLocks noGrp="1"/>
          </p:cNvSpPr>
          <p:nvPr>
            <p:ph type="subTitle" idx="1"/>
          </p:nvPr>
        </p:nvSpPr>
        <p:spPr/>
        <p:txBody>
          <a:bodyPr/>
          <a:lstStyle/>
          <a:p>
            <a:r>
              <a:rPr lang="en-US"/>
              <a:t>Bridge Capital Holding</a:t>
            </a:r>
          </a:p>
        </p:txBody>
      </p:sp>
    </p:spTree>
    <p:extLst>
      <p:ext uri="{BB962C8B-B14F-4D97-AF65-F5344CB8AC3E}">
        <p14:creationId xmlns:p14="http://schemas.microsoft.com/office/powerpoint/2010/main" val="7574455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D5E271-883D-433D-83EE-1594ADB200FE}"/>
              </a:ext>
            </a:extLst>
          </p:cNvPr>
          <p:cNvSpPr>
            <a:spLocks noGrp="1"/>
          </p:cNvSpPr>
          <p:nvPr>
            <p:ph type="title"/>
          </p:nvPr>
        </p:nvSpPr>
        <p:spPr/>
        <p:txBody>
          <a:bodyPr/>
          <a:lstStyle/>
          <a:p>
            <a:r>
              <a:rPr lang="en-US"/>
              <a:t>Facebook Key Metrics Table | CITIES design and lifestyle store</a:t>
            </a:r>
          </a:p>
        </p:txBody>
      </p:sp>
      <p:graphicFrame>
        <p:nvGraphicFramePr>
          <p:cNvPr id="5" name="Table Placeholder 4">
            <a:extLst>
              <a:ext uri="{FF2B5EF4-FFF2-40B4-BE49-F238E27FC236}">
                <a16:creationId xmlns:a16="http://schemas.microsoft.com/office/drawing/2014/main" id="{191D062A-D92D-4955-B753-4A212B99BEF3}"/>
              </a:ext>
            </a:extLst>
          </p:cNvPr>
          <p:cNvGraphicFramePr>
            <a:graphicFrameLocks noGrp="1"/>
          </p:cNvGraphicFramePr>
          <p:nvPr>
            <p:ph type="tbl" sz="quarter" idx="13"/>
            <p:extLst>
              <p:ext uri="{D42A27DB-BD31-4B8C-83A1-F6EECF244321}">
                <p14:modId xmlns:p14="http://schemas.microsoft.com/office/powerpoint/2010/main" val="18896179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
                  <a:extLst>
                    <a:ext uri="{9D8B030D-6E8A-4147-A177-3AD203B41FA5}">
                      <a16:colId xmlns:a16="http://schemas.microsoft.com/office/drawing/2014/main" val="2938727235"/>
                    </a:ext>
                  </a:extLst>
                </a:gridCol>
                <a:gridCol w="263347">
                  <a:extLst>
                    <a:ext uri="{9D8B030D-6E8A-4147-A177-3AD203B41FA5}">
                      <a16:colId xmlns:a16="http://schemas.microsoft.com/office/drawing/2014/main" val="2985911989"/>
                    </a:ext>
                  </a:extLst>
                </a:gridCol>
                <a:gridCol w="263347">
                  <a:extLst>
                    <a:ext uri="{9D8B030D-6E8A-4147-A177-3AD203B41FA5}">
                      <a16:colId xmlns:a16="http://schemas.microsoft.com/office/drawing/2014/main" val="40421545"/>
                    </a:ext>
                  </a:extLst>
                </a:gridCol>
                <a:gridCol w="263347">
                  <a:extLst>
                    <a:ext uri="{9D8B030D-6E8A-4147-A177-3AD203B41FA5}">
                      <a16:colId xmlns:a16="http://schemas.microsoft.com/office/drawing/2014/main" val="256302597"/>
                    </a:ext>
                  </a:extLst>
                </a:gridCol>
                <a:gridCol w="263347">
                  <a:extLst>
                    <a:ext uri="{9D8B030D-6E8A-4147-A177-3AD203B41FA5}">
                      <a16:colId xmlns:a16="http://schemas.microsoft.com/office/drawing/2014/main" val="3930445959"/>
                    </a:ext>
                  </a:extLst>
                </a:gridCol>
                <a:gridCol w="263347">
                  <a:extLst>
                    <a:ext uri="{9D8B030D-6E8A-4147-A177-3AD203B41FA5}">
                      <a16:colId xmlns:a16="http://schemas.microsoft.com/office/drawing/2014/main" val="4229595307"/>
                    </a:ext>
                  </a:extLst>
                </a:gridCol>
                <a:gridCol w="263347">
                  <a:extLst>
                    <a:ext uri="{9D8B030D-6E8A-4147-A177-3AD203B41FA5}">
                      <a16:colId xmlns:a16="http://schemas.microsoft.com/office/drawing/2014/main" val="35089950"/>
                    </a:ext>
                  </a:extLst>
                </a:gridCol>
                <a:gridCol w="263347">
                  <a:extLst>
                    <a:ext uri="{9D8B030D-6E8A-4147-A177-3AD203B41FA5}">
                      <a16:colId xmlns:a16="http://schemas.microsoft.com/office/drawing/2014/main" val="2808441820"/>
                    </a:ext>
                  </a:extLst>
                </a:gridCol>
                <a:gridCol w="263347">
                  <a:extLst>
                    <a:ext uri="{9D8B030D-6E8A-4147-A177-3AD203B41FA5}">
                      <a16:colId xmlns:a16="http://schemas.microsoft.com/office/drawing/2014/main" val="3203940876"/>
                    </a:ext>
                  </a:extLst>
                </a:gridCol>
                <a:gridCol w="263347">
                  <a:extLst>
                    <a:ext uri="{9D8B030D-6E8A-4147-A177-3AD203B41FA5}">
                      <a16:colId xmlns:a16="http://schemas.microsoft.com/office/drawing/2014/main" val="2474479881"/>
                    </a:ext>
                  </a:extLst>
                </a:gridCol>
                <a:gridCol w="263347">
                  <a:extLst>
                    <a:ext uri="{9D8B030D-6E8A-4147-A177-3AD203B41FA5}">
                      <a16:colId xmlns:a16="http://schemas.microsoft.com/office/drawing/2014/main" val="784423612"/>
                    </a:ext>
                  </a:extLst>
                </a:gridCol>
                <a:gridCol w="263347">
                  <a:extLst>
                    <a:ext uri="{9D8B030D-6E8A-4147-A177-3AD203B41FA5}">
                      <a16:colId xmlns:a16="http://schemas.microsoft.com/office/drawing/2014/main" val="1524724824"/>
                    </a:ext>
                  </a:extLst>
                </a:gridCol>
                <a:gridCol w="263347">
                  <a:extLst>
                    <a:ext uri="{9D8B030D-6E8A-4147-A177-3AD203B41FA5}">
                      <a16:colId xmlns:a16="http://schemas.microsoft.com/office/drawing/2014/main" val="354494262"/>
                    </a:ext>
                  </a:extLst>
                </a:gridCol>
                <a:gridCol w="263347">
                  <a:extLst>
                    <a:ext uri="{9D8B030D-6E8A-4147-A177-3AD203B41FA5}">
                      <a16:colId xmlns:a16="http://schemas.microsoft.com/office/drawing/2014/main" val="3377497596"/>
                    </a:ext>
                  </a:extLst>
                </a:gridCol>
                <a:gridCol w="263347">
                  <a:extLst>
                    <a:ext uri="{9D8B030D-6E8A-4147-A177-3AD203B41FA5}">
                      <a16:colId xmlns:a16="http://schemas.microsoft.com/office/drawing/2014/main" val="4112901541"/>
                    </a:ext>
                  </a:extLst>
                </a:gridCol>
                <a:gridCol w="263347">
                  <a:extLst>
                    <a:ext uri="{9D8B030D-6E8A-4147-A177-3AD203B41FA5}">
                      <a16:colId xmlns:a16="http://schemas.microsoft.com/office/drawing/2014/main" val="158559628"/>
                    </a:ext>
                  </a:extLst>
                </a:gridCol>
                <a:gridCol w="263347">
                  <a:extLst>
                    <a:ext uri="{9D8B030D-6E8A-4147-A177-3AD203B41FA5}">
                      <a16:colId xmlns:a16="http://schemas.microsoft.com/office/drawing/2014/main" val="84761641"/>
                    </a:ext>
                  </a:extLst>
                </a:gridCol>
                <a:gridCol w="263347">
                  <a:extLst>
                    <a:ext uri="{9D8B030D-6E8A-4147-A177-3AD203B41FA5}">
                      <a16:colId xmlns:a16="http://schemas.microsoft.com/office/drawing/2014/main" val="1922139798"/>
                    </a:ext>
                  </a:extLst>
                </a:gridCol>
                <a:gridCol w="263347">
                  <a:extLst>
                    <a:ext uri="{9D8B030D-6E8A-4147-A177-3AD203B41FA5}">
                      <a16:colId xmlns:a16="http://schemas.microsoft.com/office/drawing/2014/main" val="2964508127"/>
                    </a:ext>
                  </a:extLst>
                </a:gridCol>
                <a:gridCol w="263347">
                  <a:extLst>
                    <a:ext uri="{9D8B030D-6E8A-4147-A177-3AD203B41FA5}">
                      <a16:colId xmlns:a16="http://schemas.microsoft.com/office/drawing/2014/main" val="1444689136"/>
                    </a:ext>
                  </a:extLst>
                </a:gridCol>
                <a:gridCol w="263347">
                  <a:extLst>
                    <a:ext uri="{9D8B030D-6E8A-4147-A177-3AD203B41FA5}">
                      <a16:colId xmlns:a16="http://schemas.microsoft.com/office/drawing/2014/main" val="776200725"/>
                    </a:ext>
                  </a:extLst>
                </a:gridCol>
                <a:gridCol w="263347">
                  <a:extLst>
                    <a:ext uri="{9D8B030D-6E8A-4147-A177-3AD203B41FA5}">
                      <a16:colId xmlns:a16="http://schemas.microsoft.com/office/drawing/2014/main" val="810524019"/>
                    </a:ext>
                  </a:extLst>
                </a:gridCol>
                <a:gridCol w="263347">
                  <a:extLst>
                    <a:ext uri="{9D8B030D-6E8A-4147-A177-3AD203B41FA5}">
                      <a16:colId xmlns:a16="http://schemas.microsoft.com/office/drawing/2014/main" val="667491867"/>
                    </a:ext>
                  </a:extLst>
                </a:gridCol>
                <a:gridCol w="263347">
                  <a:extLst>
                    <a:ext uri="{9D8B030D-6E8A-4147-A177-3AD203B41FA5}">
                      <a16:colId xmlns:a16="http://schemas.microsoft.com/office/drawing/2014/main" val="2569813030"/>
                    </a:ext>
                  </a:extLst>
                </a:gridCol>
                <a:gridCol w="263347">
                  <a:extLst>
                    <a:ext uri="{9D8B030D-6E8A-4147-A177-3AD203B41FA5}">
                      <a16:colId xmlns:a16="http://schemas.microsoft.com/office/drawing/2014/main" val="3769625512"/>
                    </a:ext>
                  </a:extLst>
                </a:gridCol>
                <a:gridCol w="263347">
                  <a:extLst>
                    <a:ext uri="{9D8B030D-6E8A-4147-A177-3AD203B41FA5}">
                      <a16:colId xmlns:a16="http://schemas.microsoft.com/office/drawing/2014/main" val="956067674"/>
                    </a:ext>
                  </a:extLst>
                </a:gridCol>
                <a:gridCol w="263347">
                  <a:extLst>
                    <a:ext uri="{9D8B030D-6E8A-4147-A177-3AD203B41FA5}">
                      <a16:colId xmlns:a16="http://schemas.microsoft.com/office/drawing/2014/main" val="2211223716"/>
                    </a:ext>
                  </a:extLst>
                </a:gridCol>
                <a:gridCol w="263347">
                  <a:extLst>
                    <a:ext uri="{9D8B030D-6E8A-4147-A177-3AD203B41FA5}">
                      <a16:colId xmlns:a16="http://schemas.microsoft.com/office/drawing/2014/main" val="428379714"/>
                    </a:ext>
                  </a:extLst>
                </a:gridCol>
                <a:gridCol w="263347">
                  <a:extLst>
                    <a:ext uri="{9D8B030D-6E8A-4147-A177-3AD203B41FA5}">
                      <a16:colId xmlns:a16="http://schemas.microsoft.com/office/drawing/2014/main" val="1834930999"/>
                    </a:ext>
                  </a:extLst>
                </a:gridCol>
                <a:gridCol w="263347">
                  <a:extLst>
                    <a:ext uri="{9D8B030D-6E8A-4147-A177-3AD203B41FA5}">
                      <a16:colId xmlns:a16="http://schemas.microsoft.com/office/drawing/2014/main" val="319085923"/>
                    </a:ext>
                  </a:extLst>
                </a:gridCol>
                <a:gridCol w="263347">
                  <a:extLst>
                    <a:ext uri="{9D8B030D-6E8A-4147-A177-3AD203B41FA5}">
                      <a16:colId xmlns:a16="http://schemas.microsoft.com/office/drawing/2014/main" val="267890429"/>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Fan Adds</a:t>
                      </a:r>
                    </a:p>
                  </a:txBody>
                  <a:tcPr/>
                </a:tc>
                <a:tc>
                  <a:txBody>
                    <a:bodyPr/>
                    <a:lstStyle/>
                    <a:p>
                      <a:r>
                        <a:rPr lang="en-US" sz="1000"/>
                        <a:t>Fan Removes</a:t>
                      </a:r>
                    </a:p>
                  </a:txBody>
                  <a:tcPr/>
                </a:tc>
                <a:tc>
                  <a:txBody>
                    <a:bodyPr/>
                    <a:lstStyle/>
                    <a:p>
                      <a:r>
                        <a:rPr lang="en-US" sz="1000"/>
                        <a:t>Avg. Fans Online</a:t>
                      </a:r>
                    </a:p>
                  </a:txBody>
                  <a:tcPr/>
                </a:tc>
                <a:tc>
                  <a:txBody>
                    <a:bodyPr/>
                    <a:lstStyle/>
                    <a:p>
                      <a:r>
                        <a:rPr lang="en-US" sz="1000"/>
                        <a:t>Page Impressions</a:t>
                      </a:r>
                    </a:p>
                  </a:txBody>
                  <a:tcPr/>
                </a:tc>
                <a:tc>
                  <a:txBody>
                    <a:bodyPr/>
                    <a:lstStyle/>
                    <a:p>
                      <a:r>
                        <a:rPr lang="en-US" sz="1000"/>
                        <a:t>Page Impressions Paid</a:t>
                      </a:r>
                    </a:p>
                  </a:txBody>
                  <a:tcPr/>
                </a:tc>
                <a:tc>
                  <a:txBody>
                    <a:bodyPr/>
                    <a:lstStyle/>
                    <a:p>
                      <a:r>
                        <a:rPr lang="en-US" sz="1000"/>
                        <a:t>Page Impressions Organic</a:t>
                      </a:r>
                    </a:p>
                  </a:txBody>
                  <a:tcPr/>
                </a:tc>
                <a:tc>
                  <a:txBody>
                    <a:bodyPr/>
                    <a:lstStyle/>
                    <a:p>
                      <a:r>
                        <a:rPr lang="en-US" sz="1000"/>
                        <a:t>Post Virality</a:t>
                      </a:r>
                    </a:p>
                  </a:txBody>
                  <a:tcPr/>
                </a:tc>
                <a:tc>
                  <a:txBody>
                    <a:bodyPr/>
                    <a:lstStyle/>
                    <a:p>
                      <a:r>
                        <a:rPr lang="en-US" sz="1000"/>
                        <a:t>Video Views</a:t>
                      </a:r>
                    </a:p>
                  </a:txBody>
                  <a:tcPr/>
                </a:tc>
                <a:tc>
                  <a:txBody>
                    <a:bodyPr/>
                    <a:lstStyle/>
                    <a:p>
                      <a:r>
                        <a:rPr lang="en-US" sz="1000"/>
                        <a:t>View Time [minutes]</a:t>
                      </a:r>
                    </a:p>
                  </a:txBody>
                  <a:tcPr/>
                </a:tc>
                <a:tc>
                  <a:txBody>
                    <a:bodyPr/>
                    <a:lstStyle/>
                    <a:p>
                      <a:r>
                        <a:rPr lang="en-US" sz="1000"/>
                        <a:t>Website Clicks</a:t>
                      </a:r>
                    </a:p>
                  </a:txBody>
                  <a:tcPr/>
                </a:tc>
                <a:tc>
                  <a:txBody>
                    <a:bodyPr/>
                    <a:lstStyle/>
                    <a:p>
                      <a:r>
                        <a:rPr lang="en-US" sz="1000"/>
                        <a:t>CTA Clicks</a:t>
                      </a:r>
                    </a:p>
                  </a:txBody>
                  <a:tcPr/>
                </a:tc>
                <a:tc>
                  <a:txBody>
                    <a:bodyPr/>
                    <a:lstStyle/>
                    <a:p>
                      <a:r>
                        <a:rPr lang="en-US" sz="1000"/>
                        <a:t>Page Consumptions</a:t>
                      </a:r>
                    </a:p>
                  </a:txBody>
                  <a:tcPr/>
                </a:tc>
                <a:tc>
                  <a:txBody>
                    <a:bodyPr/>
                    <a:lstStyle/>
                    <a:p>
                      <a:r>
                        <a:rPr lang="en-US" sz="1000"/>
                        <a:t>Link Clicks</a:t>
                      </a:r>
                    </a:p>
                  </a:txBody>
                  <a:tcPr/>
                </a:tc>
                <a:tc>
                  <a:txBody>
                    <a:bodyPr/>
                    <a:lstStyle/>
                    <a:p>
                      <a:r>
                        <a:rPr lang="en-US" sz="1000"/>
                        <a:t>Photo Views</a:t>
                      </a:r>
                    </a:p>
                  </a:txBody>
                  <a:tcPr/>
                </a:tc>
                <a:tc>
                  <a:txBody>
                    <a:bodyPr/>
                    <a:lstStyle/>
                    <a:p>
                      <a:r>
                        <a:rPr lang="en-US" sz="1000"/>
                        <a:t>Video Play</a:t>
                      </a:r>
                    </a:p>
                  </a:txBody>
                  <a:tcPr/>
                </a:tc>
                <a:tc>
                  <a:txBody>
                    <a:bodyPr/>
                    <a:lstStyle/>
                    <a:p>
                      <a:r>
                        <a:rPr lang="en-US" sz="1000"/>
                        <a:t>Other clicks</a:t>
                      </a:r>
                    </a:p>
                  </a:txBody>
                  <a:tcPr/>
                </a:tc>
                <a:tc>
                  <a:txBody>
                    <a:bodyPr/>
                    <a:lstStyle/>
                    <a:p>
                      <a:r>
                        <a:rPr lang="en-US" sz="1000"/>
                        <a:t>Page Place Checkins</a:t>
                      </a:r>
                    </a:p>
                  </a:txBody>
                  <a:tcPr/>
                </a:tc>
                <a:tc>
                  <a:txBody>
                    <a:bodyPr/>
                    <a:lstStyle/>
                    <a:p>
                      <a:r>
                        <a:rPr lang="en-US" sz="1000"/>
                        <a:t>Positive Feedback</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Event Responses</a:t>
                      </a:r>
                    </a:p>
                  </a:txBody>
                  <a:tcPr/>
                </a:tc>
                <a:tc>
                  <a:txBody>
                    <a:bodyPr/>
                    <a:lstStyle/>
                    <a:p>
                      <a:r>
                        <a:rPr lang="en-US" sz="1000"/>
                        <a:t>Offer Claims</a:t>
                      </a:r>
                    </a:p>
                  </a:txBody>
                  <a:tcPr/>
                </a:tc>
                <a:tc>
                  <a:txBody>
                    <a:bodyPr/>
                    <a:lstStyle/>
                    <a:p>
                      <a:r>
                        <a:rPr lang="en-US" sz="1000"/>
                        <a:t>Negative Feedback</a:t>
                      </a:r>
                    </a:p>
                  </a:txBody>
                  <a:tcPr/>
                </a:tc>
                <a:tc>
                  <a:txBody>
                    <a:bodyPr/>
                    <a:lstStyle/>
                    <a:p>
                      <a:r>
                        <a:rPr lang="en-US" sz="1000"/>
                        <a:t>Hide Clicks</a:t>
                      </a:r>
                    </a:p>
                  </a:txBody>
                  <a:tcPr/>
                </a:tc>
                <a:tc>
                  <a:txBody>
                    <a:bodyPr/>
                    <a:lstStyle/>
                    <a:p>
                      <a:r>
                        <a:rPr lang="en-US" sz="1000"/>
                        <a:t>Hide All Clicks</a:t>
                      </a:r>
                    </a:p>
                  </a:txBody>
                  <a:tcPr/>
                </a:tc>
                <a:tc>
                  <a:txBody>
                    <a:bodyPr/>
                    <a:lstStyle/>
                    <a:p>
                      <a:r>
                        <a:rPr lang="en-US" sz="1000"/>
                        <a:t>Unlike Page Clicks</a:t>
                      </a:r>
                    </a:p>
                  </a:txBody>
                  <a:tcPr/>
                </a:tc>
                <a:tc>
                  <a:txBody>
                    <a:bodyPr/>
                    <a:lstStyle/>
                    <a:p>
                      <a:r>
                        <a:rPr lang="en-US" sz="1000"/>
                        <a:t>Report Spam Clicks</a:t>
                      </a:r>
                    </a:p>
                  </a:txBody>
                  <a:tcPr/>
                </a:tc>
                <a:extLst>
                  <a:ext uri="{0D108BD9-81ED-4DB2-BD59-A6C34878D82A}">
                    <a16:rowId xmlns:a16="http://schemas.microsoft.com/office/drawing/2014/main" val="2692158664"/>
                  </a:ext>
                </a:extLst>
              </a:tr>
              <a:tr h="370840">
                <a:tc>
                  <a:txBody>
                    <a:bodyPr/>
                    <a:lstStyle/>
                    <a:p>
                      <a:r>
                        <a:rPr lang="en-US" sz="1000"/>
                        <a:t>CITIES design and lifestyle store</a:t>
                      </a:r>
                    </a:p>
                  </a:txBody>
                  <a:tcPr/>
                </a:tc>
                <a:tc>
                  <a:txBody>
                    <a:bodyPr/>
                    <a:lstStyle/>
                    <a:p>
                      <a:r>
                        <a:rPr lang="en-US" sz="1000"/>
                        <a:t>16761</a:t>
                      </a:r>
                    </a:p>
                  </a:txBody>
                  <a:tcPr/>
                </a:tc>
                <a:tc>
                  <a:txBody>
                    <a:bodyPr/>
                    <a:lstStyle/>
                    <a:p>
                      <a:r>
                        <a:rPr lang="en-US" sz="1000"/>
                        <a:t>46</a:t>
                      </a:r>
                    </a:p>
                  </a:txBody>
                  <a:tcPr/>
                </a:tc>
                <a:tc>
                  <a:txBody>
                    <a:bodyPr/>
                    <a:lstStyle/>
                    <a:p>
                      <a:r>
                        <a:rPr lang="en-US" sz="1000"/>
                        <a:t>94</a:t>
                      </a:r>
                    </a:p>
                  </a:txBody>
                  <a:tcPr/>
                </a:tc>
                <a:tc>
                  <a:txBody>
                    <a:bodyPr/>
                    <a:lstStyle/>
                    <a:p>
                      <a:r>
                        <a:rPr lang="en-US" sz="1000"/>
                        <a:t>27</a:t>
                      </a:r>
                    </a:p>
                  </a:txBody>
                  <a:tcPr/>
                </a:tc>
                <a:tc>
                  <a:txBody>
                    <a:bodyPr/>
                    <a:lstStyle/>
                    <a:p>
                      <a:r>
                        <a:rPr lang="en-US" sz="1000"/>
                        <a:t>11177.935483871</a:t>
                      </a:r>
                    </a:p>
                  </a:txBody>
                  <a:tcPr/>
                </a:tc>
                <a:tc>
                  <a:txBody>
                    <a:bodyPr/>
                    <a:lstStyle/>
                    <a:p>
                      <a:r>
                        <a:rPr lang="en-US" sz="1000"/>
                        <a:t>549966</a:t>
                      </a:r>
                    </a:p>
                  </a:txBody>
                  <a:tcPr/>
                </a:tc>
                <a:tc>
                  <a:txBody>
                    <a:bodyPr/>
                    <a:lstStyle/>
                    <a:p>
                      <a:r>
                        <a:rPr lang="en-US" sz="1000"/>
                        <a:t>529644</a:t>
                      </a:r>
                    </a:p>
                  </a:txBody>
                  <a:tcPr/>
                </a:tc>
                <a:tc>
                  <a:txBody>
                    <a:bodyPr/>
                    <a:lstStyle/>
                    <a:p>
                      <a:r>
                        <a:rPr lang="en-US" sz="1000"/>
                        <a:t>20322</a:t>
                      </a:r>
                    </a:p>
                  </a:txBody>
                  <a:tcPr/>
                </a:tc>
                <a:tc>
                  <a:txBody>
                    <a:bodyPr/>
                    <a:lstStyle/>
                    <a:p>
                      <a:r>
                        <a:rPr lang="en-US" sz="1000"/>
                        <a:t>0.32 %</a:t>
                      </a:r>
                    </a:p>
                  </a:txBody>
                  <a:tcPr/>
                </a:tc>
                <a:tc>
                  <a:txBody>
                    <a:bodyPr/>
                    <a:lstStyle/>
                    <a:p>
                      <a:r>
                        <a:rPr lang="en-US" sz="1000"/>
                        <a:t>26</a:t>
                      </a:r>
                    </a:p>
                  </a:txBody>
                  <a:tcPr/>
                </a:tc>
                <a:tc>
                  <a:txBody>
                    <a:bodyPr/>
                    <a:lstStyle/>
                    <a:p>
                      <a:r>
                        <a:rPr lang="en-US" sz="1000"/>
                        <a:t>6</a:t>
                      </a:r>
                    </a:p>
                  </a:txBody>
                  <a:tcPr/>
                </a:tc>
                <a:tc>
                  <a:txBody>
                    <a:bodyPr/>
                    <a:lstStyle/>
                    <a:p>
                      <a:r>
                        <a:rPr lang="en-US" sz="1000"/>
                        <a:t>1</a:t>
                      </a:r>
                    </a:p>
                  </a:txBody>
                  <a:tcPr/>
                </a:tc>
                <a:tc>
                  <a:txBody>
                    <a:bodyPr/>
                    <a:lstStyle/>
                    <a:p>
                      <a:r>
                        <a:rPr lang="en-US" sz="1000"/>
                        <a:t>1</a:t>
                      </a:r>
                    </a:p>
                  </a:txBody>
                  <a:tcPr/>
                </a:tc>
                <a:tc>
                  <a:txBody>
                    <a:bodyPr/>
                    <a:lstStyle/>
                    <a:p>
                      <a:r>
                        <a:rPr lang="en-US" sz="1000"/>
                        <a:t>13147</a:t>
                      </a:r>
                    </a:p>
                  </a:txBody>
                  <a:tcPr/>
                </a:tc>
                <a:tc>
                  <a:txBody>
                    <a:bodyPr/>
                    <a:lstStyle/>
                    <a:p>
                      <a:r>
                        <a:rPr lang="en-US" sz="1000"/>
                        <a:t>110</a:t>
                      </a:r>
                    </a:p>
                  </a:txBody>
                  <a:tcPr/>
                </a:tc>
                <a:tc>
                  <a:txBody>
                    <a:bodyPr/>
                    <a:lstStyle/>
                    <a:p>
                      <a:r>
                        <a:rPr lang="en-US" sz="1000"/>
                        <a:t>8783</a:t>
                      </a:r>
                    </a:p>
                  </a:txBody>
                  <a:tcPr/>
                </a:tc>
                <a:tc>
                  <a:txBody>
                    <a:bodyPr/>
                    <a:lstStyle/>
                    <a:p>
                      <a:r>
                        <a:rPr lang="en-US" sz="1000"/>
                        <a:t>0</a:t>
                      </a:r>
                    </a:p>
                  </a:txBody>
                  <a:tcPr/>
                </a:tc>
                <a:tc>
                  <a:txBody>
                    <a:bodyPr/>
                    <a:lstStyle/>
                    <a:p>
                      <a:r>
                        <a:rPr lang="en-US" sz="1000"/>
                        <a:t>1467</a:t>
                      </a:r>
                    </a:p>
                  </a:txBody>
                  <a:tcPr/>
                </a:tc>
                <a:tc>
                  <a:txBody>
                    <a:bodyPr/>
                    <a:lstStyle/>
                    <a:p>
                      <a:r>
                        <a:rPr lang="en-US" sz="1000"/>
                        <a:t>0</a:t>
                      </a:r>
                    </a:p>
                  </a:txBody>
                  <a:tcPr/>
                </a:tc>
                <a:tc>
                  <a:txBody>
                    <a:bodyPr/>
                    <a:lstStyle/>
                    <a:p>
                      <a:r>
                        <a:rPr lang="en-US" sz="1000"/>
                        <a:t>3944</a:t>
                      </a:r>
                    </a:p>
                  </a:txBody>
                  <a:tcPr/>
                </a:tc>
                <a:tc>
                  <a:txBody>
                    <a:bodyPr/>
                    <a:lstStyle/>
                    <a:p>
                      <a:r>
                        <a:rPr lang="en-US" sz="1000"/>
                        <a:t>3845</a:t>
                      </a:r>
                    </a:p>
                  </a:txBody>
                  <a:tcPr/>
                </a:tc>
                <a:tc>
                  <a:txBody>
                    <a:bodyPr/>
                    <a:lstStyle/>
                    <a:p>
                      <a:r>
                        <a:rPr lang="en-US" sz="1000"/>
                        <a:t>71</a:t>
                      </a:r>
                    </a:p>
                  </a:txBody>
                  <a:tcPr/>
                </a:tc>
                <a:tc>
                  <a:txBody>
                    <a:bodyPr/>
                    <a:lstStyle/>
                    <a:p>
                      <a:r>
                        <a:rPr lang="en-US" sz="1000"/>
                        <a:t>28</a:t>
                      </a:r>
                    </a:p>
                  </a:txBody>
                  <a:tcPr/>
                </a:tc>
                <a:tc>
                  <a:txBody>
                    <a:bodyPr/>
                    <a:lstStyle/>
                    <a:p>
                      <a:r>
                        <a:rPr lang="en-US" sz="1000"/>
                        <a:t>0</a:t>
                      </a:r>
                    </a:p>
                  </a:txBody>
                  <a:tcPr/>
                </a:tc>
                <a:tc>
                  <a:txBody>
                    <a:bodyPr/>
                    <a:lstStyle/>
                    <a:p>
                      <a:r>
                        <a:rPr lang="en-US" sz="1000"/>
                        <a:t>0</a:t>
                      </a:r>
                    </a:p>
                  </a:txBody>
                  <a:tcPr/>
                </a:tc>
                <a:tc>
                  <a:txBody>
                    <a:bodyPr/>
                    <a:lstStyle/>
                    <a:p>
                      <a:r>
                        <a:rPr lang="en-US" sz="1000"/>
                        <a:t>8</a:t>
                      </a:r>
                    </a:p>
                  </a:txBody>
                  <a:tcPr/>
                </a:tc>
                <a:tc>
                  <a:txBody>
                    <a:bodyPr/>
                    <a:lstStyle/>
                    <a:p>
                      <a:r>
                        <a:rPr lang="en-US" sz="1000"/>
                        <a:t>7</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2887837218"/>
                  </a:ext>
                </a:extLst>
              </a:tr>
            </a:tbl>
          </a:graphicData>
        </a:graphic>
      </p:graphicFrame>
      <p:sp>
        <p:nvSpPr>
          <p:cNvPr id="4" name="Text Placeholder 3">
            <a:extLst>
              <a:ext uri="{FF2B5EF4-FFF2-40B4-BE49-F238E27FC236}">
                <a16:creationId xmlns:a16="http://schemas.microsoft.com/office/drawing/2014/main" id="{7B62E306-AE4B-4280-B033-4424FC480401}"/>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20782402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2B2024-E77B-4849-A18E-F0EF02EACD3B}"/>
              </a:ext>
            </a:extLst>
          </p:cNvPr>
          <p:cNvSpPr>
            <a:spLocks noGrp="1"/>
          </p:cNvSpPr>
          <p:nvPr>
            <p:ph type="title"/>
          </p:nvPr>
        </p:nvSpPr>
        <p:spPr/>
        <p:txBody>
          <a:bodyPr/>
          <a:lstStyle/>
          <a:p>
            <a:r>
              <a:rPr lang="en-US"/>
              <a:t>Facebook Fans Table | CITIES design and lifestyle store</a:t>
            </a:r>
          </a:p>
        </p:txBody>
      </p:sp>
      <p:graphicFrame>
        <p:nvGraphicFramePr>
          <p:cNvPr id="5" name="Table Placeholder 4">
            <a:extLst>
              <a:ext uri="{FF2B5EF4-FFF2-40B4-BE49-F238E27FC236}">
                <a16:creationId xmlns:a16="http://schemas.microsoft.com/office/drawing/2014/main" id="{E79DB82F-0832-4285-8228-8DBD521EC812}"/>
              </a:ext>
            </a:extLst>
          </p:cNvPr>
          <p:cNvGraphicFramePr>
            <a:graphicFrameLocks noGrp="1"/>
          </p:cNvGraphicFramePr>
          <p:nvPr>
            <p:ph type="tbl" sz="quarter" idx="13"/>
            <p:extLst>
              <p:ext uri="{D42A27DB-BD31-4B8C-83A1-F6EECF244321}">
                <p14:modId xmlns:p14="http://schemas.microsoft.com/office/powerpoint/2010/main" val="17833183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774464095"/>
                    </a:ext>
                  </a:extLst>
                </a:gridCol>
                <a:gridCol w="1234440">
                  <a:extLst>
                    <a:ext uri="{9D8B030D-6E8A-4147-A177-3AD203B41FA5}">
                      <a16:colId xmlns:a16="http://schemas.microsoft.com/office/drawing/2014/main" val="2483658737"/>
                    </a:ext>
                  </a:extLst>
                </a:gridCol>
                <a:gridCol w="822960">
                  <a:extLst>
                    <a:ext uri="{9D8B030D-6E8A-4147-A177-3AD203B41FA5}">
                      <a16:colId xmlns:a16="http://schemas.microsoft.com/office/drawing/2014/main" val="2771595830"/>
                    </a:ext>
                  </a:extLst>
                </a:gridCol>
                <a:gridCol w="822960">
                  <a:extLst>
                    <a:ext uri="{9D8B030D-6E8A-4147-A177-3AD203B41FA5}">
                      <a16:colId xmlns:a16="http://schemas.microsoft.com/office/drawing/2014/main" val="200707515"/>
                    </a:ext>
                  </a:extLst>
                </a:gridCol>
                <a:gridCol w="822960">
                  <a:extLst>
                    <a:ext uri="{9D8B030D-6E8A-4147-A177-3AD203B41FA5}">
                      <a16:colId xmlns:a16="http://schemas.microsoft.com/office/drawing/2014/main" val="3872999312"/>
                    </a:ext>
                  </a:extLst>
                </a:gridCol>
                <a:gridCol w="822960">
                  <a:extLst>
                    <a:ext uri="{9D8B030D-6E8A-4147-A177-3AD203B41FA5}">
                      <a16:colId xmlns:a16="http://schemas.microsoft.com/office/drawing/2014/main" val="3019208513"/>
                    </a:ext>
                  </a:extLst>
                </a:gridCol>
                <a:gridCol w="822960">
                  <a:extLst>
                    <a:ext uri="{9D8B030D-6E8A-4147-A177-3AD203B41FA5}">
                      <a16:colId xmlns:a16="http://schemas.microsoft.com/office/drawing/2014/main" val="2529878887"/>
                    </a:ext>
                  </a:extLst>
                </a:gridCol>
                <a:gridCol w="822960">
                  <a:extLst>
                    <a:ext uri="{9D8B030D-6E8A-4147-A177-3AD203B41FA5}">
                      <a16:colId xmlns:a16="http://schemas.microsoft.com/office/drawing/2014/main" val="1954946315"/>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15696018"/>
                  </a:ext>
                </a:extLst>
              </a:tr>
              <a:tr h="370840">
                <a:tc>
                  <a:txBody>
                    <a:bodyPr/>
                    <a:lstStyle/>
                    <a:p>
                      <a:r>
                        <a:rPr lang="en-US" sz="1000"/>
                        <a:t>CITIES design and lifestyle store</a:t>
                      </a:r>
                    </a:p>
                  </a:txBody>
                  <a:tcPr/>
                </a:tc>
                <a:tc>
                  <a:txBody>
                    <a:bodyPr/>
                    <a:lstStyle/>
                    <a:p>
                      <a:r>
                        <a:rPr lang="en-US" sz="1000"/>
                        <a:t>16764</a:t>
                      </a:r>
                    </a:p>
                  </a:txBody>
                  <a:tcPr/>
                </a:tc>
                <a:tc>
                  <a:txBody>
                    <a:bodyPr/>
                    <a:lstStyle/>
                    <a:p>
                      <a:r>
                        <a:rPr lang="en-US" sz="1000"/>
                        <a:t>7</a:t>
                      </a:r>
                    </a:p>
                  </a:txBody>
                  <a:tcPr/>
                </a:tc>
                <a:tc>
                  <a:txBody>
                    <a:bodyPr/>
                    <a:lstStyle/>
                    <a:p>
                      <a:r>
                        <a:rPr lang="en-US" sz="1000"/>
                        <a:t>0.0 %</a:t>
                      </a:r>
                    </a:p>
                  </a:txBody>
                  <a:tcPr/>
                </a:tc>
                <a:tc>
                  <a:txBody>
                    <a:bodyPr/>
                    <a:lstStyle/>
                    <a:p>
                      <a:r>
                        <a:rPr lang="en-US" sz="1000"/>
                        <a:t>6</a:t>
                      </a:r>
                    </a:p>
                  </a:txBody>
                  <a:tcPr/>
                </a:tc>
                <a:tc>
                  <a:txBody>
                    <a:bodyPr/>
                    <a:lstStyle/>
                    <a:p>
                      <a:r>
                        <a:rPr lang="en-US" sz="1000"/>
                        <a:t>0.0 %</a:t>
                      </a:r>
                    </a:p>
                  </a:txBody>
                  <a:tcPr/>
                </a:tc>
                <a:tc>
                  <a:txBody>
                    <a:bodyPr/>
                    <a:lstStyle/>
                    <a:p>
                      <a:r>
                        <a:rPr lang="en-US" sz="1000"/>
                        <a:t>48</a:t>
                      </a:r>
                    </a:p>
                  </a:txBody>
                  <a:tcPr/>
                </a:tc>
                <a:tc>
                  <a:txBody>
                    <a:bodyPr/>
                    <a:lstStyle/>
                    <a:p>
                      <a:r>
                        <a:rPr lang="en-US" sz="1000"/>
                        <a:t>0.3 %</a:t>
                      </a:r>
                    </a:p>
                  </a:txBody>
                  <a:tcPr/>
                </a:tc>
                <a:extLst>
                  <a:ext uri="{0D108BD9-81ED-4DB2-BD59-A6C34878D82A}">
                    <a16:rowId xmlns:a16="http://schemas.microsoft.com/office/drawing/2014/main" val="4069293097"/>
                  </a:ext>
                </a:extLst>
              </a:tr>
            </a:tbl>
          </a:graphicData>
        </a:graphic>
      </p:graphicFrame>
      <p:sp>
        <p:nvSpPr>
          <p:cNvPr id="4" name="Text Placeholder 3">
            <a:extLst>
              <a:ext uri="{FF2B5EF4-FFF2-40B4-BE49-F238E27FC236}">
                <a16:creationId xmlns:a16="http://schemas.microsoft.com/office/drawing/2014/main" id="{564E185E-7C08-4452-93E8-D769EE431655}"/>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3162200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30B68D-C347-440B-8D77-40F5C8CC5A94}"/>
              </a:ext>
            </a:extLst>
          </p:cNvPr>
          <p:cNvSpPr>
            <a:spLocks noGrp="1"/>
          </p:cNvSpPr>
          <p:nvPr>
            <p:ph type="title"/>
          </p:nvPr>
        </p:nvSpPr>
        <p:spPr/>
        <p:txBody>
          <a:bodyPr/>
          <a:lstStyle/>
          <a:p>
            <a:r>
              <a:rPr lang="en-US"/>
              <a:t>Facebook Interactions Distribution | CITIES design and lifestyle store</a:t>
            </a:r>
          </a:p>
        </p:txBody>
      </p:sp>
      <p:graphicFrame>
        <p:nvGraphicFramePr>
          <p:cNvPr id="6" name="Chart Placeholder 5">
            <a:extLst>
              <a:ext uri="{FF2B5EF4-FFF2-40B4-BE49-F238E27FC236}">
                <a16:creationId xmlns:a16="http://schemas.microsoft.com/office/drawing/2014/main" id="{A961FC96-0B20-4B6B-A60B-6C881BB6559D}"/>
              </a:ext>
            </a:extLst>
          </p:cNvPr>
          <p:cNvGraphicFramePr>
            <a:graphicFrameLocks noGrp="1"/>
          </p:cNvGraphicFramePr>
          <p:nvPr>
            <p:ph type="chart" sz="quarter" idx="13"/>
            <p:extLst>
              <p:ext uri="{D42A27DB-BD31-4B8C-83A1-F6EECF244321}">
                <p14:modId xmlns:p14="http://schemas.microsoft.com/office/powerpoint/2010/main" val="40221135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4408E7D-B845-4298-BAAF-68C847DBEE01}"/>
              </a:ext>
            </a:extLst>
          </p:cNvPr>
          <p:cNvSpPr>
            <a:spLocks noGrp="1"/>
          </p:cNvSpPr>
          <p:nvPr>
            <p:ph type="body" sz="quarter" idx="14"/>
          </p:nvPr>
        </p:nvSpPr>
        <p:spPr/>
        <p:txBody>
          <a:bodyPr/>
          <a:lstStyle/>
          <a:p>
            <a:r>
              <a:rPr lang="en-US"/>
              <a:t>10/01/2018 - 10/31/2018</a:t>
            </a:r>
          </a:p>
        </p:txBody>
      </p:sp>
      <p:sp>
        <p:nvSpPr>
          <p:cNvPr id="5" name="Footer Placeholder 4">
            <a:extLst>
              <a:ext uri="{FF2B5EF4-FFF2-40B4-BE49-F238E27FC236}">
                <a16:creationId xmlns:a16="http://schemas.microsoft.com/office/drawing/2014/main" id="{96CC15E5-E270-4C8B-9132-553159DE255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025209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D97A99-E5A0-43F5-9221-7347A8C96438}"/>
              </a:ext>
            </a:extLst>
          </p:cNvPr>
          <p:cNvSpPr>
            <a:spLocks noGrp="1"/>
          </p:cNvSpPr>
          <p:nvPr>
            <p:ph type="title"/>
          </p:nvPr>
        </p:nvSpPr>
        <p:spPr/>
        <p:txBody>
          <a:bodyPr/>
          <a:lstStyle/>
          <a:p>
            <a:r>
              <a:rPr lang="en-US"/>
              <a:t>Facebook Interaction Rate | CITIES design and lifestyle store</a:t>
            </a:r>
          </a:p>
        </p:txBody>
      </p:sp>
      <p:graphicFrame>
        <p:nvGraphicFramePr>
          <p:cNvPr id="6" name="Chart Placeholder 5">
            <a:extLst>
              <a:ext uri="{FF2B5EF4-FFF2-40B4-BE49-F238E27FC236}">
                <a16:creationId xmlns:a16="http://schemas.microsoft.com/office/drawing/2014/main" id="{71C0FC1D-619B-4B9B-B53E-6F0E5163E248}"/>
              </a:ext>
            </a:extLst>
          </p:cNvPr>
          <p:cNvGraphicFramePr>
            <a:graphicFrameLocks noGrp="1"/>
          </p:cNvGraphicFramePr>
          <p:nvPr>
            <p:ph type="chart" sz="quarter" idx="13"/>
            <p:extLst>
              <p:ext uri="{D42A27DB-BD31-4B8C-83A1-F6EECF244321}">
                <p14:modId xmlns:p14="http://schemas.microsoft.com/office/powerpoint/2010/main" val="1309073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658D666-3518-4C89-BB37-37A7B35DF79C}"/>
              </a:ext>
            </a:extLst>
          </p:cNvPr>
          <p:cNvSpPr>
            <a:spLocks noGrp="1"/>
          </p:cNvSpPr>
          <p:nvPr>
            <p:ph type="body" sz="quarter" idx="14"/>
          </p:nvPr>
        </p:nvSpPr>
        <p:spPr/>
        <p:txBody>
          <a:bodyPr/>
          <a:lstStyle/>
          <a:p>
            <a:r>
              <a:rPr lang="en-US"/>
              <a:t>10/01/2018 - 10/31/2018</a:t>
            </a:r>
          </a:p>
        </p:txBody>
      </p:sp>
      <p:sp>
        <p:nvSpPr>
          <p:cNvPr id="5" name="Footer Placeholder 4">
            <a:extLst>
              <a:ext uri="{FF2B5EF4-FFF2-40B4-BE49-F238E27FC236}">
                <a16:creationId xmlns:a16="http://schemas.microsoft.com/office/drawing/2014/main" id="{A831E80E-B003-4E90-8604-C519634AFC4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064712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BC47FB-BCAA-4D5D-9091-EB3CE3A7AA4A}"/>
              </a:ext>
            </a:extLst>
          </p:cNvPr>
          <p:cNvSpPr>
            <a:spLocks noGrp="1"/>
          </p:cNvSpPr>
          <p:nvPr>
            <p:ph type="title"/>
          </p:nvPr>
        </p:nvSpPr>
        <p:spPr/>
        <p:txBody>
          <a:bodyPr/>
          <a:lstStyle/>
          <a:p>
            <a:r>
              <a:rPr lang="en-US"/>
              <a:t>Facebook Interaction Rate By Post Type | CITIES design and lifestyle store</a:t>
            </a:r>
          </a:p>
        </p:txBody>
      </p:sp>
      <p:graphicFrame>
        <p:nvGraphicFramePr>
          <p:cNvPr id="6" name="Chart Placeholder 5">
            <a:extLst>
              <a:ext uri="{FF2B5EF4-FFF2-40B4-BE49-F238E27FC236}">
                <a16:creationId xmlns:a16="http://schemas.microsoft.com/office/drawing/2014/main" id="{BB301394-3F79-4A3F-9E43-1BC1EEC6EB43}"/>
              </a:ext>
            </a:extLst>
          </p:cNvPr>
          <p:cNvGraphicFramePr>
            <a:graphicFrameLocks noGrp="1"/>
          </p:cNvGraphicFramePr>
          <p:nvPr>
            <p:ph type="chart" sz="quarter" idx="13"/>
            <p:extLst>
              <p:ext uri="{D42A27DB-BD31-4B8C-83A1-F6EECF244321}">
                <p14:modId xmlns:p14="http://schemas.microsoft.com/office/powerpoint/2010/main" val="35392916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DBA27FD-8B48-4CDA-BCC0-E4B1EE59B306}"/>
              </a:ext>
            </a:extLst>
          </p:cNvPr>
          <p:cNvSpPr>
            <a:spLocks noGrp="1"/>
          </p:cNvSpPr>
          <p:nvPr>
            <p:ph type="body" sz="quarter" idx="14"/>
          </p:nvPr>
        </p:nvSpPr>
        <p:spPr/>
        <p:txBody>
          <a:bodyPr/>
          <a:lstStyle/>
          <a:p>
            <a:r>
              <a:rPr lang="en-US"/>
              <a:t>10/01/2018 - 10/31/2018</a:t>
            </a:r>
          </a:p>
        </p:txBody>
      </p:sp>
      <p:sp>
        <p:nvSpPr>
          <p:cNvPr id="5" name="Footer Placeholder 4">
            <a:extLst>
              <a:ext uri="{FF2B5EF4-FFF2-40B4-BE49-F238E27FC236}">
                <a16:creationId xmlns:a16="http://schemas.microsoft.com/office/drawing/2014/main" id="{33203086-F1C9-4B50-9D5E-2D109E47ED5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634262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AA70A6-6BB8-4142-BEDD-0EE613E1C6D6}"/>
              </a:ext>
            </a:extLst>
          </p:cNvPr>
          <p:cNvSpPr>
            <a:spLocks noGrp="1"/>
          </p:cNvSpPr>
          <p:nvPr>
            <p:ph type="title"/>
          </p:nvPr>
        </p:nvSpPr>
        <p:spPr/>
        <p:txBody>
          <a:bodyPr/>
          <a:lstStyle/>
          <a:p>
            <a:r>
              <a:rPr lang="en-US"/>
              <a:t>Facebook Average Interactions Per Post | CITIES design and lifestyle store</a:t>
            </a:r>
          </a:p>
        </p:txBody>
      </p:sp>
      <p:graphicFrame>
        <p:nvGraphicFramePr>
          <p:cNvPr id="6" name="Chart Placeholder 5">
            <a:extLst>
              <a:ext uri="{FF2B5EF4-FFF2-40B4-BE49-F238E27FC236}">
                <a16:creationId xmlns:a16="http://schemas.microsoft.com/office/drawing/2014/main" id="{EE8BE193-97A8-44ED-9D10-33D5AF7BBFF0}"/>
              </a:ext>
            </a:extLst>
          </p:cNvPr>
          <p:cNvGraphicFramePr>
            <a:graphicFrameLocks noGrp="1"/>
          </p:cNvGraphicFramePr>
          <p:nvPr>
            <p:ph type="chart" sz="quarter" idx="13"/>
            <p:extLst>
              <p:ext uri="{D42A27DB-BD31-4B8C-83A1-F6EECF244321}">
                <p14:modId xmlns:p14="http://schemas.microsoft.com/office/powerpoint/2010/main" val="20466454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74A8539-CD48-4435-9BAD-31817D3AC684}"/>
              </a:ext>
            </a:extLst>
          </p:cNvPr>
          <p:cNvSpPr>
            <a:spLocks noGrp="1"/>
          </p:cNvSpPr>
          <p:nvPr>
            <p:ph type="body" sz="quarter" idx="14"/>
          </p:nvPr>
        </p:nvSpPr>
        <p:spPr/>
        <p:txBody>
          <a:bodyPr/>
          <a:lstStyle/>
          <a:p>
            <a:r>
              <a:rPr lang="en-US"/>
              <a:t>10/01/2018 - 10/31/2018</a:t>
            </a:r>
          </a:p>
        </p:txBody>
      </p:sp>
      <p:sp>
        <p:nvSpPr>
          <p:cNvPr id="5" name="Footer Placeholder 4">
            <a:extLst>
              <a:ext uri="{FF2B5EF4-FFF2-40B4-BE49-F238E27FC236}">
                <a16:creationId xmlns:a16="http://schemas.microsoft.com/office/drawing/2014/main" id="{74375F66-4349-41E1-8770-45824522390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460423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027C5-5943-4A1B-B577-7DD6D57F8975}"/>
              </a:ext>
            </a:extLst>
          </p:cNvPr>
          <p:cNvSpPr>
            <a:spLocks noGrp="1"/>
          </p:cNvSpPr>
          <p:nvPr>
            <p:ph type="title"/>
          </p:nvPr>
        </p:nvSpPr>
        <p:spPr/>
        <p:txBody>
          <a:bodyPr/>
          <a:lstStyle/>
          <a:p>
            <a:r>
              <a:rPr lang="en-US"/>
              <a:t>Facebook Average Comments Per Post | CITIES design and lifestyle store</a:t>
            </a:r>
          </a:p>
        </p:txBody>
      </p:sp>
      <p:graphicFrame>
        <p:nvGraphicFramePr>
          <p:cNvPr id="6" name="Chart Placeholder 5">
            <a:extLst>
              <a:ext uri="{FF2B5EF4-FFF2-40B4-BE49-F238E27FC236}">
                <a16:creationId xmlns:a16="http://schemas.microsoft.com/office/drawing/2014/main" id="{CF15C57C-3627-4E7D-BEB0-4F9427EDEAB5}"/>
              </a:ext>
            </a:extLst>
          </p:cNvPr>
          <p:cNvGraphicFramePr>
            <a:graphicFrameLocks noGrp="1"/>
          </p:cNvGraphicFramePr>
          <p:nvPr>
            <p:ph type="chart" sz="quarter" idx="13"/>
            <p:extLst>
              <p:ext uri="{D42A27DB-BD31-4B8C-83A1-F6EECF244321}">
                <p14:modId xmlns:p14="http://schemas.microsoft.com/office/powerpoint/2010/main" val="1110098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47E3498-8F89-4E6D-84D7-6F1579642783}"/>
              </a:ext>
            </a:extLst>
          </p:cNvPr>
          <p:cNvSpPr>
            <a:spLocks noGrp="1"/>
          </p:cNvSpPr>
          <p:nvPr>
            <p:ph type="body" sz="quarter" idx="14"/>
          </p:nvPr>
        </p:nvSpPr>
        <p:spPr/>
        <p:txBody>
          <a:bodyPr/>
          <a:lstStyle/>
          <a:p>
            <a:r>
              <a:rPr lang="en-US"/>
              <a:t>10/01/2018 - 10/31/2018</a:t>
            </a:r>
          </a:p>
        </p:txBody>
      </p:sp>
      <p:sp>
        <p:nvSpPr>
          <p:cNvPr id="5" name="Footer Placeholder 4">
            <a:extLst>
              <a:ext uri="{FF2B5EF4-FFF2-40B4-BE49-F238E27FC236}">
                <a16:creationId xmlns:a16="http://schemas.microsoft.com/office/drawing/2014/main" id="{1FFEF465-89FD-4918-90FE-F7F3450E94D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196468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55421D-07E9-48DF-B5D8-0E2E2016DD1A}"/>
              </a:ext>
            </a:extLst>
          </p:cNvPr>
          <p:cNvSpPr>
            <a:spLocks noGrp="1"/>
          </p:cNvSpPr>
          <p:nvPr>
            <p:ph type="title"/>
          </p:nvPr>
        </p:nvSpPr>
        <p:spPr/>
        <p:txBody>
          <a:bodyPr/>
          <a:lstStyle/>
          <a:p>
            <a:r>
              <a:rPr lang="en-US"/>
              <a:t>Facebook Average Shares Per Post | CITIES design and lifestyle store</a:t>
            </a:r>
          </a:p>
        </p:txBody>
      </p:sp>
      <p:graphicFrame>
        <p:nvGraphicFramePr>
          <p:cNvPr id="6" name="Chart Placeholder 5">
            <a:extLst>
              <a:ext uri="{FF2B5EF4-FFF2-40B4-BE49-F238E27FC236}">
                <a16:creationId xmlns:a16="http://schemas.microsoft.com/office/drawing/2014/main" id="{AAA77446-0D9F-4073-A356-1E82C9097C24}"/>
              </a:ext>
            </a:extLst>
          </p:cNvPr>
          <p:cNvGraphicFramePr>
            <a:graphicFrameLocks noGrp="1"/>
          </p:cNvGraphicFramePr>
          <p:nvPr>
            <p:ph type="chart" sz="quarter" idx="13"/>
            <p:extLst>
              <p:ext uri="{D42A27DB-BD31-4B8C-83A1-F6EECF244321}">
                <p14:modId xmlns:p14="http://schemas.microsoft.com/office/powerpoint/2010/main" val="4352095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270F01A-9820-4D16-9774-9F9BB8E6AD0F}"/>
              </a:ext>
            </a:extLst>
          </p:cNvPr>
          <p:cNvSpPr>
            <a:spLocks noGrp="1"/>
          </p:cNvSpPr>
          <p:nvPr>
            <p:ph type="body" sz="quarter" idx="14"/>
          </p:nvPr>
        </p:nvSpPr>
        <p:spPr/>
        <p:txBody>
          <a:bodyPr/>
          <a:lstStyle/>
          <a:p>
            <a:r>
              <a:rPr lang="en-US"/>
              <a:t>10/01/2018 - 10/31/2018</a:t>
            </a:r>
          </a:p>
        </p:txBody>
      </p:sp>
      <p:sp>
        <p:nvSpPr>
          <p:cNvPr id="5" name="Footer Placeholder 4">
            <a:extLst>
              <a:ext uri="{FF2B5EF4-FFF2-40B4-BE49-F238E27FC236}">
                <a16:creationId xmlns:a16="http://schemas.microsoft.com/office/drawing/2014/main" id="{C70365BB-3B1A-483E-BB11-4C9C93395BA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138756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200F72-9F97-4F5B-B35C-0F8E766880F7}"/>
              </a:ext>
            </a:extLst>
          </p:cNvPr>
          <p:cNvSpPr>
            <a:spLocks noGrp="1"/>
          </p:cNvSpPr>
          <p:nvPr>
            <p:ph type="title"/>
          </p:nvPr>
        </p:nvSpPr>
        <p:spPr/>
        <p:txBody>
          <a:bodyPr/>
          <a:lstStyle/>
          <a:p>
            <a:r>
              <a:rPr lang="en-US"/>
              <a:t>Facebook Reach | CITIES design and lifestyle store</a:t>
            </a:r>
          </a:p>
        </p:txBody>
      </p:sp>
      <p:graphicFrame>
        <p:nvGraphicFramePr>
          <p:cNvPr id="6" name="Chart Placeholder 5">
            <a:extLst>
              <a:ext uri="{FF2B5EF4-FFF2-40B4-BE49-F238E27FC236}">
                <a16:creationId xmlns:a16="http://schemas.microsoft.com/office/drawing/2014/main" id="{A3A1AC9F-0532-4E20-B19B-B0E99D334A63}"/>
              </a:ext>
            </a:extLst>
          </p:cNvPr>
          <p:cNvGraphicFramePr>
            <a:graphicFrameLocks noGrp="1"/>
          </p:cNvGraphicFramePr>
          <p:nvPr>
            <p:ph type="chart" sz="quarter" idx="13"/>
            <p:extLst>
              <p:ext uri="{D42A27DB-BD31-4B8C-83A1-F6EECF244321}">
                <p14:modId xmlns:p14="http://schemas.microsoft.com/office/powerpoint/2010/main" val="23535882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DB4245D-2BF7-41A5-996A-13C3BCA9FD22}"/>
              </a:ext>
            </a:extLst>
          </p:cNvPr>
          <p:cNvSpPr>
            <a:spLocks noGrp="1"/>
          </p:cNvSpPr>
          <p:nvPr>
            <p:ph type="body" sz="quarter" idx="14"/>
          </p:nvPr>
        </p:nvSpPr>
        <p:spPr/>
        <p:txBody>
          <a:bodyPr/>
          <a:lstStyle/>
          <a:p>
            <a:r>
              <a:rPr lang="en-US"/>
              <a:t>10/01/2018 - 10/31/2018</a:t>
            </a:r>
          </a:p>
        </p:txBody>
      </p:sp>
      <p:sp>
        <p:nvSpPr>
          <p:cNvPr id="5" name="Footer Placeholder 4">
            <a:extLst>
              <a:ext uri="{FF2B5EF4-FFF2-40B4-BE49-F238E27FC236}">
                <a16:creationId xmlns:a16="http://schemas.microsoft.com/office/drawing/2014/main" id="{59ADC9C4-AFAC-4304-B729-D24D8FCB111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193013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EF8B37-E320-425B-8286-E3F037B886A5}"/>
              </a:ext>
            </a:extLst>
          </p:cNvPr>
          <p:cNvSpPr>
            <a:spLocks noGrp="1"/>
          </p:cNvSpPr>
          <p:nvPr>
            <p:ph type="title"/>
          </p:nvPr>
        </p:nvSpPr>
        <p:spPr/>
        <p:txBody>
          <a:bodyPr/>
          <a:lstStyle/>
          <a:p>
            <a:r>
              <a:rPr lang="en-US"/>
              <a:t>Facebook Engaged Users | CITIES design and lifestyle store</a:t>
            </a:r>
          </a:p>
        </p:txBody>
      </p:sp>
      <p:graphicFrame>
        <p:nvGraphicFramePr>
          <p:cNvPr id="6" name="Chart Placeholder 5">
            <a:extLst>
              <a:ext uri="{FF2B5EF4-FFF2-40B4-BE49-F238E27FC236}">
                <a16:creationId xmlns:a16="http://schemas.microsoft.com/office/drawing/2014/main" id="{CD95C5B2-0B72-4878-B795-2827F9BAC7E0}"/>
              </a:ext>
            </a:extLst>
          </p:cNvPr>
          <p:cNvGraphicFramePr>
            <a:graphicFrameLocks noGrp="1"/>
          </p:cNvGraphicFramePr>
          <p:nvPr>
            <p:ph type="chart" sz="quarter" idx="13"/>
            <p:extLst>
              <p:ext uri="{D42A27DB-BD31-4B8C-83A1-F6EECF244321}">
                <p14:modId xmlns:p14="http://schemas.microsoft.com/office/powerpoint/2010/main" val="9448271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2423EFC-7303-47A5-8F7D-371A1094A1E4}"/>
              </a:ext>
            </a:extLst>
          </p:cNvPr>
          <p:cNvSpPr>
            <a:spLocks noGrp="1"/>
          </p:cNvSpPr>
          <p:nvPr>
            <p:ph type="body" sz="quarter" idx="14"/>
          </p:nvPr>
        </p:nvSpPr>
        <p:spPr/>
        <p:txBody>
          <a:bodyPr/>
          <a:lstStyle/>
          <a:p>
            <a:r>
              <a:rPr lang="en-US"/>
              <a:t>10/01/2018 - 10/31/2018</a:t>
            </a:r>
          </a:p>
        </p:txBody>
      </p:sp>
      <p:sp>
        <p:nvSpPr>
          <p:cNvPr id="5" name="Footer Placeholder 4">
            <a:extLst>
              <a:ext uri="{FF2B5EF4-FFF2-40B4-BE49-F238E27FC236}">
                <a16:creationId xmlns:a16="http://schemas.microsoft.com/office/drawing/2014/main" id="{317F85EA-A2CE-4140-A1A7-ECBC33BA613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489471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F72AF1-5BFB-4D95-A66F-33D69DA46F30}"/>
              </a:ext>
            </a:extLst>
          </p:cNvPr>
          <p:cNvSpPr>
            <a:spLocks noGrp="1"/>
          </p:cNvSpPr>
          <p:nvPr>
            <p:ph type="title"/>
          </p:nvPr>
        </p:nvSpPr>
        <p:spPr/>
        <p:txBody>
          <a:bodyPr/>
          <a:lstStyle/>
          <a:p>
            <a:r>
              <a:rPr lang="en-US"/>
              <a:t>Facebook Hide Clicks | CITIES design and lifestyle store</a:t>
            </a:r>
          </a:p>
        </p:txBody>
      </p:sp>
      <p:graphicFrame>
        <p:nvGraphicFramePr>
          <p:cNvPr id="6" name="Chart Placeholder 5">
            <a:extLst>
              <a:ext uri="{FF2B5EF4-FFF2-40B4-BE49-F238E27FC236}">
                <a16:creationId xmlns:a16="http://schemas.microsoft.com/office/drawing/2014/main" id="{EE466D8D-F50B-42F0-A15F-13A70C00D4E2}"/>
              </a:ext>
            </a:extLst>
          </p:cNvPr>
          <p:cNvGraphicFramePr>
            <a:graphicFrameLocks noGrp="1"/>
          </p:cNvGraphicFramePr>
          <p:nvPr>
            <p:ph type="chart" sz="quarter" idx="13"/>
            <p:extLst>
              <p:ext uri="{D42A27DB-BD31-4B8C-83A1-F6EECF244321}">
                <p14:modId xmlns:p14="http://schemas.microsoft.com/office/powerpoint/2010/main" val="42765941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5054308-2113-4CCB-8F92-5BF51AB1DB2D}"/>
              </a:ext>
            </a:extLst>
          </p:cNvPr>
          <p:cNvSpPr>
            <a:spLocks noGrp="1"/>
          </p:cNvSpPr>
          <p:nvPr>
            <p:ph type="body" sz="quarter" idx="14"/>
          </p:nvPr>
        </p:nvSpPr>
        <p:spPr/>
        <p:txBody>
          <a:bodyPr/>
          <a:lstStyle/>
          <a:p>
            <a:r>
              <a:rPr lang="en-US"/>
              <a:t>10/01/2018 - 10/31/2018</a:t>
            </a:r>
          </a:p>
        </p:txBody>
      </p:sp>
      <p:sp>
        <p:nvSpPr>
          <p:cNvPr id="5" name="Footer Placeholder 4">
            <a:extLst>
              <a:ext uri="{FF2B5EF4-FFF2-40B4-BE49-F238E27FC236}">
                <a16:creationId xmlns:a16="http://schemas.microsoft.com/office/drawing/2014/main" id="{68A36A4E-D582-420F-8717-ACCEAD55AAD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62130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5CA0CA-3352-4919-B52B-61831DD3A6DE}"/>
              </a:ext>
            </a:extLst>
          </p:cNvPr>
          <p:cNvSpPr>
            <a:spLocks noGrp="1"/>
          </p:cNvSpPr>
          <p:nvPr>
            <p:ph type="title"/>
          </p:nvPr>
        </p:nvSpPr>
        <p:spPr/>
        <p:txBody>
          <a:bodyPr/>
          <a:lstStyle/>
          <a:p>
            <a:r>
              <a:rPr lang="en-US"/>
              <a:t>Facebook Hide All Clicks | CITIES design and lifestyle store</a:t>
            </a:r>
          </a:p>
        </p:txBody>
      </p:sp>
      <p:graphicFrame>
        <p:nvGraphicFramePr>
          <p:cNvPr id="6" name="Chart Placeholder 5">
            <a:extLst>
              <a:ext uri="{FF2B5EF4-FFF2-40B4-BE49-F238E27FC236}">
                <a16:creationId xmlns:a16="http://schemas.microsoft.com/office/drawing/2014/main" id="{EFA5FFEF-AE47-43DC-9A0B-F8638A3915DD}"/>
              </a:ext>
            </a:extLst>
          </p:cNvPr>
          <p:cNvGraphicFramePr>
            <a:graphicFrameLocks noGrp="1"/>
          </p:cNvGraphicFramePr>
          <p:nvPr>
            <p:ph type="chart" sz="quarter" idx="13"/>
            <p:extLst>
              <p:ext uri="{D42A27DB-BD31-4B8C-83A1-F6EECF244321}">
                <p14:modId xmlns:p14="http://schemas.microsoft.com/office/powerpoint/2010/main" val="2249587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164A0C3-DF8B-4663-9448-F983FF9B9567}"/>
              </a:ext>
            </a:extLst>
          </p:cNvPr>
          <p:cNvSpPr>
            <a:spLocks noGrp="1"/>
          </p:cNvSpPr>
          <p:nvPr>
            <p:ph type="body" sz="quarter" idx="14"/>
          </p:nvPr>
        </p:nvSpPr>
        <p:spPr/>
        <p:txBody>
          <a:bodyPr/>
          <a:lstStyle/>
          <a:p>
            <a:r>
              <a:rPr lang="en-US"/>
              <a:t>10/01/2018 - 10/31/2018</a:t>
            </a:r>
          </a:p>
        </p:txBody>
      </p:sp>
      <p:sp>
        <p:nvSpPr>
          <p:cNvPr id="5" name="Footer Placeholder 4">
            <a:extLst>
              <a:ext uri="{FF2B5EF4-FFF2-40B4-BE49-F238E27FC236}">
                <a16:creationId xmlns:a16="http://schemas.microsoft.com/office/drawing/2014/main" id="{8F140259-B200-485C-AE02-9D4DF27F16B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842008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FD08CC-6F70-4027-AAAA-BFD291BBF109}"/>
              </a:ext>
            </a:extLst>
          </p:cNvPr>
          <p:cNvSpPr>
            <a:spLocks noGrp="1"/>
          </p:cNvSpPr>
          <p:nvPr>
            <p:ph type="title"/>
          </p:nvPr>
        </p:nvSpPr>
        <p:spPr/>
        <p:txBody>
          <a:bodyPr/>
          <a:lstStyle/>
          <a:p>
            <a:r>
              <a:rPr lang="en-US"/>
              <a:t>Facebook Own Posts Table  | CITIES design and lifestyle store - 1 of 13</a:t>
            </a:r>
          </a:p>
        </p:txBody>
      </p:sp>
      <p:graphicFrame>
        <p:nvGraphicFramePr>
          <p:cNvPr id="5" name="Table Placeholder 4">
            <a:extLst>
              <a:ext uri="{FF2B5EF4-FFF2-40B4-BE49-F238E27FC236}">
                <a16:creationId xmlns:a16="http://schemas.microsoft.com/office/drawing/2014/main" id="{FB66D7AE-456D-4E16-AB72-9479DD91860B}"/>
              </a:ext>
            </a:extLst>
          </p:cNvPr>
          <p:cNvGraphicFramePr>
            <a:graphicFrameLocks noGrp="1"/>
          </p:cNvGraphicFramePr>
          <p:nvPr>
            <p:ph type="tbl" sz="quarter" idx="13"/>
            <p:extLst>
              <p:ext uri="{D42A27DB-BD31-4B8C-83A1-F6EECF244321}">
                <p14:modId xmlns:p14="http://schemas.microsoft.com/office/powerpoint/2010/main" val="8533050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964159514"/>
                    </a:ext>
                  </a:extLst>
                </a:gridCol>
                <a:gridCol w="370332">
                  <a:extLst>
                    <a:ext uri="{9D8B030D-6E8A-4147-A177-3AD203B41FA5}">
                      <a16:colId xmlns:a16="http://schemas.microsoft.com/office/drawing/2014/main" val="3460925973"/>
                    </a:ext>
                  </a:extLst>
                </a:gridCol>
                <a:gridCol w="370332">
                  <a:extLst>
                    <a:ext uri="{9D8B030D-6E8A-4147-A177-3AD203B41FA5}">
                      <a16:colId xmlns:a16="http://schemas.microsoft.com/office/drawing/2014/main" val="3297094313"/>
                    </a:ext>
                  </a:extLst>
                </a:gridCol>
                <a:gridCol w="370332">
                  <a:extLst>
                    <a:ext uri="{9D8B030D-6E8A-4147-A177-3AD203B41FA5}">
                      <a16:colId xmlns:a16="http://schemas.microsoft.com/office/drawing/2014/main" val="1237672846"/>
                    </a:ext>
                  </a:extLst>
                </a:gridCol>
                <a:gridCol w="329184">
                  <a:extLst>
                    <a:ext uri="{9D8B030D-6E8A-4147-A177-3AD203B41FA5}">
                      <a16:colId xmlns:a16="http://schemas.microsoft.com/office/drawing/2014/main" val="2219292015"/>
                    </a:ext>
                  </a:extLst>
                </a:gridCol>
                <a:gridCol w="329184">
                  <a:extLst>
                    <a:ext uri="{9D8B030D-6E8A-4147-A177-3AD203B41FA5}">
                      <a16:colId xmlns:a16="http://schemas.microsoft.com/office/drawing/2014/main" val="2335564231"/>
                    </a:ext>
                  </a:extLst>
                </a:gridCol>
                <a:gridCol w="329184">
                  <a:extLst>
                    <a:ext uri="{9D8B030D-6E8A-4147-A177-3AD203B41FA5}">
                      <a16:colId xmlns:a16="http://schemas.microsoft.com/office/drawing/2014/main" val="2313158446"/>
                    </a:ext>
                  </a:extLst>
                </a:gridCol>
                <a:gridCol w="329184">
                  <a:extLst>
                    <a:ext uri="{9D8B030D-6E8A-4147-A177-3AD203B41FA5}">
                      <a16:colId xmlns:a16="http://schemas.microsoft.com/office/drawing/2014/main" val="475374228"/>
                    </a:ext>
                  </a:extLst>
                </a:gridCol>
                <a:gridCol w="329184">
                  <a:extLst>
                    <a:ext uri="{9D8B030D-6E8A-4147-A177-3AD203B41FA5}">
                      <a16:colId xmlns:a16="http://schemas.microsoft.com/office/drawing/2014/main" val="1722836289"/>
                    </a:ext>
                  </a:extLst>
                </a:gridCol>
                <a:gridCol w="329184">
                  <a:extLst>
                    <a:ext uri="{9D8B030D-6E8A-4147-A177-3AD203B41FA5}">
                      <a16:colId xmlns:a16="http://schemas.microsoft.com/office/drawing/2014/main" val="4111451407"/>
                    </a:ext>
                  </a:extLst>
                </a:gridCol>
                <a:gridCol w="329184">
                  <a:extLst>
                    <a:ext uri="{9D8B030D-6E8A-4147-A177-3AD203B41FA5}">
                      <a16:colId xmlns:a16="http://schemas.microsoft.com/office/drawing/2014/main" val="831591098"/>
                    </a:ext>
                  </a:extLst>
                </a:gridCol>
                <a:gridCol w="329184">
                  <a:extLst>
                    <a:ext uri="{9D8B030D-6E8A-4147-A177-3AD203B41FA5}">
                      <a16:colId xmlns:a16="http://schemas.microsoft.com/office/drawing/2014/main" val="1236784816"/>
                    </a:ext>
                  </a:extLst>
                </a:gridCol>
                <a:gridCol w="370332">
                  <a:extLst>
                    <a:ext uri="{9D8B030D-6E8A-4147-A177-3AD203B41FA5}">
                      <a16:colId xmlns:a16="http://schemas.microsoft.com/office/drawing/2014/main" val="2008209100"/>
                    </a:ext>
                  </a:extLst>
                </a:gridCol>
                <a:gridCol w="370332">
                  <a:extLst>
                    <a:ext uri="{9D8B030D-6E8A-4147-A177-3AD203B41FA5}">
                      <a16:colId xmlns:a16="http://schemas.microsoft.com/office/drawing/2014/main" val="1191284061"/>
                    </a:ext>
                  </a:extLst>
                </a:gridCol>
                <a:gridCol w="329184">
                  <a:extLst>
                    <a:ext uri="{9D8B030D-6E8A-4147-A177-3AD203B41FA5}">
                      <a16:colId xmlns:a16="http://schemas.microsoft.com/office/drawing/2014/main" val="2912323824"/>
                    </a:ext>
                  </a:extLst>
                </a:gridCol>
                <a:gridCol w="329184">
                  <a:extLst>
                    <a:ext uri="{9D8B030D-6E8A-4147-A177-3AD203B41FA5}">
                      <a16:colId xmlns:a16="http://schemas.microsoft.com/office/drawing/2014/main" val="1641287143"/>
                    </a:ext>
                  </a:extLst>
                </a:gridCol>
                <a:gridCol w="370332">
                  <a:extLst>
                    <a:ext uri="{9D8B030D-6E8A-4147-A177-3AD203B41FA5}">
                      <a16:colId xmlns:a16="http://schemas.microsoft.com/office/drawing/2014/main" val="17926008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889591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- 2018-10-31 14:03:26 </a:t>
                      </a:r>
                      <a:r>
                        <a:rPr kumimoji="0" lang="en-US" sz="1000" b="0" i="0" u="none" strike="noStrike" kern="1200" cap="none" spc="0" normalizeH="0" baseline="0" noProof="0">
                          <a:ln>
                            <a:noFill/>
                          </a:ln>
                          <a:solidFill>
                            <a:prstClr val="black"/>
                          </a:solidFill>
                          <a:effectLst/>
                          <a:uLnTx/>
                          <a:uFillTx/>
                          <a:latin typeface="+mn-lt"/>
                          <a:ea typeface="+mn-ea"/>
                          <a:cs typeface="+mn-cs"/>
                        </a:rPr>
                        <a:t> 
 Loving the Halloween spirit and Cities' Octopus chair by Maximo Riera! Shown here in  ‘Halloween Is Not A Day, It’s A Lifestyle!’ 
Furniture &amp; Accessories @citiesdubai
Produced by: @montecristodxb 
Photographer and Art director: @hussainjian 
VFX Makeup: @hk.makeupurmind @nat.makeupurmind Model: @levda__marina  
@dxbmedia @amirghorbaninia @horror_sketches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522473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- 2018-10-31 13:59:14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لا يمكننا اختيار واحدة فقط ! اعثر على مجموعة "بلاط شعيا" الجديدة للأدوات المنزلية، متوفرة الآن في مدن!
</a:t>
                      </a:r>
                      <a:r>
                        <a:rPr kumimoji="0" lang="en-US" sz="1000" b="0" i="0" u="none" strike="noStrike" kern="1200" cap="none" spc="0" normalizeH="0" baseline="0" noProof="0">
                          <a:ln>
                            <a:noFill/>
                          </a:ln>
                          <a:solidFill>
                            <a:prstClr val="black"/>
                          </a:solidFill>
                          <a:effectLst/>
                          <a:uLnTx/>
                          <a:uFillTx/>
                          <a:latin typeface="+mn-lt"/>
                          <a:ea typeface="+mn-ea"/>
                          <a:cs typeface="+mn-cs"/>
                        </a:rPr>
                        <a:t>We can’t choose just one! Find a new favorite from #BlattChaya’s homeware collection, now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02221823"/>
                  </a:ext>
                </a:extLst>
              </a:tr>
            </a:tbl>
          </a:graphicData>
        </a:graphic>
      </p:graphicFrame>
      <p:sp>
        <p:nvSpPr>
          <p:cNvPr id="4" name="Text Placeholder 3">
            <a:extLst>
              <a:ext uri="{FF2B5EF4-FFF2-40B4-BE49-F238E27FC236}">
                <a16:creationId xmlns:a16="http://schemas.microsoft.com/office/drawing/2014/main" id="{6C28871B-6788-44DA-A55B-56D250587F6B}"/>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29756057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DAC38B-FBB3-47EF-A836-9CCAF7F6FD9C}"/>
              </a:ext>
            </a:extLst>
          </p:cNvPr>
          <p:cNvSpPr>
            <a:spLocks noGrp="1"/>
          </p:cNvSpPr>
          <p:nvPr>
            <p:ph type="title"/>
          </p:nvPr>
        </p:nvSpPr>
        <p:spPr/>
        <p:txBody>
          <a:bodyPr/>
          <a:lstStyle/>
          <a:p>
            <a:r>
              <a:rPr lang="en-US"/>
              <a:t>Facebook Own Posts Table  | CITIES design and lifestyle store - 2 of 13</a:t>
            </a:r>
          </a:p>
        </p:txBody>
      </p:sp>
      <p:graphicFrame>
        <p:nvGraphicFramePr>
          <p:cNvPr id="5" name="Table Placeholder 4">
            <a:extLst>
              <a:ext uri="{FF2B5EF4-FFF2-40B4-BE49-F238E27FC236}">
                <a16:creationId xmlns:a16="http://schemas.microsoft.com/office/drawing/2014/main" id="{9EC3141A-BF61-44B9-A746-A9A9A2306C6E}"/>
              </a:ext>
            </a:extLst>
          </p:cNvPr>
          <p:cNvGraphicFramePr>
            <a:graphicFrameLocks noGrp="1"/>
          </p:cNvGraphicFramePr>
          <p:nvPr>
            <p:ph type="tbl" sz="quarter" idx="13"/>
            <p:extLst>
              <p:ext uri="{D42A27DB-BD31-4B8C-83A1-F6EECF244321}">
                <p14:modId xmlns:p14="http://schemas.microsoft.com/office/powerpoint/2010/main" val="25702785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2215457870"/>
                    </a:ext>
                  </a:extLst>
                </a:gridCol>
                <a:gridCol w="370332">
                  <a:extLst>
                    <a:ext uri="{9D8B030D-6E8A-4147-A177-3AD203B41FA5}">
                      <a16:colId xmlns:a16="http://schemas.microsoft.com/office/drawing/2014/main" val="2457950637"/>
                    </a:ext>
                  </a:extLst>
                </a:gridCol>
                <a:gridCol w="370332">
                  <a:extLst>
                    <a:ext uri="{9D8B030D-6E8A-4147-A177-3AD203B41FA5}">
                      <a16:colId xmlns:a16="http://schemas.microsoft.com/office/drawing/2014/main" val="593216804"/>
                    </a:ext>
                  </a:extLst>
                </a:gridCol>
                <a:gridCol w="370332">
                  <a:extLst>
                    <a:ext uri="{9D8B030D-6E8A-4147-A177-3AD203B41FA5}">
                      <a16:colId xmlns:a16="http://schemas.microsoft.com/office/drawing/2014/main" val="4132312019"/>
                    </a:ext>
                  </a:extLst>
                </a:gridCol>
                <a:gridCol w="329184">
                  <a:extLst>
                    <a:ext uri="{9D8B030D-6E8A-4147-A177-3AD203B41FA5}">
                      <a16:colId xmlns:a16="http://schemas.microsoft.com/office/drawing/2014/main" val="811800638"/>
                    </a:ext>
                  </a:extLst>
                </a:gridCol>
                <a:gridCol w="329184">
                  <a:extLst>
                    <a:ext uri="{9D8B030D-6E8A-4147-A177-3AD203B41FA5}">
                      <a16:colId xmlns:a16="http://schemas.microsoft.com/office/drawing/2014/main" val="1134841063"/>
                    </a:ext>
                  </a:extLst>
                </a:gridCol>
                <a:gridCol w="329184">
                  <a:extLst>
                    <a:ext uri="{9D8B030D-6E8A-4147-A177-3AD203B41FA5}">
                      <a16:colId xmlns:a16="http://schemas.microsoft.com/office/drawing/2014/main" val="2365613749"/>
                    </a:ext>
                  </a:extLst>
                </a:gridCol>
                <a:gridCol w="329184">
                  <a:extLst>
                    <a:ext uri="{9D8B030D-6E8A-4147-A177-3AD203B41FA5}">
                      <a16:colId xmlns:a16="http://schemas.microsoft.com/office/drawing/2014/main" val="2784259916"/>
                    </a:ext>
                  </a:extLst>
                </a:gridCol>
                <a:gridCol w="329184">
                  <a:extLst>
                    <a:ext uri="{9D8B030D-6E8A-4147-A177-3AD203B41FA5}">
                      <a16:colId xmlns:a16="http://schemas.microsoft.com/office/drawing/2014/main" val="4252836840"/>
                    </a:ext>
                  </a:extLst>
                </a:gridCol>
                <a:gridCol w="329184">
                  <a:extLst>
                    <a:ext uri="{9D8B030D-6E8A-4147-A177-3AD203B41FA5}">
                      <a16:colId xmlns:a16="http://schemas.microsoft.com/office/drawing/2014/main" val="1999626780"/>
                    </a:ext>
                  </a:extLst>
                </a:gridCol>
                <a:gridCol w="329184">
                  <a:extLst>
                    <a:ext uri="{9D8B030D-6E8A-4147-A177-3AD203B41FA5}">
                      <a16:colId xmlns:a16="http://schemas.microsoft.com/office/drawing/2014/main" val="2724548100"/>
                    </a:ext>
                  </a:extLst>
                </a:gridCol>
                <a:gridCol w="329184">
                  <a:extLst>
                    <a:ext uri="{9D8B030D-6E8A-4147-A177-3AD203B41FA5}">
                      <a16:colId xmlns:a16="http://schemas.microsoft.com/office/drawing/2014/main" val="1996073926"/>
                    </a:ext>
                  </a:extLst>
                </a:gridCol>
                <a:gridCol w="370332">
                  <a:extLst>
                    <a:ext uri="{9D8B030D-6E8A-4147-A177-3AD203B41FA5}">
                      <a16:colId xmlns:a16="http://schemas.microsoft.com/office/drawing/2014/main" val="567063235"/>
                    </a:ext>
                  </a:extLst>
                </a:gridCol>
                <a:gridCol w="370332">
                  <a:extLst>
                    <a:ext uri="{9D8B030D-6E8A-4147-A177-3AD203B41FA5}">
                      <a16:colId xmlns:a16="http://schemas.microsoft.com/office/drawing/2014/main" val="908238864"/>
                    </a:ext>
                  </a:extLst>
                </a:gridCol>
                <a:gridCol w="329184">
                  <a:extLst>
                    <a:ext uri="{9D8B030D-6E8A-4147-A177-3AD203B41FA5}">
                      <a16:colId xmlns:a16="http://schemas.microsoft.com/office/drawing/2014/main" val="2842578539"/>
                    </a:ext>
                  </a:extLst>
                </a:gridCol>
                <a:gridCol w="329184">
                  <a:extLst>
                    <a:ext uri="{9D8B030D-6E8A-4147-A177-3AD203B41FA5}">
                      <a16:colId xmlns:a16="http://schemas.microsoft.com/office/drawing/2014/main" val="38375216"/>
                    </a:ext>
                  </a:extLst>
                </a:gridCol>
                <a:gridCol w="370332">
                  <a:extLst>
                    <a:ext uri="{9D8B030D-6E8A-4147-A177-3AD203B41FA5}">
                      <a16:colId xmlns:a16="http://schemas.microsoft.com/office/drawing/2014/main" val="21049995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703966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- 2018-10-30 08:35:03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أحضر أسلوب الستريت ستايل الى مكانك مع تفاحة جرافيتي من "بول اند ستين"، متوفرة الآن في مدن!
</a:t>
                      </a:r>
                      <a:r>
                        <a:rPr kumimoji="0" lang="en-US" sz="1000" b="0" i="0" u="none" strike="noStrike" kern="1200" cap="none" spc="0" normalizeH="0" baseline="0" noProof="0">
                          <a:ln>
                            <a:noFill/>
                          </a:ln>
                          <a:solidFill>
                            <a:prstClr val="black"/>
                          </a:solidFill>
                          <a:effectLst/>
                          <a:uLnTx/>
                          <a:uFillTx/>
                          <a:latin typeface="+mn-lt"/>
                          <a:ea typeface="+mn-ea"/>
                          <a:cs typeface="+mn-cs"/>
                        </a:rPr>
                        <a:t>Bring street style into your space with the graffiti apple from Bull &amp; Stein, now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217659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- 2018-10-30 08:02:27 </a:t>
                      </a:r>
                      <a:r>
                        <a:rPr kumimoji="0" lang="en-US" sz="1000" b="0" i="0" u="none" strike="noStrike" kern="1200" cap="none" spc="0" normalizeH="0" baseline="0" noProof="0">
                          <a:ln>
                            <a:noFill/>
                          </a:ln>
                          <a:solidFill>
                            <a:prstClr val="black"/>
                          </a:solidFill>
                          <a:effectLst/>
                          <a:uLnTx/>
                          <a:uFillTx/>
                          <a:latin typeface="+mn-lt"/>
                          <a:ea typeface="+mn-ea"/>
                          <a:cs typeface="+mn-cs"/>
                        </a:rPr>
                        <a:t> 
 Accentuate his individual style with lapel pins from #Huwa! Check out the selection at #CitiesDubai!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76613362"/>
                  </a:ext>
                </a:extLst>
              </a:tr>
            </a:tbl>
          </a:graphicData>
        </a:graphic>
      </p:graphicFrame>
      <p:sp>
        <p:nvSpPr>
          <p:cNvPr id="4" name="Text Placeholder 3">
            <a:extLst>
              <a:ext uri="{FF2B5EF4-FFF2-40B4-BE49-F238E27FC236}">
                <a16:creationId xmlns:a16="http://schemas.microsoft.com/office/drawing/2014/main" id="{16F3EA54-FD49-42DE-AD5A-6E68E4A97AA5}"/>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14332217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C570F8-8C57-4F27-8472-410BC266EF63}"/>
              </a:ext>
            </a:extLst>
          </p:cNvPr>
          <p:cNvSpPr>
            <a:spLocks noGrp="1"/>
          </p:cNvSpPr>
          <p:nvPr>
            <p:ph type="title"/>
          </p:nvPr>
        </p:nvSpPr>
        <p:spPr/>
        <p:txBody>
          <a:bodyPr/>
          <a:lstStyle/>
          <a:p>
            <a:r>
              <a:rPr lang="en-US"/>
              <a:t>Facebook Own Posts Table  | CITIES design and lifestyle store - 3 of 13</a:t>
            </a:r>
          </a:p>
        </p:txBody>
      </p:sp>
      <p:graphicFrame>
        <p:nvGraphicFramePr>
          <p:cNvPr id="5" name="Table Placeholder 4">
            <a:extLst>
              <a:ext uri="{FF2B5EF4-FFF2-40B4-BE49-F238E27FC236}">
                <a16:creationId xmlns:a16="http://schemas.microsoft.com/office/drawing/2014/main" id="{694154D6-C71D-4695-AFE7-E409B3939026}"/>
              </a:ext>
            </a:extLst>
          </p:cNvPr>
          <p:cNvGraphicFramePr>
            <a:graphicFrameLocks noGrp="1"/>
          </p:cNvGraphicFramePr>
          <p:nvPr>
            <p:ph type="tbl" sz="quarter" idx="13"/>
            <p:extLst>
              <p:ext uri="{D42A27DB-BD31-4B8C-83A1-F6EECF244321}">
                <p14:modId xmlns:p14="http://schemas.microsoft.com/office/powerpoint/2010/main" val="21873943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808842065"/>
                    </a:ext>
                  </a:extLst>
                </a:gridCol>
                <a:gridCol w="370332">
                  <a:extLst>
                    <a:ext uri="{9D8B030D-6E8A-4147-A177-3AD203B41FA5}">
                      <a16:colId xmlns:a16="http://schemas.microsoft.com/office/drawing/2014/main" val="3301987634"/>
                    </a:ext>
                  </a:extLst>
                </a:gridCol>
                <a:gridCol w="370332">
                  <a:extLst>
                    <a:ext uri="{9D8B030D-6E8A-4147-A177-3AD203B41FA5}">
                      <a16:colId xmlns:a16="http://schemas.microsoft.com/office/drawing/2014/main" val="4059621139"/>
                    </a:ext>
                  </a:extLst>
                </a:gridCol>
                <a:gridCol w="370332">
                  <a:extLst>
                    <a:ext uri="{9D8B030D-6E8A-4147-A177-3AD203B41FA5}">
                      <a16:colId xmlns:a16="http://schemas.microsoft.com/office/drawing/2014/main" val="2384601203"/>
                    </a:ext>
                  </a:extLst>
                </a:gridCol>
                <a:gridCol w="329184">
                  <a:extLst>
                    <a:ext uri="{9D8B030D-6E8A-4147-A177-3AD203B41FA5}">
                      <a16:colId xmlns:a16="http://schemas.microsoft.com/office/drawing/2014/main" val="4020370793"/>
                    </a:ext>
                  </a:extLst>
                </a:gridCol>
                <a:gridCol w="329184">
                  <a:extLst>
                    <a:ext uri="{9D8B030D-6E8A-4147-A177-3AD203B41FA5}">
                      <a16:colId xmlns:a16="http://schemas.microsoft.com/office/drawing/2014/main" val="3814620975"/>
                    </a:ext>
                  </a:extLst>
                </a:gridCol>
                <a:gridCol w="329184">
                  <a:extLst>
                    <a:ext uri="{9D8B030D-6E8A-4147-A177-3AD203B41FA5}">
                      <a16:colId xmlns:a16="http://schemas.microsoft.com/office/drawing/2014/main" val="1881907890"/>
                    </a:ext>
                  </a:extLst>
                </a:gridCol>
                <a:gridCol w="329184">
                  <a:extLst>
                    <a:ext uri="{9D8B030D-6E8A-4147-A177-3AD203B41FA5}">
                      <a16:colId xmlns:a16="http://schemas.microsoft.com/office/drawing/2014/main" val="3306396407"/>
                    </a:ext>
                  </a:extLst>
                </a:gridCol>
                <a:gridCol w="329184">
                  <a:extLst>
                    <a:ext uri="{9D8B030D-6E8A-4147-A177-3AD203B41FA5}">
                      <a16:colId xmlns:a16="http://schemas.microsoft.com/office/drawing/2014/main" val="1141982999"/>
                    </a:ext>
                  </a:extLst>
                </a:gridCol>
                <a:gridCol w="329184">
                  <a:extLst>
                    <a:ext uri="{9D8B030D-6E8A-4147-A177-3AD203B41FA5}">
                      <a16:colId xmlns:a16="http://schemas.microsoft.com/office/drawing/2014/main" val="3172868183"/>
                    </a:ext>
                  </a:extLst>
                </a:gridCol>
                <a:gridCol w="329184">
                  <a:extLst>
                    <a:ext uri="{9D8B030D-6E8A-4147-A177-3AD203B41FA5}">
                      <a16:colId xmlns:a16="http://schemas.microsoft.com/office/drawing/2014/main" val="942414646"/>
                    </a:ext>
                  </a:extLst>
                </a:gridCol>
                <a:gridCol w="329184">
                  <a:extLst>
                    <a:ext uri="{9D8B030D-6E8A-4147-A177-3AD203B41FA5}">
                      <a16:colId xmlns:a16="http://schemas.microsoft.com/office/drawing/2014/main" val="1839515617"/>
                    </a:ext>
                  </a:extLst>
                </a:gridCol>
                <a:gridCol w="370332">
                  <a:extLst>
                    <a:ext uri="{9D8B030D-6E8A-4147-A177-3AD203B41FA5}">
                      <a16:colId xmlns:a16="http://schemas.microsoft.com/office/drawing/2014/main" val="3813539735"/>
                    </a:ext>
                  </a:extLst>
                </a:gridCol>
                <a:gridCol w="370332">
                  <a:extLst>
                    <a:ext uri="{9D8B030D-6E8A-4147-A177-3AD203B41FA5}">
                      <a16:colId xmlns:a16="http://schemas.microsoft.com/office/drawing/2014/main" val="783586228"/>
                    </a:ext>
                  </a:extLst>
                </a:gridCol>
                <a:gridCol w="329184">
                  <a:extLst>
                    <a:ext uri="{9D8B030D-6E8A-4147-A177-3AD203B41FA5}">
                      <a16:colId xmlns:a16="http://schemas.microsoft.com/office/drawing/2014/main" val="1171522743"/>
                    </a:ext>
                  </a:extLst>
                </a:gridCol>
                <a:gridCol w="329184">
                  <a:extLst>
                    <a:ext uri="{9D8B030D-6E8A-4147-A177-3AD203B41FA5}">
                      <a16:colId xmlns:a16="http://schemas.microsoft.com/office/drawing/2014/main" val="1855799089"/>
                    </a:ext>
                  </a:extLst>
                </a:gridCol>
                <a:gridCol w="370332">
                  <a:extLst>
                    <a:ext uri="{9D8B030D-6E8A-4147-A177-3AD203B41FA5}">
                      <a16:colId xmlns:a16="http://schemas.microsoft.com/office/drawing/2014/main" val="24460542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864510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- 2018-10-29 13:58:49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تجمع صواني "ساكال" الخرسانة والنحاس الاصفر مع خطوط أنيقة صنعت للعصر الحديث. متوفرة الان في مدن!
</a:t>
                      </a:r>
                      <a:r>
                        <a:rPr kumimoji="0" lang="en-US" sz="1000" b="0" i="0" u="none" strike="noStrike" kern="1200" cap="none" spc="0" normalizeH="0" baseline="0" noProof="0">
                          <a:ln>
                            <a:noFill/>
                          </a:ln>
                          <a:solidFill>
                            <a:prstClr val="black"/>
                          </a:solidFill>
                          <a:effectLst/>
                          <a:uLnTx/>
                          <a:uFillTx/>
                          <a:latin typeface="+mn-lt"/>
                          <a:ea typeface="+mn-ea"/>
                          <a:cs typeface="+mn-cs"/>
                        </a:rPr>
                        <a:t>Industrial serving style! Concrete and brass combine with elegant lines in trays made for the modern day. Now available from #SaccalDesignHouse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09516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- 2018-10-29 11:13:17 </a:t>
                      </a:r>
                      <a:r>
                        <a:rPr kumimoji="0" lang="en-US" sz="1000" b="0" i="0" u="none" strike="noStrike" kern="1200" cap="none" spc="0" normalizeH="0" baseline="0" noProof="0">
                          <a:ln>
                            <a:noFill/>
                          </a:ln>
                          <a:solidFill>
                            <a:prstClr val="black"/>
                          </a:solidFill>
                          <a:effectLst/>
                          <a:uLnTx/>
                          <a:uFillTx/>
                          <a:latin typeface="+mn-lt"/>
                          <a:ea typeface="+mn-ea"/>
                          <a:cs typeface="+mn-cs"/>
                        </a:rPr>
                        <a:t> 
 Time is on your side with this #QlockTwo watch! Find your favorite style at #CitiesDubai!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64535051"/>
                  </a:ext>
                </a:extLst>
              </a:tr>
            </a:tbl>
          </a:graphicData>
        </a:graphic>
      </p:graphicFrame>
      <p:sp>
        <p:nvSpPr>
          <p:cNvPr id="4" name="Text Placeholder 3">
            <a:extLst>
              <a:ext uri="{FF2B5EF4-FFF2-40B4-BE49-F238E27FC236}">
                <a16:creationId xmlns:a16="http://schemas.microsoft.com/office/drawing/2014/main" id="{C1918355-C735-4D76-92CB-4EB2206AE52C}"/>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39764315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3E4E3E-5D5E-4003-A5D3-6085DEE8A55D}"/>
              </a:ext>
            </a:extLst>
          </p:cNvPr>
          <p:cNvSpPr>
            <a:spLocks noGrp="1"/>
          </p:cNvSpPr>
          <p:nvPr>
            <p:ph type="title"/>
          </p:nvPr>
        </p:nvSpPr>
        <p:spPr/>
        <p:txBody>
          <a:bodyPr/>
          <a:lstStyle/>
          <a:p>
            <a:r>
              <a:rPr lang="en-US"/>
              <a:t>Facebook Own Posts Table  | CITIES design and lifestyle store - 4 of 13</a:t>
            </a:r>
          </a:p>
        </p:txBody>
      </p:sp>
      <p:graphicFrame>
        <p:nvGraphicFramePr>
          <p:cNvPr id="5" name="Table Placeholder 4">
            <a:extLst>
              <a:ext uri="{FF2B5EF4-FFF2-40B4-BE49-F238E27FC236}">
                <a16:creationId xmlns:a16="http://schemas.microsoft.com/office/drawing/2014/main" id="{37EF9156-B3E3-4CD8-92BD-6EC6595EE731}"/>
              </a:ext>
            </a:extLst>
          </p:cNvPr>
          <p:cNvGraphicFramePr>
            <a:graphicFrameLocks noGrp="1"/>
          </p:cNvGraphicFramePr>
          <p:nvPr>
            <p:ph type="tbl" sz="quarter" idx="13"/>
            <p:extLst>
              <p:ext uri="{D42A27DB-BD31-4B8C-83A1-F6EECF244321}">
                <p14:modId xmlns:p14="http://schemas.microsoft.com/office/powerpoint/2010/main" val="23371553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1644343402"/>
                    </a:ext>
                  </a:extLst>
                </a:gridCol>
                <a:gridCol w="370332">
                  <a:extLst>
                    <a:ext uri="{9D8B030D-6E8A-4147-A177-3AD203B41FA5}">
                      <a16:colId xmlns:a16="http://schemas.microsoft.com/office/drawing/2014/main" val="2807915773"/>
                    </a:ext>
                  </a:extLst>
                </a:gridCol>
                <a:gridCol w="370332">
                  <a:extLst>
                    <a:ext uri="{9D8B030D-6E8A-4147-A177-3AD203B41FA5}">
                      <a16:colId xmlns:a16="http://schemas.microsoft.com/office/drawing/2014/main" val="3374673448"/>
                    </a:ext>
                  </a:extLst>
                </a:gridCol>
                <a:gridCol w="370332">
                  <a:extLst>
                    <a:ext uri="{9D8B030D-6E8A-4147-A177-3AD203B41FA5}">
                      <a16:colId xmlns:a16="http://schemas.microsoft.com/office/drawing/2014/main" val="4156965961"/>
                    </a:ext>
                  </a:extLst>
                </a:gridCol>
                <a:gridCol w="329184">
                  <a:extLst>
                    <a:ext uri="{9D8B030D-6E8A-4147-A177-3AD203B41FA5}">
                      <a16:colId xmlns:a16="http://schemas.microsoft.com/office/drawing/2014/main" val="2179919073"/>
                    </a:ext>
                  </a:extLst>
                </a:gridCol>
                <a:gridCol w="329184">
                  <a:extLst>
                    <a:ext uri="{9D8B030D-6E8A-4147-A177-3AD203B41FA5}">
                      <a16:colId xmlns:a16="http://schemas.microsoft.com/office/drawing/2014/main" val="1001270290"/>
                    </a:ext>
                  </a:extLst>
                </a:gridCol>
                <a:gridCol w="329184">
                  <a:extLst>
                    <a:ext uri="{9D8B030D-6E8A-4147-A177-3AD203B41FA5}">
                      <a16:colId xmlns:a16="http://schemas.microsoft.com/office/drawing/2014/main" val="2184748683"/>
                    </a:ext>
                  </a:extLst>
                </a:gridCol>
                <a:gridCol w="329184">
                  <a:extLst>
                    <a:ext uri="{9D8B030D-6E8A-4147-A177-3AD203B41FA5}">
                      <a16:colId xmlns:a16="http://schemas.microsoft.com/office/drawing/2014/main" val="820550181"/>
                    </a:ext>
                  </a:extLst>
                </a:gridCol>
                <a:gridCol w="329184">
                  <a:extLst>
                    <a:ext uri="{9D8B030D-6E8A-4147-A177-3AD203B41FA5}">
                      <a16:colId xmlns:a16="http://schemas.microsoft.com/office/drawing/2014/main" val="1413107263"/>
                    </a:ext>
                  </a:extLst>
                </a:gridCol>
                <a:gridCol w="329184">
                  <a:extLst>
                    <a:ext uri="{9D8B030D-6E8A-4147-A177-3AD203B41FA5}">
                      <a16:colId xmlns:a16="http://schemas.microsoft.com/office/drawing/2014/main" val="2380889792"/>
                    </a:ext>
                  </a:extLst>
                </a:gridCol>
                <a:gridCol w="329184">
                  <a:extLst>
                    <a:ext uri="{9D8B030D-6E8A-4147-A177-3AD203B41FA5}">
                      <a16:colId xmlns:a16="http://schemas.microsoft.com/office/drawing/2014/main" val="2676008754"/>
                    </a:ext>
                  </a:extLst>
                </a:gridCol>
                <a:gridCol w="329184">
                  <a:extLst>
                    <a:ext uri="{9D8B030D-6E8A-4147-A177-3AD203B41FA5}">
                      <a16:colId xmlns:a16="http://schemas.microsoft.com/office/drawing/2014/main" val="2948817920"/>
                    </a:ext>
                  </a:extLst>
                </a:gridCol>
                <a:gridCol w="370332">
                  <a:extLst>
                    <a:ext uri="{9D8B030D-6E8A-4147-A177-3AD203B41FA5}">
                      <a16:colId xmlns:a16="http://schemas.microsoft.com/office/drawing/2014/main" val="1226492489"/>
                    </a:ext>
                  </a:extLst>
                </a:gridCol>
                <a:gridCol w="370332">
                  <a:extLst>
                    <a:ext uri="{9D8B030D-6E8A-4147-A177-3AD203B41FA5}">
                      <a16:colId xmlns:a16="http://schemas.microsoft.com/office/drawing/2014/main" val="1031818492"/>
                    </a:ext>
                  </a:extLst>
                </a:gridCol>
                <a:gridCol w="329184">
                  <a:extLst>
                    <a:ext uri="{9D8B030D-6E8A-4147-A177-3AD203B41FA5}">
                      <a16:colId xmlns:a16="http://schemas.microsoft.com/office/drawing/2014/main" val="3181285118"/>
                    </a:ext>
                  </a:extLst>
                </a:gridCol>
                <a:gridCol w="329184">
                  <a:extLst>
                    <a:ext uri="{9D8B030D-6E8A-4147-A177-3AD203B41FA5}">
                      <a16:colId xmlns:a16="http://schemas.microsoft.com/office/drawing/2014/main" val="2400875155"/>
                    </a:ext>
                  </a:extLst>
                </a:gridCol>
                <a:gridCol w="370332">
                  <a:extLst>
                    <a:ext uri="{9D8B030D-6E8A-4147-A177-3AD203B41FA5}">
                      <a16:colId xmlns:a16="http://schemas.microsoft.com/office/drawing/2014/main" val="5759210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829270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- 2018-10-28 07:00:02 </a:t>
                      </a:r>
                      <a:r>
                        <a:rPr kumimoji="0" lang="en-US" sz="1000" b="0" i="0" u="none" strike="noStrike" kern="1200" cap="none" spc="0" normalizeH="0" baseline="0" noProof="0">
                          <a:ln>
                            <a:noFill/>
                          </a:ln>
                          <a:solidFill>
                            <a:prstClr val="black"/>
                          </a:solidFill>
                          <a:effectLst/>
                          <a:uLnTx/>
                          <a:uFillTx/>
                          <a:latin typeface="+mn-lt"/>
                          <a:ea typeface="+mn-ea"/>
                          <a:cs typeface="+mn-cs"/>
                        </a:rPr>
                        <a:t> 
 Take coffee with the Classic! Created by SILODESIGN and made with an innovative double layer of glass to keep beverages warm or cold, the Classic mug is the ultimate in thoughtful design. Find it now at #CitiesDubai! #silodesignparis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437843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- 2018-10-28 07:00:00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زيّن طاولتك بانماط مفصلة وألوان زاهية من مجموعة " بلاط شعيا" للأواني المنزلية والأطباق، متوفرة الآن في مدن!
 </a:t>
                      </a:r>
                      <a:r>
                        <a:rPr kumimoji="0" lang="en-US" sz="1000" b="0" i="0" u="none" strike="noStrike" kern="1200" cap="none" spc="0" normalizeH="0" baseline="0" noProof="0">
                          <a:ln>
                            <a:noFill/>
                          </a:ln>
                          <a:solidFill>
                            <a:prstClr val="black"/>
                          </a:solidFill>
                          <a:effectLst/>
                          <a:uLnTx/>
                          <a:uFillTx/>
                          <a:latin typeface="+mn-lt"/>
                          <a:ea typeface="+mn-ea"/>
                          <a:cs typeface="+mn-cs"/>
                        </a:rPr>
                        <a:t>Serve up some style with #BlattChaya! Decorate your table with detailed patterns and bright colors from the BlattChaya homeware collection of plates, platters, and coasters, now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51723343"/>
                  </a:ext>
                </a:extLst>
              </a:tr>
            </a:tbl>
          </a:graphicData>
        </a:graphic>
      </p:graphicFrame>
      <p:sp>
        <p:nvSpPr>
          <p:cNvPr id="4" name="Text Placeholder 3">
            <a:extLst>
              <a:ext uri="{FF2B5EF4-FFF2-40B4-BE49-F238E27FC236}">
                <a16:creationId xmlns:a16="http://schemas.microsoft.com/office/drawing/2014/main" id="{178F2C6D-FDB6-4AA0-B5BE-F1613FC29591}"/>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41035629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1163EF-EC70-46C1-BACD-CAEF71D30F8B}"/>
              </a:ext>
            </a:extLst>
          </p:cNvPr>
          <p:cNvSpPr>
            <a:spLocks noGrp="1"/>
          </p:cNvSpPr>
          <p:nvPr>
            <p:ph type="title"/>
          </p:nvPr>
        </p:nvSpPr>
        <p:spPr/>
        <p:txBody>
          <a:bodyPr/>
          <a:lstStyle/>
          <a:p>
            <a:r>
              <a:rPr lang="en-US"/>
              <a:t>Facebook Own Posts Table  | CITIES design and lifestyle store - 5 of 13</a:t>
            </a:r>
          </a:p>
        </p:txBody>
      </p:sp>
      <p:graphicFrame>
        <p:nvGraphicFramePr>
          <p:cNvPr id="5" name="Table Placeholder 4">
            <a:extLst>
              <a:ext uri="{FF2B5EF4-FFF2-40B4-BE49-F238E27FC236}">
                <a16:creationId xmlns:a16="http://schemas.microsoft.com/office/drawing/2014/main" id="{AC2D3FB7-87A7-4CF2-986D-A532FBD498C0}"/>
              </a:ext>
            </a:extLst>
          </p:cNvPr>
          <p:cNvGraphicFramePr>
            <a:graphicFrameLocks noGrp="1"/>
          </p:cNvGraphicFramePr>
          <p:nvPr>
            <p:ph type="tbl" sz="quarter" idx="13"/>
            <p:extLst>
              <p:ext uri="{D42A27DB-BD31-4B8C-83A1-F6EECF244321}">
                <p14:modId xmlns:p14="http://schemas.microsoft.com/office/powerpoint/2010/main" val="33838388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3522122462"/>
                    </a:ext>
                  </a:extLst>
                </a:gridCol>
                <a:gridCol w="370332">
                  <a:extLst>
                    <a:ext uri="{9D8B030D-6E8A-4147-A177-3AD203B41FA5}">
                      <a16:colId xmlns:a16="http://schemas.microsoft.com/office/drawing/2014/main" val="2275069173"/>
                    </a:ext>
                  </a:extLst>
                </a:gridCol>
                <a:gridCol w="370332">
                  <a:extLst>
                    <a:ext uri="{9D8B030D-6E8A-4147-A177-3AD203B41FA5}">
                      <a16:colId xmlns:a16="http://schemas.microsoft.com/office/drawing/2014/main" val="16836141"/>
                    </a:ext>
                  </a:extLst>
                </a:gridCol>
                <a:gridCol w="370332">
                  <a:extLst>
                    <a:ext uri="{9D8B030D-6E8A-4147-A177-3AD203B41FA5}">
                      <a16:colId xmlns:a16="http://schemas.microsoft.com/office/drawing/2014/main" val="3740741882"/>
                    </a:ext>
                  </a:extLst>
                </a:gridCol>
                <a:gridCol w="329184">
                  <a:extLst>
                    <a:ext uri="{9D8B030D-6E8A-4147-A177-3AD203B41FA5}">
                      <a16:colId xmlns:a16="http://schemas.microsoft.com/office/drawing/2014/main" val="4061312532"/>
                    </a:ext>
                  </a:extLst>
                </a:gridCol>
                <a:gridCol w="329184">
                  <a:extLst>
                    <a:ext uri="{9D8B030D-6E8A-4147-A177-3AD203B41FA5}">
                      <a16:colId xmlns:a16="http://schemas.microsoft.com/office/drawing/2014/main" val="248022347"/>
                    </a:ext>
                  </a:extLst>
                </a:gridCol>
                <a:gridCol w="329184">
                  <a:extLst>
                    <a:ext uri="{9D8B030D-6E8A-4147-A177-3AD203B41FA5}">
                      <a16:colId xmlns:a16="http://schemas.microsoft.com/office/drawing/2014/main" val="2711546586"/>
                    </a:ext>
                  </a:extLst>
                </a:gridCol>
                <a:gridCol w="329184">
                  <a:extLst>
                    <a:ext uri="{9D8B030D-6E8A-4147-A177-3AD203B41FA5}">
                      <a16:colId xmlns:a16="http://schemas.microsoft.com/office/drawing/2014/main" val="2244985061"/>
                    </a:ext>
                  </a:extLst>
                </a:gridCol>
                <a:gridCol w="329184">
                  <a:extLst>
                    <a:ext uri="{9D8B030D-6E8A-4147-A177-3AD203B41FA5}">
                      <a16:colId xmlns:a16="http://schemas.microsoft.com/office/drawing/2014/main" val="1143974211"/>
                    </a:ext>
                  </a:extLst>
                </a:gridCol>
                <a:gridCol w="329184">
                  <a:extLst>
                    <a:ext uri="{9D8B030D-6E8A-4147-A177-3AD203B41FA5}">
                      <a16:colId xmlns:a16="http://schemas.microsoft.com/office/drawing/2014/main" val="4259243350"/>
                    </a:ext>
                  </a:extLst>
                </a:gridCol>
                <a:gridCol w="329184">
                  <a:extLst>
                    <a:ext uri="{9D8B030D-6E8A-4147-A177-3AD203B41FA5}">
                      <a16:colId xmlns:a16="http://schemas.microsoft.com/office/drawing/2014/main" val="3487759222"/>
                    </a:ext>
                  </a:extLst>
                </a:gridCol>
                <a:gridCol w="329184">
                  <a:extLst>
                    <a:ext uri="{9D8B030D-6E8A-4147-A177-3AD203B41FA5}">
                      <a16:colId xmlns:a16="http://schemas.microsoft.com/office/drawing/2014/main" val="582549112"/>
                    </a:ext>
                  </a:extLst>
                </a:gridCol>
                <a:gridCol w="370332">
                  <a:extLst>
                    <a:ext uri="{9D8B030D-6E8A-4147-A177-3AD203B41FA5}">
                      <a16:colId xmlns:a16="http://schemas.microsoft.com/office/drawing/2014/main" val="357140635"/>
                    </a:ext>
                  </a:extLst>
                </a:gridCol>
                <a:gridCol w="370332">
                  <a:extLst>
                    <a:ext uri="{9D8B030D-6E8A-4147-A177-3AD203B41FA5}">
                      <a16:colId xmlns:a16="http://schemas.microsoft.com/office/drawing/2014/main" val="1573651361"/>
                    </a:ext>
                  </a:extLst>
                </a:gridCol>
                <a:gridCol w="329184">
                  <a:extLst>
                    <a:ext uri="{9D8B030D-6E8A-4147-A177-3AD203B41FA5}">
                      <a16:colId xmlns:a16="http://schemas.microsoft.com/office/drawing/2014/main" val="1022013750"/>
                    </a:ext>
                  </a:extLst>
                </a:gridCol>
                <a:gridCol w="329184">
                  <a:extLst>
                    <a:ext uri="{9D8B030D-6E8A-4147-A177-3AD203B41FA5}">
                      <a16:colId xmlns:a16="http://schemas.microsoft.com/office/drawing/2014/main" val="3845317316"/>
                    </a:ext>
                  </a:extLst>
                </a:gridCol>
                <a:gridCol w="370332">
                  <a:extLst>
                    <a:ext uri="{9D8B030D-6E8A-4147-A177-3AD203B41FA5}">
                      <a16:colId xmlns:a16="http://schemas.microsoft.com/office/drawing/2014/main" val="35542470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787795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- 2018-10-27 08:00:01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صنعت مقاعد "بيبيل اوف ساند" من أجود أنواع الجلود الممزوجة بأنماط الحرير المطرز يدوياً، متوفرة الان في مدن!
</a:t>
                      </a:r>
                      <a:r>
                        <a:rPr kumimoji="0" lang="en-US" sz="1000" b="0" i="0" u="none" strike="noStrike" kern="1200" cap="none" spc="0" normalizeH="0" baseline="0" noProof="0">
                          <a:ln>
                            <a:noFill/>
                          </a:ln>
                          <a:solidFill>
                            <a:prstClr val="black"/>
                          </a:solidFill>
                          <a:effectLst/>
                          <a:uLnTx/>
                          <a:uFillTx/>
                          <a:latin typeface="+mn-lt"/>
                          <a:ea typeface="+mn-ea"/>
                          <a:cs typeface="+mn-cs"/>
                        </a:rPr>
                        <a:t>Plump poufs from the #PeopleofSand are fashioned from the finest of leather combined with hand-embroidered patterns of sabra silk. Find them now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088407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- 2018-10-27 06:00:02 </a:t>
                      </a:r>
                      <a:r>
                        <a:rPr kumimoji="0" lang="en-US" sz="1000" b="0" i="0" u="none" strike="noStrike" kern="1200" cap="none" spc="0" normalizeH="0" baseline="0" noProof="0">
                          <a:ln>
                            <a:noFill/>
                          </a:ln>
                          <a:solidFill>
                            <a:prstClr val="black"/>
                          </a:solidFill>
                          <a:effectLst/>
                          <a:uLnTx/>
                          <a:uFillTx/>
                          <a:latin typeface="+mn-lt"/>
                          <a:ea typeface="+mn-ea"/>
                          <a:cs typeface="+mn-cs"/>
                        </a:rPr>
                        <a:t> 
 Momonsters have arrived! Discover the world of ceramic monster creations by Giovanni Motta for #Bosa, now at #CitiesDubai!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927962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- 2018-10-26 09:25:35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13317853"/>
                  </a:ext>
                </a:extLst>
              </a:tr>
            </a:tbl>
          </a:graphicData>
        </a:graphic>
      </p:graphicFrame>
      <p:sp>
        <p:nvSpPr>
          <p:cNvPr id="4" name="Text Placeholder 3">
            <a:extLst>
              <a:ext uri="{FF2B5EF4-FFF2-40B4-BE49-F238E27FC236}">
                <a16:creationId xmlns:a16="http://schemas.microsoft.com/office/drawing/2014/main" id="{4F62EE74-058D-474F-8AB0-9A78F72A1727}"/>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5139125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ED6F71-F7FC-44C6-BE99-B2EA5CBFECE1}"/>
              </a:ext>
            </a:extLst>
          </p:cNvPr>
          <p:cNvSpPr>
            <a:spLocks noGrp="1"/>
          </p:cNvSpPr>
          <p:nvPr>
            <p:ph type="title"/>
          </p:nvPr>
        </p:nvSpPr>
        <p:spPr/>
        <p:txBody>
          <a:bodyPr/>
          <a:lstStyle/>
          <a:p>
            <a:r>
              <a:rPr lang="en-US"/>
              <a:t>Facebook Own Posts Table  | CITIES design and lifestyle store - 6 of 13</a:t>
            </a:r>
          </a:p>
        </p:txBody>
      </p:sp>
      <p:graphicFrame>
        <p:nvGraphicFramePr>
          <p:cNvPr id="5" name="Table Placeholder 4">
            <a:extLst>
              <a:ext uri="{FF2B5EF4-FFF2-40B4-BE49-F238E27FC236}">
                <a16:creationId xmlns:a16="http://schemas.microsoft.com/office/drawing/2014/main" id="{DC7C3EAE-98B7-4798-87DB-AC0F52B718CB}"/>
              </a:ext>
            </a:extLst>
          </p:cNvPr>
          <p:cNvGraphicFramePr>
            <a:graphicFrameLocks noGrp="1"/>
          </p:cNvGraphicFramePr>
          <p:nvPr>
            <p:ph type="tbl" sz="quarter" idx="13"/>
            <p:extLst>
              <p:ext uri="{D42A27DB-BD31-4B8C-83A1-F6EECF244321}">
                <p14:modId xmlns:p14="http://schemas.microsoft.com/office/powerpoint/2010/main" val="27120634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3696097135"/>
                    </a:ext>
                  </a:extLst>
                </a:gridCol>
                <a:gridCol w="370332">
                  <a:extLst>
                    <a:ext uri="{9D8B030D-6E8A-4147-A177-3AD203B41FA5}">
                      <a16:colId xmlns:a16="http://schemas.microsoft.com/office/drawing/2014/main" val="1058924205"/>
                    </a:ext>
                  </a:extLst>
                </a:gridCol>
                <a:gridCol w="370332">
                  <a:extLst>
                    <a:ext uri="{9D8B030D-6E8A-4147-A177-3AD203B41FA5}">
                      <a16:colId xmlns:a16="http://schemas.microsoft.com/office/drawing/2014/main" val="876682839"/>
                    </a:ext>
                  </a:extLst>
                </a:gridCol>
                <a:gridCol w="370332">
                  <a:extLst>
                    <a:ext uri="{9D8B030D-6E8A-4147-A177-3AD203B41FA5}">
                      <a16:colId xmlns:a16="http://schemas.microsoft.com/office/drawing/2014/main" val="4266189876"/>
                    </a:ext>
                  </a:extLst>
                </a:gridCol>
                <a:gridCol w="329184">
                  <a:extLst>
                    <a:ext uri="{9D8B030D-6E8A-4147-A177-3AD203B41FA5}">
                      <a16:colId xmlns:a16="http://schemas.microsoft.com/office/drawing/2014/main" val="2203493675"/>
                    </a:ext>
                  </a:extLst>
                </a:gridCol>
                <a:gridCol w="329184">
                  <a:extLst>
                    <a:ext uri="{9D8B030D-6E8A-4147-A177-3AD203B41FA5}">
                      <a16:colId xmlns:a16="http://schemas.microsoft.com/office/drawing/2014/main" val="892810914"/>
                    </a:ext>
                  </a:extLst>
                </a:gridCol>
                <a:gridCol w="329184">
                  <a:extLst>
                    <a:ext uri="{9D8B030D-6E8A-4147-A177-3AD203B41FA5}">
                      <a16:colId xmlns:a16="http://schemas.microsoft.com/office/drawing/2014/main" val="3056728942"/>
                    </a:ext>
                  </a:extLst>
                </a:gridCol>
                <a:gridCol w="329184">
                  <a:extLst>
                    <a:ext uri="{9D8B030D-6E8A-4147-A177-3AD203B41FA5}">
                      <a16:colId xmlns:a16="http://schemas.microsoft.com/office/drawing/2014/main" val="3151543529"/>
                    </a:ext>
                  </a:extLst>
                </a:gridCol>
                <a:gridCol w="329184">
                  <a:extLst>
                    <a:ext uri="{9D8B030D-6E8A-4147-A177-3AD203B41FA5}">
                      <a16:colId xmlns:a16="http://schemas.microsoft.com/office/drawing/2014/main" val="1600065361"/>
                    </a:ext>
                  </a:extLst>
                </a:gridCol>
                <a:gridCol w="329184">
                  <a:extLst>
                    <a:ext uri="{9D8B030D-6E8A-4147-A177-3AD203B41FA5}">
                      <a16:colId xmlns:a16="http://schemas.microsoft.com/office/drawing/2014/main" val="3678355826"/>
                    </a:ext>
                  </a:extLst>
                </a:gridCol>
                <a:gridCol w="329184">
                  <a:extLst>
                    <a:ext uri="{9D8B030D-6E8A-4147-A177-3AD203B41FA5}">
                      <a16:colId xmlns:a16="http://schemas.microsoft.com/office/drawing/2014/main" val="2361495624"/>
                    </a:ext>
                  </a:extLst>
                </a:gridCol>
                <a:gridCol w="329184">
                  <a:extLst>
                    <a:ext uri="{9D8B030D-6E8A-4147-A177-3AD203B41FA5}">
                      <a16:colId xmlns:a16="http://schemas.microsoft.com/office/drawing/2014/main" val="1986330717"/>
                    </a:ext>
                  </a:extLst>
                </a:gridCol>
                <a:gridCol w="370332">
                  <a:extLst>
                    <a:ext uri="{9D8B030D-6E8A-4147-A177-3AD203B41FA5}">
                      <a16:colId xmlns:a16="http://schemas.microsoft.com/office/drawing/2014/main" val="701608386"/>
                    </a:ext>
                  </a:extLst>
                </a:gridCol>
                <a:gridCol w="370332">
                  <a:extLst>
                    <a:ext uri="{9D8B030D-6E8A-4147-A177-3AD203B41FA5}">
                      <a16:colId xmlns:a16="http://schemas.microsoft.com/office/drawing/2014/main" val="1021205024"/>
                    </a:ext>
                  </a:extLst>
                </a:gridCol>
                <a:gridCol w="329184">
                  <a:extLst>
                    <a:ext uri="{9D8B030D-6E8A-4147-A177-3AD203B41FA5}">
                      <a16:colId xmlns:a16="http://schemas.microsoft.com/office/drawing/2014/main" val="636537379"/>
                    </a:ext>
                  </a:extLst>
                </a:gridCol>
                <a:gridCol w="329184">
                  <a:extLst>
                    <a:ext uri="{9D8B030D-6E8A-4147-A177-3AD203B41FA5}">
                      <a16:colId xmlns:a16="http://schemas.microsoft.com/office/drawing/2014/main" val="2971121094"/>
                    </a:ext>
                  </a:extLst>
                </a:gridCol>
                <a:gridCol w="370332">
                  <a:extLst>
                    <a:ext uri="{9D8B030D-6E8A-4147-A177-3AD203B41FA5}">
                      <a16:colId xmlns:a16="http://schemas.microsoft.com/office/drawing/2014/main" val="42037492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575021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- 2018-10-26 08:12:52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اعثر على أحدث المفروشات الفريدة من "بقجة" حيث أن كل قطعة تجمع عدة أقمشة مصدرها جميع انحاء العالم وعلى مر التاريخ، متوفرة الآن في مدن! 
</a:t>
                      </a:r>
                      <a:r>
                        <a:rPr kumimoji="0" lang="en-US" sz="1000" b="0" i="0" u="none" strike="noStrike" kern="1200" cap="none" spc="0" normalizeH="0" baseline="0" noProof="0">
                          <a:ln>
                            <a:noFill/>
                          </a:ln>
                          <a:solidFill>
                            <a:prstClr val="black"/>
                          </a:solidFill>
                          <a:effectLst/>
                          <a:uLnTx/>
                          <a:uFillTx/>
                          <a:latin typeface="+mn-lt"/>
                          <a:ea typeface="+mn-ea"/>
                          <a:cs typeface="+mn-cs"/>
                        </a:rPr>
                        <a:t>Find the latest in unique furniture from #Bokja at #CitiesRiyadh! Sharing a patchwork style that combines fabrics sourced from all around the world and across history, each Bokja piece tells a tale through the materials it’s made from.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165250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- 2018-10-26 08:03:20 </a:t>
                      </a:r>
                      <a:r>
                        <a:rPr kumimoji="0" lang="en-US" sz="1000" b="0" i="0" u="none" strike="noStrike" kern="1200" cap="none" spc="0" normalizeH="0" baseline="0" noProof="0">
                          <a:ln>
                            <a:noFill/>
                          </a:ln>
                          <a:solidFill>
                            <a:prstClr val="black"/>
                          </a:solidFill>
                          <a:effectLst/>
                          <a:uLnTx/>
                          <a:uFillTx/>
                          <a:latin typeface="+mn-lt"/>
                          <a:ea typeface="+mn-ea"/>
                          <a:cs typeface="+mn-cs"/>
                        </a:rPr>
                        <a:t> 
 Add unique style to your wrist with #Chevalier bracelets! Check out the selection at #CitiesDubai!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73862827"/>
                  </a:ext>
                </a:extLst>
              </a:tr>
            </a:tbl>
          </a:graphicData>
        </a:graphic>
      </p:graphicFrame>
      <p:sp>
        <p:nvSpPr>
          <p:cNvPr id="4" name="Text Placeholder 3">
            <a:extLst>
              <a:ext uri="{FF2B5EF4-FFF2-40B4-BE49-F238E27FC236}">
                <a16:creationId xmlns:a16="http://schemas.microsoft.com/office/drawing/2014/main" id="{2141DE59-EBCA-486A-8784-87FC57689708}"/>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42576843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E18A25-A6D9-45D9-9B24-618FCC42D08D}"/>
              </a:ext>
            </a:extLst>
          </p:cNvPr>
          <p:cNvSpPr>
            <a:spLocks noGrp="1"/>
          </p:cNvSpPr>
          <p:nvPr>
            <p:ph type="title"/>
          </p:nvPr>
        </p:nvSpPr>
        <p:spPr/>
        <p:txBody>
          <a:bodyPr/>
          <a:lstStyle/>
          <a:p>
            <a:r>
              <a:rPr lang="en-US"/>
              <a:t>Facebook Own Posts Table  | CITIES design and lifestyle store - 7 of 13</a:t>
            </a:r>
          </a:p>
        </p:txBody>
      </p:sp>
      <p:graphicFrame>
        <p:nvGraphicFramePr>
          <p:cNvPr id="5" name="Table Placeholder 4">
            <a:extLst>
              <a:ext uri="{FF2B5EF4-FFF2-40B4-BE49-F238E27FC236}">
                <a16:creationId xmlns:a16="http://schemas.microsoft.com/office/drawing/2014/main" id="{AD67C91C-B532-4381-BD92-81B9BD48D6FE}"/>
              </a:ext>
            </a:extLst>
          </p:cNvPr>
          <p:cNvGraphicFramePr>
            <a:graphicFrameLocks noGrp="1"/>
          </p:cNvGraphicFramePr>
          <p:nvPr>
            <p:ph type="tbl" sz="quarter" idx="13"/>
            <p:extLst>
              <p:ext uri="{D42A27DB-BD31-4B8C-83A1-F6EECF244321}">
                <p14:modId xmlns:p14="http://schemas.microsoft.com/office/powerpoint/2010/main" val="57222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3525529996"/>
                    </a:ext>
                  </a:extLst>
                </a:gridCol>
                <a:gridCol w="370332">
                  <a:extLst>
                    <a:ext uri="{9D8B030D-6E8A-4147-A177-3AD203B41FA5}">
                      <a16:colId xmlns:a16="http://schemas.microsoft.com/office/drawing/2014/main" val="3245413045"/>
                    </a:ext>
                  </a:extLst>
                </a:gridCol>
                <a:gridCol w="370332">
                  <a:extLst>
                    <a:ext uri="{9D8B030D-6E8A-4147-A177-3AD203B41FA5}">
                      <a16:colId xmlns:a16="http://schemas.microsoft.com/office/drawing/2014/main" val="1652019080"/>
                    </a:ext>
                  </a:extLst>
                </a:gridCol>
                <a:gridCol w="370332">
                  <a:extLst>
                    <a:ext uri="{9D8B030D-6E8A-4147-A177-3AD203B41FA5}">
                      <a16:colId xmlns:a16="http://schemas.microsoft.com/office/drawing/2014/main" val="3750328042"/>
                    </a:ext>
                  </a:extLst>
                </a:gridCol>
                <a:gridCol w="329184">
                  <a:extLst>
                    <a:ext uri="{9D8B030D-6E8A-4147-A177-3AD203B41FA5}">
                      <a16:colId xmlns:a16="http://schemas.microsoft.com/office/drawing/2014/main" val="3204887457"/>
                    </a:ext>
                  </a:extLst>
                </a:gridCol>
                <a:gridCol w="329184">
                  <a:extLst>
                    <a:ext uri="{9D8B030D-6E8A-4147-A177-3AD203B41FA5}">
                      <a16:colId xmlns:a16="http://schemas.microsoft.com/office/drawing/2014/main" val="2355316009"/>
                    </a:ext>
                  </a:extLst>
                </a:gridCol>
                <a:gridCol w="329184">
                  <a:extLst>
                    <a:ext uri="{9D8B030D-6E8A-4147-A177-3AD203B41FA5}">
                      <a16:colId xmlns:a16="http://schemas.microsoft.com/office/drawing/2014/main" val="1784707774"/>
                    </a:ext>
                  </a:extLst>
                </a:gridCol>
                <a:gridCol w="329184">
                  <a:extLst>
                    <a:ext uri="{9D8B030D-6E8A-4147-A177-3AD203B41FA5}">
                      <a16:colId xmlns:a16="http://schemas.microsoft.com/office/drawing/2014/main" val="817202185"/>
                    </a:ext>
                  </a:extLst>
                </a:gridCol>
                <a:gridCol w="329184">
                  <a:extLst>
                    <a:ext uri="{9D8B030D-6E8A-4147-A177-3AD203B41FA5}">
                      <a16:colId xmlns:a16="http://schemas.microsoft.com/office/drawing/2014/main" val="3479515387"/>
                    </a:ext>
                  </a:extLst>
                </a:gridCol>
                <a:gridCol w="329184">
                  <a:extLst>
                    <a:ext uri="{9D8B030D-6E8A-4147-A177-3AD203B41FA5}">
                      <a16:colId xmlns:a16="http://schemas.microsoft.com/office/drawing/2014/main" val="1765473254"/>
                    </a:ext>
                  </a:extLst>
                </a:gridCol>
                <a:gridCol w="329184">
                  <a:extLst>
                    <a:ext uri="{9D8B030D-6E8A-4147-A177-3AD203B41FA5}">
                      <a16:colId xmlns:a16="http://schemas.microsoft.com/office/drawing/2014/main" val="1331498305"/>
                    </a:ext>
                  </a:extLst>
                </a:gridCol>
                <a:gridCol w="329184">
                  <a:extLst>
                    <a:ext uri="{9D8B030D-6E8A-4147-A177-3AD203B41FA5}">
                      <a16:colId xmlns:a16="http://schemas.microsoft.com/office/drawing/2014/main" val="1377348573"/>
                    </a:ext>
                  </a:extLst>
                </a:gridCol>
                <a:gridCol w="370332">
                  <a:extLst>
                    <a:ext uri="{9D8B030D-6E8A-4147-A177-3AD203B41FA5}">
                      <a16:colId xmlns:a16="http://schemas.microsoft.com/office/drawing/2014/main" val="3800292021"/>
                    </a:ext>
                  </a:extLst>
                </a:gridCol>
                <a:gridCol w="370332">
                  <a:extLst>
                    <a:ext uri="{9D8B030D-6E8A-4147-A177-3AD203B41FA5}">
                      <a16:colId xmlns:a16="http://schemas.microsoft.com/office/drawing/2014/main" val="3784275858"/>
                    </a:ext>
                  </a:extLst>
                </a:gridCol>
                <a:gridCol w="329184">
                  <a:extLst>
                    <a:ext uri="{9D8B030D-6E8A-4147-A177-3AD203B41FA5}">
                      <a16:colId xmlns:a16="http://schemas.microsoft.com/office/drawing/2014/main" val="4055527900"/>
                    </a:ext>
                  </a:extLst>
                </a:gridCol>
                <a:gridCol w="329184">
                  <a:extLst>
                    <a:ext uri="{9D8B030D-6E8A-4147-A177-3AD203B41FA5}">
                      <a16:colId xmlns:a16="http://schemas.microsoft.com/office/drawing/2014/main" val="2409495652"/>
                    </a:ext>
                  </a:extLst>
                </a:gridCol>
                <a:gridCol w="370332">
                  <a:extLst>
                    <a:ext uri="{9D8B030D-6E8A-4147-A177-3AD203B41FA5}">
                      <a16:colId xmlns:a16="http://schemas.microsoft.com/office/drawing/2014/main" val="13728733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711663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- 2018-10-25 09:13:19 </a:t>
                      </a:r>
                      <a:r>
                        <a:rPr kumimoji="0" lang="en-US" sz="1000" b="0" i="0" u="none" strike="noStrike" kern="1200" cap="none" spc="0" normalizeH="0" baseline="0" noProof="0">
                          <a:ln>
                            <a:noFill/>
                          </a:ln>
                          <a:solidFill>
                            <a:prstClr val="black"/>
                          </a:solidFill>
                          <a:effectLst/>
                          <a:uLnTx/>
                          <a:uFillTx/>
                          <a:latin typeface="+mn-lt"/>
                          <a:ea typeface="+mn-ea"/>
                          <a:cs typeface="+mn-cs"/>
                        </a:rPr>
                        <a:t> 
 The mobile is making a comeback! #Volta mobiles are inspired by the 1950s, abstract art, and Scandinavian design, offering a minimal, balanced creation. Discover mobiles from Volta at #CitiesDubai!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825422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- 2018-10-25 09:07:59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اكتشف مشابك الملابس وأزرار الاكمام ودبابيس ربطات العنق من "</a:t>
                      </a:r>
                      <a:r>
                        <a:rPr kumimoji="0" lang="en-US" sz="1000" b="0" i="0" u="none" strike="noStrike" kern="1200" cap="none" spc="0" normalizeH="0" baseline="0" noProof="0">
                          <a:ln>
                            <a:noFill/>
                          </a:ln>
                          <a:solidFill>
                            <a:prstClr val="black"/>
                          </a:solidFill>
                          <a:effectLst/>
                          <a:uLnTx/>
                          <a:uFillTx/>
                          <a:latin typeface="+mn-lt"/>
                          <a:ea typeface="+mn-ea"/>
                          <a:cs typeface="+mn-cs"/>
                        </a:rPr>
                        <a:t>Huwa“، </a:t>
                      </a:r>
                      <a:r>
                        <a:rPr kumimoji="0" lang="ar-AE" sz="1000" b="0" i="0" u="none" strike="noStrike" kern="1200" cap="none" spc="0" normalizeH="0" baseline="0" noProof="0">
                          <a:ln>
                            <a:noFill/>
                          </a:ln>
                          <a:solidFill>
                            <a:prstClr val="black"/>
                          </a:solidFill>
                          <a:effectLst/>
                          <a:uLnTx/>
                          <a:uFillTx/>
                          <a:latin typeface="+mn-lt"/>
                          <a:ea typeface="+mn-ea"/>
                          <a:cs typeface="+mn-cs"/>
                        </a:rPr>
                        <a:t>كلها مصنوعة يدوياً باستخدام مواد ثمينة لتقديم قطع أنيقة تعكس الأسلوب الفريد! متوفر الان في مدن! 
</a:t>
                      </a:r>
                      <a:r>
                        <a:rPr kumimoji="0" lang="en-US" sz="1000" b="0" i="0" u="none" strike="noStrike" kern="1200" cap="none" spc="0" normalizeH="0" baseline="0" noProof="0">
                          <a:ln>
                            <a:noFill/>
                          </a:ln>
                          <a:solidFill>
                            <a:prstClr val="black"/>
                          </a:solidFill>
                          <a:effectLst/>
                          <a:uLnTx/>
                          <a:uFillTx/>
                          <a:latin typeface="+mn-lt"/>
                          <a:ea typeface="+mn-ea"/>
                          <a:cs typeface="+mn-cs"/>
                        </a:rPr>
                        <a:t>It's all in the details! Discover lapel pins, cufflinks, and tie clips from #Huwa, all handcrafted using precious and semi-precious materials to offer elegant and timeless pieces that reflect his sophisticated, individual style. Find the latest from Huwa now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73623716"/>
                  </a:ext>
                </a:extLst>
              </a:tr>
            </a:tbl>
          </a:graphicData>
        </a:graphic>
      </p:graphicFrame>
      <p:sp>
        <p:nvSpPr>
          <p:cNvPr id="4" name="Text Placeholder 3">
            <a:extLst>
              <a:ext uri="{FF2B5EF4-FFF2-40B4-BE49-F238E27FC236}">
                <a16:creationId xmlns:a16="http://schemas.microsoft.com/office/drawing/2014/main" id="{2EC8FF6D-C153-4DC9-B04B-584AE4C1A2C4}"/>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31909043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FEA0B7-F9B4-4266-B8B2-102BB6421052}"/>
              </a:ext>
            </a:extLst>
          </p:cNvPr>
          <p:cNvSpPr>
            <a:spLocks noGrp="1"/>
          </p:cNvSpPr>
          <p:nvPr>
            <p:ph type="title"/>
          </p:nvPr>
        </p:nvSpPr>
        <p:spPr/>
        <p:txBody>
          <a:bodyPr/>
          <a:lstStyle/>
          <a:p>
            <a:r>
              <a:rPr lang="en-US"/>
              <a:t>Facebook Own Posts Table  | CITIES design and lifestyle store - 8 of 13</a:t>
            </a:r>
          </a:p>
        </p:txBody>
      </p:sp>
      <p:graphicFrame>
        <p:nvGraphicFramePr>
          <p:cNvPr id="5" name="Table Placeholder 4">
            <a:extLst>
              <a:ext uri="{FF2B5EF4-FFF2-40B4-BE49-F238E27FC236}">
                <a16:creationId xmlns:a16="http://schemas.microsoft.com/office/drawing/2014/main" id="{FE11C702-6DAB-4DBA-8BC5-78235FB0FA88}"/>
              </a:ext>
            </a:extLst>
          </p:cNvPr>
          <p:cNvGraphicFramePr>
            <a:graphicFrameLocks noGrp="1"/>
          </p:cNvGraphicFramePr>
          <p:nvPr>
            <p:ph type="tbl" sz="quarter" idx="13"/>
            <p:extLst>
              <p:ext uri="{D42A27DB-BD31-4B8C-83A1-F6EECF244321}">
                <p14:modId xmlns:p14="http://schemas.microsoft.com/office/powerpoint/2010/main" val="36759401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1457355924"/>
                    </a:ext>
                  </a:extLst>
                </a:gridCol>
                <a:gridCol w="370332">
                  <a:extLst>
                    <a:ext uri="{9D8B030D-6E8A-4147-A177-3AD203B41FA5}">
                      <a16:colId xmlns:a16="http://schemas.microsoft.com/office/drawing/2014/main" val="2248544626"/>
                    </a:ext>
                  </a:extLst>
                </a:gridCol>
                <a:gridCol w="370332">
                  <a:extLst>
                    <a:ext uri="{9D8B030D-6E8A-4147-A177-3AD203B41FA5}">
                      <a16:colId xmlns:a16="http://schemas.microsoft.com/office/drawing/2014/main" val="1416435264"/>
                    </a:ext>
                  </a:extLst>
                </a:gridCol>
                <a:gridCol w="370332">
                  <a:extLst>
                    <a:ext uri="{9D8B030D-6E8A-4147-A177-3AD203B41FA5}">
                      <a16:colId xmlns:a16="http://schemas.microsoft.com/office/drawing/2014/main" val="977342679"/>
                    </a:ext>
                  </a:extLst>
                </a:gridCol>
                <a:gridCol w="329184">
                  <a:extLst>
                    <a:ext uri="{9D8B030D-6E8A-4147-A177-3AD203B41FA5}">
                      <a16:colId xmlns:a16="http://schemas.microsoft.com/office/drawing/2014/main" val="3351612185"/>
                    </a:ext>
                  </a:extLst>
                </a:gridCol>
                <a:gridCol w="329184">
                  <a:extLst>
                    <a:ext uri="{9D8B030D-6E8A-4147-A177-3AD203B41FA5}">
                      <a16:colId xmlns:a16="http://schemas.microsoft.com/office/drawing/2014/main" val="2430292034"/>
                    </a:ext>
                  </a:extLst>
                </a:gridCol>
                <a:gridCol w="329184">
                  <a:extLst>
                    <a:ext uri="{9D8B030D-6E8A-4147-A177-3AD203B41FA5}">
                      <a16:colId xmlns:a16="http://schemas.microsoft.com/office/drawing/2014/main" val="3713487179"/>
                    </a:ext>
                  </a:extLst>
                </a:gridCol>
                <a:gridCol w="329184">
                  <a:extLst>
                    <a:ext uri="{9D8B030D-6E8A-4147-A177-3AD203B41FA5}">
                      <a16:colId xmlns:a16="http://schemas.microsoft.com/office/drawing/2014/main" val="2622531560"/>
                    </a:ext>
                  </a:extLst>
                </a:gridCol>
                <a:gridCol w="329184">
                  <a:extLst>
                    <a:ext uri="{9D8B030D-6E8A-4147-A177-3AD203B41FA5}">
                      <a16:colId xmlns:a16="http://schemas.microsoft.com/office/drawing/2014/main" val="2066664995"/>
                    </a:ext>
                  </a:extLst>
                </a:gridCol>
                <a:gridCol w="329184">
                  <a:extLst>
                    <a:ext uri="{9D8B030D-6E8A-4147-A177-3AD203B41FA5}">
                      <a16:colId xmlns:a16="http://schemas.microsoft.com/office/drawing/2014/main" val="3819910970"/>
                    </a:ext>
                  </a:extLst>
                </a:gridCol>
                <a:gridCol w="329184">
                  <a:extLst>
                    <a:ext uri="{9D8B030D-6E8A-4147-A177-3AD203B41FA5}">
                      <a16:colId xmlns:a16="http://schemas.microsoft.com/office/drawing/2014/main" val="62474043"/>
                    </a:ext>
                  </a:extLst>
                </a:gridCol>
                <a:gridCol w="329184">
                  <a:extLst>
                    <a:ext uri="{9D8B030D-6E8A-4147-A177-3AD203B41FA5}">
                      <a16:colId xmlns:a16="http://schemas.microsoft.com/office/drawing/2014/main" val="2438432858"/>
                    </a:ext>
                  </a:extLst>
                </a:gridCol>
                <a:gridCol w="370332">
                  <a:extLst>
                    <a:ext uri="{9D8B030D-6E8A-4147-A177-3AD203B41FA5}">
                      <a16:colId xmlns:a16="http://schemas.microsoft.com/office/drawing/2014/main" val="23326336"/>
                    </a:ext>
                  </a:extLst>
                </a:gridCol>
                <a:gridCol w="370332">
                  <a:extLst>
                    <a:ext uri="{9D8B030D-6E8A-4147-A177-3AD203B41FA5}">
                      <a16:colId xmlns:a16="http://schemas.microsoft.com/office/drawing/2014/main" val="3496828492"/>
                    </a:ext>
                  </a:extLst>
                </a:gridCol>
                <a:gridCol w="329184">
                  <a:extLst>
                    <a:ext uri="{9D8B030D-6E8A-4147-A177-3AD203B41FA5}">
                      <a16:colId xmlns:a16="http://schemas.microsoft.com/office/drawing/2014/main" val="3747862800"/>
                    </a:ext>
                  </a:extLst>
                </a:gridCol>
                <a:gridCol w="329184">
                  <a:extLst>
                    <a:ext uri="{9D8B030D-6E8A-4147-A177-3AD203B41FA5}">
                      <a16:colId xmlns:a16="http://schemas.microsoft.com/office/drawing/2014/main" val="2124904772"/>
                    </a:ext>
                  </a:extLst>
                </a:gridCol>
                <a:gridCol w="370332">
                  <a:extLst>
                    <a:ext uri="{9D8B030D-6E8A-4147-A177-3AD203B41FA5}">
                      <a16:colId xmlns:a16="http://schemas.microsoft.com/office/drawing/2014/main" val="5893731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812051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- 2018-10-24 09:27:57 </a:t>
                      </a:r>
                      <a:r>
                        <a:rPr kumimoji="0" lang="en-US" sz="1000" b="0" i="0" u="none" strike="noStrike" kern="1200" cap="none" spc="0" normalizeH="0" baseline="0" noProof="0">
                          <a:ln>
                            <a:noFill/>
                          </a:ln>
                          <a:solidFill>
                            <a:prstClr val="black"/>
                          </a:solidFill>
                          <a:effectLst/>
                          <a:uLnTx/>
                          <a:uFillTx/>
                          <a:latin typeface="+mn-lt"/>
                          <a:ea typeface="+mn-ea"/>
                          <a:cs typeface="+mn-cs"/>
                        </a:rPr>
                        <a:t> 
 Hi-tech design combined with chic French style! The Romeo and Juliet collection of glasses from SILODESIGN is crafted to keep your beverages hot or cold through its double-layered thermos design, while each glass is decorated with Parisian balcony drawings taken from different parts of the city. Discover the latest in glassware from #silodesignparis at #CitiesDubai!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03346529"/>
                  </a:ext>
                </a:extLst>
              </a:tr>
            </a:tbl>
          </a:graphicData>
        </a:graphic>
      </p:graphicFrame>
      <p:sp>
        <p:nvSpPr>
          <p:cNvPr id="4" name="Text Placeholder 3">
            <a:extLst>
              <a:ext uri="{FF2B5EF4-FFF2-40B4-BE49-F238E27FC236}">
                <a16:creationId xmlns:a16="http://schemas.microsoft.com/office/drawing/2014/main" id="{5188DAF6-299A-4B9D-B4C3-486F1D0574C6}"/>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264119253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A8D88B-DE48-40EE-8A99-4ECCCDBCDB8E}"/>
              </a:ext>
            </a:extLst>
          </p:cNvPr>
          <p:cNvSpPr>
            <a:spLocks noGrp="1"/>
          </p:cNvSpPr>
          <p:nvPr>
            <p:ph type="title"/>
          </p:nvPr>
        </p:nvSpPr>
        <p:spPr/>
        <p:txBody>
          <a:bodyPr/>
          <a:lstStyle/>
          <a:p>
            <a:r>
              <a:rPr lang="en-US"/>
              <a:t>Facebook Own Posts Table  | CITIES design and lifestyle store - 9 of 13</a:t>
            </a:r>
          </a:p>
        </p:txBody>
      </p:sp>
      <p:graphicFrame>
        <p:nvGraphicFramePr>
          <p:cNvPr id="5" name="Table Placeholder 4">
            <a:extLst>
              <a:ext uri="{FF2B5EF4-FFF2-40B4-BE49-F238E27FC236}">
                <a16:creationId xmlns:a16="http://schemas.microsoft.com/office/drawing/2014/main" id="{DDEB5A87-5047-4260-AFB7-CB847D86A28D}"/>
              </a:ext>
            </a:extLst>
          </p:cNvPr>
          <p:cNvGraphicFramePr>
            <a:graphicFrameLocks noGrp="1"/>
          </p:cNvGraphicFramePr>
          <p:nvPr>
            <p:ph type="tbl" sz="quarter" idx="13"/>
            <p:extLst>
              <p:ext uri="{D42A27DB-BD31-4B8C-83A1-F6EECF244321}">
                <p14:modId xmlns:p14="http://schemas.microsoft.com/office/powerpoint/2010/main" val="15335981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3274381385"/>
                    </a:ext>
                  </a:extLst>
                </a:gridCol>
                <a:gridCol w="370332">
                  <a:extLst>
                    <a:ext uri="{9D8B030D-6E8A-4147-A177-3AD203B41FA5}">
                      <a16:colId xmlns:a16="http://schemas.microsoft.com/office/drawing/2014/main" val="1149811192"/>
                    </a:ext>
                  </a:extLst>
                </a:gridCol>
                <a:gridCol w="370332">
                  <a:extLst>
                    <a:ext uri="{9D8B030D-6E8A-4147-A177-3AD203B41FA5}">
                      <a16:colId xmlns:a16="http://schemas.microsoft.com/office/drawing/2014/main" val="1707489184"/>
                    </a:ext>
                  </a:extLst>
                </a:gridCol>
                <a:gridCol w="370332">
                  <a:extLst>
                    <a:ext uri="{9D8B030D-6E8A-4147-A177-3AD203B41FA5}">
                      <a16:colId xmlns:a16="http://schemas.microsoft.com/office/drawing/2014/main" val="3006003194"/>
                    </a:ext>
                  </a:extLst>
                </a:gridCol>
                <a:gridCol w="329184">
                  <a:extLst>
                    <a:ext uri="{9D8B030D-6E8A-4147-A177-3AD203B41FA5}">
                      <a16:colId xmlns:a16="http://schemas.microsoft.com/office/drawing/2014/main" val="1576140576"/>
                    </a:ext>
                  </a:extLst>
                </a:gridCol>
                <a:gridCol w="329184">
                  <a:extLst>
                    <a:ext uri="{9D8B030D-6E8A-4147-A177-3AD203B41FA5}">
                      <a16:colId xmlns:a16="http://schemas.microsoft.com/office/drawing/2014/main" val="1617524828"/>
                    </a:ext>
                  </a:extLst>
                </a:gridCol>
                <a:gridCol w="329184">
                  <a:extLst>
                    <a:ext uri="{9D8B030D-6E8A-4147-A177-3AD203B41FA5}">
                      <a16:colId xmlns:a16="http://schemas.microsoft.com/office/drawing/2014/main" val="3478551462"/>
                    </a:ext>
                  </a:extLst>
                </a:gridCol>
                <a:gridCol w="329184">
                  <a:extLst>
                    <a:ext uri="{9D8B030D-6E8A-4147-A177-3AD203B41FA5}">
                      <a16:colId xmlns:a16="http://schemas.microsoft.com/office/drawing/2014/main" val="1072168459"/>
                    </a:ext>
                  </a:extLst>
                </a:gridCol>
                <a:gridCol w="329184">
                  <a:extLst>
                    <a:ext uri="{9D8B030D-6E8A-4147-A177-3AD203B41FA5}">
                      <a16:colId xmlns:a16="http://schemas.microsoft.com/office/drawing/2014/main" val="1523720319"/>
                    </a:ext>
                  </a:extLst>
                </a:gridCol>
                <a:gridCol w="329184">
                  <a:extLst>
                    <a:ext uri="{9D8B030D-6E8A-4147-A177-3AD203B41FA5}">
                      <a16:colId xmlns:a16="http://schemas.microsoft.com/office/drawing/2014/main" val="1322906807"/>
                    </a:ext>
                  </a:extLst>
                </a:gridCol>
                <a:gridCol w="329184">
                  <a:extLst>
                    <a:ext uri="{9D8B030D-6E8A-4147-A177-3AD203B41FA5}">
                      <a16:colId xmlns:a16="http://schemas.microsoft.com/office/drawing/2014/main" val="3649846714"/>
                    </a:ext>
                  </a:extLst>
                </a:gridCol>
                <a:gridCol w="329184">
                  <a:extLst>
                    <a:ext uri="{9D8B030D-6E8A-4147-A177-3AD203B41FA5}">
                      <a16:colId xmlns:a16="http://schemas.microsoft.com/office/drawing/2014/main" val="3616344026"/>
                    </a:ext>
                  </a:extLst>
                </a:gridCol>
                <a:gridCol w="370332">
                  <a:extLst>
                    <a:ext uri="{9D8B030D-6E8A-4147-A177-3AD203B41FA5}">
                      <a16:colId xmlns:a16="http://schemas.microsoft.com/office/drawing/2014/main" val="1834857494"/>
                    </a:ext>
                  </a:extLst>
                </a:gridCol>
                <a:gridCol w="370332">
                  <a:extLst>
                    <a:ext uri="{9D8B030D-6E8A-4147-A177-3AD203B41FA5}">
                      <a16:colId xmlns:a16="http://schemas.microsoft.com/office/drawing/2014/main" val="1768746870"/>
                    </a:ext>
                  </a:extLst>
                </a:gridCol>
                <a:gridCol w="329184">
                  <a:extLst>
                    <a:ext uri="{9D8B030D-6E8A-4147-A177-3AD203B41FA5}">
                      <a16:colId xmlns:a16="http://schemas.microsoft.com/office/drawing/2014/main" val="3866071083"/>
                    </a:ext>
                  </a:extLst>
                </a:gridCol>
                <a:gridCol w="329184">
                  <a:extLst>
                    <a:ext uri="{9D8B030D-6E8A-4147-A177-3AD203B41FA5}">
                      <a16:colId xmlns:a16="http://schemas.microsoft.com/office/drawing/2014/main" val="3294930148"/>
                    </a:ext>
                  </a:extLst>
                </a:gridCol>
                <a:gridCol w="370332">
                  <a:extLst>
                    <a:ext uri="{9D8B030D-6E8A-4147-A177-3AD203B41FA5}">
                      <a16:colId xmlns:a16="http://schemas.microsoft.com/office/drawing/2014/main" val="14262173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775274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- 2018-10-24 09:18:38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جديد لدى مدن! تقدم طاولة تيفولي مظهرا متجددا لغرفتك من خلال توحيد الخشب الطبيعي والحجر باستخدام الريزن الكريستالي! اعثر على العديد من الإبداعات الملهمة، الآن في المدن!
</a:t>
                      </a:r>
                      <a:r>
                        <a:rPr kumimoji="0" lang="en-US" sz="1000" b="0" i="0" u="none" strike="noStrike" kern="1200" cap="none" spc="0" normalizeH="0" baseline="0" noProof="0">
                          <a:ln>
                            <a:noFill/>
                          </a:ln>
                          <a:solidFill>
                            <a:prstClr val="black"/>
                          </a:solidFill>
                          <a:effectLst/>
                          <a:uLnTx/>
                          <a:uFillTx/>
                          <a:latin typeface="+mn-lt"/>
                          <a:ea typeface="+mn-ea"/>
                          <a:cs typeface="+mn-cs"/>
                        </a:rPr>
                        <a:t>New at Cities! Unifying natural wood and stone through the use of crystalized resin, the Tivoli table offers show-stopping appeal for your living space! Find Tivoli and many more inspiring creations from Aperçu Designs now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66732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- 2018-10-23 07:02:25 </a:t>
                      </a:r>
                      <a:r>
                        <a:rPr kumimoji="0" lang="en-US" sz="1000" b="0" i="0" u="none" strike="noStrike" kern="1200" cap="none" spc="0" normalizeH="0" baseline="0" noProof="0">
                          <a:ln>
                            <a:noFill/>
                          </a:ln>
                          <a:solidFill>
                            <a:prstClr val="black"/>
                          </a:solidFill>
                          <a:effectLst/>
                          <a:uLnTx/>
                          <a:uFillTx/>
                          <a:latin typeface="+mn-lt"/>
                          <a:ea typeface="+mn-ea"/>
                          <a:cs typeface="+mn-cs"/>
                        </a:rPr>
                        <a:t> 
 No more searching for dropped cables! #NativeUnion’s Night cable comes with a weighted knot to keep it anchored to flat surfaces so it’s there when you need it next. Get yours at #CitiesDubai!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88955456"/>
                  </a:ext>
                </a:extLst>
              </a:tr>
            </a:tbl>
          </a:graphicData>
        </a:graphic>
      </p:graphicFrame>
      <p:sp>
        <p:nvSpPr>
          <p:cNvPr id="4" name="Text Placeholder 3">
            <a:extLst>
              <a:ext uri="{FF2B5EF4-FFF2-40B4-BE49-F238E27FC236}">
                <a16:creationId xmlns:a16="http://schemas.microsoft.com/office/drawing/2014/main" id="{D2B583AD-55C8-4A37-B185-2598F089E6C3}"/>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39339227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685DF9-2165-4324-B7DB-8441CD952BF1}"/>
              </a:ext>
            </a:extLst>
          </p:cNvPr>
          <p:cNvSpPr>
            <a:spLocks noGrp="1"/>
          </p:cNvSpPr>
          <p:nvPr>
            <p:ph type="title"/>
          </p:nvPr>
        </p:nvSpPr>
        <p:spPr/>
        <p:txBody>
          <a:bodyPr/>
          <a:lstStyle/>
          <a:p>
            <a:r>
              <a:rPr lang="en-US"/>
              <a:t>Facebook Own Posts Table  | CITIES design and lifestyle store - 10 of 13</a:t>
            </a:r>
          </a:p>
        </p:txBody>
      </p:sp>
      <p:graphicFrame>
        <p:nvGraphicFramePr>
          <p:cNvPr id="5" name="Table Placeholder 4">
            <a:extLst>
              <a:ext uri="{FF2B5EF4-FFF2-40B4-BE49-F238E27FC236}">
                <a16:creationId xmlns:a16="http://schemas.microsoft.com/office/drawing/2014/main" id="{77C7DCEE-89C2-4224-9C32-31058FD7DB82}"/>
              </a:ext>
            </a:extLst>
          </p:cNvPr>
          <p:cNvGraphicFramePr>
            <a:graphicFrameLocks noGrp="1"/>
          </p:cNvGraphicFramePr>
          <p:nvPr>
            <p:ph type="tbl" sz="quarter" idx="13"/>
            <p:extLst>
              <p:ext uri="{D42A27DB-BD31-4B8C-83A1-F6EECF244321}">
                <p14:modId xmlns:p14="http://schemas.microsoft.com/office/powerpoint/2010/main" val="22316034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3790516160"/>
                    </a:ext>
                  </a:extLst>
                </a:gridCol>
                <a:gridCol w="370332">
                  <a:extLst>
                    <a:ext uri="{9D8B030D-6E8A-4147-A177-3AD203B41FA5}">
                      <a16:colId xmlns:a16="http://schemas.microsoft.com/office/drawing/2014/main" val="3210150871"/>
                    </a:ext>
                  </a:extLst>
                </a:gridCol>
                <a:gridCol w="370332">
                  <a:extLst>
                    <a:ext uri="{9D8B030D-6E8A-4147-A177-3AD203B41FA5}">
                      <a16:colId xmlns:a16="http://schemas.microsoft.com/office/drawing/2014/main" val="2072739076"/>
                    </a:ext>
                  </a:extLst>
                </a:gridCol>
                <a:gridCol w="370332">
                  <a:extLst>
                    <a:ext uri="{9D8B030D-6E8A-4147-A177-3AD203B41FA5}">
                      <a16:colId xmlns:a16="http://schemas.microsoft.com/office/drawing/2014/main" val="1959299841"/>
                    </a:ext>
                  </a:extLst>
                </a:gridCol>
                <a:gridCol w="329184">
                  <a:extLst>
                    <a:ext uri="{9D8B030D-6E8A-4147-A177-3AD203B41FA5}">
                      <a16:colId xmlns:a16="http://schemas.microsoft.com/office/drawing/2014/main" val="1140747000"/>
                    </a:ext>
                  </a:extLst>
                </a:gridCol>
                <a:gridCol w="329184">
                  <a:extLst>
                    <a:ext uri="{9D8B030D-6E8A-4147-A177-3AD203B41FA5}">
                      <a16:colId xmlns:a16="http://schemas.microsoft.com/office/drawing/2014/main" val="2150495405"/>
                    </a:ext>
                  </a:extLst>
                </a:gridCol>
                <a:gridCol w="329184">
                  <a:extLst>
                    <a:ext uri="{9D8B030D-6E8A-4147-A177-3AD203B41FA5}">
                      <a16:colId xmlns:a16="http://schemas.microsoft.com/office/drawing/2014/main" val="894496031"/>
                    </a:ext>
                  </a:extLst>
                </a:gridCol>
                <a:gridCol w="329184">
                  <a:extLst>
                    <a:ext uri="{9D8B030D-6E8A-4147-A177-3AD203B41FA5}">
                      <a16:colId xmlns:a16="http://schemas.microsoft.com/office/drawing/2014/main" val="2238882650"/>
                    </a:ext>
                  </a:extLst>
                </a:gridCol>
                <a:gridCol w="329184">
                  <a:extLst>
                    <a:ext uri="{9D8B030D-6E8A-4147-A177-3AD203B41FA5}">
                      <a16:colId xmlns:a16="http://schemas.microsoft.com/office/drawing/2014/main" val="3089277644"/>
                    </a:ext>
                  </a:extLst>
                </a:gridCol>
                <a:gridCol w="329184">
                  <a:extLst>
                    <a:ext uri="{9D8B030D-6E8A-4147-A177-3AD203B41FA5}">
                      <a16:colId xmlns:a16="http://schemas.microsoft.com/office/drawing/2014/main" val="1579808509"/>
                    </a:ext>
                  </a:extLst>
                </a:gridCol>
                <a:gridCol w="329184">
                  <a:extLst>
                    <a:ext uri="{9D8B030D-6E8A-4147-A177-3AD203B41FA5}">
                      <a16:colId xmlns:a16="http://schemas.microsoft.com/office/drawing/2014/main" val="1632949484"/>
                    </a:ext>
                  </a:extLst>
                </a:gridCol>
                <a:gridCol w="329184">
                  <a:extLst>
                    <a:ext uri="{9D8B030D-6E8A-4147-A177-3AD203B41FA5}">
                      <a16:colId xmlns:a16="http://schemas.microsoft.com/office/drawing/2014/main" val="3921244179"/>
                    </a:ext>
                  </a:extLst>
                </a:gridCol>
                <a:gridCol w="370332">
                  <a:extLst>
                    <a:ext uri="{9D8B030D-6E8A-4147-A177-3AD203B41FA5}">
                      <a16:colId xmlns:a16="http://schemas.microsoft.com/office/drawing/2014/main" val="3322463070"/>
                    </a:ext>
                  </a:extLst>
                </a:gridCol>
                <a:gridCol w="370332">
                  <a:extLst>
                    <a:ext uri="{9D8B030D-6E8A-4147-A177-3AD203B41FA5}">
                      <a16:colId xmlns:a16="http://schemas.microsoft.com/office/drawing/2014/main" val="3652015811"/>
                    </a:ext>
                  </a:extLst>
                </a:gridCol>
                <a:gridCol w="329184">
                  <a:extLst>
                    <a:ext uri="{9D8B030D-6E8A-4147-A177-3AD203B41FA5}">
                      <a16:colId xmlns:a16="http://schemas.microsoft.com/office/drawing/2014/main" val="215295409"/>
                    </a:ext>
                  </a:extLst>
                </a:gridCol>
                <a:gridCol w="329184">
                  <a:extLst>
                    <a:ext uri="{9D8B030D-6E8A-4147-A177-3AD203B41FA5}">
                      <a16:colId xmlns:a16="http://schemas.microsoft.com/office/drawing/2014/main" val="1935893667"/>
                    </a:ext>
                  </a:extLst>
                </a:gridCol>
                <a:gridCol w="370332">
                  <a:extLst>
                    <a:ext uri="{9D8B030D-6E8A-4147-A177-3AD203B41FA5}">
                      <a16:colId xmlns:a16="http://schemas.microsoft.com/office/drawing/2014/main" val="39897483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070833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- 2018-10-23 06:50:36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تندمج النقوش التقليدية والاساليب الجريئة في مرايا الارابيسك الملونة من "ندى دبس". متوفرة الآن في مدن!
</a:t>
                      </a:r>
                      <a:r>
                        <a:rPr kumimoji="0" lang="en-US" sz="1000" b="0" i="0" u="none" strike="noStrike" kern="1200" cap="none" spc="0" normalizeH="0" baseline="0" noProof="0">
                          <a:ln>
                            <a:noFill/>
                          </a:ln>
                          <a:solidFill>
                            <a:prstClr val="black"/>
                          </a:solidFill>
                          <a:effectLst/>
                          <a:uLnTx/>
                          <a:uFillTx/>
                          <a:latin typeface="+mn-lt"/>
                          <a:ea typeface="+mn-ea"/>
                          <a:cs typeface="+mn-cs"/>
                        </a:rPr>
                        <a:t>Traditional patterns and bold styles combine in the colorful Arabesque mirrors from #NadaDebs. Find yours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435808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- 2018-10-22 09:33:02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أجعلي معصمك ساطعاً بألوان زاهية مع مجموعة "بنغل اب"، متوفرة الآن في مدن!
</a:t>
                      </a:r>
                      <a:r>
                        <a:rPr kumimoji="0" lang="en-US" sz="1000" b="0" i="0" u="none" strike="noStrike" kern="1200" cap="none" spc="0" normalizeH="0" baseline="0" noProof="0">
                          <a:ln>
                            <a:noFill/>
                          </a:ln>
                          <a:solidFill>
                            <a:prstClr val="black"/>
                          </a:solidFill>
                          <a:effectLst/>
                          <a:uLnTx/>
                          <a:uFillTx/>
                          <a:latin typeface="+mn-lt"/>
                          <a:ea typeface="+mn-ea"/>
                          <a:cs typeface="+mn-cs"/>
                        </a:rPr>
                        <a:t>Brighten up your wrist with bright colors and custom graphic prints from #BangleUp! Stack up the style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16625448"/>
                  </a:ext>
                </a:extLst>
              </a:tr>
            </a:tbl>
          </a:graphicData>
        </a:graphic>
      </p:graphicFrame>
      <p:sp>
        <p:nvSpPr>
          <p:cNvPr id="4" name="Text Placeholder 3">
            <a:extLst>
              <a:ext uri="{FF2B5EF4-FFF2-40B4-BE49-F238E27FC236}">
                <a16:creationId xmlns:a16="http://schemas.microsoft.com/office/drawing/2014/main" id="{D6BFDFAA-000D-4576-B115-EDC1103CDEBD}"/>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36664889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EDC952-F542-4D00-9CC4-382452D5D4A9}"/>
              </a:ext>
            </a:extLst>
          </p:cNvPr>
          <p:cNvSpPr>
            <a:spLocks noGrp="1"/>
          </p:cNvSpPr>
          <p:nvPr>
            <p:ph type="title"/>
          </p:nvPr>
        </p:nvSpPr>
        <p:spPr/>
        <p:txBody>
          <a:bodyPr/>
          <a:lstStyle/>
          <a:p>
            <a:r>
              <a:rPr lang="en-US"/>
              <a:t>Facebook Own Posts Table  | CITIES design and lifestyle store - 11 of 13</a:t>
            </a:r>
          </a:p>
        </p:txBody>
      </p:sp>
      <p:graphicFrame>
        <p:nvGraphicFramePr>
          <p:cNvPr id="5" name="Table Placeholder 4">
            <a:extLst>
              <a:ext uri="{FF2B5EF4-FFF2-40B4-BE49-F238E27FC236}">
                <a16:creationId xmlns:a16="http://schemas.microsoft.com/office/drawing/2014/main" id="{3D42CE61-B63F-4B0A-8ECA-C8BFF10C1E22}"/>
              </a:ext>
            </a:extLst>
          </p:cNvPr>
          <p:cNvGraphicFramePr>
            <a:graphicFrameLocks noGrp="1"/>
          </p:cNvGraphicFramePr>
          <p:nvPr>
            <p:ph type="tbl" sz="quarter" idx="13"/>
            <p:extLst>
              <p:ext uri="{D42A27DB-BD31-4B8C-83A1-F6EECF244321}">
                <p14:modId xmlns:p14="http://schemas.microsoft.com/office/powerpoint/2010/main" val="13463052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4113149779"/>
                    </a:ext>
                  </a:extLst>
                </a:gridCol>
                <a:gridCol w="370332">
                  <a:extLst>
                    <a:ext uri="{9D8B030D-6E8A-4147-A177-3AD203B41FA5}">
                      <a16:colId xmlns:a16="http://schemas.microsoft.com/office/drawing/2014/main" val="3499585183"/>
                    </a:ext>
                  </a:extLst>
                </a:gridCol>
                <a:gridCol w="370332">
                  <a:extLst>
                    <a:ext uri="{9D8B030D-6E8A-4147-A177-3AD203B41FA5}">
                      <a16:colId xmlns:a16="http://schemas.microsoft.com/office/drawing/2014/main" val="3761920449"/>
                    </a:ext>
                  </a:extLst>
                </a:gridCol>
                <a:gridCol w="370332">
                  <a:extLst>
                    <a:ext uri="{9D8B030D-6E8A-4147-A177-3AD203B41FA5}">
                      <a16:colId xmlns:a16="http://schemas.microsoft.com/office/drawing/2014/main" val="4008451131"/>
                    </a:ext>
                  </a:extLst>
                </a:gridCol>
                <a:gridCol w="329184">
                  <a:extLst>
                    <a:ext uri="{9D8B030D-6E8A-4147-A177-3AD203B41FA5}">
                      <a16:colId xmlns:a16="http://schemas.microsoft.com/office/drawing/2014/main" val="54841012"/>
                    </a:ext>
                  </a:extLst>
                </a:gridCol>
                <a:gridCol w="329184">
                  <a:extLst>
                    <a:ext uri="{9D8B030D-6E8A-4147-A177-3AD203B41FA5}">
                      <a16:colId xmlns:a16="http://schemas.microsoft.com/office/drawing/2014/main" val="1329077220"/>
                    </a:ext>
                  </a:extLst>
                </a:gridCol>
                <a:gridCol w="329184">
                  <a:extLst>
                    <a:ext uri="{9D8B030D-6E8A-4147-A177-3AD203B41FA5}">
                      <a16:colId xmlns:a16="http://schemas.microsoft.com/office/drawing/2014/main" val="428914907"/>
                    </a:ext>
                  </a:extLst>
                </a:gridCol>
                <a:gridCol w="329184">
                  <a:extLst>
                    <a:ext uri="{9D8B030D-6E8A-4147-A177-3AD203B41FA5}">
                      <a16:colId xmlns:a16="http://schemas.microsoft.com/office/drawing/2014/main" val="323948310"/>
                    </a:ext>
                  </a:extLst>
                </a:gridCol>
                <a:gridCol w="329184">
                  <a:extLst>
                    <a:ext uri="{9D8B030D-6E8A-4147-A177-3AD203B41FA5}">
                      <a16:colId xmlns:a16="http://schemas.microsoft.com/office/drawing/2014/main" val="4194357001"/>
                    </a:ext>
                  </a:extLst>
                </a:gridCol>
                <a:gridCol w="329184">
                  <a:extLst>
                    <a:ext uri="{9D8B030D-6E8A-4147-A177-3AD203B41FA5}">
                      <a16:colId xmlns:a16="http://schemas.microsoft.com/office/drawing/2014/main" val="4031620248"/>
                    </a:ext>
                  </a:extLst>
                </a:gridCol>
                <a:gridCol w="329184">
                  <a:extLst>
                    <a:ext uri="{9D8B030D-6E8A-4147-A177-3AD203B41FA5}">
                      <a16:colId xmlns:a16="http://schemas.microsoft.com/office/drawing/2014/main" val="2602762105"/>
                    </a:ext>
                  </a:extLst>
                </a:gridCol>
                <a:gridCol w="329184">
                  <a:extLst>
                    <a:ext uri="{9D8B030D-6E8A-4147-A177-3AD203B41FA5}">
                      <a16:colId xmlns:a16="http://schemas.microsoft.com/office/drawing/2014/main" val="4128688434"/>
                    </a:ext>
                  </a:extLst>
                </a:gridCol>
                <a:gridCol w="370332">
                  <a:extLst>
                    <a:ext uri="{9D8B030D-6E8A-4147-A177-3AD203B41FA5}">
                      <a16:colId xmlns:a16="http://schemas.microsoft.com/office/drawing/2014/main" val="1737156005"/>
                    </a:ext>
                  </a:extLst>
                </a:gridCol>
                <a:gridCol w="370332">
                  <a:extLst>
                    <a:ext uri="{9D8B030D-6E8A-4147-A177-3AD203B41FA5}">
                      <a16:colId xmlns:a16="http://schemas.microsoft.com/office/drawing/2014/main" val="767728857"/>
                    </a:ext>
                  </a:extLst>
                </a:gridCol>
                <a:gridCol w="329184">
                  <a:extLst>
                    <a:ext uri="{9D8B030D-6E8A-4147-A177-3AD203B41FA5}">
                      <a16:colId xmlns:a16="http://schemas.microsoft.com/office/drawing/2014/main" val="622819495"/>
                    </a:ext>
                  </a:extLst>
                </a:gridCol>
                <a:gridCol w="329184">
                  <a:extLst>
                    <a:ext uri="{9D8B030D-6E8A-4147-A177-3AD203B41FA5}">
                      <a16:colId xmlns:a16="http://schemas.microsoft.com/office/drawing/2014/main" val="2616173568"/>
                    </a:ext>
                  </a:extLst>
                </a:gridCol>
                <a:gridCol w="370332">
                  <a:extLst>
                    <a:ext uri="{9D8B030D-6E8A-4147-A177-3AD203B41FA5}">
                      <a16:colId xmlns:a16="http://schemas.microsoft.com/office/drawing/2014/main" val="13038835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784207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- 2018-10-22 09:23:24 </a:t>
                      </a:r>
                      <a:r>
                        <a:rPr kumimoji="0" lang="en-US" sz="1000" b="0" i="0" u="none" strike="noStrike" kern="1200" cap="none" spc="0" normalizeH="0" baseline="0" noProof="0">
                          <a:ln>
                            <a:noFill/>
                          </a:ln>
                          <a:solidFill>
                            <a:prstClr val="black"/>
                          </a:solidFill>
                          <a:effectLst/>
                          <a:uLnTx/>
                          <a:uFillTx/>
                          <a:latin typeface="+mn-lt"/>
                          <a:ea typeface="+mn-ea"/>
                          <a:cs typeface="+mn-cs"/>
                        </a:rPr>
                        <a:t> 
 We love the quirky style of #Seletti’s Concrete collection which casts everyday items from concrete, reinterpreted to provide a new function. Discover the latest from Seletti at #CitiesDubai!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680691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- 2018-10-21 06:00:01 </a:t>
                      </a:r>
                      <a:r>
                        <a:rPr kumimoji="0" lang="en-US" sz="1000" b="0" i="0" u="none" strike="noStrike" kern="1200" cap="none" spc="0" normalizeH="0" baseline="0" noProof="0">
                          <a:ln>
                            <a:noFill/>
                          </a:ln>
                          <a:solidFill>
                            <a:prstClr val="black"/>
                          </a:solidFill>
                          <a:effectLst/>
                          <a:uLnTx/>
                          <a:uFillTx/>
                          <a:latin typeface="+mn-lt"/>
                          <a:ea typeface="+mn-ea"/>
                          <a:cs typeface="+mn-cs"/>
                        </a:rPr>
                        <a:t> 
 Put your love of sweets on display! Find metallic macarons and more delicious décor from #PotteryPots’ Cheatday collection at #CitiesDubai!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30247227"/>
                  </a:ext>
                </a:extLst>
              </a:tr>
            </a:tbl>
          </a:graphicData>
        </a:graphic>
      </p:graphicFrame>
      <p:sp>
        <p:nvSpPr>
          <p:cNvPr id="4" name="Text Placeholder 3">
            <a:extLst>
              <a:ext uri="{FF2B5EF4-FFF2-40B4-BE49-F238E27FC236}">
                <a16:creationId xmlns:a16="http://schemas.microsoft.com/office/drawing/2014/main" id="{73B62F73-E7F9-43B6-BAF0-B93B46974B29}"/>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173823439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352B0C-9A62-4EE3-91FC-D88217A52827}"/>
              </a:ext>
            </a:extLst>
          </p:cNvPr>
          <p:cNvSpPr>
            <a:spLocks noGrp="1"/>
          </p:cNvSpPr>
          <p:nvPr>
            <p:ph type="title"/>
          </p:nvPr>
        </p:nvSpPr>
        <p:spPr/>
        <p:txBody>
          <a:bodyPr/>
          <a:lstStyle/>
          <a:p>
            <a:r>
              <a:rPr lang="en-US"/>
              <a:t>Facebook Own Posts Table  | CITIES design and lifestyle store - 12 of 13</a:t>
            </a:r>
          </a:p>
        </p:txBody>
      </p:sp>
      <p:graphicFrame>
        <p:nvGraphicFramePr>
          <p:cNvPr id="5" name="Table Placeholder 4">
            <a:extLst>
              <a:ext uri="{FF2B5EF4-FFF2-40B4-BE49-F238E27FC236}">
                <a16:creationId xmlns:a16="http://schemas.microsoft.com/office/drawing/2014/main" id="{BFC810A2-A529-4F84-8017-95CE11C2AF4B}"/>
              </a:ext>
            </a:extLst>
          </p:cNvPr>
          <p:cNvGraphicFramePr>
            <a:graphicFrameLocks noGrp="1"/>
          </p:cNvGraphicFramePr>
          <p:nvPr>
            <p:ph type="tbl" sz="quarter" idx="13"/>
            <p:extLst>
              <p:ext uri="{D42A27DB-BD31-4B8C-83A1-F6EECF244321}">
                <p14:modId xmlns:p14="http://schemas.microsoft.com/office/powerpoint/2010/main" val="7855756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1002552560"/>
                    </a:ext>
                  </a:extLst>
                </a:gridCol>
                <a:gridCol w="370332">
                  <a:extLst>
                    <a:ext uri="{9D8B030D-6E8A-4147-A177-3AD203B41FA5}">
                      <a16:colId xmlns:a16="http://schemas.microsoft.com/office/drawing/2014/main" val="944407828"/>
                    </a:ext>
                  </a:extLst>
                </a:gridCol>
                <a:gridCol w="370332">
                  <a:extLst>
                    <a:ext uri="{9D8B030D-6E8A-4147-A177-3AD203B41FA5}">
                      <a16:colId xmlns:a16="http://schemas.microsoft.com/office/drawing/2014/main" val="2032823743"/>
                    </a:ext>
                  </a:extLst>
                </a:gridCol>
                <a:gridCol w="370332">
                  <a:extLst>
                    <a:ext uri="{9D8B030D-6E8A-4147-A177-3AD203B41FA5}">
                      <a16:colId xmlns:a16="http://schemas.microsoft.com/office/drawing/2014/main" val="3960301959"/>
                    </a:ext>
                  </a:extLst>
                </a:gridCol>
                <a:gridCol w="329184">
                  <a:extLst>
                    <a:ext uri="{9D8B030D-6E8A-4147-A177-3AD203B41FA5}">
                      <a16:colId xmlns:a16="http://schemas.microsoft.com/office/drawing/2014/main" val="213166012"/>
                    </a:ext>
                  </a:extLst>
                </a:gridCol>
                <a:gridCol w="329184">
                  <a:extLst>
                    <a:ext uri="{9D8B030D-6E8A-4147-A177-3AD203B41FA5}">
                      <a16:colId xmlns:a16="http://schemas.microsoft.com/office/drawing/2014/main" val="1630891092"/>
                    </a:ext>
                  </a:extLst>
                </a:gridCol>
                <a:gridCol w="329184">
                  <a:extLst>
                    <a:ext uri="{9D8B030D-6E8A-4147-A177-3AD203B41FA5}">
                      <a16:colId xmlns:a16="http://schemas.microsoft.com/office/drawing/2014/main" val="1287485620"/>
                    </a:ext>
                  </a:extLst>
                </a:gridCol>
                <a:gridCol w="329184">
                  <a:extLst>
                    <a:ext uri="{9D8B030D-6E8A-4147-A177-3AD203B41FA5}">
                      <a16:colId xmlns:a16="http://schemas.microsoft.com/office/drawing/2014/main" val="340737338"/>
                    </a:ext>
                  </a:extLst>
                </a:gridCol>
                <a:gridCol w="329184">
                  <a:extLst>
                    <a:ext uri="{9D8B030D-6E8A-4147-A177-3AD203B41FA5}">
                      <a16:colId xmlns:a16="http://schemas.microsoft.com/office/drawing/2014/main" val="1721154102"/>
                    </a:ext>
                  </a:extLst>
                </a:gridCol>
                <a:gridCol w="329184">
                  <a:extLst>
                    <a:ext uri="{9D8B030D-6E8A-4147-A177-3AD203B41FA5}">
                      <a16:colId xmlns:a16="http://schemas.microsoft.com/office/drawing/2014/main" val="343844422"/>
                    </a:ext>
                  </a:extLst>
                </a:gridCol>
                <a:gridCol w="329184">
                  <a:extLst>
                    <a:ext uri="{9D8B030D-6E8A-4147-A177-3AD203B41FA5}">
                      <a16:colId xmlns:a16="http://schemas.microsoft.com/office/drawing/2014/main" val="4082957496"/>
                    </a:ext>
                  </a:extLst>
                </a:gridCol>
                <a:gridCol w="329184">
                  <a:extLst>
                    <a:ext uri="{9D8B030D-6E8A-4147-A177-3AD203B41FA5}">
                      <a16:colId xmlns:a16="http://schemas.microsoft.com/office/drawing/2014/main" val="853388812"/>
                    </a:ext>
                  </a:extLst>
                </a:gridCol>
                <a:gridCol w="370332">
                  <a:extLst>
                    <a:ext uri="{9D8B030D-6E8A-4147-A177-3AD203B41FA5}">
                      <a16:colId xmlns:a16="http://schemas.microsoft.com/office/drawing/2014/main" val="530104509"/>
                    </a:ext>
                  </a:extLst>
                </a:gridCol>
                <a:gridCol w="370332">
                  <a:extLst>
                    <a:ext uri="{9D8B030D-6E8A-4147-A177-3AD203B41FA5}">
                      <a16:colId xmlns:a16="http://schemas.microsoft.com/office/drawing/2014/main" val="2137405990"/>
                    </a:ext>
                  </a:extLst>
                </a:gridCol>
                <a:gridCol w="329184">
                  <a:extLst>
                    <a:ext uri="{9D8B030D-6E8A-4147-A177-3AD203B41FA5}">
                      <a16:colId xmlns:a16="http://schemas.microsoft.com/office/drawing/2014/main" val="332988683"/>
                    </a:ext>
                  </a:extLst>
                </a:gridCol>
                <a:gridCol w="329184">
                  <a:extLst>
                    <a:ext uri="{9D8B030D-6E8A-4147-A177-3AD203B41FA5}">
                      <a16:colId xmlns:a16="http://schemas.microsoft.com/office/drawing/2014/main" val="2708630038"/>
                    </a:ext>
                  </a:extLst>
                </a:gridCol>
                <a:gridCol w="370332">
                  <a:extLst>
                    <a:ext uri="{9D8B030D-6E8A-4147-A177-3AD203B41FA5}">
                      <a16:colId xmlns:a16="http://schemas.microsoft.com/office/drawing/2014/main" val="19391573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438267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- 2018-10-21 06:00:00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من المؤكد أن أكسسوارات الانيقة من "جوناثان أدلر" ستضيف شيء مميز لتصميمك الداخلي. متوفرة الآن في مدن!
</a:t>
                      </a:r>
                      <a:r>
                        <a:rPr kumimoji="0" lang="en-US" sz="1000" b="0" i="0" u="none" strike="noStrike" kern="1200" cap="none" spc="0" normalizeH="0" baseline="0" noProof="0">
                          <a:ln>
                            <a:noFill/>
                          </a:ln>
                          <a:solidFill>
                            <a:prstClr val="black"/>
                          </a:solidFill>
                          <a:effectLst/>
                          <a:uLnTx/>
                          <a:uFillTx/>
                          <a:latin typeface="+mn-lt"/>
                          <a:ea typeface="+mn-ea"/>
                          <a:cs typeface="+mn-cs"/>
                        </a:rPr>
                        <a:t>Chic glam style from #JonathanAdler is sure to enhance your interior! Check out the selection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465347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- 2018-10-20 06:00:02 </a:t>
                      </a:r>
                      <a:r>
                        <a:rPr kumimoji="0" lang="en-US" sz="1000" b="0" i="0" u="none" strike="noStrike" kern="1200" cap="none" spc="0" normalizeH="0" baseline="0" noProof="0">
                          <a:ln>
                            <a:noFill/>
                          </a:ln>
                          <a:solidFill>
                            <a:prstClr val="black"/>
                          </a:solidFill>
                          <a:effectLst/>
                          <a:uLnTx/>
                          <a:uFillTx/>
                          <a:latin typeface="+mn-lt"/>
                          <a:ea typeface="+mn-ea"/>
                          <a:cs typeface="+mn-cs"/>
                        </a:rPr>
                        <a:t> 
 Thank you for nominating #Cities in the InsideOut Readers' Choice Awards 2018 as Best for Art &amp; Objets! We appreciate your ongoing support and hope we can count on your vote! Online voting is happening now until 21 October, so please follow the link and place your #vote for Cities! http://bit.ly/VoteCities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84684847"/>
                  </a:ext>
                </a:extLst>
              </a:tr>
            </a:tbl>
          </a:graphicData>
        </a:graphic>
      </p:graphicFrame>
      <p:sp>
        <p:nvSpPr>
          <p:cNvPr id="4" name="Text Placeholder 3">
            <a:extLst>
              <a:ext uri="{FF2B5EF4-FFF2-40B4-BE49-F238E27FC236}">
                <a16:creationId xmlns:a16="http://schemas.microsoft.com/office/drawing/2014/main" id="{1F4DE956-6AEF-4AD6-81BB-6CF9F1E96D40}"/>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334723800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D160F6-8886-423B-88A1-2CFF804FE370}"/>
              </a:ext>
            </a:extLst>
          </p:cNvPr>
          <p:cNvSpPr>
            <a:spLocks noGrp="1"/>
          </p:cNvSpPr>
          <p:nvPr>
            <p:ph type="title"/>
          </p:nvPr>
        </p:nvSpPr>
        <p:spPr/>
        <p:txBody>
          <a:bodyPr/>
          <a:lstStyle/>
          <a:p>
            <a:r>
              <a:rPr lang="en-US"/>
              <a:t>Facebook Own Posts Table  | CITIES design and lifestyle store - 13 of 13</a:t>
            </a:r>
          </a:p>
        </p:txBody>
      </p:sp>
      <p:graphicFrame>
        <p:nvGraphicFramePr>
          <p:cNvPr id="5" name="Table Placeholder 4">
            <a:extLst>
              <a:ext uri="{FF2B5EF4-FFF2-40B4-BE49-F238E27FC236}">
                <a16:creationId xmlns:a16="http://schemas.microsoft.com/office/drawing/2014/main" id="{D353EC8C-9E68-4CAA-96E4-A7C3A4249330}"/>
              </a:ext>
            </a:extLst>
          </p:cNvPr>
          <p:cNvGraphicFramePr>
            <a:graphicFrameLocks noGrp="1"/>
          </p:cNvGraphicFramePr>
          <p:nvPr>
            <p:ph type="tbl" sz="quarter" idx="13"/>
            <p:extLst>
              <p:ext uri="{D42A27DB-BD31-4B8C-83A1-F6EECF244321}">
                <p14:modId xmlns:p14="http://schemas.microsoft.com/office/powerpoint/2010/main" val="32254118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3049348892"/>
                    </a:ext>
                  </a:extLst>
                </a:gridCol>
                <a:gridCol w="370332">
                  <a:extLst>
                    <a:ext uri="{9D8B030D-6E8A-4147-A177-3AD203B41FA5}">
                      <a16:colId xmlns:a16="http://schemas.microsoft.com/office/drawing/2014/main" val="2714405873"/>
                    </a:ext>
                  </a:extLst>
                </a:gridCol>
                <a:gridCol w="370332">
                  <a:extLst>
                    <a:ext uri="{9D8B030D-6E8A-4147-A177-3AD203B41FA5}">
                      <a16:colId xmlns:a16="http://schemas.microsoft.com/office/drawing/2014/main" val="2759605800"/>
                    </a:ext>
                  </a:extLst>
                </a:gridCol>
                <a:gridCol w="370332">
                  <a:extLst>
                    <a:ext uri="{9D8B030D-6E8A-4147-A177-3AD203B41FA5}">
                      <a16:colId xmlns:a16="http://schemas.microsoft.com/office/drawing/2014/main" val="2372137618"/>
                    </a:ext>
                  </a:extLst>
                </a:gridCol>
                <a:gridCol w="329184">
                  <a:extLst>
                    <a:ext uri="{9D8B030D-6E8A-4147-A177-3AD203B41FA5}">
                      <a16:colId xmlns:a16="http://schemas.microsoft.com/office/drawing/2014/main" val="872964697"/>
                    </a:ext>
                  </a:extLst>
                </a:gridCol>
                <a:gridCol w="329184">
                  <a:extLst>
                    <a:ext uri="{9D8B030D-6E8A-4147-A177-3AD203B41FA5}">
                      <a16:colId xmlns:a16="http://schemas.microsoft.com/office/drawing/2014/main" val="1858888760"/>
                    </a:ext>
                  </a:extLst>
                </a:gridCol>
                <a:gridCol w="329184">
                  <a:extLst>
                    <a:ext uri="{9D8B030D-6E8A-4147-A177-3AD203B41FA5}">
                      <a16:colId xmlns:a16="http://schemas.microsoft.com/office/drawing/2014/main" val="783162311"/>
                    </a:ext>
                  </a:extLst>
                </a:gridCol>
                <a:gridCol w="329184">
                  <a:extLst>
                    <a:ext uri="{9D8B030D-6E8A-4147-A177-3AD203B41FA5}">
                      <a16:colId xmlns:a16="http://schemas.microsoft.com/office/drawing/2014/main" val="3880582730"/>
                    </a:ext>
                  </a:extLst>
                </a:gridCol>
                <a:gridCol w="329184">
                  <a:extLst>
                    <a:ext uri="{9D8B030D-6E8A-4147-A177-3AD203B41FA5}">
                      <a16:colId xmlns:a16="http://schemas.microsoft.com/office/drawing/2014/main" val="1643808249"/>
                    </a:ext>
                  </a:extLst>
                </a:gridCol>
                <a:gridCol w="329184">
                  <a:extLst>
                    <a:ext uri="{9D8B030D-6E8A-4147-A177-3AD203B41FA5}">
                      <a16:colId xmlns:a16="http://schemas.microsoft.com/office/drawing/2014/main" val="2150257890"/>
                    </a:ext>
                  </a:extLst>
                </a:gridCol>
                <a:gridCol w="329184">
                  <a:extLst>
                    <a:ext uri="{9D8B030D-6E8A-4147-A177-3AD203B41FA5}">
                      <a16:colId xmlns:a16="http://schemas.microsoft.com/office/drawing/2014/main" val="3311300797"/>
                    </a:ext>
                  </a:extLst>
                </a:gridCol>
                <a:gridCol w="329184">
                  <a:extLst>
                    <a:ext uri="{9D8B030D-6E8A-4147-A177-3AD203B41FA5}">
                      <a16:colId xmlns:a16="http://schemas.microsoft.com/office/drawing/2014/main" val="3969539360"/>
                    </a:ext>
                  </a:extLst>
                </a:gridCol>
                <a:gridCol w="370332">
                  <a:extLst>
                    <a:ext uri="{9D8B030D-6E8A-4147-A177-3AD203B41FA5}">
                      <a16:colId xmlns:a16="http://schemas.microsoft.com/office/drawing/2014/main" val="1916572370"/>
                    </a:ext>
                  </a:extLst>
                </a:gridCol>
                <a:gridCol w="370332">
                  <a:extLst>
                    <a:ext uri="{9D8B030D-6E8A-4147-A177-3AD203B41FA5}">
                      <a16:colId xmlns:a16="http://schemas.microsoft.com/office/drawing/2014/main" val="3347869874"/>
                    </a:ext>
                  </a:extLst>
                </a:gridCol>
                <a:gridCol w="329184">
                  <a:extLst>
                    <a:ext uri="{9D8B030D-6E8A-4147-A177-3AD203B41FA5}">
                      <a16:colId xmlns:a16="http://schemas.microsoft.com/office/drawing/2014/main" val="129587856"/>
                    </a:ext>
                  </a:extLst>
                </a:gridCol>
                <a:gridCol w="329184">
                  <a:extLst>
                    <a:ext uri="{9D8B030D-6E8A-4147-A177-3AD203B41FA5}">
                      <a16:colId xmlns:a16="http://schemas.microsoft.com/office/drawing/2014/main" val="3825686592"/>
                    </a:ext>
                  </a:extLst>
                </a:gridCol>
                <a:gridCol w="370332">
                  <a:extLst>
                    <a:ext uri="{9D8B030D-6E8A-4147-A177-3AD203B41FA5}">
                      <a16:colId xmlns:a16="http://schemas.microsoft.com/office/drawing/2014/main" val="19542174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713134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- 2018-10-20 06:00:01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سهولة الوصول وأعلى درجات الامان للبطاقات والنقد مع محافظ " سكرد" متوفرة الآن في مدن!
</a:t>
                      </a:r>
                      <a:r>
                        <a:rPr kumimoji="0" lang="en-US" sz="1000" b="0" i="0" u="none" strike="noStrike" kern="1200" cap="none" spc="0" normalizeH="0" baseline="0" noProof="0">
                          <a:ln>
                            <a:noFill/>
                          </a:ln>
                          <a:solidFill>
                            <a:prstClr val="black"/>
                          </a:solidFill>
                          <a:effectLst/>
                          <a:uLnTx/>
                          <a:uFillTx/>
                          <a:latin typeface="+mn-lt"/>
                          <a:ea typeface="+mn-ea"/>
                          <a:cs typeface="+mn-cs"/>
                        </a:rPr>
                        <a:t>Easy-access and top security for cards and cash! Discover the selection of styles from #Secrid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74049501"/>
                  </a:ext>
                </a:extLst>
              </a:tr>
            </a:tbl>
          </a:graphicData>
        </a:graphic>
      </p:graphicFrame>
      <p:sp>
        <p:nvSpPr>
          <p:cNvPr id="4" name="Text Placeholder 3">
            <a:extLst>
              <a:ext uri="{FF2B5EF4-FFF2-40B4-BE49-F238E27FC236}">
                <a16:creationId xmlns:a16="http://schemas.microsoft.com/office/drawing/2014/main" id="{03B1D509-8830-414D-B8D4-AF2589313BC7}"/>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75870268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1527</Words>
  <Application>Microsoft Office PowerPoint</Application>
  <PresentationFormat>On-screen Show (4:3)</PresentationFormat>
  <Paragraphs>786</Paragraphs>
  <Slides>26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Arial</vt:lpstr>
      <vt:lpstr>Calibri</vt:lpstr>
      <vt:lpstr>quintly_template</vt:lpstr>
      <vt:lpstr>CITIES Facebook Dashboard </vt:lpstr>
      <vt:lpstr>Facebook Key Metrics Table | CITIES design and lifestyle store</vt:lpstr>
      <vt:lpstr>Facebook Fans Table | CITIES design and lifestyle store</vt:lpstr>
      <vt:lpstr>Facebook Interactions Distribution | CITIES design and lifestyle store</vt:lpstr>
      <vt:lpstr>Facebook Interaction Rate | CITIES design and lifestyle store</vt:lpstr>
      <vt:lpstr>Facebook Interaction Rate By Post Type | CITIES design and lifestyle store</vt:lpstr>
      <vt:lpstr>Facebook Average Interactions Per Post | CITIES design and lifestyle store</vt:lpstr>
      <vt:lpstr>Facebook Average Comments Per Post | CITIES design and lifestyle store</vt:lpstr>
      <vt:lpstr>Facebook Average Shares Per Post | CITIES design and lifestyle store</vt:lpstr>
      <vt:lpstr>Facebook Reach | CITIES design and lifestyle store</vt:lpstr>
      <vt:lpstr>Facebook Engaged Users | CITIES design and lifestyle store</vt:lpstr>
      <vt:lpstr>Facebook Hide Clicks | CITIES design and lifestyle store</vt:lpstr>
      <vt:lpstr>Facebook Hide All Clicks | CITIES design and lifestyle store</vt:lpstr>
      <vt:lpstr>Facebook Own Posts Table  | CITIES design and lifestyle store - 1 of 13</vt:lpstr>
      <vt:lpstr>Facebook Own Posts Table  | CITIES design and lifestyle store - 2 of 13</vt:lpstr>
      <vt:lpstr>Facebook Own Posts Table  | CITIES design and lifestyle store - 3 of 13</vt:lpstr>
      <vt:lpstr>Facebook Own Posts Table  | CITIES design and lifestyle store - 4 of 13</vt:lpstr>
      <vt:lpstr>Facebook Own Posts Table  | CITIES design and lifestyle store - 5 of 13</vt:lpstr>
      <vt:lpstr>Facebook Own Posts Table  | CITIES design and lifestyle store - 6 of 13</vt:lpstr>
      <vt:lpstr>Facebook Own Posts Table  | CITIES design and lifestyle store - 7 of 13</vt:lpstr>
      <vt:lpstr>Facebook Own Posts Table  | CITIES design and lifestyle store - 8 of 13</vt:lpstr>
      <vt:lpstr>Facebook Own Posts Table  | CITIES design and lifestyle store - 9 of 13</vt:lpstr>
      <vt:lpstr>Facebook Own Posts Table  | CITIES design and lifestyle store - 10 of 13</vt:lpstr>
      <vt:lpstr>Facebook Own Posts Table  | CITIES design and lifestyle store - 11 of 13</vt:lpstr>
      <vt:lpstr>Facebook Own Posts Table  | CITIES design and lifestyle store - 12 of 13</vt:lpstr>
      <vt:lpstr>Facebook Own Posts Table  | CITIES design and lifestyle store - 13 of 13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CITIES Facebook Dashboard </dc:title>
  <dc:creator>Administrator</dc:creator>
  <cp:lastModifiedBy>Administrator</cp:lastModifiedBy>
  <cp:revision>1</cp:revision>
  <dcterms:created xsi:type="dcterms:W3CDTF">2018-11-14T14:38:01Z</dcterms:created>
  <dcterms:modified xsi:type="dcterms:W3CDTF">2018-11-14T14:40:12Z</dcterms:modified>
</cp:coreProperties>
</file>