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-3.4206745570226002E-2</c:v>
                </c:pt>
                <c:pt idx="1">
                  <c:v>-2.0531070353134E-2</c:v>
                </c:pt>
                <c:pt idx="2">
                  <c:v>0</c:v>
                </c:pt>
                <c:pt idx="3">
                  <c:v>3.4225477445409998E-2</c:v>
                </c:pt>
                <c:pt idx="4">
                  <c:v>1.3685507048036E-2</c:v>
                </c:pt>
                <c:pt idx="5">
                  <c:v>-2.0525451559933999E-2</c:v>
                </c:pt>
                <c:pt idx="6">
                  <c:v>0</c:v>
                </c:pt>
                <c:pt idx="7">
                  <c:v>-4.1059330732909002E-2</c:v>
                </c:pt>
                <c:pt idx="8">
                  <c:v>2.0538098172108998E-2</c:v>
                </c:pt>
                <c:pt idx="9">
                  <c:v>6.1601642710471999E-2</c:v>
                </c:pt>
                <c:pt idx="10">
                  <c:v>0</c:v>
                </c:pt>
                <c:pt idx="11">
                  <c:v>-6.8404131609548996E-3</c:v>
                </c:pt>
                <c:pt idx="12">
                  <c:v>-1.3681762210973E-2</c:v>
                </c:pt>
                <c:pt idx="13">
                  <c:v>-2.7367268746579E-2</c:v>
                </c:pt>
                <c:pt idx="14">
                  <c:v>2.0531070353134E-2</c:v>
                </c:pt>
                <c:pt idx="15">
                  <c:v>-6.8422853232980004E-3</c:v>
                </c:pt>
                <c:pt idx="16">
                  <c:v>0</c:v>
                </c:pt>
                <c:pt idx="17">
                  <c:v>-1.3685507048036E-2</c:v>
                </c:pt>
                <c:pt idx="18">
                  <c:v>6.8436901177114998E-3</c:v>
                </c:pt>
                <c:pt idx="19">
                  <c:v>6.8432217888182E-3</c:v>
                </c:pt>
                <c:pt idx="20">
                  <c:v>-3.4213767620089999E-2</c:v>
                </c:pt>
                <c:pt idx="21">
                  <c:v>-2.7380381956328002E-2</c:v>
                </c:pt>
                <c:pt idx="22">
                  <c:v>-3.4234851078398E-2</c:v>
                </c:pt>
                <c:pt idx="23">
                  <c:v>-5.4794520547945001E-2</c:v>
                </c:pt>
                <c:pt idx="24">
                  <c:v>-7.5383771929824997E-2</c:v>
                </c:pt>
                <c:pt idx="25">
                  <c:v>-6.8582401755708997E-3</c:v>
                </c:pt>
                <c:pt idx="26">
                  <c:v>1.3717421124829E-2</c:v>
                </c:pt>
                <c:pt idx="27">
                  <c:v>-6.8577698532437002E-3</c:v>
                </c:pt>
                <c:pt idx="28">
                  <c:v>-6.8582401755708997E-3</c:v>
                </c:pt>
                <c:pt idx="29">
                  <c:v>6.8587105624142997E-3</c:v>
                </c:pt>
              </c:numCache>
            </c:numRef>
          </c:val>
          <c:smooth val="0"/>
          <c:extLst>
            <c:ext xmlns:c16="http://schemas.microsoft.com/office/drawing/2014/chart" uri="{C3380CC4-5D6E-409C-BE32-E72D297353CC}">
              <c16:uniqueId val="{00000000-ADD3-414C-8EC6-A7C71D4D0650}"/>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Sheet1!$C$2:$C$31</c:f>
              <c:numCache>
                <c:formatCode>General</c:formatCode>
                <c:ptCount val="30"/>
                <c:pt idx="0">
                  <c:v>3.6157647342413002E-2</c:v>
                </c:pt>
                <c:pt idx="1">
                  <c:v>1.2048192771084E-2</c:v>
                </c:pt>
                <c:pt idx="2">
                  <c:v>5.4210336104084003E-2</c:v>
                </c:pt>
                <c:pt idx="3">
                  <c:v>4.2140750105352003E-2</c:v>
                </c:pt>
                <c:pt idx="4">
                  <c:v>4.8140570465760001E-2</c:v>
                </c:pt>
                <c:pt idx="5">
                  <c:v>4.2102730662817001E-2</c:v>
                </c:pt>
                <c:pt idx="6">
                  <c:v>3.6072867191726997E-2</c:v>
                </c:pt>
                <c:pt idx="7">
                  <c:v>3.0049882805457E-2</c:v>
                </c:pt>
                <c:pt idx="8">
                  <c:v>7.2098053352559005E-2</c:v>
                </c:pt>
                <c:pt idx="9">
                  <c:v>1.8011527377521999E-2</c:v>
                </c:pt>
                <c:pt idx="10">
                  <c:v>6.0027612701843001E-2</c:v>
                </c:pt>
                <c:pt idx="11">
                  <c:v>-2.3996640470334001E-2</c:v>
                </c:pt>
                <c:pt idx="12">
                  <c:v>0</c:v>
                </c:pt>
                <c:pt idx="13">
                  <c:v>-1.2001200120012E-2</c:v>
                </c:pt>
                <c:pt idx="14">
                  <c:v>1.2002640580928E-2</c:v>
                </c:pt>
                <c:pt idx="15">
                  <c:v>-6.0006000600060002E-3</c:v>
                </c:pt>
                <c:pt idx="16">
                  <c:v>-6.0009601536245996E-3</c:v>
                </c:pt>
                <c:pt idx="17">
                  <c:v>-2.4005281161856001E-2</c:v>
                </c:pt>
                <c:pt idx="18">
                  <c:v>1.2005522540369001E-2</c:v>
                </c:pt>
                <c:pt idx="19">
                  <c:v>0</c:v>
                </c:pt>
                <c:pt idx="20">
                  <c:v>3.001020346918E-2</c:v>
                </c:pt>
                <c:pt idx="21">
                  <c:v>-6.0002400096003999E-3</c:v>
                </c:pt>
                <c:pt idx="22">
                  <c:v>0</c:v>
                </c:pt>
                <c:pt idx="23">
                  <c:v>4.2004200420042E-2</c:v>
                </c:pt>
                <c:pt idx="24">
                  <c:v>-5.9980806142034999E-3</c:v>
                </c:pt>
                <c:pt idx="25">
                  <c:v>-1.1996880810989E-2</c:v>
                </c:pt>
                <c:pt idx="26">
                  <c:v>4.7993280940668001E-2</c:v>
                </c:pt>
                <c:pt idx="27">
                  <c:v>-5.9962823049708996E-3</c:v>
                </c:pt>
                <c:pt idx="28">
                  <c:v>5.9966418805468998E-3</c:v>
                </c:pt>
                <c:pt idx="29">
                  <c:v>2.3985129219884001E-2</c:v>
                </c:pt>
              </c:numCache>
            </c:numRef>
          </c:val>
          <c:smooth val="0"/>
          <c:extLst>
            <c:ext xmlns:c16="http://schemas.microsoft.com/office/drawing/2014/chart" uri="{C3380CC4-5D6E-409C-BE32-E72D297353CC}">
              <c16:uniqueId val="{00000001-ADD3-414C-8EC6-A7C71D4D0650}"/>
            </c:ext>
          </c:extLst>
        </c:ser>
        <c:dLbls>
          <c:showLegendKey val="0"/>
          <c:showVal val="0"/>
          <c:showCatName val="0"/>
          <c:showSerName val="0"/>
          <c:showPercent val="0"/>
          <c:showBubbleSize val="0"/>
        </c:dLbls>
        <c:smooth val="0"/>
        <c:axId val="355382992"/>
        <c:axId val="355380040"/>
      </c:lineChart>
      <c:dateAx>
        <c:axId val="355382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380040"/>
        <c:crosses val="autoZero"/>
        <c:auto val="1"/>
        <c:lblOffset val="100"/>
        <c:baseTimeUnit val="days"/>
      </c:dateAx>
      <c:valAx>
        <c:axId val="355380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382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0.36270000000000002</c:v>
                </c:pt>
                <c:pt idx="1">
                  <c:v>0.3901</c:v>
                </c:pt>
                <c:pt idx="2">
                  <c:v>0.2601</c:v>
                </c:pt>
                <c:pt idx="3">
                  <c:v>0.32850000000000001</c:v>
                </c:pt>
                <c:pt idx="4">
                  <c:v>0.1779</c:v>
                </c:pt>
                <c:pt idx="5">
                  <c:v>0.95799999999999996</c:v>
                </c:pt>
                <c:pt idx="6">
                  <c:v>0.24640000000000001</c:v>
                </c:pt>
                <c:pt idx="7">
                  <c:v>0.2122</c:v>
                </c:pt>
                <c:pt idx="8">
                  <c:v>0.3286</c:v>
                </c:pt>
                <c:pt idx="9">
                  <c:v>0.39689999999999998</c:v>
                </c:pt>
                <c:pt idx="10">
                  <c:v>0.1779</c:v>
                </c:pt>
                <c:pt idx="11">
                  <c:v>0.28050000000000003</c:v>
                </c:pt>
                <c:pt idx="12">
                  <c:v>0.2326</c:v>
                </c:pt>
                <c:pt idx="13">
                  <c:v>0.50639999999999996</c:v>
                </c:pt>
                <c:pt idx="14">
                  <c:v>0.15740000000000001</c:v>
                </c:pt>
                <c:pt idx="15">
                  <c:v>0</c:v>
                </c:pt>
                <c:pt idx="16">
                  <c:v>0.30790000000000001</c:v>
                </c:pt>
                <c:pt idx="17">
                  <c:v>0.28060000000000002</c:v>
                </c:pt>
                <c:pt idx="18">
                  <c:v>0.28060000000000002</c:v>
                </c:pt>
                <c:pt idx="19">
                  <c:v>0.44479999999999997</c:v>
                </c:pt>
                <c:pt idx="20">
                  <c:v>0.36270000000000002</c:v>
                </c:pt>
                <c:pt idx="21">
                  <c:v>0.2465</c:v>
                </c:pt>
                <c:pt idx="22">
                  <c:v>0.20549999999999999</c:v>
                </c:pt>
                <c:pt idx="23">
                  <c:v>0.21920000000000001</c:v>
                </c:pt>
                <c:pt idx="24">
                  <c:v>0.29480000000000001</c:v>
                </c:pt>
                <c:pt idx="25">
                  <c:v>0.2949</c:v>
                </c:pt>
                <c:pt idx="26">
                  <c:v>0.33610000000000001</c:v>
                </c:pt>
                <c:pt idx="27">
                  <c:v>0.41839999999999999</c:v>
                </c:pt>
                <c:pt idx="28">
                  <c:v>0.37719999999999998</c:v>
                </c:pt>
                <c:pt idx="29">
                  <c:v>0</c:v>
                </c:pt>
              </c:numCache>
            </c:numRef>
          </c:val>
          <c:smooth val="0"/>
          <c:extLst>
            <c:ext xmlns:c16="http://schemas.microsoft.com/office/drawing/2014/chart" uri="{C3380CC4-5D6E-409C-BE32-E72D297353CC}">
              <c16:uniqueId val="{00000000-7495-4BDE-A47C-685076B96A5E}"/>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Sheet1!$C$2:$C$31</c:f>
              <c:numCache>
                <c:formatCode>General</c:formatCode>
                <c:ptCount val="30"/>
                <c:pt idx="0">
                  <c:v>0.28920000000000001</c:v>
                </c:pt>
                <c:pt idx="1">
                  <c:v>0.253</c:v>
                </c:pt>
                <c:pt idx="2">
                  <c:v>0.30709999999999998</c:v>
                </c:pt>
                <c:pt idx="3">
                  <c:v>0.18659999999999999</c:v>
                </c:pt>
                <c:pt idx="4">
                  <c:v>0.58960000000000001</c:v>
                </c:pt>
                <c:pt idx="5">
                  <c:v>0.44500000000000001</c:v>
                </c:pt>
                <c:pt idx="6">
                  <c:v>0.30059999999999998</c:v>
                </c:pt>
                <c:pt idx="7">
                  <c:v>0.22839999999999999</c:v>
                </c:pt>
                <c:pt idx="8">
                  <c:v>0.39040000000000002</c:v>
                </c:pt>
                <c:pt idx="9">
                  <c:v>0.6724</c:v>
                </c:pt>
                <c:pt idx="10">
                  <c:v>0.25800000000000001</c:v>
                </c:pt>
                <c:pt idx="11">
                  <c:v>0.378</c:v>
                </c:pt>
                <c:pt idx="12">
                  <c:v>0.27</c:v>
                </c:pt>
                <c:pt idx="13">
                  <c:v>0.77410000000000001</c:v>
                </c:pt>
                <c:pt idx="14">
                  <c:v>0.312</c:v>
                </c:pt>
                <c:pt idx="15">
                  <c:v>0.3</c:v>
                </c:pt>
                <c:pt idx="16">
                  <c:v>0.70820000000000005</c:v>
                </c:pt>
                <c:pt idx="17">
                  <c:v>0.62419999999999998</c:v>
                </c:pt>
                <c:pt idx="18">
                  <c:v>0.57620000000000005</c:v>
                </c:pt>
                <c:pt idx="19">
                  <c:v>0.24010000000000001</c:v>
                </c:pt>
                <c:pt idx="20">
                  <c:v>0.31209999999999999</c:v>
                </c:pt>
                <c:pt idx="21">
                  <c:v>0.27600000000000002</c:v>
                </c:pt>
                <c:pt idx="22">
                  <c:v>0.312</c:v>
                </c:pt>
                <c:pt idx="23">
                  <c:v>0.14399999999999999</c:v>
                </c:pt>
                <c:pt idx="24">
                  <c:v>0.40189999999999998</c:v>
                </c:pt>
                <c:pt idx="25">
                  <c:v>0.32390000000000002</c:v>
                </c:pt>
                <c:pt idx="26">
                  <c:v>0.16189999999999999</c:v>
                </c:pt>
                <c:pt idx="27">
                  <c:v>0</c:v>
                </c:pt>
                <c:pt idx="28">
                  <c:v>9.2899999999999996E-2</c:v>
                </c:pt>
                <c:pt idx="29">
                  <c:v>0</c:v>
                </c:pt>
              </c:numCache>
            </c:numRef>
          </c:val>
          <c:smooth val="0"/>
          <c:extLst>
            <c:ext xmlns:c16="http://schemas.microsoft.com/office/drawing/2014/chart" uri="{C3380CC4-5D6E-409C-BE32-E72D297353CC}">
              <c16:uniqueId val="{00000001-7495-4BDE-A47C-685076B96A5E}"/>
            </c:ext>
          </c:extLst>
        </c:ser>
        <c:dLbls>
          <c:showLegendKey val="0"/>
          <c:showVal val="0"/>
          <c:showCatName val="0"/>
          <c:showSerName val="0"/>
          <c:showPercent val="0"/>
          <c:showBubbleSize val="0"/>
        </c:dLbls>
        <c:smooth val="0"/>
        <c:axId val="355897368"/>
        <c:axId val="355890152"/>
      </c:lineChart>
      <c:dateAx>
        <c:axId val="355897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890152"/>
        <c:crosses val="autoZero"/>
        <c:auto val="1"/>
        <c:lblOffset val="100"/>
        <c:baseTimeUnit val="days"/>
      </c:dateAx>
      <c:valAx>
        <c:axId val="355890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897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14612</c:v>
                </c:pt>
                <c:pt idx="1">
                  <c:v>14609</c:v>
                </c:pt>
                <c:pt idx="2">
                  <c:v>14609</c:v>
                </c:pt>
                <c:pt idx="3">
                  <c:v>14614</c:v>
                </c:pt>
                <c:pt idx="4">
                  <c:v>14616</c:v>
                </c:pt>
                <c:pt idx="5">
                  <c:v>14613</c:v>
                </c:pt>
                <c:pt idx="6">
                  <c:v>14613</c:v>
                </c:pt>
                <c:pt idx="7">
                  <c:v>14607</c:v>
                </c:pt>
                <c:pt idx="8">
                  <c:v>14610</c:v>
                </c:pt>
                <c:pt idx="9">
                  <c:v>14619</c:v>
                </c:pt>
                <c:pt idx="10">
                  <c:v>14619</c:v>
                </c:pt>
                <c:pt idx="11">
                  <c:v>14618</c:v>
                </c:pt>
                <c:pt idx="12">
                  <c:v>14616</c:v>
                </c:pt>
                <c:pt idx="13">
                  <c:v>14612</c:v>
                </c:pt>
                <c:pt idx="14">
                  <c:v>14615</c:v>
                </c:pt>
                <c:pt idx="15">
                  <c:v>14614</c:v>
                </c:pt>
                <c:pt idx="16">
                  <c:v>14614</c:v>
                </c:pt>
                <c:pt idx="17">
                  <c:v>14612</c:v>
                </c:pt>
                <c:pt idx="18">
                  <c:v>14613</c:v>
                </c:pt>
                <c:pt idx="19">
                  <c:v>14614</c:v>
                </c:pt>
                <c:pt idx="20">
                  <c:v>14609</c:v>
                </c:pt>
                <c:pt idx="21">
                  <c:v>14605</c:v>
                </c:pt>
                <c:pt idx="22">
                  <c:v>14600</c:v>
                </c:pt>
                <c:pt idx="23">
                  <c:v>14592</c:v>
                </c:pt>
                <c:pt idx="24">
                  <c:v>14581</c:v>
                </c:pt>
                <c:pt idx="25">
                  <c:v>14580</c:v>
                </c:pt>
                <c:pt idx="26">
                  <c:v>14582</c:v>
                </c:pt>
                <c:pt idx="27">
                  <c:v>14581</c:v>
                </c:pt>
                <c:pt idx="28">
                  <c:v>14580</c:v>
                </c:pt>
                <c:pt idx="29">
                  <c:v>14581</c:v>
                </c:pt>
              </c:numCache>
            </c:numRef>
          </c:val>
          <c:smooth val="0"/>
          <c:extLst>
            <c:ext xmlns:c16="http://schemas.microsoft.com/office/drawing/2014/chart" uri="{C3380CC4-5D6E-409C-BE32-E72D297353CC}">
              <c16:uniqueId val="{00000000-F1D1-46E6-90C0-A7CEFA60FEDE}"/>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Sheet1!$C$2:$C$31</c:f>
              <c:numCache>
                <c:formatCode>General</c:formatCode>
                <c:ptCount val="30"/>
                <c:pt idx="0">
                  <c:v>16600</c:v>
                </c:pt>
                <c:pt idx="1">
                  <c:v>16602</c:v>
                </c:pt>
                <c:pt idx="2">
                  <c:v>16611</c:v>
                </c:pt>
                <c:pt idx="3">
                  <c:v>16618</c:v>
                </c:pt>
                <c:pt idx="4">
                  <c:v>16626</c:v>
                </c:pt>
                <c:pt idx="5">
                  <c:v>16633</c:v>
                </c:pt>
                <c:pt idx="6">
                  <c:v>16639</c:v>
                </c:pt>
                <c:pt idx="7">
                  <c:v>16644</c:v>
                </c:pt>
                <c:pt idx="8">
                  <c:v>16656</c:v>
                </c:pt>
                <c:pt idx="9">
                  <c:v>16659</c:v>
                </c:pt>
                <c:pt idx="10">
                  <c:v>16669</c:v>
                </c:pt>
                <c:pt idx="11">
                  <c:v>16665</c:v>
                </c:pt>
                <c:pt idx="12">
                  <c:v>16665</c:v>
                </c:pt>
                <c:pt idx="13">
                  <c:v>16663</c:v>
                </c:pt>
                <c:pt idx="14">
                  <c:v>16665</c:v>
                </c:pt>
                <c:pt idx="15">
                  <c:v>16664</c:v>
                </c:pt>
                <c:pt idx="16">
                  <c:v>16663</c:v>
                </c:pt>
                <c:pt idx="17">
                  <c:v>16659</c:v>
                </c:pt>
                <c:pt idx="18">
                  <c:v>16661</c:v>
                </c:pt>
                <c:pt idx="19">
                  <c:v>16661</c:v>
                </c:pt>
                <c:pt idx="20">
                  <c:v>16666</c:v>
                </c:pt>
                <c:pt idx="21">
                  <c:v>16665</c:v>
                </c:pt>
                <c:pt idx="22">
                  <c:v>16665</c:v>
                </c:pt>
                <c:pt idx="23">
                  <c:v>16672</c:v>
                </c:pt>
                <c:pt idx="24">
                  <c:v>16671</c:v>
                </c:pt>
                <c:pt idx="25">
                  <c:v>16669</c:v>
                </c:pt>
                <c:pt idx="26">
                  <c:v>16677</c:v>
                </c:pt>
                <c:pt idx="27">
                  <c:v>16676</c:v>
                </c:pt>
                <c:pt idx="28">
                  <c:v>16677</c:v>
                </c:pt>
                <c:pt idx="29">
                  <c:v>16681</c:v>
                </c:pt>
              </c:numCache>
            </c:numRef>
          </c:val>
          <c:smooth val="0"/>
          <c:extLst>
            <c:ext xmlns:c16="http://schemas.microsoft.com/office/drawing/2014/chart" uri="{C3380CC4-5D6E-409C-BE32-E72D297353CC}">
              <c16:uniqueId val="{00000001-F1D1-46E6-90C0-A7CEFA60FEDE}"/>
            </c:ext>
          </c:extLst>
        </c:ser>
        <c:dLbls>
          <c:showLegendKey val="0"/>
          <c:showVal val="0"/>
          <c:showCatName val="0"/>
          <c:showSerName val="0"/>
          <c:showPercent val="0"/>
          <c:showBubbleSize val="0"/>
        </c:dLbls>
        <c:smooth val="0"/>
        <c:axId val="417990936"/>
        <c:axId val="417987000"/>
      </c:lineChart>
      <c:dateAx>
        <c:axId val="417990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87000"/>
        <c:crosses val="autoZero"/>
        <c:auto val="1"/>
        <c:lblOffset val="100"/>
        <c:baseTimeUnit val="days"/>
      </c:dateAx>
      <c:valAx>
        <c:axId val="417987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9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44B8B-2730-4E03-867B-CB9E350B3B27}"/>
              </a:ext>
            </a:extLst>
          </p:cNvPr>
          <p:cNvSpPr>
            <a:spLocks noGrp="1"/>
          </p:cNvSpPr>
          <p:nvPr>
            <p:ph type="ctrTitle"/>
          </p:nvPr>
        </p:nvSpPr>
        <p:spPr/>
        <p:txBody>
          <a:bodyPr/>
          <a:lstStyle/>
          <a:p>
            <a:r>
              <a:rPr lang="en-US"/>
              <a:t>Cities Instagram Dashboard </a:t>
            </a:r>
          </a:p>
        </p:txBody>
      </p:sp>
      <p:sp>
        <p:nvSpPr>
          <p:cNvPr id="3" name="Subtitle 2">
            <a:extLst>
              <a:ext uri="{FF2B5EF4-FFF2-40B4-BE49-F238E27FC236}">
                <a16:creationId xmlns:a16="http://schemas.microsoft.com/office/drawing/2014/main" id="{F4BDE596-B9A9-4B9A-ABA9-EE9F2A7C43CF}"/>
              </a:ext>
            </a:extLst>
          </p:cNvPr>
          <p:cNvSpPr>
            <a:spLocks noGrp="1"/>
          </p:cNvSpPr>
          <p:nvPr>
            <p:ph type="subTitle" idx="1"/>
          </p:nvPr>
        </p:nvSpPr>
        <p:spPr/>
        <p:txBody>
          <a:bodyPr/>
          <a:lstStyle/>
          <a:p>
            <a:r>
              <a:rPr lang="en-US"/>
              <a:t>Bridge Capital Holding</a:t>
            </a:r>
          </a:p>
        </p:txBody>
      </p:sp>
    </p:spTree>
    <p:extLst>
      <p:ext uri="{BB962C8B-B14F-4D97-AF65-F5344CB8AC3E}">
        <p14:creationId xmlns:p14="http://schemas.microsoft.com/office/powerpoint/2010/main" val="4170266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16372-A3A2-4F3D-8707-5CE0178ADBAF}"/>
              </a:ext>
            </a:extLst>
          </p:cNvPr>
          <p:cNvSpPr>
            <a:spLocks noGrp="1"/>
          </p:cNvSpPr>
          <p:nvPr>
            <p:ph type="title"/>
          </p:nvPr>
        </p:nvSpPr>
        <p:spPr/>
        <p:txBody>
          <a:bodyPr/>
          <a:lstStyle/>
          <a:p>
            <a:r>
              <a:rPr lang="en-US"/>
              <a:t>Instagram Followers Change Rate | Cities</a:t>
            </a:r>
          </a:p>
        </p:txBody>
      </p:sp>
      <p:graphicFrame>
        <p:nvGraphicFramePr>
          <p:cNvPr id="6" name="Chart Placeholder 5">
            <a:extLst>
              <a:ext uri="{FF2B5EF4-FFF2-40B4-BE49-F238E27FC236}">
                <a16:creationId xmlns:a16="http://schemas.microsoft.com/office/drawing/2014/main" id="{3736603A-5CA2-41A6-B80A-C163DC70148B}"/>
              </a:ext>
            </a:extLst>
          </p:cNvPr>
          <p:cNvGraphicFramePr>
            <a:graphicFrameLocks noGrp="1"/>
          </p:cNvGraphicFramePr>
          <p:nvPr>
            <p:ph type="chart" sz="quarter" idx="13"/>
            <p:extLst>
              <p:ext uri="{D42A27DB-BD31-4B8C-83A1-F6EECF244321}">
                <p14:modId xmlns:p14="http://schemas.microsoft.com/office/powerpoint/2010/main" val="3878473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3C2B69-78DC-4B0F-87FF-08CB0D05AAF7}"/>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7E2CCF24-1E79-437B-A31C-26A79EBBCD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7412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337E-BAC1-4A20-B0AF-74B80353B671}"/>
              </a:ext>
            </a:extLst>
          </p:cNvPr>
          <p:cNvSpPr>
            <a:spLocks noGrp="1"/>
          </p:cNvSpPr>
          <p:nvPr>
            <p:ph type="title"/>
          </p:nvPr>
        </p:nvSpPr>
        <p:spPr/>
        <p:txBody>
          <a:bodyPr/>
          <a:lstStyle/>
          <a:p>
            <a:r>
              <a:rPr lang="en-US"/>
              <a:t>Instagram Interaction Rate | Cities</a:t>
            </a:r>
          </a:p>
        </p:txBody>
      </p:sp>
      <p:graphicFrame>
        <p:nvGraphicFramePr>
          <p:cNvPr id="6" name="Chart Placeholder 5">
            <a:extLst>
              <a:ext uri="{FF2B5EF4-FFF2-40B4-BE49-F238E27FC236}">
                <a16:creationId xmlns:a16="http://schemas.microsoft.com/office/drawing/2014/main" id="{50C30730-55A4-4C23-AAEA-7763CBC7F1AD}"/>
              </a:ext>
            </a:extLst>
          </p:cNvPr>
          <p:cNvGraphicFramePr>
            <a:graphicFrameLocks noGrp="1"/>
          </p:cNvGraphicFramePr>
          <p:nvPr>
            <p:ph type="chart" sz="quarter" idx="13"/>
            <p:extLst>
              <p:ext uri="{D42A27DB-BD31-4B8C-83A1-F6EECF244321}">
                <p14:modId xmlns:p14="http://schemas.microsoft.com/office/powerpoint/2010/main" val="2923791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5D436C-CCDF-4F04-B840-17BE7A53201C}"/>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50F69667-F574-4B43-84C8-5AD215BAB9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7578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15989-7019-4533-9A01-8250A8754213}"/>
              </a:ext>
            </a:extLst>
          </p:cNvPr>
          <p:cNvSpPr>
            <a:spLocks noGrp="1"/>
          </p:cNvSpPr>
          <p:nvPr>
            <p:ph type="title"/>
          </p:nvPr>
        </p:nvSpPr>
        <p:spPr/>
        <p:txBody>
          <a:bodyPr/>
          <a:lstStyle/>
          <a:p>
            <a:r>
              <a:rPr lang="en-US"/>
              <a:t>Instagram Key Metrics Table | Cities</a:t>
            </a:r>
          </a:p>
        </p:txBody>
      </p:sp>
      <p:graphicFrame>
        <p:nvGraphicFramePr>
          <p:cNvPr id="5" name="Table Placeholder 4">
            <a:extLst>
              <a:ext uri="{FF2B5EF4-FFF2-40B4-BE49-F238E27FC236}">
                <a16:creationId xmlns:a16="http://schemas.microsoft.com/office/drawing/2014/main" id="{6355C787-670D-4143-AA63-29A4A76954F3}"/>
              </a:ext>
            </a:extLst>
          </p:cNvPr>
          <p:cNvGraphicFramePr>
            <a:graphicFrameLocks noGrp="1"/>
          </p:cNvGraphicFramePr>
          <p:nvPr>
            <p:ph type="tbl" sz="quarter" idx="13"/>
            <p:extLst>
              <p:ext uri="{D42A27DB-BD31-4B8C-83A1-F6EECF244321}">
                <p14:modId xmlns:p14="http://schemas.microsoft.com/office/powerpoint/2010/main" val="3404172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09453478"/>
                    </a:ext>
                  </a:extLst>
                </a:gridCol>
                <a:gridCol w="699516">
                  <a:extLst>
                    <a:ext uri="{9D8B030D-6E8A-4147-A177-3AD203B41FA5}">
                      <a16:colId xmlns:a16="http://schemas.microsoft.com/office/drawing/2014/main" val="1214263459"/>
                    </a:ext>
                  </a:extLst>
                </a:gridCol>
                <a:gridCol w="699516">
                  <a:extLst>
                    <a:ext uri="{9D8B030D-6E8A-4147-A177-3AD203B41FA5}">
                      <a16:colId xmlns:a16="http://schemas.microsoft.com/office/drawing/2014/main" val="3118705995"/>
                    </a:ext>
                  </a:extLst>
                </a:gridCol>
                <a:gridCol w="658368">
                  <a:extLst>
                    <a:ext uri="{9D8B030D-6E8A-4147-A177-3AD203B41FA5}">
                      <a16:colId xmlns:a16="http://schemas.microsoft.com/office/drawing/2014/main" val="1957014857"/>
                    </a:ext>
                  </a:extLst>
                </a:gridCol>
                <a:gridCol w="658368">
                  <a:extLst>
                    <a:ext uri="{9D8B030D-6E8A-4147-A177-3AD203B41FA5}">
                      <a16:colId xmlns:a16="http://schemas.microsoft.com/office/drawing/2014/main" val="1866032913"/>
                    </a:ext>
                  </a:extLst>
                </a:gridCol>
                <a:gridCol w="658368">
                  <a:extLst>
                    <a:ext uri="{9D8B030D-6E8A-4147-A177-3AD203B41FA5}">
                      <a16:colId xmlns:a16="http://schemas.microsoft.com/office/drawing/2014/main" val="620372030"/>
                    </a:ext>
                  </a:extLst>
                </a:gridCol>
                <a:gridCol w="699516">
                  <a:extLst>
                    <a:ext uri="{9D8B030D-6E8A-4147-A177-3AD203B41FA5}">
                      <a16:colId xmlns:a16="http://schemas.microsoft.com/office/drawing/2014/main" val="1158151642"/>
                    </a:ext>
                  </a:extLst>
                </a:gridCol>
                <a:gridCol w="699516">
                  <a:extLst>
                    <a:ext uri="{9D8B030D-6E8A-4147-A177-3AD203B41FA5}">
                      <a16:colId xmlns:a16="http://schemas.microsoft.com/office/drawing/2014/main" val="1467497754"/>
                    </a:ext>
                  </a:extLst>
                </a:gridCol>
                <a:gridCol w="699516">
                  <a:extLst>
                    <a:ext uri="{9D8B030D-6E8A-4147-A177-3AD203B41FA5}">
                      <a16:colId xmlns:a16="http://schemas.microsoft.com/office/drawing/2014/main" val="3167503953"/>
                    </a:ext>
                  </a:extLst>
                </a:gridCol>
                <a:gridCol w="658368">
                  <a:extLst>
                    <a:ext uri="{9D8B030D-6E8A-4147-A177-3AD203B41FA5}">
                      <a16:colId xmlns:a16="http://schemas.microsoft.com/office/drawing/2014/main" val="283919661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642035381"/>
                  </a:ext>
                </a:extLst>
              </a:tr>
              <a:tr h="370840">
                <a:tc>
                  <a:txBody>
                    <a:bodyPr/>
                    <a:lstStyle/>
                    <a:p>
                      <a:r>
                        <a:rPr lang="en-US" sz="1000"/>
                        <a:t>citiesdubai</a:t>
                      </a:r>
                    </a:p>
                  </a:txBody>
                  <a:tcPr/>
                </a:tc>
                <a:tc>
                  <a:txBody>
                    <a:bodyPr/>
                    <a:lstStyle/>
                    <a:p>
                      <a:r>
                        <a:rPr lang="en-US" sz="1000"/>
                        <a:t>14581</a:t>
                      </a:r>
                    </a:p>
                  </a:txBody>
                  <a:tcPr/>
                </a:tc>
                <a:tc>
                  <a:txBody>
                    <a:bodyPr/>
                    <a:lstStyle/>
                    <a:p>
                      <a:r>
                        <a:rPr lang="en-US" sz="1000"/>
                        <a:t>-36</a:t>
                      </a:r>
                    </a:p>
                  </a:txBody>
                  <a:tcPr/>
                </a:tc>
                <a:tc>
                  <a:txBody>
                    <a:bodyPr/>
                    <a:lstStyle/>
                    <a:p>
                      <a:r>
                        <a:rPr lang="en-US" sz="1000"/>
                        <a:t>29</a:t>
                      </a:r>
                    </a:p>
                  </a:txBody>
                  <a:tcPr/>
                </a:tc>
                <a:tc>
                  <a:txBody>
                    <a:bodyPr/>
                    <a:lstStyle/>
                    <a:p>
                      <a:r>
                        <a:rPr lang="en-US" sz="1000"/>
                        <a:t>0</a:t>
                      </a:r>
                    </a:p>
                  </a:txBody>
                  <a:tcPr/>
                </a:tc>
                <a:tc>
                  <a:txBody>
                    <a:bodyPr/>
                    <a:lstStyle/>
                    <a:p>
                      <a:r>
                        <a:rPr lang="en-US" sz="1000"/>
                        <a:t>0</a:t>
                      </a:r>
                    </a:p>
                  </a:txBody>
                  <a:tcPr/>
                </a:tc>
                <a:tc>
                  <a:txBody>
                    <a:bodyPr/>
                    <a:lstStyle/>
                    <a:p>
                      <a:r>
                        <a:rPr lang="en-US" sz="1000"/>
                        <a:t>29</a:t>
                      </a:r>
                    </a:p>
                  </a:txBody>
                  <a:tcPr/>
                </a:tc>
                <a:tc>
                  <a:txBody>
                    <a:bodyPr/>
                    <a:lstStyle/>
                    <a:p>
                      <a:r>
                        <a:rPr lang="en-US" sz="1000"/>
                        <a:t>1359</a:t>
                      </a:r>
                    </a:p>
                  </a:txBody>
                  <a:tcPr/>
                </a:tc>
                <a:tc>
                  <a:txBody>
                    <a:bodyPr/>
                    <a:lstStyle/>
                    <a:p>
                      <a:r>
                        <a:rPr lang="en-US" sz="1000"/>
                        <a:t>11</a:t>
                      </a:r>
                    </a:p>
                  </a:txBody>
                  <a:tcPr/>
                </a:tc>
                <a:tc>
                  <a:txBody>
                    <a:bodyPr/>
                    <a:lstStyle/>
                    <a:p>
                      <a:r>
                        <a:rPr lang="en-US" sz="1000"/>
                        <a:t>0.3236 %</a:t>
                      </a:r>
                    </a:p>
                  </a:txBody>
                  <a:tcPr/>
                </a:tc>
                <a:extLst>
                  <a:ext uri="{0D108BD9-81ED-4DB2-BD59-A6C34878D82A}">
                    <a16:rowId xmlns:a16="http://schemas.microsoft.com/office/drawing/2014/main" val="2812640639"/>
                  </a:ext>
                </a:extLst>
              </a:tr>
              <a:tr h="370840">
                <a:tc>
                  <a:txBody>
                    <a:bodyPr/>
                    <a:lstStyle/>
                    <a:p>
                      <a:r>
                        <a:rPr lang="en-US" sz="1000"/>
                        <a:t>citiesriyadh</a:t>
                      </a:r>
                    </a:p>
                  </a:txBody>
                  <a:tcPr/>
                </a:tc>
                <a:tc>
                  <a:txBody>
                    <a:bodyPr/>
                    <a:lstStyle/>
                    <a:p>
                      <a:r>
                        <a:rPr lang="en-US" sz="1000"/>
                        <a:t>16681</a:t>
                      </a:r>
                    </a:p>
                  </a:txBody>
                  <a:tcPr/>
                </a:tc>
                <a:tc>
                  <a:txBody>
                    <a:bodyPr/>
                    <a:lstStyle/>
                    <a:p>
                      <a:r>
                        <a:rPr lang="en-US" sz="1000"/>
                        <a:t>87</a:t>
                      </a:r>
                    </a:p>
                  </a:txBody>
                  <a:tcPr/>
                </a:tc>
                <a:tc>
                  <a:txBody>
                    <a:bodyPr/>
                    <a:lstStyle/>
                    <a:p>
                      <a:r>
                        <a:rPr lang="en-US" sz="1000"/>
                        <a:t>25</a:t>
                      </a:r>
                    </a:p>
                  </a:txBody>
                  <a:tcPr/>
                </a:tc>
                <a:tc>
                  <a:txBody>
                    <a:bodyPr/>
                    <a:lstStyle/>
                    <a:p>
                      <a:r>
                        <a:rPr lang="en-US" sz="1000"/>
                        <a:t>4</a:t>
                      </a:r>
                    </a:p>
                  </a:txBody>
                  <a:tcPr/>
                </a:tc>
                <a:tc>
                  <a:txBody>
                    <a:bodyPr/>
                    <a:lstStyle/>
                    <a:p>
                      <a:r>
                        <a:rPr lang="en-US" sz="1000"/>
                        <a:t>0</a:t>
                      </a:r>
                    </a:p>
                  </a:txBody>
                  <a:tcPr/>
                </a:tc>
                <a:tc>
                  <a:txBody>
                    <a:bodyPr/>
                    <a:lstStyle/>
                    <a:p>
                      <a:r>
                        <a:rPr lang="en-US" sz="1000"/>
                        <a:t>29</a:t>
                      </a:r>
                    </a:p>
                  </a:txBody>
                  <a:tcPr/>
                </a:tc>
                <a:tc>
                  <a:txBody>
                    <a:bodyPr/>
                    <a:lstStyle/>
                    <a:p>
                      <a:r>
                        <a:rPr lang="en-US" sz="1000"/>
                        <a:t>1676</a:t>
                      </a:r>
                    </a:p>
                  </a:txBody>
                  <a:tcPr/>
                </a:tc>
                <a:tc>
                  <a:txBody>
                    <a:bodyPr/>
                    <a:lstStyle/>
                    <a:p>
                      <a:r>
                        <a:rPr lang="en-US" sz="1000"/>
                        <a:t>50</a:t>
                      </a:r>
                    </a:p>
                  </a:txBody>
                  <a:tcPr/>
                </a:tc>
                <a:tc>
                  <a:txBody>
                    <a:bodyPr/>
                    <a:lstStyle/>
                    <a:p>
                      <a:r>
                        <a:rPr lang="en-US" sz="1000"/>
                        <a:t>0.3577 %</a:t>
                      </a:r>
                    </a:p>
                  </a:txBody>
                  <a:tcPr/>
                </a:tc>
                <a:extLst>
                  <a:ext uri="{0D108BD9-81ED-4DB2-BD59-A6C34878D82A}">
                    <a16:rowId xmlns:a16="http://schemas.microsoft.com/office/drawing/2014/main" val="3832008447"/>
                  </a:ext>
                </a:extLst>
              </a:tr>
            </a:tbl>
          </a:graphicData>
        </a:graphic>
      </p:graphicFrame>
      <p:sp>
        <p:nvSpPr>
          <p:cNvPr id="4" name="Text Placeholder 3">
            <a:extLst>
              <a:ext uri="{FF2B5EF4-FFF2-40B4-BE49-F238E27FC236}">
                <a16:creationId xmlns:a16="http://schemas.microsoft.com/office/drawing/2014/main" id="{8F0554C0-0CAD-46DA-A31B-44CF4B59D9A2}"/>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946462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62E67-6A69-48A8-A847-71B940041E9F}"/>
              </a:ext>
            </a:extLst>
          </p:cNvPr>
          <p:cNvSpPr>
            <a:spLocks noGrp="1"/>
          </p:cNvSpPr>
          <p:nvPr>
            <p:ph type="title"/>
          </p:nvPr>
        </p:nvSpPr>
        <p:spPr/>
        <p:txBody>
          <a:bodyPr/>
          <a:lstStyle/>
          <a:p>
            <a:r>
              <a:rPr lang="en-US"/>
              <a:t>Instagram Posts Table | Cities - 1 of 6</a:t>
            </a:r>
          </a:p>
        </p:txBody>
      </p:sp>
      <p:graphicFrame>
        <p:nvGraphicFramePr>
          <p:cNvPr id="5" name="Table Placeholder 4">
            <a:extLst>
              <a:ext uri="{FF2B5EF4-FFF2-40B4-BE49-F238E27FC236}">
                <a16:creationId xmlns:a16="http://schemas.microsoft.com/office/drawing/2014/main" id="{BE24BC70-754D-42BC-AE3E-D415F0336710}"/>
              </a:ext>
            </a:extLst>
          </p:cNvPr>
          <p:cNvGraphicFramePr>
            <a:graphicFrameLocks noGrp="1"/>
          </p:cNvGraphicFramePr>
          <p:nvPr>
            <p:ph type="tbl" sz="quarter" idx="13"/>
            <p:extLst>
              <p:ext uri="{D42A27DB-BD31-4B8C-83A1-F6EECF244321}">
                <p14:modId xmlns:p14="http://schemas.microsoft.com/office/powerpoint/2010/main" val="2617391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05121839"/>
                    </a:ext>
                  </a:extLst>
                </a:gridCol>
                <a:gridCol w="987552">
                  <a:extLst>
                    <a:ext uri="{9D8B030D-6E8A-4147-A177-3AD203B41FA5}">
                      <a16:colId xmlns:a16="http://schemas.microsoft.com/office/drawing/2014/main" val="1342696050"/>
                    </a:ext>
                  </a:extLst>
                </a:gridCol>
                <a:gridCol w="987552">
                  <a:extLst>
                    <a:ext uri="{9D8B030D-6E8A-4147-A177-3AD203B41FA5}">
                      <a16:colId xmlns:a16="http://schemas.microsoft.com/office/drawing/2014/main" val="2366292289"/>
                    </a:ext>
                  </a:extLst>
                </a:gridCol>
                <a:gridCol w="987552">
                  <a:extLst>
                    <a:ext uri="{9D8B030D-6E8A-4147-A177-3AD203B41FA5}">
                      <a16:colId xmlns:a16="http://schemas.microsoft.com/office/drawing/2014/main" val="1957723706"/>
                    </a:ext>
                  </a:extLst>
                </a:gridCol>
                <a:gridCol w="987552">
                  <a:extLst>
                    <a:ext uri="{9D8B030D-6E8A-4147-A177-3AD203B41FA5}">
                      <a16:colId xmlns:a16="http://schemas.microsoft.com/office/drawing/2014/main" val="539082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0937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- 2018-09-29 08:00:37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 مزيد من الفوضى! " اوربت كي" تعمل على ترتيب المفاتيح بشكل أنيق مما يجعل من السهل الوصول الى المفتاح الذي تحتاجها،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No more key clutter! #Orbitkey arranges keys in a neat, accessible stack, making it easy to find the key you need. Find your favorite style from Orbitkey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07486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- 2018-09-29 08:00:37 </a:t>
                      </a:r>
                      <a:r>
                        <a:rPr kumimoji="0" lang="en-US" sz="1000" b="0" i="0" u="none" strike="noStrike" kern="1200" cap="none" spc="0" normalizeH="0" baseline="0" noProof="0">
                          <a:ln>
                            <a:noFill/>
                          </a:ln>
                          <a:solidFill>
                            <a:prstClr val="black"/>
                          </a:solidFill>
                          <a:effectLst/>
                          <a:uLnTx/>
                          <a:uFillTx/>
                          <a:latin typeface="+mn-lt"/>
                          <a:ea typeface="+mn-ea"/>
                          <a:cs typeface="+mn-cs"/>
                        </a:rPr>
                        <a:t>
 The epitome of smiles, optimism, and high spirits! Make every day a little more joyful with #Hoptimist in your home! Find yours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3821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- 2018-09-28 08:00:52 </a:t>
                      </a:r>
                      <a:r>
                        <a:rPr kumimoji="0" lang="en-US" sz="1000" b="0" i="0" u="none" strike="noStrike" kern="1200" cap="none" spc="0" normalizeH="0" baseline="0" noProof="0">
                          <a:ln>
                            <a:noFill/>
                          </a:ln>
                          <a:solidFill>
                            <a:prstClr val="black"/>
                          </a:solidFill>
                          <a:effectLst/>
                          <a:uLnTx/>
                          <a:uFillTx/>
                          <a:latin typeface="+mn-lt"/>
                          <a:ea typeface="+mn-ea"/>
                          <a:cs typeface="+mn-cs"/>
                        </a:rPr>
                        <a:t>
 Trendy street art style transformed into décor! Discover the graffiti apple from Bull &amp; Stein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48271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- 2018-09-28 08:00:51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أضف اللمعان والتميز الى مساحتك مع الاواني الزجاجية الكريستالية الجميلة،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Add some sparkle to your table with beautiful crystal glassware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08295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- 2018-09-27 08:01:37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توفر السماعة المحمولة من " ديفوم" صوتاً رائعاً عالي الجودة مع شاشة عرض بكسل وأكثر من ذلك، احصل عليها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Utilizing the latest Bluetooth technology, the Timebox Mini portable speaker offers great quality sound combined with customizable pixel art display and much, much more!  Get your Timebox Mini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39540542"/>
                  </a:ext>
                </a:extLst>
              </a:tr>
            </a:tbl>
          </a:graphicData>
        </a:graphic>
      </p:graphicFrame>
      <p:sp>
        <p:nvSpPr>
          <p:cNvPr id="4" name="Text Placeholder 3">
            <a:extLst>
              <a:ext uri="{FF2B5EF4-FFF2-40B4-BE49-F238E27FC236}">
                <a16:creationId xmlns:a16="http://schemas.microsoft.com/office/drawing/2014/main" id="{490F62B9-FA37-4FBB-A309-C855A43C1E74}"/>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696491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F1BE7-4DF3-423F-860F-4CCE1C590D04}"/>
              </a:ext>
            </a:extLst>
          </p:cNvPr>
          <p:cNvSpPr>
            <a:spLocks noGrp="1"/>
          </p:cNvSpPr>
          <p:nvPr>
            <p:ph type="title"/>
          </p:nvPr>
        </p:nvSpPr>
        <p:spPr/>
        <p:txBody>
          <a:bodyPr/>
          <a:lstStyle/>
          <a:p>
            <a:r>
              <a:rPr lang="en-US"/>
              <a:t>Instagram Posts Table | Cities - 2 of 6</a:t>
            </a:r>
          </a:p>
        </p:txBody>
      </p:sp>
      <p:graphicFrame>
        <p:nvGraphicFramePr>
          <p:cNvPr id="5" name="Table Placeholder 4">
            <a:extLst>
              <a:ext uri="{FF2B5EF4-FFF2-40B4-BE49-F238E27FC236}">
                <a16:creationId xmlns:a16="http://schemas.microsoft.com/office/drawing/2014/main" id="{3191DC9B-43C9-47A5-A509-D1A3F522EBB0}"/>
              </a:ext>
            </a:extLst>
          </p:cNvPr>
          <p:cNvGraphicFramePr>
            <a:graphicFrameLocks noGrp="1"/>
          </p:cNvGraphicFramePr>
          <p:nvPr>
            <p:ph type="tbl" sz="quarter" idx="13"/>
            <p:extLst>
              <p:ext uri="{D42A27DB-BD31-4B8C-83A1-F6EECF244321}">
                <p14:modId xmlns:p14="http://schemas.microsoft.com/office/powerpoint/2010/main" val="3619191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63275995"/>
                    </a:ext>
                  </a:extLst>
                </a:gridCol>
                <a:gridCol w="987552">
                  <a:extLst>
                    <a:ext uri="{9D8B030D-6E8A-4147-A177-3AD203B41FA5}">
                      <a16:colId xmlns:a16="http://schemas.microsoft.com/office/drawing/2014/main" val="2688085523"/>
                    </a:ext>
                  </a:extLst>
                </a:gridCol>
                <a:gridCol w="987552">
                  <a:extLst>
                    <a:ext uri="{9D8B030D-6E8A-4147-A177-3AD203B41FA5}">
                      <a16:colId xmlns:a16="http://schemas.microsoft.com/office/drawing/2014/main" val="2210745575"/>
                    </a:ext>
                  </a:extLst>
                </a:gridCol>
                <a:gridCol w="987552">
                  <a:extLst>
                    <a:ext uri="{9D8B030D-6E8A-4147-A177-3AD203B41FA5}">
                      <a16:colId xmlns:a16="http://schemas.microsoft.com/office/drawing/2014/main" val="4018141158"/>
                    </a:ext>
                  </a:extLst>
                </a:gridCol>
                <a:gridCol w="987552">
                  <a:extLst>
                    <a:ext uri="{9D8B030D-6E8A-4147-A177-3AD203B41FA5}">
                      <a16:colId xmlns:a16="http://schemas.microsoft.com/office/drawing/2014/main" val="2283142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7825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- 2018-09-27 08:01:36 </a:t>
                      </a:r>
                      <a:r>
                        <a:rPr kumimoji="0" lang="en-US" sz="1000" b="0" i="0" u="none" strike="noStrike" kern="1200" cap="none" spc="0" normalizeH="0" baseline="0" noProof="0">
                          <a:ln>
                            <a:noFill/>
                          </a:ln>
                          <a:solidFill>
                            <a:prstClr val="black"/>
                          </a:solidFill>
                          <a:effectLst/>
                          <a:uLnTx/>
                          <a:uFillTx/>
                          <a:latin typeface="+mn-lt"/>
                          <a:ea typeface="+mn-ea"/>
                          <a:cs typeface="+mn-cs"/>
                        </a:rPr>
                        <a:t>
 The mobile is making a comeback! Geometric forms and primary colors, perfectly weighted and balanced, crafted using the strength of steel combined with the lightness of aluminum. Discover #Volta mobiles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40196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- 2018-09-26 10:01:44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زيني معصمك من مجموعة "بانغل " التي تضم  اساور وخواتم وسلاسل، متوفرة الآن في مدن !  </a:t>
                      </a:r>
                      <a:r>
                        <a:rPr kumimoji="0" lang="en-US" sz="1000" b="0" i="0" u="none" strike="noStrike" kern="1200" cap="none" spc="0" normalizeH="0" baseline="0" noProof="0">
                          <a:ln>
                            <a:noFill/>
                          </a:ln>
                          <a:solidFill>
                            <a:prstClr val="black"/>
                          </a:solidFill>
                          <a:effectLst/>
                          <a:uLnTx/>
                          <a:uFillTx/>
                          <a:latin typeface="+mn-lt"/>
                          <a:ea typeface="+mn-ea"/>
                          <a:cs typeface="+mn-cs"/>
                        </a:rPr>
                        <a:t>Fine gold, enamel, and custom prints! Mix and match and stack your wrist with bracelets, bangles, and cuffs from #BangleUp! Check them out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18637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- 2018-09-26 10:01:43 </a:t>
                      </a:r>
                      <a:r>
                        <a:rPr kumimoji="0" lang="en-US" sz="1000" b="0" i="0" u="none" strike="noStrike" kern="1200" cap="none" spc="0" normalizeH="0" baseline="0" noProof="0">
                          <a:ln>
                            <a:noFill/>
                          </a:ln>
                          <a:solidFill>
                            <a:prstClr val="black"/>
                          </a:solidFill>
                          <a:effectLst/>
                          <a:uLnTx/>
                          <a:uFillTx/>
                          <a:latin typeface="+mn-lt"/>
                          <a:ea typeface="+mn-ea"/>
                          <a:cs typeface="+mn-cs"/>
                        </a:rPr>
                        <a:t>
 Who said kitchen-wear can’t be fashionable? Add a splash of colorful style to your cooking routine with leather aprons from #Dutchdeluxes,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02735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- 2018-09-25 13:26:14 </a:t>
                      </a:r>
                      <a:r>
                        <a:rPr kumimoji="0" lang="en-US" sz="1000" b="0" i="0" u="none" strike="noStrike" kern="1200" cap="none" spc="0" normalizeH="0" baseline="0" noProof="0">
                          <a:ln>
                            <a:noFill/>
                          </a:ln>
                          <a:solidFill>
                            <a:prstClr val="black"/>
                          </a:solidFill>
                          <a:effectLst/>
                          <a:uLnTx/>
                          <a:uFillTx/>
                          <a:latin typeface="+mn-lt"/>
                          <a:ea typeface="+mn-ea"/>
                          <a:cs typeface="+mn-cs"/>
                        </a:rPr>
                        <a:t>
 Graphics and art combine in the surrealistically-inspired Strypy vases created by Jaime Hayon for #Bosa. Find them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1501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- 2018-09-25 07:32:26 </a:t>
                      </a:r>
                      <a:r>
                        <a:rPr kumimoji="0" lang="en-US" sz="1000" b="0" i="0" u="none" strike="noStrike" kern="1200" cap="none" spc="0" normalizeH="0" baseline="0" noProof="0">
                          <a:ln>
                            <a:noFill/>
                          </a:ln>
                          <a:solidFill>
                            <a:prstClr val="black"/>
                          </a:solidFill>
                          <a:effectLst/>
                          <a:uLnTx/>
                          <a:uFillTx/>
                          <a:latin typeface="+mn-lt"/>
                          <a:ea typeface="+mn-ea"/>
                          <a:cs typeface="+mn-cs"/>
                        </a:rPr>
                        <a:t>
 No more dropped cables! Not only does the Night cable from #NativeUnion offer ultra-strength construction to withstand wear and tear, it also includes a weighted knot to ensure that cables stay put. Discover the selection of cable options from Native Union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48642667"/>
                  </a:ext>
                </a:extLst>
              </a:tr>
            </a:tbl>
          </a:graphicData>
        </a:graphic>
      </p:graphicFrame>
      <p:sp>
        <p:nvSpPr>
          <p:cNvPr id="4" name="Text Placeholder 3">
            <a:extLst>
              <a:ext uri="{FF2B5EF4-FFF2-40B4-BE49-F238E27FC236}">
                <a16:creationId xmlns:a16="http://schemas.microsoft.com/office/drawing/2014/main" id="{8AC4F60E-6ED3-4FF6-B430-E0D3360364F9}"/>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4275188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A1E0A-98AE-4E52-952D-DE4614F962AE}"/>
              </a:ext>
            </a:extLst>
          </p:cNvPr>
          <p:cNvSpPr>
            <a:spLocks noGrp="1"/>
          </p:cNvSpPr>
          <p:nvPr>
            <p:ph type="title"/>
          </p:nvPr>
        </p:nvSpPr>
        <p:spPr/>
        <p:txBody>
          <a:bodyPr/>
          <a:lstStyle/>
          <a:p>
            <a:r>
              <a:rPr lang="en-US"/>
              <a:t>Instagram Posts Table | Cities - 3 of 6</a:t>
            </a:r>
          </a:p>
        </p:txBody>
      </p:sp>
      <p:graphicFrame>
        <p:nvGraphicFramePr>
          <p:cNvPr id="5" name="Table Placeholder 4">
            <a:extLst>
              <a:ext uri="{FF2B5EF4-FFF2-40B4-BE49-F238E27FC236}">
                <a16:creationId xmlns:a16="http://schemas.microsoft.com/office/drawing/2014/main" id="{3611463F-1241-49C4-BB26-A034AA6BA65A}"/>
              </a:ext>
            </a:extLst>
          </p:cNvPr>
          <p:cNvGraphicFramePr>
            <a:graphicFrameLocks noGrp="1"/>
          </p:cNvGraphicFramePr>
          <p:nvPr>
            <p:ph type="tbl" sz="quarter" idx="13"/>
            <p:extLst>
              <p:ext uri="{D42A27DB-BD31-4B8C-83A1-F6EECF244321}">
                <p14:modId xmlns:p14="http://schemas.microsoft.com/office/powerpoint/2010/main" val="3203074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97775212"/>
                    </a:ext>
                  </a:extLst>
                </a:gridCol>
                <a:gridCol w="987552">
                  <a:extLst>
                    <a:ext uri="{9D8B030D-6E8A-4147-A177-3AD203B41FA5}">
                      <a16:colId xmlns:a16="http://schemas.microsoft.com/office/drawing/2014/main" val="2459320366"/>
                    </a:ext>
                  </a:extLst>
                </a:gridCol>
                <a:gridCol w="987552">
                  <a:extLst>
                    <a:ext uri="{9D8B030D-6E8A-4147-A177-3AD203B41FA5}">
                      <a16:colId xmlns:a16="http://schemas.microsoft.com/office/drawing/2014/main" val="2461746113"/>
                    </a:ext>
                  </a:extLst>
                </a:gridCol>
                <a:gridCol w="987552">
                  <a:extLst>
                    <a:ext uri="{9D8B030D-6E8A-4147-A177-3AD203B41FA5}">
                      <a16:colId xmlns:a16="http://schemas.microsoft.com/office/drawing/2014/main" val="85786848"/>
                    </a:ext>
                  </a:extLst>
                </a:gridCol>
                <a:gridCol w="987552">
                  <a:extLst>
                    <a:ext uri="{9D8B030D-6E8A-4147-A177-3AD203B41FA5}">
                      <a16:colId xmlns:a16="http://schemas.microsoft.com/office/drawing/2014/main" val="224010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9781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- 2018-09-25 07:27:32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عالماً من الديكور المنزلي والتصميمات المميزة في مدن!
</a:t>
                      </a:r>
                      <a:r>
                        <a:rPr kumimoji="0" lang="en-US" sz="1000" b="0" i="0" u="none" strike="noStrike" kern="1200" cap="none" spc="0" normalizeH="0" baseline="0" noProof="0">
                          <a:ln>
                            <a:noFill/>
                          </a:ln>
                          <a:solidFill>
                            <a:prstClr val="black"/>
                          </a:solidFill>
                          <a:effectLst/>
                          <a:uLnTx/>
                          <a:uFillTx/>
                          <a:latin typeface="+mn-lt"/>
                          <a:ea typeface="+mn-ea"/>
                          <a:cs typeface="+mn-cs"/>
                        </a:rPr>
                        <a:t>Discover a world of home décor and distinctive designs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04264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- 2018-09-24 08:00:54 </a:t>
                      </a:r>
                      <a:r>
                        <a:rPr kumimoji="0" lang="en-US" sz="1000" b="0" i="0" u="none" strike="noStrike" kern="1200" cap="none" spc="0" normalizeH="0" baseline="0" noProof="0">
                          <a:ln>
                            <a:noFill/>
                          </a:ln>
                          <a:solidFill>
                            <a:prstClr val="black"/>
                          </a:solidFill>
                          <a:effectLst/>
                          <a:uLnTx/>
                          <a:uFillTx/>
                          <a:latin typeface="+mn-lt"/>
                          <a:ea typeface="+mn-ea"/>
                          <a:cs typeface="+mn-cs"/>
                        </a:rPr>
                        <a:t>
 Monkey around with your decor! Bronze animal sculptures from #ViktorMikhailov are sure to add a touch of wildness to your space! Find them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16979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- 2018-09-24 07:55:04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شاهد وألمس الوقت! اعثر على أسلوبك المفضل في ساعات "بردلي"،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See and touch the time! Find your favorite style of the #Bradley timepiece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45599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- 2018-09-23 08:05:19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نتمنى لكم يوم وطني سعيد من مدن !
</a:t>
                      </a:r>
                      <a:r>
                        <a:rPr kumimoji="0" lang="en-US" sz="1000" b="0" i="0" u="none" strike="noStrike" kern="1200" cap="none" spc="0" normalizeH="0" baseline="0" noProof="0">
                          <a:ln>
                            <a:noFill/>
                          </a:ln>
                          <a:solidFill>
                            <a:prstClr val="black"/>
                          </a:solidFill>
                          <a:effectLst/>
                          <a:uLnTx/>
                          <a:uFillTx/>
                          <a:latin typeface="+mn-lt"/>
                          <a:ea typeface="+mn-ea"/>
                          <a:cs typeface="+mn-cs"/>
                        </a:rPr>
                        <a:t>Happy National Day from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57801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- 2018-09-23 08:00:17 </a:t>
                      </a:r>
                      <a:r>
                        <a:rPr kumimoji="0" lang="en-US" sz="1000" b="0" i="0" u="none" strike="noStrike" kern="1200" cap="none" spc="0" normalizeH="0" baseline="0" noProof="0">
                          <a:ln>
                            <a:noFill/>
                          </a:ln>
                          <a:solidFill>
                            <a:prstClr val="black"/>
                          </a:solidFill>
                          <a:effectLst/>
                          <a:uLnTx/>
                          <a:uFillTx/>
                          <a:latin typeface="+mn-lt"/>
                          <a:ea typeface="+mn-ea"/>
                          <a:cs typeface="+mn-cs"/>
                        </a:rPr>
                        <a:t>
 Find the latest in stylish shades from #Illesteva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78307867"/>
                  </a:ext>
                </a:extLst>
              </a:tr>
            </a:tbl>
          </a:graphicData>
        </a:graphic>
      </p:graphicFrame>
      <p:sp>
        <p:nvSpPr>
          <p:cNvPr id="4" name="Text Placeholder 3">
            <a:extLst>
              <a:ext uri="{FF2B5EF4-FFF2-40B4-BE49-F238E27FC236}">
                <a16:creationId xmlns:a16="http://schemas.microsoft.com/office/drawing/2014/main" id="{E21E4DEB-72EB-4CEA-9A53-FAACD92C4040}"/>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075833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591DE-4891-48A8-87BB-6EA0769EB70E}"/>
              </a:ext>
            </a:extLst>
          </p:cNvPr>
          <p:cNvSpPr>
            <a:spLocks noGrp="1"/>
          </p:cNvSpPr>
          <p:nvPr>
            <p:ph type="title"/>
          </p:nvPr>
        </p:nvSpPr>
        <p:spPr/>
        <p:txBody>
          <a:bodyPr/>
          <a:lstStyle/>
          <a:p>
            <a:r>
              <a:rPr lang="en-US"/>
              <a:t>Instagram Posts Table | Cities - 4 of 6</a:t>
            </a:r>
          </a:p>
        </p:txBody>
      </p:sp>
      <p:graphicFrame>
        <p:nvGraphicFramePr>
          <p:cNvPr id="5" name="Table Placeholder 4">
            <a:extLst>
              <a:ext uri="{FF2B5EF4-FFF2-40B4-BE49-F238E27FC236}">
                <a16:creationId xmlns:a16="http://schemas.microsoft.com/office/drawing/2014/main" id="{AA0946C7-D75A-4F13-831D-D0DCE2355F8B}"/>
              </a:ext>
            </a:extLst>
          </p:cNvPr>
          <p:cNvGraphicFramePr>
            <a:graphicFrameLocks noGrp="1"/>
          </p:cNvGraphicFramePr>
          <p:nvPr>
            <p:ph type="tbl" sz="quarter" idx="13"/>
            <p:extLst>
              <p:ext uri="{D42A27DB-BD31-4B8C-83A1-F6EECF244321}">
                <p14:modId xmlns:p14="http://schemas.microsoft.com/office/powerpoint/2010/main" val="3541919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00447350"/>
                    </a:ext>
                  </a:extLst>
                </a:gridCol>
                <a:gridCol w="987552">
                  <a:extLst>
                    <a:ext uri="{9D8B030D-6E8A-4147-A177-3AD203B41FA5}">
                      <a16:colId xmlns:a16="http://schemas.microsoft.com/office/drawing/2014/main" val="1853083538"/>
                    </a:ext>
                  </a:extLst>
                </a:gridCol>
                <a:gridCol w="987552">
                  <a:extLst>
                    <a:ext uri="{9D8B030D-6E8A-4147-A177-3AD203B41FA5}">
                      <a16:colId xmlns:a16="http://schemas.microsoft.com/office/drawing/2014/main" val="3098280500"/>
                    </a:ext>
                  </a:extLst>
                </a:gridCol>
                <a:gridCol w="987552">
                  <a:extLst>
                    <a:ext uri="{9D8B030D-6E8A-4147-A177-3AD203B41FA5}">
                      <a16:colId xmlns:a16="http://schemas.microsoft.com/office/drawing/2014/main" val="427783222"/>
                    </a:ext>
                  </a:extLst>
                </a:gridCol>
                <a:gridCol w="987552">
                  <a:extLst>
                    <a:ext uri="{9D8B030D-6E8A-4147-A177-3AD203B41FA5}">
                      <a16:colId xmlns:a16="http://schemas.microsoft.com/office/drawing/2014/main" val="945139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5720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- 2018-09-22 08:01:07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يظهر لدينا هنا مقاعد اوبي من "ندى دبس" التي تستخدم المواد المعاصرة والأسلوب البسيط مما يجعلها متباينة مع طاولة الخشب الطبيعي من "دي سي ايه ايه" اعثر على هذه التصاميم وأكثر!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Combining diverse pieces is a great way to add depth to your space. Shown here, Obi Floating stools from #NadaDebs utilize contemporary materials and minimalist style, making them a great contrast to the natural wood table from DCAA. Find these designs and more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22726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- 2018-09-22 07:55:11 </a:t>
                      </a:r>
                      <a:r>
                        <a:rPr kumimoji="0" lang="en-US" sz="1000" b="0" i="0" u="none" strike="noStrike" kern="1200" cap="none" spc="0" normalizeH="0" baseline="0" noProof="0">
                          <a:ln>
                            <a:noFill/>
                          </a:ln>
                          <a:solidFill>
                            <a:prstClr val="black"/>
                          </a:solidFill>
                          <a:effectLst/>
                          <a:uLnTx/>
                          <a:uFillTx/>
                          <a:latin typeface="+mn-lt"/>
                          <a:ea typeface="+mn-ea"/>
                          <a:cs typeface="+mn-cs"/>
                        </a:rPr>
                        <a:t>
 Bead up your style with colorful, patterned creations from #Amahlé! Handcrafted in Africa, with finishing work done in France, Amahlé jewelry combines the best of traditional beadwork with Parisian chic style. Check them out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49585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- 2018-09-21 06:59:03 </a:t>
                      </a:r>
                      <a:r>
                        <a:rPr kumimoji="0" lang="en-US" sz="1000" b="0" i="0" u="none" strike="noStrike" kern="1200" cap="none" spc="0" normalizeH="0" baseline="0" noProof="0">
                          <a:ln>
                            <a:noFill/>
                          </a:ln>
                          <a:solidFill>
                            <a:prstClr val="black"/>
                          </a:solidFill>
                          <a:effectLst/>
                          <a:uLnTx/>
                          <a:uFillTx/>
                          <a:latin typeface="+mn-lt"/>
                          <a:ea typeface="+mn-ea"/>
                          <a:cs typeface="+mn-cs"/>
                        </a:rPr>
                        <a:t>
 Only 200 made, and very few left! Discover the limited-edition Calligraphy watch from #Zinvo,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73333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- 2018-09-21 06:58:19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تسلط مجموعات الشطرنج "سكاي لاين" الضوء على مدن حول العالم حيث أن قطع اللعب هي عبارة عن مباني بارزة في هذه المدن.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Urban-inspired gaming! #SkylineChess sets put cities in the spotlight, featuring iconic buildings recast as playing pieces. Enjoy a game with your favorite city,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40280079"/>
                  </a:ext>
                </a:extLst>
              </a:tr>
            </a:tbl>
          </a:graphicData>
        </a:graphic>
      </p:graphicFrame>
      <p:sp>
        <p:nvSpPr>
          <p:cNvPr id="4" name="Text Placeholder 3">
            <a:extLst>
              <a:ext uri="{FF2B5EF4-FFF2-40B4-BE49-F238E27FC236}">
                <a16:creationId xmlns:a16="http://schemas.microsoft.com/office/drawing/2014/main" id="{57DDD682-AF1F-4E06-BBB9-894257322BBD}"/>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097090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4066C-B80F-4F1B-92CB-62FB810C8CA9}"/>
              </a:ext>
            </a:extLst>
          </p:cNvPr>
          <p:cNvSpPr>
            <a:spLocks noGrp="1"/>
          </p:cNvSpPr>
          <p:nvPr>
            <p:ph type="title"/>
          </p:nvPr>
        </p:nvSpPr>
        <p:spPr/>
        <p:txBody>
          <a:bodyPr/>
          <a:lstStyle/>
          <a:p>
            <a:r>
              <a:rPr lang="en-US"/>
              <a:t>Instagram Posts Table | Cities - 5 of 6</a:t>
            </a:r>
          </a:p>
        </p:txBody>
      </p:sp>
      <p:graphicFrame>
        <p:nvGraphicFramePr>
          <p:cNvPr id="5" name="Table Placeholder 4">
            <a:extLst>
              <a:ext uri="{FF2B5EF4-FFF2-40B4-BE49-F238E27FC236}">
                <a16:creationId xmlns:a16="http://schemas.microsoft.com/office/drawing/2014/main" id="{B91A448A-7495-4892-A0E2-6DFF0BAA49CA}"/>
              </a:ext>
            </a:extLst>
          </p:cNvPr>
          <p:cNvGraphicFramePr>
            <a:graphicFrameLocks noGrp="1"/>
          </p:cNvGraphicFramePr>
          <p:nvPr>
            <p:ph type="tbl" sz="quarter" idx="13"/>
            <p:extLst>
              <p:ext uri="{D42A27DB-BD31-4B8C-83A1-F6EECF244321}">
                <p14:modId xmlns:p14="http://schemas.microsoft.com/office/powerpoint/2010/main" val="464775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77603630"/>
                    </a:ext>
                  </a:extLst>
                </a:gridCol>
                <a:gridCol w="987552">
                  <a:extLst>
                    <a:ext uri="{9D8B030D-6E8A-4147-A177-3AD203B41FA5}">
                      <a16:colId xmlns:a16="http://schemas.microsoft.com/office/drawing/2014/main" val="4264969174"/>
                    </a:ext>
                  </a:extLst>
                </a:gridCol>
                <a:gridCol w="987552">
                  <a:extLst>
                    <a:ext uri="{9D8B030D-6E8A-4147-A177-3AD203B41FA5}">
                      <a16:colId xmlns:a16="http://schemas.microsoft.com/office/drawing/2014/main" val="3781082321"/>
                    </a:ext>
                  </a:extLst>
                </a:gridCol>
                <a:gridCol w="987552">
                  <a:extLst>
                    <a:ext uri="{9D8B030D-6E8A-4147-A177-3AD203B41FA5}">
                      <a16:colId xmlns:a16="http://schemas.microsoft.com/office/drawing/2014/main" val="169044842"/>
                    </a:ext>
                  </a:extLst>
                </a:gridCol>
                <a:gridCol w="987552">
                  <a:extLst>
                    <a:ext uri="{9D8B030D-6E8A-4147-A177-3AD203B41FA5}">
                      <a16:colId xmlns:a16="http://schemas.microsoft.com/office/drawing/2014/main" val="3925565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7176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- 2018-09-20 07:58:21 </a:t>
                      </a:r>
                      <a:r>
                        <a:rPr kumimoji="0" lang="en-US" sz="1000" b="0" i="0" u="none" strike="noStrike" kern="1200" cap="none" spc="0" normalizeH="0" baseline="0" noProof="0">
                          <a:ln>
                            <a:noFill/>
                          </a:ln>
                          <a:solidFill>
                            <a:prstClr val="black"/>
                          </a:solidFill>
                          <a:effectLst/>
                          <a:uLnTx/>
                          <a:uFillTx/>
                          <a:latin typeface="+mn-lt"/>
                          <a:ea typeface="+mn-ea"/>
                          <a:cs typeface="+mn-cs"/>
                        </a:rPr>
                        <a:t>
 Sleek, unique, and always cool to the touch! Marble phone cases from #NativeUnion offer minimal style and ultimate protection! Find yours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16283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- 2018-09-20 07:57:34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أضئ مساحتك مع أنماط الإضاءة الكلاسيكية من "جودكو"،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We love a good fringe! Brighten up your space with classic lighting styles from #Judeco, available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61345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- 2018-09-19 08:15:18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يتم انتاج مجموعة البلاط الاسمنتي الحرفي الملون من "بلاط شعيا" يدويا تبعا للعمليات التقليدية في صناعة، لتسفر عن أطباق فريدة من نوعها. اعثر عليها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Artisanal colored cement tiles from #BlattChaya are cut, polished, and finished by hand following century-old traditional processes to result in unique, eye-catching plates, platters, and coasters. Find BlattChaya’s homeware collection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03187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- 2018-09-19 07:08:02 </a:t>
                      </a:r>
                      <a:r>
                        <a:rPr kumimoji="0" lang="en-US" sz="1000" b="0" i="0" u="none" strike="noStrike" kern="1200" cap="none" spc="0" normalizeH="0" baseline="0" noProof="0">
                          <a:ln>
                            <a:noFill/>
                          </a:ln>
                          <a:solidFill>
                            <a:prstClr val="black"/>
                          </a:solidFill>
                          <a:effectLst/>
                          <a:uLnTx/>
                          <a:uFillTx/>
                          <a:latin typeface="+mn-lt"/>
                          <a:ea typeface="+mn-ea"/>
                          <a:cs typeface="+mn-cs"/>
                        </a:rPr>
                        <a:t>
 The world’s first speed wallet! Enjoy security for cards and cash combined with easy access and sleek leather style! Check out the selection from the #FrenchieCo.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59782014"/>
                  </a:ext>
                </a:extLst>
              </a:tr>
            </a:tbl>
          </a:graphicData>
        </a:graphic>
      </p:graphicFrame>
      <p:sp>
        <p:nvSpPr>
          <p:cNvPr id="4" name="Text Placeholder 3">
            <a:extLst>
              <a:ext uri="{FF2B5EF4-FFF2-40B4-BE49-F238E27FC236}">
                <a16:creationId xmlns:a16="http://schemas.microsoft.com/office/drawing/2014/main" id="{B33D8361-0CAB-4B83-9D46-4B55354B163B}"/>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4172813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15DCA-29F5-4FCE-83E5-FE1BB2CF5F43}"/>
              </a:ext>
            </a:extLst>
          </p:cNvPr>
          <p:cNvSpPr>
            <a:spLocks noGrp="1"/>
          </p:cNvSpPr>
          <p:nvPr>
            <p:ph type="title"/>
          </p:nvPr>
        </p:nvSpPr>
        <p:spPr/>
        <p:txBody>
          <a:bodyPr/>
          <a:lstStyle/>
          <a:p>
            <a:r>
              <a:rPr lang="en-US"/>
              <a:t>Instagram Posts Table | Cities - 6 of 6</a:t>
            </a:r>
          </a:p>
        </p:txBody>
      </p:sp>
      <p:graphicFrame>
        <p:nvGraphicFramePr>
          <p:cNvPr id="5" name="Table Placeholder 4">
            <a:extLst>
              <a:ext uri="{FF2B5EF4-FFF2-40B4-BE49-F238E27FC236}">
                <a16:creationId xmlns:a16="http://schemas.microsoft.com/office/drawing/2014/main" id="{6081DF53-A002-4D38-9DC4-DE5CC4053DED}"/>
              </a:ext>
            </a:extLst>
          </p:cNvPr>
          <p:cNvGraphicFramePr>
            <a:graphicFrameLocks noGrp="1"/>
          </p:cNvGraphicFramePr>
          <p:nvPr>
            <p:ph type="tbl" sz="quarter" idx="13"/>
            <p:extLst>
              <p:ext uri="{D42A27DB-BD31-4B8C-83A1-F6EECF244321}">
                <p14:modId xmlns:p14="http://schemas.microsoft.com/office/powerpoint/2010/main" val="1718451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0310307"/>
                    </a:ext>
                  </a:extLst>
                </a:gridCol>
                <a:gridCol w="987552">
                  <a:extLst>
                    <a:ext uri="{9D8B030D-6E8A-4147-A177-3AD203B41FA5}">
                      <a16:colId xmlns:a16="http://schemas.microsoft.com/office/drawing/2014/main" val="2909106328"/>
                    </a:ext>
                  </a:extLst>
                </a:gridCol>
                <a:gridCol w="987552">
                  <a:extLst>
                    <a:ext uri="{9D8B030D-6E8A-4147-A177-3AD203B41FA5}">
                      <a16:colId xmlns:a16="http://schemas.microsoft.com/office/drawing/2014/main" val="3717336594"/>
                    </a:ext>
                  </a:extLst>
                </a:gridCol>
                <a:gridCol w="987552">
                  <a:extLst>
                    <a:ext uri="{9D8B030D-6E8A-4147-A177-3AD203B41FA5}">
                      <a16:colId xmlns:a16="http://schemas.microsoft.com/office/drawing/2014/main" val="2179491509"/>
                    </a:ext>
                  </a:extLst>
                </a:gridCol>
                <a:gridCol w="987552">
                  <a:extLst>
                    <a:ext uri="{9D8B030D-6E8A-4147-A177-3AD203B41FA5}">
                      <a16:colId xmlns:a16="http://schemas.microsoft.com/office/drawing/2014/main" val="3257234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0194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- 2018-09-18 06:57:25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 صتع اللعبة من الرخام والنحاس الصلب المصقول ويمكن استخدامها كطاولة او الاستمتاع بلعبة طاولة الزهر. اكتشف هذا التصميم الأنيق المصنوع بشكل رائع من "ساكال"، متوفر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Play is crafted from Statuario marble and solid brushed brass and can be used as a table or turned over to enjoy a game of backgammon. Discover this sleek, exquisitely-crafted creation from #SaccalDesignHouse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79633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- 2018-09-18 06:53:45 </a:t>
                      </a:r>
                      <a:r>
                        <a:rPr kumimoji="0" lang="en-US" sz="1000" b="0" i="0" u="none" strike="noStrike" kern="1200" cap="none" spc="0" normalizeH="0" baseline="0" noProof="0">
                          <a:ln>
                            <a:noFill/>
                          </a:ln>
                          <a:solidFill>
                            <a:prstClr val="black"/>
                          </a:solidFill>
                          <a:effectLst/>
                          <a:uLnTx/>
                          <a:uFillTx/>
                          <a:latin typeface="+mn-lt"/>
                          <a:ea typeface="+mn-ea"/>
                          <a:cs typeface="+mn-cs"/>
                        </a:rPr>
                        <a:t>
 Make your memories into décor! #TheLine condenses iconic city silhouettes into beautiful, recognizable lines. Find your favorite city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96431026"/>
                  </a:ext>
                </a:extLst>
              </a:tr>
            </a:tbl>
          </a:graphicData>
        </a:graphic>
      </p:graphicFrame>
      <p:sp>
        <p:nvSpPr>
          <p:cNvPr id="4" name="Text Placeholder 3">
            <a:extLst>
              <a:ext uri="{FF2B5EF4-FFF2-40B4-BE49-F238E27FC236}">
                <a16:creationId xmlns:a16="http://schemas.microsoft.com/office/drawing/2014/main" id="{F4C7E3E8-0918-43CF-9341-A245F2E6973E}"/>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804040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D29D7-1DE2-42DA-91AE-6202E4A819B3}"/>
              </a:ext>
            </a:extLst>
          </p:cNvPr>
          <p:cNvSpPr>
            <a:spLocks noGrp="1"/>
          </p:cNvSpPr>
          <p:nvPr>
            <p:ph type="title"/>
          </p:nvPr>
        </p:nvSpPr>
        <p:spPr/>
        <p:txBody>
          <a:bodyPr/>
          <a:lstStyle/>
          <a:p>
            <a:r>
              <a:rPr lang="en-US"/>
              <a:t>Instagram Followers Total | Cities</a:t>
            </a:r>
          </a:p>
        </p:txBody>
      </p:sp>
      <p:graphicFrame>
        <p:nvGraphicFramePr>
          <p:cNvPr id="6" name="Chart Placeholder 5">
            <a:extLst>
              <a:ext uri="{FF2B5EF4-FFF2-40B4-BE49-F238E27FC236}">
                <a16:creationId xmlns:a16="http://schemas.microsoft.com/office/drawing/2014/main" id="{22208F2F-C98B-4347-A2C8-8DF8A4BF046B}"/>
              </a:ext>
            </a:extLst>
          </p:cNvPr>
          <p:cNvGraphicFramePr>
            <a:graphicFrameLocks noGrp="1"/>
          </p:cNvGraphicFramePr>
          <p:nvPr>
            <p:ph type="chart" sz="quarter" idx="13"/>
            <p:extLst>
              <p:ext uri="{D42A27DB-BD31-4B8C-83A1-F6EECF244321}">
                <p14:modId xmlns:p14="http://schemas.microsoft.com/office/powerpoint/2010/main" val="1488258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D7F081-CC77-4C56-923D-ED761FBA1490}"/>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5F0ED81F-7819-4ECF-A1A2-70BBED5911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50273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409</Words>
  <Application>Microsoft Office PowerPoint</Application>
  <PresentationFormat>On-screen Show (4:3)</PresentationFormat>
  <Paragraphs>210</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Cities Instagram Dashboard </vt:lpstr>
      <vt:lpstr>Instagram Followers Change Rate | Cities</vt:lpstr>
      <vt:lpstr>Instagram Interaction Rate | Cities</vt:lpstr>
      <vt:lpstr>Instagram Key Metrics Table | Cities</vt:lpstr>
      <vt:lpstr>Instagram Posts Table | Cities - 1 of 6</vt:lpstr>
      <vt:lpstr>Instagram Posts Table | Cities - 2 of 6</vt:lpstr>
      <vt:lpstr>Instagram Posts Table | Cities - 3 of 6</vt:lpstr>
      <vt:lpstr>Instagram Posts Table | Cities - 4 of 6</vt:lpstr>
      <vt:lpstr>Instagram Posts Table | Cities - 5 of 6</vt:lpstr>
      <vt:lpstr>Instagram Posts Table | Cities - 6 of 6</vt:lpstr>
      <vt:lpstr>Instagram Followers Total | Cities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Cities Instagram Dashboard </dc:title>
  <dc:creator>Administrator</dc:creator>
  <cp:lastModifiedBy>Administrator</cp:lastModifiedBy>
  <cp:revision>1</cp:revision>
  <dcterms:created xsi:type="dcterms:W3CDTF">2018-10-02T14:13:43Z</dcterms:created>
  <dcterms:modified xsi:type="dcterms:W3CDTF">2018-10-02T14:14:08Z</dcterms:modified>
</cp:coreProperties>
</file>