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6.8742696088541E-2</c:v>
                </c:pt>
                <c:pt idx="1">
                  <c:v>3.4347736484166003E-2</c:v>
                </c:pt>
                <c:pt idx="2">
                  <c:v>3.4335942864990997E-2</c:v>
                </c:pt>
                <c:pt idx="3">
                  <c:v>1.3729662936775E-2</c:v>
                </c:pt>
                <c:pt idx="4">
                  <c:v>5.4911112636419998E-2</c:v>
                </c:pt>
                <c:pt idx="5">
                  <c:v>6.1741098991562E-2</c:v>
                </c:pt>
                <c:pt idx="6">
                  <c:v>-6.8558892088303996E-3</c:v>
                </c:pt>
                <c:pt idx="7">
                  <c:v>2.0569077819678001E-2</c:v>
                </c:pt>
                <c:pt idx="8">
                  <c:v>4.7984644913628E-2</c:v>
                </c:pt>
                <c:pt idx="9">
                  <c:v>6.8516615279205001E-3</c:v>
                </c:pt>
                <c:pt idx="10">
                  <c:v>2.0553576322279998E-2</c:v>
                </c:pt>
                <c:pt idx="11">
                  <c:v>3.4248921158983002E-2</c:v>
                </c:pt>
                <c:pt idx="12">
                  <c:v>3.4237195288961998E-2</c:v>
                </c:pt>
                <c:pt idx="13">
                  <c:v>3.4225477445409998E-2</c:v>
                </c:pt>
                <c:pt idx="14">
                  <c:v>2.7371014096072E-2</c:v>
                </c:pt>
                <c:pt idx="15">
                  <c:v>4.7886167738404997E-2</c:v>
                </c:pt>
                <c:pt idx="16">
                  <c:v>0</c:v>
                </c:pt>
                <c:pt idx="17">
                  <c:v>-1.3675213675214E-2</c:v>
                </c:pt>
                <c:pt idx="18">
                  <c:v>-2.0515626068521999E-2</c:v>
                </c:pt>
                <c:pt idx="19">
                  <c:v>-2.7359781121751001E-2</c:v>
                </c:pt>
                <c:pt idx="20">
                  <c:v>6.8418171866448003E-3</c:v>
                </c:pt>
                <c:pt idx="21">
                  <c:v>-4.1048094684272E-2</c:v>
                </c:pt>
                <c:pt idx="22">
                  <c:v>-1.3688317021422E-2</c:v>
                </c:pt>
                <c:pt idx="23">
                  <c:v>2.0535286467245999E-2</c:v>
                </c:pt>
                <c:pt idx="24">
                  <c:v>6.8436901177114998E-3</c:v>
                </c:pt>
                <c:pt idx="25">
                  <c:v>2.0529665366455001E-2</c:v>
                </c:pt>
                <c:pt idx="26">
                  <c:v>-6.8418171866447997E-2</c:v>
                </c:pt>
                <c:pt idx="27">
                  <c:v>1.3693002875530999E-2</c:v>
                </c:pt>
                <c:pt idx="28">
                  <c:v>4.7918948521358001E-2</c:v>
                </c:pt>
                <c:pt idx="29">
                  <c:v>4.1053711939787997E-2</c:v>
                </c:pt>
                <c:pt idx="30">
                  <c:v>-2.7357909855687E-2</c:v>
                </c:pt>
              </c:numCache>
            </c:numRef>
          </c:val>
          <c:smooth val="0"/>
          <c:extLst>
            <c:ext xmlns:c16="http://schemas.microsoft.com/office/drawing/2014/chart" uri="{C3380CC4-5D6E-409C-BE32-E72D297353CC}">
              <c16:uniqueId val="{00000000-B439-4F31-A694-DEAE1D15AE4C}"/>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Sheet1!$C$2:$C$32</c:f>
              <c:numCache>
                <c:formatCode>General</c:formatCode>
                <c:ptCount val="31"/>
                <c:pt idx="0">
                  <c:v>0.17899024811752001</c:v>
                </c:pt>
                <c:pt idx="1">
                  <c:v>0.12938204670076001</c:v>
                </c:pt>
                <c:pt idx="2">
                  <c:v>0.14152104356386999</c:v>
                </c:pt>
                <c:pt idx="3">
                  <c:v>0.15975422427034999</c:v>
                </c:pt>
                <c:pt idx="4">
                  <c:v>0.12269185939513</c:v>
                </c:pt>
                <c:pt idx="5">
                  <c:v>9.8033208749464001E-2</c:v>
                </c:pt>
                <c:pt idx="6">
                  <c:v>0.17751117096162</c:v>
                </c:pt>
                <c:pt idx="7">
                  <c:v>0.12220457045093</c:v>
                </c:pt>
                <c:pt idx="8">
                  <c:v>9.1541559868179995E-2</c:v>
                </c:pt>
                <c:pt idx="9">
                  <c:v>0.10365221632827</c:v>
                </c:pt>
                <c:pt idx="10">
                  <c:v>7.3090510415398005E-2</c:v>
                </c:pt>
                <c:pt idx="11">
                  <c:v>6.6950699939135994E-2</c:v>
                </c:pt>
                <c:pt idx="12">
                  <c:v>0.13989416702147001</c:v>
                </c:pt>
                <c:pt idx="13">
                  <c:v>0.10932944606414</c:v>
                </c:pt>
                <c:pt idx="14">
                  <c:v>9.7075597621647997E-2</c:v>
                </c:pt>
                <c:pt idx="15">
                  <c:v>0.11516547460298</c:v>
                </c:pt>
                <c:pt idx="16">
                  <c:v>4.8434945813403997E-2</c:v>
                </c:pt>
                <c:pt idx="17">
                  <c:v>6.6565809379728003E-2</c:v>
                </c:pt>
                <c:pt idx="18">
                  <c:v>7.2568940493469E-2</c:v>
                </c:pt>
                <c:pt idx="19">
                  <c:v>4.2301184433164003E-2</c:v>
                </c:pt>
                <c:pt idx="20">
                  <c:v>-6.0404711567502E-3</c:v>
                </c:pt>
                <c:pt idx="21">
                  <c:v>0</c:v>
                </c:pt>
                <c:pt idx="22">
                  <c:v>-1.2081672103419001E-2</c:v>
                </c:pt>
                <c:pt idx="23">
                  <c:v>2.4166263895601999E-2</c:v>
                </c:pt>
                <c:pt idx="24">
                  <c:v>-4.2280744141096997E-2</c:v>
                </c:pt>
                <c:pt idx="25">
                  <c:v>1.8127983563961999E-2</c:v>
                </c:pt>
                <c:pt idx="26">
                  <c:v>3.6249395843402997E-2</c:v>
                </c:pt>
                <c:pt idx="27">
                  <c:v>0</c:v>
                </c:pt>
                <c:pt idx="28">
                  <c:v>7.8511897572171002E-2</c:v>
                </c:pt>
                <c:pt idx="29">
                  <c:v>6.6381027095527997E-2</c:v>
                </c:pt>
                <c:pt idx="30">
                  <c:v>7.2367627547944E-2</c:v>
                </c:pt>
              </c:numCache>
            </c:numRef>
          </c:val>
          <c:smooth val="0"/>
          <c:extLst>
            <c:ext xmlns:c16="http://schemas.microsoft.com/office/drawing/2014/chart" uri="{C3380CC4-5D6E-409C-BE32-E72D297353CC}">
              <c16:uniqueId val="{00000001-B439-4F31-A694-DEAE1D15AE4C}"/>
            </c:ext>
          </c:extLst>
        </c:ser>
        <c:dLbls>
          <c:showLegendKey val="0"/>
          <c:showVal val="0"/>
          <c:showCatName val="0"/>
          <c:showSerName val="0"/>
          <c:showPercent val="0"/>
          <c:showBubbleSize val="0"/>
        </c:dLbls>
        <c:smooth val="0"/>
        <c:axId val="282630968"/>
        <c:axId val="175781776"/>
      </c:lineChart>
      <c:dateAx>
        <c:axId val="282630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5781776"/>
        <c:crosses val="autoZero"/>
        <c:auto val="1"/>
        <c:lblOffset val="100"/>
        <c:baseTimeUnit val="days"/>
      </c:dateAx>
      <c:valAx>
        <c:axId val="175781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30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0.45350000000000001</c:v>
                </c:pt>
                <c:pt idx="1">
                  <c:v>0.37090000000000001</c:v>
                </c:pt>
                <c:pt idx="2">
                  <c:v>0.21970000000000001</c:v>
                </c:pt>
                <c:pt idx="3">
                  <c:v>0.24709999999999999</c:v>
                </c:pt>
                <c:pt idx="4">
                  <c:v>0.32940000000000003</c:v>
                </c:pt>
                <c:pt idx="5">
                  <c:v>0.41839999999999999</c:v>
                </c:pt>
                <c:pt idx="6">
                  <c:v>0.39079999999999998</c:v>
                </c:pt>
                <c:pt idx="7">
                  <c:v>0.34970000000000001</c:v>
                </c:pt>
                <c:pt idx="8">
                  <c:v>0.28100000000000003</c:v>
                </c:pt>
                <c:pt idx="9">
                  <c:v>0.1507</c:v>
                </c:pt>
                <c:pt idx="10">
                  <c:v>0.3014</c:v>
                </c:pt>
                <c:pt idx="11">
                  <c:v>0.39040000000000002</c:v>
                </c:pt>
                <c:pt idx="12">
                  <c:v>0.2465</c:v>
                </c:pt>
                <c:pt idx="13">
                  <c:v>0.20530000000000001</c:v>
                </c:pt>
                <c:pt idx="14">
                  <c:v>0.23949999999999999</c:v>
                </c:pt>
                <c:pt idx="15">
                  <c:v>0.32829999999999998</c:v>
                </c:pt>
                <c:pt idx="16">
                  <c:v>0.2051</c:v>
                </c:pt>
                <c:pt idx="17">
                  <c:v>0.21879999999999999</c:v>
                </c:pt>
                <c:pt idx="18">
                  <c:v>0.29409999999999997</c:v>
                </c:pt>
                <c:pt idx="19">
                  <c:v>0.19839999999999999</c:v>
                </c:pt>
                <c:pt idx="20">
                  <c:v>0.26679999999999998</c:v>
                </c:pt>
                <c:pt idx="21">
                  <c:v>0.16420000000000001</c:v>
                </c:pt>
                <c:pt idx="22">
                  <c:v>0.3901</c:v>
                </c:pt>
                <c:pt idx="23">
                  <c:v>0.23269999999999999</c:v>
                </c:pt>
                <c:pt idx="24">
                  <c:v>0.23949999999999999</c:v>
                </c:pt>
                <c:pt idx="25">
                  <c:v>0.80740000000000001</c:v>
                </c:pt>
                <c:pt idx="26">
                  <c:v>0.30109999999999998</c:v>
                </c:pt>
                <c:pt idx="27">
                  <c:v>0.2054</c:v>
                </c:pt>
                <c:pt idx="28">
                  <c:v>0.19159999999999999</c:v>
                </c:pt>
                <c:pt idx="29">
                  <c:v>0.2394</c:v>
                </c:pt>
                <c:pt idx="30">
                  <c:v>0.1915</c:v>
                </c:pt>
              </c:numCache>
            </c:numRef>
          </c:val>
          <c:smooth val="0"/>
          <c:extLst>
            <c:ext xmlns:c16="http://schemas.microsoft.com/office/drawing/2014/chart" uri="{C3380CC4-5D6E-409C-BE32-E72D297353CC}">
              <c16:uniqueId val="{00000000-BF1A-4911-988C-F96A5089BB1D}"/>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Sheet1!$C$2:$C$32</c:f>
              <c:numCache>
                <c:formatCode>General</c:formatCode>
                <c:ptCount val="31"/>
                <c:pt idx="0">
                  <c:v>0.37</c:v>
                </c:pt>
                <c:pt idx="1">
                  <c:v>0.22170000000000001</c:v>
                </c:pt>
                <c:pt idx="2">
                  <c:v>0.49809999999999999</c:v>
                </c:pt>
                <c:pt idx="3">
                  <c:v>0.86570000000000003</c:v>
                </c:pt>
                <c:pt idx="4">
                  <c:v>0.55179999999999996</c:v>
                </c:pt>
                <c:pt idx="5">
                  <c:v>0.26329999999999998</c:v>
                </c:pt>
                <c:pt idx="6">
                  <c:v>0.37919999999999998</c:v>
                </c:pt>
                <c:pt idx="7">
                  <c:v>0.28699999999999998</c:v>
                </c:pt>
                <c:pt idx="8">
                  <c:v>0.24399999999999999</c:v>
                </c:pt>
                <c:pt idx="9">
                  <c:v>0.5363</c:v>
                </c:pt>
                <c:pt idx="10">
                  <c:v>0.66979999999999995</c:v>
                </c:pt>
                <c:pt idx="11">
                  <c:v>0.41980000000000001</c:v>
                </c:pt>
                <c:pt idx="12">
                  <c:v>0.57140000000000002</c:v>
                </c:pt>
                <c:pt idx="13">
                  <c:v>0.21249999999999999</c:v>
                </c:pt>
                <c:pt idx="14">
                  <c:v>0.50329999999999997</c:v>
                </c:pt>
                <c:pt idx="15">
                  <c:v>0.3574</c:v>
                </c:pt>
                <c:pt idx="16">
                  <c:v>0.52049999999999996</c:v>
                </c:pt>
                <c:pt idx="17">
                  <c:v>0.49</c:v>
                </c:pt>
                <c:pt idx="18">
                  <c:v>0.30230000000000001</c:v>
                </c:pt>
                <c:pt idx="19">
                  <c:v>0.41089999999999999</c:v>
                </c:pt>
                <c:pt idx="20">
                  <c:v>0.28999999999999998</c:v>
                </c:pt>
                <c:pt idx="21">
                  <c:v>0.44700000000000001</c:v>
                </c:pt>
                <c:pt idx="22">
                  <c:v>0.34429999999999999</c:v>
                </c:pt>
                <c:pt idx="23">
                  <c:v>0.36849999999999999</c:v>
                </c:pt>
                <c:pt idx="24">
                  <c:v>0.25979999999999998</c:v>
                </c:pt>
                <c:pt idx="25">
                  <c:v>0.30209999999999998</c:v>
                </c:pt>
                <c:pt idx="26">
                  <c:v>0.3745</c:v>
                </c:pt>
                <c:pt idx="27">
                  <c:v>0.2114</c:v>
                </c:pt>
                <c:pt idx="28">
                  <c:v>0.25359999999999999</c:v>
                </c:pt>
                <c:pt idx="29">
                  <c:v>0.44640000000000002</c:v>
                </c:pt>
                <c:pt idx="30">
                  <c:v>0.95850000000000002</c:v>
                </c:pt>
              </c:numCache>
            </c:numRef>
          </c:val>
          <c:smooth val="0"/>
          <c:extLst>
            <c:ext xmlns:c16="http://schemas.microsoft.com/office/drawing/2014/chart" uri="{C3380CC4-5D6E-409C-BE32-E72D297353CC}">
              <c16:uniqueId val="{00000001-BF1A-4911-988C-F96A5089BB1D}"/>
            </c:ext>
          </c:extLst>
        </c:ser>
        <c:dLbls>
          <c:showLegendKey val="0"/>
          <c:showVal val="0"/>
          <c:showCatName val="0"/>
          <c:showSerName val="0"/>
          <c:showPercent val="0"/>
          <c:showBubbleSize val="0"/>
        </c:dLbls>
        <c:smooth val="0"/>
        <c:axId val="353589440"/>
        <c:axId val="353591080"/>
      </c:lineChart>
      <c:dateAx>
        <c:axId val="353589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91080"/>
        <c:crosses val="autoZero"/>
        <c:auto val="1"/>
        <c:lblOffset val="100"/>
        <c:baseTimeUnit val="days"/>
      </c:dateAx>
      <c:valAx>
        <c:axId val="353591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58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Sheet1!$B$2:$B$32</c:f>
              <c:numCache>
                <c:formatCode>General</c:formatCode>
                <c:ptCount val="31"/>
                <c:pt idx="0">
                  <c:v>14557</c:v>
                </c:pt>
                <c:pt idx="1">
                  <c:v>14562</c:v>
                </c:pt>
                <c:pt idx="2">
                  <c:v>14567</c:v>
                </c:pt>
                <c:pt idx="3">
                  <c:v>14569</c:v>
                </c:pt>
                <c:pt idx="4">
                  <c:v>14577</c:v>
                </c:pt>
                <c:pt idx="5">
                  <c:v>14586</c:v>
                </c:pt>
                <c:pt idx="6">
                  <c:v>14585</c:v>
                </c:pt>
                <c:pt idx="7">
                  <c:v>14588</c:v>
                </c:pt>
                <c:pt idx="8">
                  <c:v>14595</c:v>
                </c:pt>
                <c:pt idx="9">
                  <c:v>14596</c:v>
                </c:pt>
                <c:pt idx="10">
                  <c:v>14599</c:v>
                </c:pt>
                <c:pt idx="11">
                  <c:v>14604</c:v>
                </c:pt>
                <c:pt idx="12">
                  <c:v>14609</c:v>
                </c:pt>
                <c:pt idx="13">
                  <c:v>14614</c:v>
                </c:pt>
                <c:pt idx="14">
                  <c:v>14618</c:v>
                </c:pt>
                <c:pt idx="15">
                  <c:v>14625</c:v>
                </c:pt>
                <c:pt idx="16">
                  <c:v>14625</c:v>
                </c:pt>
                <c:pt idx="17">
                  <c:v>14623</c:v>
                </c:pt>
                <c:pt idx="18">
                  <c:v>14620</c:v>
                </c:pt>
                <c:pt idx="19">
                  <c:v>14616</c:v>
                </c:pt>
                <c:pt idx="20">
                  <c:v>14617</c:v>
                </c:pt>
                <c:pt idx="21">
                  <c:v>14611</c:v>
                </c:pt>
                <c:pt idx="22">
                  <c:v>14609</c:v>
                </c:pt>
                <c:pt idx="23">
                  <c:v>14612</c:v>
                </c:pt>
                <c:pt idx="24">
                  <c:v>14613</c:v>
                </c:pt>
                <c:pt idx="25">
                  <c:v>14616</c:v>
                </c:pt>
                <c:pt idx="26">
                  <c:v>14606</c:v>
                </c:pt>
                <c:pt idx="27">
                  <c:v>14608</c:v>
                </c:pt>
                <c:pt idx="28">
                  <c:v>14615</c:v>
                </c:pt>
                <c:pt idx="29">
                  <c:v>14621</c:v>
                </c:pt>
                <c:pt idx="30">
                  <c:v>14617</c:v>
                </c:pt>
              </c:numCache>
            </c:numRef>
          </c:val>
          <c:smooth val="0"/>
          <c:extLst>
            <c:ext xmlns:c16="http://schemas.microsoft.com/office/drawing/2014/chart" uri="{C3380CC4-5D6E-409C-BE32-E72D297353CC}">
              <c16:uniqueId val="{00000000-B8CC-402E-A277-EB5FE9BF5715}"/>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Sheet1!$A$2:$A$32</c:f>
              <c:numCache>
                <c:formatCode>m/d/yyyy</c:formatCode>
                <c:ptCount val="31"/>
                <c:pt idx="0">
                  <c:v>43313</c:v>
                </c:pt>
                <c:pt idx="1">
                  <c:v>43314</c:v>
                </c:pt>
                <c:pt idx="2">
                  <c:v>43315</c:v>
                </c:pt>
                <c:pt idx="3">
                  <c:v>43316</c:v>
                </c:pt>
                <c:pt idx="4">
                  <c:v>43317</c:v>
                </c:pt>
                <c:pt idx="5">
                  <c:v>43318</c:v>
                </c:pt>
                <c:pt idx="6">
                  <c:v>43319</c:v>
                </c:pt>
                <c:pt idx="7">
                  <c:v>43320</c:v>
                </c:pt>
                <c:pt idx="8">
                  <c:v>43321</c:v>
                </c:pt>
                <c:pt idx="9">
                  <c:v>43322</c:v>
                </c:pt>
                <c:pt idx="10">
                  <c:v>43323</c:v>
                </c:pt>
                <c:pt idx="11">
                  <c:v>43324</c:v>
                </c:pt>
                <c:pt idx="12">
                  <c:v>43325</c:v>
                </c:pt>
                <c:pt idx="13">
                  <c:v>43326</c:v>
                </c:pt>
                <c:pt idx="14">
                  <c:v>43327</c:v>
                </c:pt>
                <c:pt idx="15">
                  <c:v>43328</c:v>
                </c:pt>
                <c:pt idx="16">
                  <c:v>43329</c:v>
                </c:pt>
                <c:pt idx="17">
                  <c:v>43330</c:v>
                </c:pt>
                <c:pt idx="18">
                  <c:v>43331</c:v>
                </c:pt>
                <c:pt idx="19">
                  <c:v>43332</c:v>
                </c:pt>
                <c:pt idx="20">
                  <c:v>43333</c:v>
                </c:pt>
                <c:pt idx="21">
                  <c:v>43334</c:v>
                </c:pt>
                <c:pt idx="22">
                  <c:v>43335</c:v>
                </c:pt>
                <c:pt idx="23">
                  <c:v>43336</c:v>
                </c:pt>
                <c:pt idx="24">
                  <c:v>43337</c:v>
                </c:pt>
                <c:pt idx="25">
                  <c:v>43338</c:v>
                </c:pt>
                <c:pt idx="26">
                  <c:v>43339</c:v>
                </c:pt>
                <c:pt idx="27">
                  <c:v>43340</c:v>
                </c:pt>
                <c:pt idx="28">
                  <c:v>43341</c:v>
                </c:pt>
                <c:pt idx="29">
                  <c:v>43342</c:v>
                </c:pt>
                <c:pt idx="30">
                  <c:v>43343</c:v>
                </c:pt>
              </c:numCache>
            </c:numRef>
          </c:cat>
          <c:val>
            <c:numRef>
              <c:f>Sheet1!$C$2:$C$32</c:f>
              <c:numCache>
                <c:formatCode>General</c:formatCode>
                <c:ptCount val="31"/>
                <c:pt idx="0">
                  <c:v>16231</c:v>
                </c:pt>
                <c:pt idx="1">
                  <c:v>16252</c:v>
                </c:pt>
                <c:pt idx="2">
                  <c:v>16275</c:v>
                </c:pt>
                <c:pt idx="3">
                  <c:v>16301</c:v>
                </c:pt>
                <c:pt idx="4">
                  <c:v>16321</c:v>
                </c:pt>
                <c:pt idx="5">
                  <c:v>16337</c:v>
                </c:pt>
                <c:pt idx="6">
                  <c:v>16366</c:v>
                </c:pt>
                <c:pt idx="7">
                  <c:v>16386</c:v>
                </c:pt>
                <c:pt idx="8">
                  <c:v>16401</c:v>
                </c:pt>
                <c:pt idx="9">
                  <c:v>16418</c:v>
                </c:pt>
                <c:pt idx="10">
                  <c:v>16430</c:v>
                </c:pt>
                <c:pt idx="11">
                  <c:v>16441</c:v>
                </c:pt>
                <c:pt idx="12">
                  <c:v>16464</c:v>
                </c:pt>
                <c:pt idx="13">
                  <c:v>16482</c:v>
                </c:pt>
                <c:pt idx="14">
                  <c:v>16498</c:v>
                </c:pt>
                <c:pt idx="15">
                  <c:v>16517</c:v>
                </c:pt>
                <c:pt idx="16">
                  <c:v>16525</c:v>
                </c:pt>
                <c:pt idx="17">
                  <c:v>16536</c:v>
                </c:pt>
                <c:pt idx="18">
                  <c:v>16548</c:v>
                </c:pt>
                <c:pt idx="19">
                  <c:v>16555</c:v>
                </c:pt>
                <c:pt idx="20">
                  <c:v>16554</c:v>
                </c:pt>
                <c:pt idx="21">
                  <c:v>16554</c:v>
                </c:pt>
                <c:pt idx="22">
                  <c:v>16552</c:v>
                </c:pt>
                <c:pt idx="23">
                  <c:v>16556</c:v>
                </c:pt>
                <c:pt idx="24">
                  <c:v>16549</c:v>
                </c:pt>
                <c:pt idx="25">
                  <c:v>16552</c:v>
                </c:pt>
                <c:pt idx="26">
                  <c:v>16558</c:v>
                </c:pt>
                <c:pt idx="27">
                  <c:v>16558</c:v>
                </c:pt>
                <c:pt idx="28">
                  <c:v>16571</c:v>
                </c:pt>
                <c:pt idx="29">
                  <c:v>16582</c:v>
                </c:pt>
                <c:pt idx="30">
                  <c:v>16594</c:v>
                </c:pt>
              </c:numCache>
            </c:numRef>
          </c:val>
          <c:smooth val="0"/>
          <c:extLst>
            <c:ext xmlns:c16="http://schemas.microsoft.com/office/drawing/2014/chart" uri="{C3380CC4-5D6E-409C-BE32-E72D297353CC}">
              <c16:uniqueId val="{00000001-B8CC-402E-A277-EB5FE9BF5715}"/>
            </c:ext>
          </c:extLst>
        </c:ser>
        <c:dLbls>
          <c:showLegendKey val="0"/>
          <c:showVal val="0"/>
          <c:showCatName val="0"/>
          <c:showSerName val="0"/>
          <c:showPercent val="0"/>
          <c:showBubbleSize val="0"/>
        </c:dLbls>
        <c:smooth val="0"/>
        <c:axId val="357542040"/>
        <c:axId val="357538760"/>
      </c:lineChart>
      <c:dateAx>
        <c:axId val="357542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38760"/>
        <c:crosses val="autoZero"/>
        <c:auto val="1"/>
        <c:lblOffset val="100"/>
        <c:baseTimeUnit val="days"/>
      </c:dateAx>
      <c:valAx>
        <c:axId val="35753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42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4D95D-97BF-440F-8B0A-37F19B5269F8}"/>
              </a:ext>
            </a:extLst>
          </p:cNvPr>
          <p:cNvSpPr>
            <a:spLocks noGrp="1"/>
          </p:cNvSpPr>
          <p:nvPr>
            <p:ph type="ctrTitle"/>
          </p:nvPr>
        </p:nvSpPr>
        <p:spPr/>
        <p:txBody>
          <a:bodyPr/>
          <a:lstStyle/>
          <a:p>
            <a:r>
              <a:rPr lang="en-US"/>
              <a:t>Cities Instagram Dashboard </a:t>
            </a:r>
          </a:p>
        </p:txBody>
      </p:sp>
      <p:sp>
        <p:nvSpPr>
          <p:cNvPr id="3" name="Subtitle 2">
            <a:extLst>
              <a:ext uri="{FF2B5EF4-FFF2-40B4-BE49-F238E27FC236}">
                <a16:creationId xmlns:a16="http://schemas.microsoft.com/office/drawing/2014/main" id="{473E0086-A114-4C86-8BF0-89DB08B1743B}"/>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1833128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C377B-22A6-48A2-BDAF-152EF121A8E0}"/>
              </a:ext>
            </a:extLst>
          </p:cNvPr>
          <p:cNvSpPr>
            <a:spLocks noGrp="1"/>
          </p:cNvSpPr>
          <p:nvPr>
            <p:ph type="title"/>
          </p:nvPr>
        </p:nvSpPr>
        <p:spPr/>
        <p:txBody>
          <a:bodyPr/>
          <a:lstStyle/>
          <a:p>
            <a:r>
              <a:rPr lang="en-US"/>
              <a:t>Instagram Followers Change Rate | Cities</a:t>
            </a:r>
          </a:p>
        </p:txBody>
      </p:sp>
      <p:graphicFrame>
        <p:nvGraphicFramePr>
          <p:cNvPr id="6" name="Chart Placeholder 5">
            <a:extLst>
              <a:ext uri="{FF2B5EF4-FFF2-40B4-BE49-F238E27FC236}">
                <a16:creationId xmlns:a16="http://schemas.microsoft.com/office/drawing/2014/main" id="{BA6CCD92-DE27-4CAF-9310-303526DB5892}"/>
              </a:ext>
            </a:extLst>
          </p:cNvPr>
          <p:cNvGraphicFramePr>
            <a:graphicFrameLocks noGrp="1"/>
          </p:cNvGraphicFramePr>
          <p:nvPr>
            <p:ph type="chart" sz="quarter" idx="13"/>
            <p:extLst>
              <p:ext uri="{D42A27DB-BD31-4B8C-83A1-F6EECF244321}">
                <p14:modId xmlns:p14="http://schemas.microsoft.com/office/powerpoint/2010/main" val="1671166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8C6E83-B33C-4E45-A469-6EB3BEF0B736}"/>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40E1960-200B-435A-A327-03C1A04262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73340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114AA-11FB-4E93-A002-A25B7EDA0F26}"/>
              </a:ext>
            </a:extLst>
          </p:cNvPr>
          <p:cNvSpPr>
            <a:spLocks noGrp="1"/>
          </p:cNvSpPr>
          <p:nvPr>
            <p:ph type="title"/>
          </p:nvPr>
        </p:nvSpPr>
        <p:spPr/>
        <p:txBody>
          <a:bodyPr/>
          <a:lstStyle/>
          <a:p>
            <a:r>
              <a:rPr lang="en-US"/>
              <a:t>Instagram Interaction Rate | Cities</a:t>
            </a:r>
          </a:p>
        </p:txBody>
      </p:sp>
      <p:graphicFrame>
        <p:nvGraphicFramePr>
          <p:cNvPr id="6" name="Chart Placeholder 5">
            <a:extLst>
              <a:ext uri="{FF2B5EF4-FFF2-40B4-BE49-F238E27FC236}">
                <a16:creationId xmlns:a16="http://schemas.microsoft.com/office/drawing/2014/main" id="{712F0FA4-3E07-437C-8391-C3A4DD821233}"/>
              </a:ext>
            </a:extLst>
          </p:cNvPr>
          <p:cNvGraphicFramePr>
            <a:graphicFrameLocks noGrp="1"/>
          </p:cNvGraphicFramePr>
          <p:nvPr>
            <p:ph type="chart" sz="quarter" idx="13"/>
            <p:extLst>
              <p:ext uri="{D42A27DB-BD31-4B8C-83A1-F6EECF244321}">
                <p14:modId xmlns:p14="http://schemas.microsoft.com/office/powerpoint/2010/main" val="2878385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758EC2-0FF5-4DE0-B48A-48C4975CC587}"/>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4321A5FD-0031-4853-AE8C-E7EA0D525B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204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7521E-BA9B-43C3-AEAB-9D13D0F5AC31}"/>
              </a:ext>
            </a:extLst>
          </p:cNvPr>
          <p:cNvSpPr>
            <a:spLocks noGrp="1"/>
          </p:cNvSpPr>
          <p:nvPr>
            <p:ph type="title"/>
          </p:nvPr>
        </p:nvSpPr>
        <p:spPr/>
        <p:txBody>
          <a:bodyPr/>
          <a:lstStyle/>
          <a:p>
            <a:r>
              <a:rPr lang="en-US"/>
              <a:t>Instagram Key Metrics Table | Cities</a:t>
            </a:r>
          </a:p>
        </p:txBody>
      </p:sp>
      <p:graphicFrame>
        <p:nvGraphicFramePr>
          <p:cNvPr id="5" name="Table Placeholder 4">
            <a:extLst>
              <a:ext uri="{FF2B5EF4-FFF2-40B4-BE49-F238E27FC236}">
                <a16:creationId xmlns:a16="http://schemas.microsoft.com/office/drawing/2014/main" id="{BD4B6911-6730-4536-AB2B-BCF7F86C19FA}"/>
              </a:ext>
            </a:extLst>
          </p:cNvPr>
          <p:cNvGraphicFramePr>
            <a:graphicFrameLocks noGrp="1"/>
          </p:cNvGraphicFramePr>
          <p:nvPr>
            <p:ph type="tbl" sz="quarter" idx="13"/>
            <p:extLst>
              <p:ext uri="{D42A27DB-BD31-4B8C-83A1-F6EECF244321}">
                <p14:modId xmlns:p14="http://schemas.microsoft.com/office/powerpoint/2010/main" val="1100153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9719674"/>
                    </a:ext>
                  </a:extLst>
                </a:gridCol>
                <a:gridCol w="699516">
                  <a:extLst>
                    <a:ext uri="{9D8B030D-6E8A-4147-A177-3AD203B41FA5}">
                      <a16:colId xmlns:a16="http://schemas.microsoft.com/office/drawing/2014/main" val="731882053"/>
                    </a:ext>
                  </a:extLst>
                </a:gridCol>
                <a:gridCol w="699516">
                  <a:extLst>
                    <a:ext uri="{9D8B030D-6E8A-4147-A177-3AD203B41FA5}">
                      <a16:colId xmlns:a16="http://schemas.microsoft.com/office/drawing/2014/main" val="982525648"/>
                    </a:ext>
                  </a:extLst>
                </a:gridCol>
                <a:gridCol w="658368">
                  <a:extLst>
                    <a:ext uri="{9D8B030D-6E8A-4147-A177-3AD203B41FA5}">
                      <a16:colId xmlns:a16="http://schemas.microsoft.com/office/drawing/2014/main" val="2773480807"/>
                    </a:ext>
                  </a:extLst>
                </a:gridCol>
                <a:gridCol w="658368">
                  <a:extLst>
                    <a:ext uri="{9D8B030D-6E8A-4147-A177-3AD203B41FA5}">
                      <a16:colId xmlns:a16="http://schemas.microsoft.com/office/drawing/2014/main" val="4085701700"/>
                    </a:ext>
                  </a:extLst>
                </a:gridCol>
                <a:gridCol w="658368">
                  <a:extLst>
                    <a:ext uri="{9D8B030D-6E8A-4147-A177-3AD203B41FA5}">
                      <a16:colId xmlns:a16="http://schemas.microsoft.com/office/drawing/2014/main" val="3945704226"/>
                    </a:ext>
                  </a:extLst>
                </a:gridCol>
                <a:gridCol w="699516">
                  <a:extLst>
                    <a:ext uri="{9D8B030D-6E8A-4147-A177-3AD203B41FA5}">
                      <a16:colId xmlns:a16="http://schemas.microsoft.com/office/drawing/2014/main" val="3595020547"/>
                    </a:ext>
                  </a:extLst>
                </a:gridCol>
                <a:gridCol w="699516">
                  <a:extLst>
                    <a:ext uri="{9D8B030D-6E8A-4147-A177-3AD203B41FA5}">
                      <a16:colId xmlns:a16="http://schemas.microsoft.com/office/drawing/2014/main" val="3384427121"/>
                    </a:ext>
                  </a:extLst>
                </a:gridCol>
                <a:gridCol w="699516">
                  <a:extLst>
                    <a:ext uri="{9D8B030D-6E8A-4147-A177-3AD203B41FA5}">
                      <a16:colId xmlns:a16="http://schemas.microsoft.com/office/drawing/2014/main" val="1548040513"/>
                    </a:ext>
                  </a:extLst>
                </a:gridCol>
                <a:gridCol w="658368">
                  <a:extLst>
                    <a:ext uri="{9D8B030D-6E8A-4147-A177-3AD203B41FA5}">
                      <a16:colId xmlns:a16="http://schemas.microsoft.com/office/drawing/2014/main" val="82597953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32987415"/>
                  </a:ext>
                </a:extLst>
              </a:tr>
              <a:tr h="370840">
                <a:tc>
                  <a:txBody>
                    <a:bodyPr/>
                    <a:lstStyle/>
                    <a:p>
                      <a:r>
                        <a:rPr lang="en-US" sz="1000"/>
                        <a:t>citiesdubai</a:t>
                      </a:r>
                    </a:p>
                  </a:txBody>
                  <a:tcPr/>
                </a:tc>
                <a:tc>
                  <a:txBody>
                    <a:bodyPr/>
                    <a:lstStyle/>
                    <a:p>
                      <a:r>
                        <a:rPr lang="en-US" sz="1000"/>
                        <a:t>14617</a:t>
                      </a:r>
                    </a:p>
                  </a:txBody>
                  <a:tcPr/>
                </a:tc>
                <a:tc>
                  <a:txBody>
                    <a:bodyPr/>
                    <a:lstStyle/>
                    <a:p>
                      <a:r>
                        <a:rPr lang="en-US" sz="1000"/>
                        <a:t>70</a:t>
                      </a:r>
                    </a:p>
                  </a:txBody>
                  <a:tcPr/>
                </a:tc>
                <a:tc>
                  <a:txBody>
                    <a:bodyPr/>
                    <a:lstStyle/>
                    <a:p>
                      <a:r>
                        <a:rPr lang="en-US" sz="1000"/>
                        <a:t>29</a:t>
                      </a:r>
                    </a:p>
                  </a:txBody>
                  <a:tcPr/>
                </a:tc>
                <a:tc>
                  <a:txBody>
                    <a:bodyPr/>
                    <a:lstStyle/>
                    <a:p>
                      <a:r>
                        <a:rPr lang="en-US" sz="1000"/>
                        <a:t>1</a:t>
                      </a:r>
                    </a:p>
                  </a:txBody>
                  <a:tcPr/>
                </a:tc>
                <a:tc>
                  <a:txBody>
                    <a:bodyPr/>
                    <a:lstStyle/>
                    <a:p>
                      <a:r>
                        <a:rPr lang="en-US" sz="1000"/>
                        <a:t>1</a:t>
                      </a:r>
                    </a:p>
                  </a:txBody>
                  <a:tcPr/>
                </a:tc>
                <a:tc>
                  <a:txBody>
                    <a:bodyPr/>
                    <a:lstStyle/>
                    <a:p>
                      <a:r>
                        <a:rPr lang="en-US" sz="1000"/>
                        <a:t>31</a:t>
                      </a:r>
                    </a:p>
                  </a:txBody>
                  <a:tcPr/>
                </a:tc>
                <a:tc>
                  <a:txBody>
                    <a:bodyPr/>
                    <a:lstStyle/>
                    <a:p>
                      <a:r>
                        <a:rPr lang="en-US" sz="1000"/>
                        <a:t>1309</a:t>
                      </a:r>
                    </a:p>
                  </a:txBody>
                  <a:tcPr/>
                </a:tc>
                <a:tc>
                  <a:txBody>
                    <a:bodyPr/>
                    <a:lstStyle/>
                    <a:p>
                      <a:r>
                        <a:rPr lang="en-US" sz="1000"/>
                        <a:t>15</a:t>
                      </a:r>
                    </a:p>
                  </a:txBody>
                  <a:tcPr/>
                </a:tc>
                <a:tc>
                  <a:txBody>
                    <a:bodyPr/>
                    <a:lstStyle/>
                    <a:p>
                      <a:r>
                        <a:rPr lang="en-US" sz="1000"/>
                        <a:t>0.2929 %</a:t>
                      </a:r>
                    </a:p>
                  </a:txBody>
                  <a:tcPr/>
                </a:tc>
                <a:extLst>
                  <a:ext uri="{0D108BD9-81ED-4DB2-BD59-A6C34878D82A}">
                    <a16:rowId xmlns:a16="http://schemas.microsoft.com/office/drawing/2014/main" val="2699426262"/>
                  </a:ext>
                </a:extLst>
              </a:tr>
              <a:tr h="370840">
                <a:tc>
                  <a:txBody>
                    <a:bodyPr/>
                    <a:lstStyle/>
                    <a:p>
                      <a:r>
                        <a:rPr lang="en-US" sz="1000"/>
                        <a:t>citiesriyadh</a:t>
                      </a:r>
                    </a:p>
                  </a:txBody>
                  <a:tcPr/>
                </a:tc>
                <a:tc>
                  <a:txBody>
                    <a:bodyPr/>
                    <a:lstStyle/>
                    <a:p>
                      <a:r>
                        <a:rPr lang="en-US" sz="1000"/>
                        <a:t>16594</a:t>
                      </a:r>
                    </a:p>
                  </a:txBody>
                  <a:tcPr/>
                </a:tc>
                <a:tc>
                  <a:txBody>
                    <a:bodyPr/>
                    <a:lstStyle/>
                    <a:p>
                      <a:r>
                        <a:rPr lang="en-US" sz="1000"/>
                        <a:t>392</a:t>
                      </a:r>
                    </a:p>
                  </a:txBody>
                  <a:tcPr/>
                </a:tc>
                <a:tc>
                  <a:txBody>
                    <a:bodyPr/>
                    <a:lstStyle/>
                    <a:p>
                      <a:r>
                        <a:rPr lang="en-US" sz="1000"/>
                        <a:t>30</a:t>
                      </a:r>
                    </a:p>
                  </a:txBody>
                  <a:tcPr/>
                </a:tc>
                <a:tc>
                  <a:txBody>
                    <a:bodyPr/>
                    <a:lstStyle/>
                    <a:p>
                      <a:r>
                        <a:rPr lang="en-US" sz="1000"/>
                        <a:t>2</a:t>
                      </a:r>
                    </a:p>
                  </a:txBody>
                  <a:tcPr/>
                </a:tc>
                <a:tc>
                  <a:txBody>
                    <a:bodyPr/>
                    <a:lstStyle/>
                    <a:p>
                      <a:r>
                        <a:rPr lang="en-US" sz="1000"/>
                        <a:t>0</a:t>
                      </a:r>
                    </a:p>
                  </a:txBody>
                  <a:tcPr/>
                </a:tc>
                <a:tc>
                  <a:txBody>
                    <a:bodyPr/>
                    <a:lstStyle/>
                    <a:p>
                      <a:r>
                        <a:rPr lang="en-US" sz="1000"/>
                        <a:t>32</a:t>
                      </a:r>
                    </a:p>
                  </a:txBody>
                  <a:tcPr/>
                </a:tc>
                <a:tc>
                  <a:txBody>
                    <a:bodyPr/>
                    <a:lstStyle/>
                    <a:p>
                      <a:r>
                        <a:rPr lang="en-US" sz="1000"/>
                        <a:t>2136</a:t>
                      </a:r>
                    </a:p>
                  </a:txBody>
                  <a:tcPr/>
                </a:tc>
                <a:tc>
                  <a:txBody>
                    <a:bodyPr/>
                    <a:lstStyle/>
                    <a:p>
                      <a:r>
                        <a:rPr lang="en-US" sz="1000"/>
                        <a:t>52</a:t>
                      </a:r>
                    </a:p>
                  </a:txBody>
                  <a:tcPr/>
                </a:tc>
                <a:tc>
                  <a:txBody>
                    <a:bodyPr/>
                    <a:lstStyle/>
                    <a:p>
                      <a:r>
                        <a:rPr lang="en-US" sz="1000"/>
                        <a:t>0.4170 %</a:t>
                      </a:r>
                    </a:p>
                  </a:txBody>
                  <a:tcPr/>
                </a:tc>
                <a:extLst>
                  <a:ext uri="{0D108BD9-81ED-4DB2-BD59-A6C34878D82A}">
                    <a16:rowId xmlns:a16="http://schemas.microsoft.com/office/drawing/2014/main" val="1783822303"/>
                  </a:ext>
                </a:extLst>
              </a:tr>
            </a:tbl>
          </a:graphicData>
        </a:graphic>
      </p:graphicFrame>
      <p:sp>
        <p:nvSpPr>
          <p:cNvPr id="4" name="Text Placeholder 3">
            <a:extLst>
              <a:ext uri="{FF2B5EF4-FFF2-40B4-BE49-F238E27FC236}">
                <a16:creationId xmlns:a16="http://schemas.microsoft.com/office/drawing/2014/main" id="{52C5AB37-87C6-49B5-BF41-EB18044654B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542980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16CED-FECD-4141-9ED1-A0DB60B380F9}"/>
              </a:ext>
            </a:extLst>
          </p:cNvPr>
          <p:cNvSpPr>
            <a:spLocks noGrp="1"/>
          </p:cNvSpPr>
          <p:nvPr>
            <p:ph type="title"/>
          </p:nvPr>
        </p:nvSpPr>
        <p:spPr/>
        <p:txBody>
          <a:bodyPr/>
          <a:lstStyle/>
          <a:p>
            <a:r>
              <a:rPr lang="en-US"/>
              <a:t>Instagram Posts Table | Cities - 1 of 7</a:t>
            </a:r>
          </a:p>
        </p:txBody>
      </p:sp>
      <p:graphicFrame>
        <p:nvGraphicFramePr>
          <p:cNvPr id="5" name="Table Placeholder 4">
            <a:extLst>
              <a:ext uri="{FF2B5EF4-FFF2-40B4-BE49-F238E27FC236}">
                <a16:creationId xmlns:a16="http://schemas.microsoft.com/office/drawing/2014/main" id="{5903E930-7CB0-4901-96BA-DFCA4BDDE2A9}"/>
              </a:ext>
            </a:extLst>
          </p:cNvPr>
          <p:cNvGraphicFramePr>
            <a:graphicFrameLocks noGrp="1"/>
          </p:cNvGraphicFramePr>
          <p:nvPr>
            <p:ph type="tbl" sz="quarter" idx="13"/>
            <p:extLst>
              <p:ext uri="{D42A27DB-BD31-4B8C-83A1-F6EECF244321}">
                <p14:modId xmlns:p14="http://schemas.microsoft.com/office/powerpoint/2010/main" val="458007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14311204"/>
                    </a:ext>
                  </a:extLst>
                </a:gridCol>
                <a:gridCol w="987552">
                  <a:extLst>
                    <a:ext uri="{9D8B030D-6E8A-4147-A177-3AD203B41FA5}">
                      <a16:colId xmlns:a16="http://schemas.microsoft.com/office/drawing/2014/main" val="4111412332"/>
                    </a:ext>
                  </a:extLst>
                </a:gridCol>
                <a:gridCol w="987552">
                  <a:extLst>
                    <a:ext uri="{9D8B030D-6E8A-4147-A177-3AD203B41FA5}">
                      <a16:colId xmlns:a16="http://schemas.microsoft.com/office/drawing/2014/main" val="3724615432"/>
                    </a:ext>
                  </a:extLst>
                </a:gridCol>
                <a:gridCol w="987552">
                  <a:extLst>
                    <a:ext uri="{9D8B030D-6E8A-4147-A177-3AD203B41FA5}">
                      <a16:colId xmlns:a16="http://schemas.microsoft.com/office/drawing/2014/main" val="350556609"/>
                    </a:ext>
                  </a:extLst>
                </a:gridCol>
                <a:gridCol w="987552">
                  <a:extLst>
                    <a:ext uri="{9D8B030D-6E8A-4147-A177-3AD203B41FA5}">
                      <a16:colId xmlns:a16="http://schemas.microsoft.com/office/drawing/2014/main" val="2787736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21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- 2018-08-31 07:46:23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مثالية لعشاق التصميم وعشاق الشطرنج على حد سواء ، مجموعات الشطرنج من "سكاي لاين" تأخذ الالهام من مدن العالم وتتميز بقطع اللعب على طراز المباني الشهيرة. اعثر عليها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Perfect for design lovers and chess enthusiasts alike, #SkylineChess sets take inspiration from cities of the world, and feature playing pieces modeled on iconic buildings. Find Skyline Chess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0937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- 2018-08-31 07:36:14 </a:t>
                      </a:r>
                      <a:r>
                        <a:rPr kumimoji="0" lang="en-US" sz="1000" b="0" i="0" u="none" strike="noStrike" kern="1200" cap="none" spc="0" normalizeH="0" baseline="0" noProof="0">
                          <a:ln>
                            <a:noFill/>
                          </a:ln>
                          <a:solidFill>
                            <a:prstClr val="black"/>
                          </a:solidFill>
                          <a:effectLst/>
                          <a:uLnTx/>
                          <a:uFillTx/>
                          <a:latin typeface="+mn-lt"/>
                          <a:ea typeface="+mn-ea"/>
                          <a:cs typeface="+mn-cs"/>
                        </a:rPr>
                        <a:t>
 The superhero of speakers! The Timebox Mini portable Bluetooth speaker offers the latest in technology, combining high-quality audio with a color-filled pixel art display, a built-in microphone, sleep-aid capabilities, weather reports, social media notifications, and much more. Check out the Timebox Mini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7856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- 2018-08-30 07:33:19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جرّب تصاميم جريئة وأنيقة من "جوناثان ادلر" تضيف تأثير الى ديكورك. يظهر هنا صحن انفيل مصنوع من النحاس الصلب مطلي ممزوج بالالوان الزاهية لتضفي لمسة البوب، اعثر عليها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Try bold, elegant designs from #JonathanAdler to add impact to your décor! Shown here, the Anvil bowls are crafted in solid brass combined with a bright enameled interior to provide a pop of color. Check them out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8052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- 2018-08-30 07:32:33 </a:t>
                      </a:r>
                      <a:r>
                        <a:rPr kumimoji="0" lang="en-US" sz="1000" b="0" i="0" u="none" strike="noStrike" kern="1200" cap="none" spc="0" normalizeH="0" baseline="0" noProof="0">
                          <a:ln>
                            <a:noFill/>
                          </a:ln>
                          <a:solidFill>
                            <a:prstClr val="black"/>
                          </a:solidFill>
                          <a:effectLst/>
                          <a:uLnTx/>
                          <a:uFillTx/>
                          <a:latin typeface="+mn-lt"/>
                          <a:ea typeface="+mn-ea"/>
                          <a:cs typeface="+mn-cs"/>
                        </a:rPr>
                        <a:t>
 Decorate your phone with Wood’d! Using traditional materials combined with contemporary design, the Tropical cover shown here is crafted from two different carved and printed wooden layers. Discover your favorite case from Wood’d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29378482"/>
                  </a:ext>
                </a:extLst>
              </a:tr>
            </a:tbl>
          </a:graphicData>
        </a:graphic>
      </p:graphicFrame>
      <p:sp>
        <p:nvSpPr>
          <p:cNvPr id="4" name="Text Placeholder 3">
            <a:extLst>
              <a:ext uri="{FF2B5EF4-FFF2-40B4-BE49-F238E27FC236}">
                <a16:creationId xmlns:a16="http://schemas.microsoft.com/office/drawing/2014/main" id="{C4C2F8BF-6BB9-4999-BB26-9D35CF775ED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70239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069AF-E453-47D9-B063-D149B7AF8975}"/>
              </a:ext>
            </a:extLst>
          </p:cNvPr>
          <p:cNvSpPr>
            <a:spLocks noGrp="1"/>
          </p:cNvSpPr>
          <p:nvPr>
            <p:ph type="title"/>
          </p:nvPr>
        </p:nvSpPr>
        <p:spPr/>
        <p:txBody>
          <a:bodyPr/>
          <a:lstStyle/>
          <a:p>
            <a:r>
              <a:rPr lang="en-US"/>
              <a:t>Instagram Posts Table | Cities - 2 of 7</a:t>
            </a:r>
          </a:p>
        </p:txBody>
      </p:sp>
      <p:graphicFrame>
        <p:nvGraphicFramePr>
          <p:cNvPr id="5" name="Table Placeholder 4">
            <a:extLst>
              <a:ext uri="{FF2B5EF4-FFF2-40B4-BE49-F238E27FC236}">
                <a16:creationId xmlns:a16="http://schemas.microsoft.com/office/drawing/2014/main" id="{1C3D3802-2633-4C4F-83BA-B42BD8F00AD3}"/>
              </a:ext>
            </a:extLst>
          </p:cNvPr>
          <p:cNvGraphicFramePr>
            <a:graphicFrameLocks noGrp="1"/>
          </p:cNvGraphicFramePr>
          <p:nvPr>
            <p:ph type="tbl" sz="quarter" idx="13"/>
            <p:extLst>
              <p:ext uri="{D42A27DB-BD31-4B8C-83A1-F6EECF244321}">
                <p14:modId xmlns:p14="http://schemas.microsoft.com/office/powerpoint/2010/main" val="360103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4836587"/>
                    </a:ext>
                  </a:extLst>
                </a:gridCol>
                <a:gridCol w="987552">
                  <a:extLst>
                    <a:ext uri="{9D8B030D-6E8A-4147-A177-3AD203B41FA5}">
                      <a16:colId xmlns:a16="http://schemas.microsoft.com/office/drawing/2014/main" val="3537048876"/>
                    </a:ext>
                  </a:extLst>
                </a:gridCol>
                <a:gridCol w="987552">
                  <a:extLst>
                    <a:ext uri="{9D8B030D-6E8A-4147-A177-3AD203B41FA5}">
                      <a16:colId xmlns:a16="http://schemas.microsoft.com/office/drawing/2014/main" val="2847107297"/>
                    </a:ext>
                  </a:extLst>
                </a:gridCol>
                <a:gridCol w="987552">
                  <a:extLst>
                    <a:ext uri="{9D8B030D-6E8A-4147-A177-3AD203B41FA5}">
                      <a16:colId xmlns:a16="http://schemas.microsoft.com/office/drawing/2014/main" val="3495374031"/>
                    </a:ext>
                  </a:extLst>
                </a:gridCol>
                <a:gridCol w="987552">
                  <a:extLst>
                    <a:ext uri="{9D8B030D-6E8A-4147-A177-3AD203B41FA5}">
                      <a16:colId xmlns:a16="http://schemas.microsoft.com/office/drawing/2014/main" val="476889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3263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- 2018-08-29 08:35:08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ارتقي بأناقتك مع "بانغل اب". امزج الاساور مع بعضها البعض حيث انها مصنوعه من الذهب المطلي والمينا المزينة بألوان البوب والرسومات! متوفره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Enhance your style with #BangleUp! Mix and match bracelets, bangles, and cuffs crafted from gold dipped brass and enamel decorated with pop colors and custom graphic prints. Find your favorite from Bangle Up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20106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- 2018-08-29 08:02:35 </a:t>
                      </a:r>
                      <a:r>
                        <a:rPr kumimoji="0" lang="en-US" sz="1000" b="0" i="0" u="none" strike="noStrike" kern="1200" cap="none" spc="0" normalizeH="0" baseline="0" noProof="0">
                          <a:ln>
                            <a:noFill/>
                          </a:ln>
                          <a:solidFill>
                            <a:prstClr val="black"/>
                          </a:solidFill>
                          <a:effectLst/>
                          <a:uLnTx/>
                          <a:uFillTx/>
                          <a:latin typeface="+mn-lt"/>
                          <a:ea typeface="+mn-ea"/>
                          <a:cs typeface="+mn-cs"/>
                        </a:rPr>
                        <a:t>
 Keep your cables under control with the Belt cable from #NativeUnion! Made with durable nylon braiding and Kevlar fiber, its reinforced from the inside out to resist wear and tear. Wrap up your charging needs with Native Union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409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- 2018-08-28 09:31:17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أضف الجمال والمعنى الى روتين القهوة الخاص بك مع مجموعى اكسينتس من "صلصال". تم التركيز على اللكنات العربيه والانماط المعقدة حيث اللون البرتقالي الغني يبرز طاقة كل قطعة،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Add beauty and meaning to your coffee routine with the Accents collection from #Silsal! Putting the emphasis on Arabic accents, each design shares flowing, complex patterns while hues of rich orange accentuate the energy of each stroke. Discover the selection from Silsal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94397783"/>
                  </a:ext>
                </a:extLst>
              </a:tr>
            </a:tbl>
          </a:graphicData>
        </a:graphic>
      </p:graphicFrame>
      <p:sp>
        <p:nvSpPr>
          <p:cNvPr id="4" name="Text Placeholder 3">
            <a:extLst>
              <a:ext uri="{FF2B5EF4-FFF2-40B4-BE49-F238E27FC236}">
                <a16:creationId xmlns:a16="http://schemas.microsoft.com/office/drawing/2014/main" id="{FBC35BD6-3A6A-459C-A39E-0FA68BD7765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521989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A05FB-E0BF-45E0-94AC-E15ABAE4938D}"/>
              </a:ext>
            </a:extLst>
          </p:cNvPr>
          <p:cNvSpPr>
            <a:spLocks noGrp="1"/>
          </p:cNvSpPr>
          <p:nvPr>
            <p:ph type="title"/>
          </p:nvPr>
        </p:nvSpPr>
        <p:spPr/>
        <p:txBody>
          <a:bodyPr/>
          <a:lstStyle/>
          <a:p>
            <a:r>
              <a:rPr lang="en-US"/>
              <a:t>Instagram Posts Table | Cities - 3 of 7</a:t>
            </a:r>
          </a:p>
        </p:txBody>
      </p:sp>
      <p:graphicFrame>
        <p:nvGraphicFramePr>
          <p:cNvPr id="5" name="Table Placeholder 4">
            <a:extLst>
              <a:ext uri="{FF2B5EF4-FFF2-40B4-BE49-F238E27FC236}">
                <a16:creationId xmlns:a16="http://schemas.microsoft.com/office/drawing/2014/main" id="{80C189DC-B96C-41C9-974D-EC0204BFB4D3}"/>
              </a:ext>
            </a:extLst>
          </p:cNvPr>
          <p:cNvGraphicFramePr>
            <a:graphicFrameLocks noGrp="1"/>
          </p:cNvGraphicFramePr>
          <p:nvPr>
            <p:ph type="tbl" sz="quarter" idx="13"/>
            <p:extLst>
              <p:ext uri="{D42A27DB-BD31-4B8C-83A1-F6EECF244321}">
                <p14:modId xmlns:p14="http://schemas.microsoft.com/office/powerpoint/2010/main" val="330770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8373944"/>
                    </a:ext>
                  </a:extLst>
                </a:gridCol>
                <a:gridCol w="987552">
                  <a:extLst>
                    <a:ext uri="{9D8B030D-6E8A-4147-A177-3AD203B41FA5}">
                      <a16:colId xmlns:a16="http://schemas.microsoft.com/office/drawing/2014/main" val="209479057"/>
                    </a:ext>
                  </a:extLst>
                </a:gridCol>
                <a:gridCol w="987552">
                  <a:extLst>
                    <a:ext uri="{9D8B030D-6E8A-4147-A177-3AD203B41FA5}">
                      <a16:colId xmlns:a16="http://schemas.microsoft.com/office/drawing/2014/main" val="1614466008"/>
                    </a:ext>
                  </a:extLst>
                </a:gridCol>
                <a:gridCol w="987552">
                  <a:extLst>
                    <a:ext uri="{9D8B030D-6E8A-4147-A177-3AD203B41FA5}">
                      <a16:colId xmlns:a16="http://schemas.microsoft.com/office/drawing/2014/main" val="4069506171"/>
                    </a:ext>
                  </a:extLst>
                </a:gridCol>
                <a:gridCol w="987552">
                  <a:extLst>
                    <a:ext uri="{9D8B030D-6E8A-4147-A177-3AD203B41FA5}">
                      <a16:colId xmlns:a16="http://schemas.microsoft.com/office/drawing/2014/main" val="3607632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86440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- 2018-08-28 09:23:36 </a:t>
                      </a:r>
                      <a:r>
                        <a:rPr kumimoji="0" lang="en-US" sz="1000" b="0" i="0" u="none" strike="noStrike" kern="1200" cap="none" spc="0" normalizeH="0" baseline="0" noProof="0">
                          <a:ln>
                            <a:noFill/>
                          </a:ln>
                          <a:solidFill>
                            <a:prstClr val="black"/>
                          </a:solidFill>
                          <a:effectLst/>
                          <a:uLnTx/>
                          <a:uFillTx/>
                          <a:latin typeface="+mn-lt"/>
                          <a:ea typeface="+mn-ea"/>
                          <a:cs typeface="+mn-cs"/>
                        </a:rPr>
                        <a:t>
 The Oblo bulb from #Tala looks great suspended in a pendant or displayed in the elegant, cylindrical Touch lamp shown here. Enjoy warm harmonious lighting with energy-efficient, environmentally-friendly design from Tala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92947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- 2018-08-27 14:38:26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ابقى مطلعاً على آخر صيحات الأثاث والديكور المعروضة الان في مدن !
</a:t>
                      </a:r>
                      <a:r>
                        <a:rPr kumimoji="0" lang="en-US" sz="1000" b="0" i="0" u="none" strike="noStrike" kern="1200" cap="none" spc="0" normalizeH="0" baseline="0" noProof="0">
                          <a:ln>
                            <a:noFill/>
                          </a:ln>
                          <a:solidFill>
                            <a:prstClr val="black"/>
                          </a:solidFill>
                          <a:effectLst/>
                          <a:uLnTx/>
                          <a:uFillTx/>
                          <a:latin typeface="+mn-lt"/>
                          <a:ea typeface="+mn-ea"/>
                          <a:cs typeface="+mn-cs"/>
                        </a:rPr>
                        <a:t>Find a new favorite at #CitiesRiyadh! Be sure to check out our latest additions in furniture and decor, now on display!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94001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- 2018-08-27 13:17:12 </a:t>
                      </a:r>
                      <a:r>
                        <a:rPr kumimoji="0" lang="en-US" sz="1000" b="0" i="0" u="none" strike="noStrike" kern="1200" cap="none" spc="0" normalizeH="0" baseline="0" noProof="0">
                          <a:ln>
                            <a:noFill/>
                          </a:ln>
                          <a:solidFill>
                            <a:prstClr val="black"/>
                          </a:solidFill>
                          <a:effectLst/>
                          <a:uLnTx/>
                          <a:uFillTx/>
                          <a:latin typeface="+mn-lt"/>
                          <a:ea typeface="+mn-ea"/>
                          <a:cs typeface="+mn-cs"/>
                        </a:rPr>
                        <a:t>
 Add intricate style to your wrist with the #Zinvo Blade Calligraphy watch! Find this limited edition watch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5018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- 2018-08-26 08:05:14 </a:t>
                      </a:r>
                      <a:r>
                        <a:rPr kumimoji="0" lang="en-US" sz="1000" b="0" i="0" u="none" strike="noStrike" kern="1200" cap="none" spc="0" normalizeH="0" baseline="0" noProof="0">
                          <a:ln>
                            <a:noFill/>
                          </a:ln>
                          <a:solidFill>
                            <a:prstClr val="black"/>
                          </a:solidFill>
                          <a:effectLst/>
                          <a:uLnTx/>
                          <a:uFillTx/>
                          <a:latin typeface="+mn-lt"/>
                          <a:ea typeface="+mn-ea"/>
                          <a:cs typeface="+mn-cs"/>
                        </a:rPr>
                        <a:t>
 Celebrating the union between exceptional fragrances and beautifully crafted pieces, #oOumm offers four original scents delivered in exclusive scent capsules designed to fit precisely into the oOumm candleholders. Find your favorite scent and style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78635557"/>
                  </a:ext>
                </a:extLst>
              </a:tr>
            </a:tbl>
          </a:graphicData>
        </a:graphic>
      </p:graphicFrame>
      <p:sp>
        <p:nvSpPr>
          <p:cNvPr id="4" name="Text Placeholder 3">
            <a:extLst>
              <a:ext uri="{FF2B5EF4-FFF2-40B4-BE49-F238E27FC236}">
                <a16:creationId xmlns:a16="http://schemas.microsoft.com/office/drawing/2014/main" id="{BCE8FF5A-5B92-4783-82CD-6CEC4F3A99B4}"/>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657604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696FD-68C9-4318-BF84-A044F72296F5}"/>
              </a:ext>
            </a:extLst>
          </p:cNvPr>
          <p:cNvSpPr>
            <a:spLocks noGrp="1"/>
          </p:cNvSpPr>
          <p:nvPr>
            <p:ph type="title"/>
          </p:nvPr>
        </p:nvSpPr>
        <p:spPr/>
        <p:txBody>
          <a:bodyPr/>
          <a:lstStyle/>
          <a:p>
            <a:r>
              <a:rPr lang="en-US"/>
              <a:t>Instagram Posts Table | Cities - 4 of 7</a:t>
            </a:r>
          </a:p>
        </p:txBody>
      </p:sp>
      <p:graphicFrame>
        <p:nvGraphicFramePr>
          <p:cNvPr id="5" name="Table Placeholder 4">
            <a:extLst>
              <a:ext uri="{FF2B5EF4-FFF2-40B4-BE49-F238E27FC236}">
                <a16:creationId xmlns:a16="http://schemas.microsoft.com/office/drawing/2014/main" id="{40AF08B6-081F-4B33-A4CD-73799CDF2A15}"/>
              </a:ext>
            </a:extLst>
          </p:cNvPr>
          <p:cNvGraphicFramePr>
            <a:graphicFrameLocks noGrp="1"/>
          </p:cNvGraphicFramePr>
          <p:nvPr>
            <p:ph type="tbl" sz="quarter" idx="13"/>
            <p:extLst>
              <p:ext uri="{D42A27DB-BD31-4B8C-83A1-F6EECF244321}">
                <p14:modId xmlns:p14="http://schemas.microsoft.com/office/powerpoint/2010/main" val="1303529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27184724"/>
                    </a:ext>
                  </a:extLst>
                </a:gridCol>
                <a:gridCol w="987552">
                  <a:extLst>
                    <a:ext uri="{9D8B030D-6E8A-4147-A177-3AD203B41FA5}">
                      <a16:colId xmlns:a16="http://schemas.microsoft.com/office/drawing/2014/main" val="2811248584"/>
                    </a:ext>
                  </a:extLst>
                </a:gridCol>
                <a:gridCol w="987552">
                  <a:extLst>
                    <a:ext uri="{9D8B030D-6E8A-4147-A177-3AD203B41FA5}">
                      <a16:colId xmlns:a16="http://schemas.microsoft.com/office/drawing/2014/main" val="865394011"/>
                    </a:ext>
                  </a:extLst>
                </a:gridCol>
                <a:gridCol w="987552">
                  <a:extLst>
                    <a:ext uri="{9D8B030D-6E8A-4147-A177-3AD203B41FA5}">
                      <a16:colId xmlns:a16="http://schemas.microsoft.com/office/drawing/2014/main" val="3331478877"/>
                    </a:ext>
                  </a:extLst>
                </a:gridCol>
                <a:gridCol w="987552">
                  <a:extLst>
                    <a:ext uri="{9D8B030D-6E8A-4147-A177-3AD203B41FA5}">
                      <a16:colId xmlns:a16="http://schemas.microsoft.com/office/drawing/2014/main" val="2577663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6440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- 2018-08-26 08:00:42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 مزيد من فوضى المفاتيح ! 
تقوم " اوربت كي " بتنظيم المفاتيح الخاصة بك في كومة يمكن الوصول إليها بسهولة تصل إلى 7 مفاتيح ، مما يقلل من ازعاج المفاتيح المتراكمة  ويحمي العناصر الأخرى من الخدوش . متوفرة الان في مدن ! </a:t>
                      </a:r>
                      <a:r>
                        <a:rPr kumimoji="0" lang="en-US" sz="1000" b="0" i="0" u="none" strike="noStrike" kern="1200" cap="none" spc="0" normalizeH="0" baseline="0" noProof="0">
                          <a:ln>
                            <a:noFill/>
                          </a:ln>
                          <a:solidFill>
                            <a:prstClr val="black"/>
                          </a:solidFill>
                          <a:effectLst/>
                          <a:uLnTx/>
                          <a:uFillTx/>
                          <a:latin typeface="+mn-lt"/>
                          <a:ea typeface="+mn-ea"/>
                          <a:cs typeface="+mn-cs"/>
                        </a:rPr>
                        <a:t>No more noisy bunches of keys! #Orbitkey organizes your keys into an easily accessible stack of up to 7 keys, reducing noise from jangling keys and protecting other items from errant scratches. Choose your favorite from Orbitkey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7595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- 2018-08-25 09:01:19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الذهاب الى البرية مع مزهرية حديقة الحيوان التذكارية من بولس بوتن ! مرقمة وموقعة ، وصُنعت بواسطة ورش  خزفية من تايلاند ، مزهرية حديقة الحيوان هي تصميم فريد من نوعه. اعثر عليها الآن في مدن ! </a:t>
                      </a:r>
                      <a:r>
                        <a:rPr kumimoji="0" lang="en-US" sz="1000" b="0" i="0" u="none" strike="noStrike" kern="1200" cap="none" spc="0" normalizeH="0" baseline="0" noProof="0">
                          <a:ln>
                            <a:noFill/>
                          </a:ln>
                          <a:solidFill>
                            <a:prstClr val="black"/>
                          </a:solidFill>
                          <a:effectLst/>
                          <a:uLnTx/>
                          <a:uFillTx/>
                          <a:latin typeface="+mn-lt"/>
                          <a:ea typeface="+mn-ea"/>
                          <a:cs typeface="+mn-cs"/>
                        </a:rPr>
                        <a:t>Go wild with the Zoo Souvenir vase from #PolsPotten! Numbered and signed, and crafted using ceramic tourist trinkets from Thailand, the Zoo vase is one-of-a-kind design. Find it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8968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- 2018-08-25 08:01:03 </a:t>
                      </a:r>
                      <a:r>
                        <a:rPr kumimoji="0" lang="en-US" sz="1000" b="0" i="0" u="none" strike="noStrike" kern="1200" cap="none" spc="0" normalizeH="0" baseline="0" noProof="0">
                          <a:ln>
                            <a:noFill/>
                          </a:ln>
                          <a:solidFill>
                            <a:prstClr val="black"/>
                          </a:solidFill>
                          <a:effectLst/>
                          <a:uLnTx/>
                          <a:uFillTx/>
                          <a:latin typeface="+mn-lt"/>
                          <a:ea typeface="+mn-ea"/>
                          <a:cs typeface="+mn-cs"/>
                        </a:rPr>
                        <a:t>
 Just pull and go! The Speed wallet from the #FrenchieCo. is crafted from top quality Italian leather and provides super-fast access to cards and cash. Discover the selection from the Frenchie Co. now available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4976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- 2018-08-24 07:36:17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ابدأ اللعب! اكتشف طاولات كرة القدم من "ار اس برشلونه" وأضف بعض المرح الى منزلك!
 #مدن #ديكور #كونسبت #ديكور_مودرن#ديكور_عصري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Get gaming with #CitiesRiyadh! Check out our football tables from RS Barcelona and add some fun to your 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8024044"/>
                  </a:ext>
                </a:extLst>
              </a:tr>
            </a:tbl>
          </a:graphicData>
        </a:graphic>
      </p:graphicFrame>
      <p:sp>
        <p:nvSpPr>
          <p:cNvPr id="4" name="Text Placeholder 3">
            <a:extLst>
              <a:ext uri="{FF2B5EF4-FFF2-40B4-BE49-F238E27FC236}">
                <a16:creationId xmlns:a16="http://schemas.microsoft.com/office/drawing/2014/main" id="{21FAB0BD-CA2F-4EE2-9803-14B803BD12BC}"/>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11620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CCB51-2252-4020-845F-6F4F923195BE}"/>
              </a:ext>
            </a:extLst>
          </p:cNvPr>
          <p:cNvSpPr>
            <a:spLocks noGrp="1"/>
          </p:cNvSpPr>
          <p:nvPr>
            <p:ph type="title"/>
          </p:nvPr>
        </p:nvSpPr>
        <p:spPr/>
        <p:txBody>
          <a:bodyPr/>
          <a:lstStyle/>
          <a:p>
            <a:r>
              <a:rPr lang="en-US"/>
              <a:t>Instagram Posts Table | Cities - 5 of 7</a:t>
            </a:r>
          </a:p>
        </p:txBody>
      </p:sp>
      <p:graphicFrame>
        <p:nvGraphicFramePr>
          <p:cNvPr id="5" name="Table Placeholder 4">
            <a:extLst>
              <a:ext uri="{FF2B5EF4-FFF2-40B4-BE49-F238E27FC236}">
                <a16:creationId xmlns:a16="http://schemas.microsoft.com/office/drawing/2014/main" id="{0418D07F-40C1-4D06-8DCA-4ABDF0741A69}"/>
              </a:ext>
            </a:extLst>
          </p:cNvPr>
          <p:cNvGraphicFramePr>
            <a:graphicFrameLocks noGrp="1"/>
          </p:cNvGraphicFramePr>
          <p:nvPr>
            <p:ph type="tbl" sz="quarter" idx="13"/>
            <p:extLst>
              <p:ext uri="{D42A27DB-BD31-4B8C-83A1-F6EECF244321}">
                <p14:modId xmlns:p14="http://schemas.microsoft.com/office/powerpoint/2010/main" val="3781468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61593962"/>
                    </a:ext>
                  </a:extLst>
                </a:gridCol>
                <a:gridCol w="987552">
                  <a:extLst>
                    <a:ext uri="{9D8B030D-6E8A-4147-A177-3AD203B41FA5}">
                      <a16:colId xmlns:a16="http://schemas.microsoft.com/office/drawing/2014/main" val="3044389452"/>
                    </a:ext>
                  </a:extLst>
                </a:gridCol>
                <a:gridCol w="987552">
                  <a:extLst>
                    <a:ext uri="{9D8B030D-6E8A-4147-A177-3AD203B41FA5}">
                      <a16:colId xmlns:a16="http://schemas.microsoft.com/office/drawing/2014/main" val="2410489921"/>
                    </a:ext>
                  </a:extLst>
                </a:gridCol>
                <a:gridCol w="987552">
                  <a:extLst>
                    <a:ext uri="{9D8B030D-6E8A-4147-A177-3AD203B41FA5}">
                      <a16:colId xmlns:a16="http://schemas.microsoft.com/office/drawing/2014/main" val="2523666192"/>
                    </a:ext>
                  </a:extLst>
                </a:gridCol>
                <a:gridCol w="987552">
                  <a:extLst>
                    <a:ext uri="{9D8B030D-6E8A-4147-A177-3AD203B41FA5}">
                      <a16:colId xmlns:a16="http://schemas.microsoft.com/office/drawing/2014/main" val="1152638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7644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- 2018-08-24 07:03:00 </a:t>
                      </a:r>
                      <a:r>
                        <a:rPr kumimoji="0" lang="en-US" sz="1000" b="0" i="0" u="none" strike="noStrike" kern="1200" cap="none" spc="0" normalizeH="0" baseline="0" noProof="0">
                          <a:ln>
                            <a:noFill/>
                          </a:ln>
                          <a:solidFill>
                            <a:prstClr val="black"/>
                          </a:solidFill>
                          <a:effectLst/>
                          <a:uLnTx/>
                          <a:uFillTx/>
                          <a:latin typeface="+mn-lt"/>
                          <a:ea typeface="+mn-ea"/>
                          <a:cs typeface="+mn-cs"/>
                        </a:rPr>
                        <a:t>
 For the coolest, most stylish phone case, try the Clic Marble case from #NativeUnion! Made from the finest natural marble, each case is unique, while offering lightweight, shatter-resistant protection for your phone. Find Clic Marble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1376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- 2018-08-23 13:10:51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عملية ورائجة! تعتبر الأكواب الكوفية من "صلصال" مثالية للمشروبات الساخنة والباردة بفضل تصميم الزجاج ذو الجدران المزدوجة. متوفرة الان في مدن!
 #مدن #ديكور #كونسبت #ديكور_مودرن#ديكور_عصري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Functional and fashionable! Kufic cups from #Silsal are perfect for hot and cold drinks thanks to the double-walled glass design, while the modern calligraphy accents offer contemporary appeal. Check them out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586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- 2018-08-23 12:45:44 </a:t>
                      </a:r>
                      <a:r>
                        <a:rPr kumimoji="0" lang="en-US" sz="1000" b="0" i="0" u="none" strike="noStrike" kern="1200" cap="none" spc="0" normalizeH="0" baseline="0" noProof="0">
                          <a:ln>
                            <a:noFill/>
                          </a:ln>
                          <a:solidFill>
                            <a:prstClr val="black"/>
                          </a:solidFill>
                          <a:effectLst/>
                          <a:uLnTx/>
                          <a:uFillTx/>
                          <a:latin typeface="+mn-lt"/>
                          <a:ea typeface="+mn-ea"/>
                          <a:cs typeface="+mn-cs"/>
                        </a:rPr>
                        <a:t>
 Try sharp style for your wrist with the Nail collection from #Chevalier! Check it out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51396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- 2018-08-22 09:00:26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جد مرايا بتصاميم وأشكال متعددة تتناسب مع ذوقك لدى مدن!
 #مدن #ديكور #كونسبت #ديكور_مودرن#ديكور_عصري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Mirror, mirror on the wall! Find your favorite reflective style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43104167"/>
                  </a:ext>
                </a:extLst>
              </a:tr>
            </a:tbl>
          </a:graphicData>
        </a:graphic>
      </p:graphicFrame>
      <p:sp>
        <p:nvSpPr>
          <p:cNvPr id="4" name="Text Placeholder 3">
            <a:extLst>
              <a:ext uri="{FF2B5EF4-FFF2-40B4-BE49-F238E27FC236}">
                <a16:creationId xmlns:a16="http://schemas.microsoft.com/office/drawing/2014/main" id="{4E20CEAD-02C2-4C12-B424-FB42126BE89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516230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623EF-6BD2-4940-9AFB-258EFB59E955}"/>
              </a:ext>
            </a:extLst>
          </p:cNvPr>
          <p:cNvSpPr>
            <a:spLocks noGrp="1"/>
          </p:cNvSpPr>
          <p:nvPr>
            <p:ph type="title"/>
          </p:nvPr>
        </p:nvSpPr>
        <p:spPr/>
        <p:txBody>
          <a:bodyPr/>
          <a:lstStyle/>
          <a:p>
            <a:r>
              <a:rPr lang="en-US"/>
              <a:t>Instagram Posts Table | Cities - 6 of 7</a:t>
            </a:r>
          </a:p>
        </p:txBody>
      </p:sp>
      <p:graphicFrame>
        <p:nvGraphicFramePr>
          <p:cNvPr id="5" name="Table Placeholder 4">
            <a:extLst>
              <a:ext uri="{FF2B5EF4-FFF2-40B4-BE49-F238E27FC236}">
                <a16:creationId xmlns:a16="http://schemas.microsoft.com/office/drawing/2014/main" id="{4FF70A55-C107-444C-8819-3FB799361D15}"/>
              </a:ext>
            </a:extLst>
          </p:cNvPr>
          <p:cNvGraphicFramePr>
            <a:graphicFrameLocks noGrp="1"/>
          </p:cNvGraphicFramePr>
          <p:nvPr>
            <p:ph type="tbl" sz="quarter" idx="13"/>
            <p:extLst>
              <p:ext uri="{D42A27DB-BD31-4B8C-83A1-F6EECF244321}">
                <p14:modId xmlns:p14="http://schemas.microsoft.com/office/powerpoint/2010/main" val="2321491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69103692"/>
                    </a:ext>
                  </a:extLst>
                </a:gridCol>
                <a:gridCol w="987552">
                  <a:extLst>
                    <a:ext uri="{9D8B030D-6E8A-4147-A177-3AD203B41FA5}">
                      <a16:colId xmlns:a16="http://schemas.microsoft.com/office/drawing/2014/main" val="2720647122"/>
                    </a:ext>
                  </a:extLst>
                </a:gridCol>
                <a:gridCol w="987552">
                  <a:extLst>
                    <a:ext uri="{9D8B030D-6E8A-4147-A177-3AD203B41FA5}">
                      <a16:colId xmlns:a16="http://schemas.microsoft.com/office/drawing/2014/main" val="3372360655"/>
                    </a:ext>
                  </a:extLst>
                </a:gridCol>
                <a:gridCol w="987552">
                  <a:extLst>
                    <a:ext uri="{9D8B030D-6E8A-4147-A177-3AD203B41FA5}">
                      <a16:colId xmlns:a16="http://schemas.microsoft.com/office/drawing/2014/main" val="1448822826"/>
                    </a:ext>
                  </a:extLst>
                </a:gridCol>
                <a:gridCol w="987552">
                  <a:extLst>
                    <a:ext uri="{9D8B030D-6E8A-4147-A177-3AD203B41FA5}">
                      <a16:colId xmlns:a16="http://schemas.microsoft.com/office/drawing/2014/main" val="1696388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28008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- 2018-08-22 08:00:41 </a:t>
                      </a:r>
                      <a:r>
                        <a:rPr kumimoji="0" lang="en-US" sz="1000" b="0" i="0" u="none" strike="noStrike" kern="1200" cap="none" spc="0" normalizeH="0" baseline="0" noProof="0">
                          <a:ln>
                            <a:noFill/>
                          </a:ln>
                          <a:solidFill>
                            <a:prstClr val="black"/>
                          </a:solidFill>
                          <a:effectLst/>
                          <a:uLnTx/>
                          <a:uFillTx/>
                          <a:latin typeface="+mn-lt"/>
                          <a:ea typeface="+mn-ea"/>
                          <a:cs typeface="+mn-cs"/>
                        </a:rPr>
                        <a:t>
 Cities' Eid promotion starts today! Shop Cities and receive a 200AED voucher with every purchase of 1000AED or more! Don't miss 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8922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- 2018-08-21 09:02:39 </a:t>
                      </a:r>
                      <a:r>
                        <a:rPr kumimoji="0" lang="en-US" sz="1000" b="0" i="0" u="none" strike="noStrike" kern="1200" cap="none" spc="0" normalizeH="0" baseline="0" noProof="0">
                          <a:ln>
                            <a:noFill/>
                          </a:ln>
                          <a:solidFill>
                            <a:prstClr val="black"/>
                          </a:solidFill>
                          <a:effectLst/>
                          <a:uLnTx/>
                          <a:uFillTx/>
                          <a:latin typeface="+mn-lt"/>
                          <a:ea typeface="+mn-ea"/>
                          <a:cs typeface="+mn-cs"/>
                        </a:rPr>
                        <a:t>
 Happy Eid from all of us here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34794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- 2018-08-21 09:00:56 </a:t>
                      </a:r>
                      <a:r>
                        <a:rPr kumimoji="0" lang="en-US" sz="1000" b="0" i="0" u="none" strike="noStrike" kern="1200" cap="none" spc="0" normalizeH="0" baseline="0" noProof="0">
                          <a:ln>
                            <a:noFill/>
                          </a:ln>
                          <a:solidFill>
                            <a:prstClr val="black"/>
                          </a:solidFill>
                          <a:effectLst/>
                          <a:uLnTx/>
                          <a:uFillTx/>
                          <a:latin typeface="+mn-lt"/>
                          <a:ea typeface="+mn-ea"/>
                          <a:cs typeface="+mn-cs"/>
                        </a:rPr>
                        <a:t>
 Wishing you a happy Eid from all of us here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80017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- 2018-08-20 09:00:27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عالم بأكمله بين يديك! مثبت الكتب على شكل كرة أرضية من "اوتانتك مودلز" متوفر الان في مدن!
 #مدن #ديكور #كونسبت #ديكور_مودرن#ديكور_عصري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You’ve got the whole world in your hands! Discover global inspiration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12321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- 2018-08-20 08:00:42 </a:t>
                      </a:r>
                      <a:r>
                        <a:rPr kumimoji="0" lang="en-US" sz="1000" b="0" i="0" u="none" strike="noStrike" kern="1200" cap="none" spc="0" normalizeH="0" baseline="0" noProof="0">
                          <a:ln>
                            <a:noFill/>
                          </a:ln>
                          <a:solidFill>
                            <a:prstClr val="black"/>
                          </a:solidFill>
                          <a:effectLst/>
                          <a:uLnTx/>
                          <a:uFillTx/>
                          <a:latin typeface="+mn-lt"/>
                          <a:ea typeface="+mn-ea"/>
                          <a:cs typeface="+mn-cs"/>
                        </a:rPr>
                        <a:t>
 Let’s get cooking! Shown here, the oven glove from #Dutchdeluxes includes a heat-resistant inner lining and is crafted from 100% full grain leather, available in four colors,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49744360"/>
                  </a:ext>
                </a:extLst>
              </a:tr>
            </a:tbl>
          </a:graphicData>
        </a:graphic>
      </p:graphicFrame>
      <p:sp>
        <p:nvSpPr>
          <p:cNvPr id="4" name="Text Placeholder 3">
            <a:extLst>
              <a:ext uri="{FF2B5EF4-FFF2-40B4-BE49-F238E27FC236}">
                <a16:creationId xmlns:a16="http://schemas.microsoft.com/office/drawing/2014/main" id="{71293914-7E96-4D96-AA38-57FE59D1BEB8}"/>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854145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C892A-37DE-42D3-A163-2AD496811C20}"/>
              </a:ext>
            </a:extLst>
          </p:cNvPr>
          <p:cNvSpPr>
            <a:spLocks noGrp="1"/>
          </p:cNvSpPr>
          <p:nvPr>
            <p:ph type="title"/>
          </p:nvPr>
        </p:nvSpPr>
        <p:spPr/>
        <p:txBody>
          <a:bodyPr/>
          <a:lstStyle/>
          <a:p>
            <a:r>
              <a:rPr lang="en-US"/>
              <a:t>Instagram Posts Table | Cities - 7 of 7</a:t>
            </a:r>
          </a:p>
        </p:txBody>
      </p:sp>
      <p:graphicFrame>
        <p:nvGraphicFramePr>
          <p:cNvPr id="5" name="Table Placeholder 4">
            <a:extLst>
              <a:ext uri="{FF2B5EF4-FFF2-40B4-BE49-F238E27FC236}">
                <a16:creationId xmlns:a16="http://schemas.microsoft.com/office/drawing/2014/main" id="{73F475D0-1768-43B7-BD7A-37111F6393EA}"/>
              </a:ext>
            </a:extLst>
          </p:cNvPr>
          <p:cNvGraphicFramePr>
            <a:graphicFrameLocks noGrp="1"/>
          </p:cNvGraphicFramePr>
          <p:nvPr>
            <p:ph type="tbl" sz="quarter" idx="13"/>
            <p:extLst>
              <p:ext uri="{D42A27DB-BD31-4B8C-83A1-F6EECF244321}">
                <p14:modId xmlns:p14="http://schemas.microsoft.com/office/powerpoint/2010/main" val="1239476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56141924"/>
                    </a:ext>
                  </a:extLst>
                </a:gridCol>
                <a:gridCol w="987552">
                  <a:extLst>
                    <a:ext uri="{9D8B030D-6E8A-4147-A177-3AD203B41FA5}">
                      <a16:colId xmlns:a16="http://schemas.microsoft.com/office/drawing/2014/main" val="1686621748"/>
                    </a:ext>
                  </a:extLst>
                </a:gridCol>
                <a:gridCol w="987552">
                  <a:extLst>
                    <a:ext uri="{9D8B030D-6E8A-4147-A177-3AD203B41FA5}">
                      <a16:colId xmlns:a16="http://schemas.microsoft.com/office/drawing/2014/main" val="2241939897"/>
                    </a:ext>
                  </a:extLst>
                </a:gridCol>
                <a:gridCol w="987552">
                  <a:extLst>
                    <a:ext uri="{9D8B030D-6E8A-4147-A177-3AD203B41FA5}">
                      <a16:colId xmlns:a16="http://schemas.microsoft.com/office/drawing/2014/main" val="2439402442"/>
                    </a:ext>
                  </a:extLst>
                </a:gridCol>
                <a:gridCol w="987552">
                  <a:extLst>
                    <a:ext uri="{9D8B030D-6E8A-4147-A177-3AD203B41FA5}">
                      <a16:colId xmlns:a16="http://schemas.microsoft.com/office/drawing/2014/main" val="2357951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2927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- 2018-08-19 09:05:09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بالفن والاختراعات من العصور الماضية مع نسخ طبق الاصل من طائرات وسيارات السرعة من "اوتانتك مودلز" متوفرة الان في مدن!
 #مدن #ديكور #كونسبت #ديكور_مودرن#ديكور_عصري #ديكورات_منزلية #ديكور_منزل #الرياض#السعودية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Enjoy the artistry, invention, and appreciation of past eras with detailed replicas of airborne flyers and speed machines. Check out the selection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1582213"/>
                  </a:ext>
                </a:extLst>
              </a:tr>
            </a:tbl>
          </a:graphicData>
        </a:graphic>
      </p:graphicFrame>
      <p:sp>
        <p:nvSpPr>
          <p:cNvPr id="4" name="Text Placeholder 3">
            <a:extLst>
              <a:ext uri="{FF2B5EF4-FFF2-40B4-BE49-F238E27FC236}">
                <a16:creationId xmlns:a16="http://schemas.microsoft.com/office/drawing/2014/main" id="{52944796-361C-4837-8179-6E2367AEE6D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820264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DD07E-57DD-4396-8676-B06B4C7C7E23}"/>
              </a:ext>
            </a:extLst>
          </p:cNvPr>
          <p:cNvSpPr>
            <a:spLocks noGrp="1"/>
          </p:cNvSpPr>
          <p:nvPr>
            <p:ph type="title"/>
          </p:nvPr>
        </p:nvSpPr>
        <p:spPr/>
        <p:txBody>
          <a:bodyPr/>
          <a:lstStyle/>
          <a:p>
            <a:r>
              <a:rPr lang="en-US"/>
              <a:t>Instagram Followers Total | Cities</a:t>
            </a:r>
          </a:p>
        </p:txBody>
      </p:sp>
      <p:graphicFrame>
        <p:nvGraphicFramePr>
          <p:cNvPr id="6" name="Chart Placeholder 5">
            <a:extLst>
              <a:ext uri="{FF2B5EF4-FFF2-40B4-BE49-F238E27FC236}">
                <a16:creationId xmlns:a16="http://schemas.microsoft.com/office/drawing/2014/main" id="{4237A580-8D74-433C-9256-569AE5714DE2}"/>
              </a:ext>
            </a:extLst>
          </p:cNvPr>
          <p:cNvGraphicFramePr>
            <a:graphicFrameLocks noGrp="1"/>
          </p:cNvGraphicFramePr>
          <p:nvPr>
            <p:ph type="chart" sz="quarter" idx="13"/>
            <p:extLst>
              <p:ext uri="{D42A27DB-BD31-4B8C-83A1-F6EECF244321}">
                <p14:modId xmlns:p14="http://schemas.microsoft.com/office/powerpoint/2010/main" val="798885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EB2435-C894-4CA6-B4DD-B4C3DE6C8BE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C3FB45C6-DA30-44B7-9A67-AF6C60AB72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86481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425</Words>
  <Application>Microsoft Office PowerPoint</Application>
  <PresentationFormat>On-screen Show (4:3)</PresentationFormat>
  <Paragraphs>217</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Cities Instagram Dashboard </vt:lpstr>
      <vt:lpstr>Instagram Followers Change Rate | Cities</vt:lpstr>
      <vt:lpstr>Instagram Interaction Rate | Cities</vt:lpstr>
      <vt:lpstr>Instagram Key Metrics Table | Cities</vt:lpstr>
      <vt:lpstr>Instagram Posts Table | Cities - 1 of 7</vt:lpstr>
      <vt:lpstr>Instagram Posts Table | Cities - 2 of 7</vt:lpstr>
      <vt:lpstr>Instagram Posts Table | Cities - 3 of 7</vt:lpstr>
      <vt:lpstr>Instagram Posts Table | Cities - 4 of 7</vt:lpstr>
      <vt:lpstr>Instagram Posts Table | Cities - 5 of 7</vt:lpstr>
      <vt:lpstr>Instagram Posts Table | Cities - 6 of 7</vt:lpstr>
      <vt:lpstr>Instagram Posts Table | Cities - 7 of 7</vt:lpstr>
      <vt:lpstr>Instagram Followers Total | Cities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Instagram Dashboard </dc:title>
  <dc:creator>Administrator</dc:creator>
  <cp:lastModifiedBy>Administrator</cp:lastModifiedBy>
  <cp:revision>1</cp:revision>
  <dcterms:created xsi:type="dcterms:W3CDTF">2018-09-04T14:09:51Z</dcterms:created>
  <dcterms:modified xsi:type="dcterms:W3CDTF">2018-09-04T14:10:19Z</dcterms:modified>
</cp:coreProperties>
</file>