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38AD-1FA3-456E-B6F3-8E97DD54415A}"/>
              </a:ext>
            </a:extLst>
          </p:cNvPr>
          <p:cNvSpPr>
            <a:spLocks noGrp="1"/>
          </p:cNvSpPr>
          <p:nvPr>
            <p:ph type="ctrTitle"/>
          </p:nvPr>
        </p:nvSpPr>
        <p:spPr/>
        <p:txBody>
          <a:bodyPr/>
          <a:lstStyle/>
          <a:p>
            <a:r>
              <a:rPr lang="en-US"/>
              <a:t>Instagram Dashboard</a:t>
            </a:r>
          </a:p>
        </p:txBody>
      </p:sp>
      <p:sp>
        <p:nvSpPr>
          <p:cNvPr id="3" name="Subtitle 2">
            <a:extLst>
              <a:ext uri="{FF2B5EF4-FFF2-40B4-BE49-F238E27FC236}">
                <a16:creationId xmlns:a16="http://schemas.microsoft.com/office/drawing/2014/main" id="{2150FA79-2ECE-470E-844A-A91CA1D18CDE}"/>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645559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CD217-639E-4859-AF81-618835D1D734}"/>
              </a:ext>
            </a:extLst>
          </p:cNvPr>
          <p:cNvSpPr>
            <a:spLocks noGrp="1"/>
          </p:cNvSpPr>
          <p:nvPr>
            <p:ph type="title"/>
          </p:nvPr>
        </p:nvSpPr>
        <p:spPr/>
        <p:txBody>
          <a:bodyPr/>
          <a:lstStyle/>
          <a:p>
            <a:r>
              <a:rPr lang="en-US"/>
              <a:t>Instagram Key Metrics Table | Pearl Brands</a:t>
            </a:r>
          </a:p>
        </p:txBody>
      </p:sp>
      <p:graphicFrame>
        <p:nvGraphicFramePr>
          <p:cNvPr id="5" name="Table Placeholder 4">
            <a:extLst>
              <a:ext uri="{FF2B5EF4-FFF2-40B4-BE49-F238E27FC236}">
                <a16:creationId xmlns:a16="http://schemas.microsoft.com/office/drawing/2014/main" id="{2EB94906-8D51-4809-8339-024F526D0341}"/>
              </a:ext>
            </a:extLst>
          </p:cNvPr>
          <p:cNvGraphicFramePr>
            <a:graphicFrameLocks noGrp="1"/>
          </p:cNvGraphicFramePr>
          <p:nvPr>
            <p:ph type="tbl" sz="quarter" idx="13"/>
            <p:extLst>
              <p:ext uri="{D42A27DB-BD31-4B8C-83A1-F6EECF244321}">
                <p14:modId xmlns:p14="http://schemas.microsoft.com/office/powerpoint/2010/main" val="3434234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1647777"/>
                    </a:ext>
                  </a:extLst>
                </a:gridCol>
                <a:gridCol w="699516">
                  <a:extLst>
                    <a:ext uri="{9D8B030D-6E8A-4147-A177-3AD203B41FA5}">
                      <a16:colId xmlns:a16="http://schemas.microsoft.com/office/drawing/2014/main" val="255926962"/>
                    </a:ext>
                  </a:extLst>
                </a:gridCol>
                <a:gridCol w="699516">
                  <a:extLst>
                    <a:ext uri="{9D8B030D-6E8A-4147-A177-3AD203B41FA5}">
                      <a16:colId xmlns:a16="http://schemas.microsoft.com/office/drawing/2014/main" val="1028351852"/>
                    </a:ext>
                  </a:extLst>
                </a:gridCol>
                <a:gridCol w="658368">
                  <a:extLst>
                    <a:ext uri="{9D8B030D-6E8A-4147-A177-3AD203B41FA5}">
                      <a16:colId xmlns:a16="http://schemas.microsoft.com/office/drawing/2014/main" val="4115241128"/>
                    </a:ext>
                  </a:extLst>
                </a:gridCol>
                <a:gridCol w="658368">
                  <a:extLst>
                    <a:ext uri="{9D8B030D-6E8A-4147-A177-3AD203B41FA5}">
                      <a16:colId xmlns:a16="http://schemas.microsoft.com/office/drawing/2014/main" val="3921578318"/>
                    </a:ext>
                  </a:extLst>
                </a:gridCol>
                <a:gridCol w="658368">
                  <a:extLst>
                    <a:ext uri="{9D8B030D-6E8A-4147-A177-3AD203B41FA5}">
                      <a16:colId xmlns:a16="http://schemas.microsoft.com/office/drawing/2014/main" val="4125706910"/>
                    </a:ext>
                  </a:extLst>
                </a:gridCol>
                <a:gridCol w="699516">
                  <a:extLst>
                    <a:ext uri="{9D8B030D-6E8A-4147-A177-3AD203B41FA5}">
                      <a16:colId xmlns:a16="http://schemas.microsoft.com/office/drawing/2014/main" val="1310721362"/>
                    </a:ext>
                  </a:extLst>
                </a:gridCol>
                <a:gridCol w="699516">
                  <a:extLst>
                    <a:ext uri="{9D8B030D-6E8A-4147-A177-3AD203B41FA5}">
                      <a16:colId xmlns:a16="http://schemas.microsoft.com/office/drawing/2014/main" val="682990946"/>
                    </a:ext>
                  </a:extLst>
                </a:gridCol>
                <a:gridCol w="699516">
                  <a:extLst>
                    <a:ext uri="{9D8B030D-6E8A-4147-A177-3AD203B41FA5}">
                      <a16:colId xmlns:a16="http://schemas.microsoft.com/office/drawing/2014/main" val="3738022831"/>
                    </a:ext>
                  </a:extLst>
                </a:gridCol>
                <a:gridCol w="658368">
                  <a:extLst>
                    <a:ext uri="{9D8B030D-6E8A-4147-A177-3AD203B41FA5}">
                      <a16:colId xmlns:a16="http://schemas.microsoft.com/office/drawing/2014/main" val="3642310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52172663"/>
                  </a:ext>
                </a:extLst>
              </a:tr>
              <a:tr h="370840">
                <a:tc>
                  <a:txBody>
                    <a:bodyPr/>
                    <a:lstStyle/>
                    <a:p>
                      <a:r>
                        <a:rPr lang="en-US" sz="1000"/>
                        <a:t>zaharkids</a:t>
                      </a:r>
                    </a:p>
                  </a:txBody>
                  <a:tcPr/>
                </a:tc>
                <a:tc>
                  <a:txBody>
                    <a:bodyPr/>
                    <a:lstStyle/>
                    <a:p>
                      <a:r>
                        <a:rPr lang="en-US" sz="1000"/>
                        <a:t>12036</a:t>
                      </a:r>
                    </a:p>
                  </a:txBody>
                  <a:tcPr/>
                </a:tc>
                <a:tc>
                  <a:txBody>
                    <a:bodyPr/>
                    <a:lstStyle/>
                    <a:p>
                      <a:r>
                        <a:rPr lang="en-US" sz="1000"/>
                        <a:t>216</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13</a:t>
                      </a:r>
                    </a:p>
                  </a:txBody>
                  <a:tcPr/>
                </a:tc>
                <a:tc>
                  <a:txBody>
                    <a:bodyPr/>
                    <a:lstStyle/>
                    <a:p>
                      <a:r>
                        <a:rPr lang="en-US" sz="1000"/>
                        <a:t>980</a:t>
                      </a:r>
                    </a:p>
                  </a:txBody>
                  <a:tcPr/>
                </a:tc>
                <a:tc>
                  <a:txBody>
                    <a:bodyPr/>
                    <a:lstStyle/>
                    <a:p>
                      <a:r>
                        <a:rPr lang="en-US" sz="1000"/>
                        <a:t>11</a:t>
                      </a:r>
                    </a:p>
                  </a:txBody>
                  <a:tcPr/>
                </a:tc>
                <a:tc>
                  <a:txBody>
                    <a:bodyPr/>
                    <a:lstStyle/>
                    <a:p>
                      <a:r>
                        <a:rPr lang="en-US" sz="1000"/>
                        <a:t>0.6391 %</a:t>
                      </a:r>
                    </a:p>
                  </a:txBody>
                  <a:tcPr/>
                </a:tc>
                <a:extLst>
                  <a:ext uri="{0D108BD9-81ED-4DB2-BD59-A6C34878D82A}">
                    <a16:rowId xmlns:a16="http://schemas.microsoft.com/office/drawing/2014/main" val="2941217773"/>
                  </a:ext>
                </a:extLst>
              </a:tr>
              <a:tr h="370840">
                <a:tc>
                  <a:txBody>
                    <a:bodyPr/>
                    <a:lstStyle/>
                    <a:p>
                      <a:r>
                        <a:rPr lang="en-US" sz="1000"/>
                        <a:t>zaharlingerie</a:t>
                      </a:r>
                    </a:p>
                  </a:txBody>
                  <a:tcPr/>
                </a:tc>
                <a:tc>
                  <a:txBody>
                    <a:bodyPr/>
                    <a:lstStyle/>
                    <a:p>
                      <a:r>
                        <a:rPr lang="en-US" sz="1000"/>
                        <a:t>19379</a:t>
                      </a:r>
                    </a:p>
                  </a:txBody>
                  <a:tcPr/>
                </a:tc>
                <a:tc>
                  <a:txBody>
                    <a:bodyPr/>
                    <a:lstStyle/>
                    <a:p>
                      <a:r>
                        <a:rPr lang="en-US" sz="1000"/>
                        <a:t>357</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1230</a:t>
                      </a:r>
                    </a:p>
                  </a:txBody>
                  <a:tcPr/>
                </a:tc>
                <a:tc>
                  <a:txBody>
                    <a:bodyPr/>
                    <a:lstStyle/>
                    <a:p>
                      <a:r>
                        <a:rPr lang="en-US" sz="1000"/>
                        <a:t>6</a:t>
                      </a:r>
                    </a:p>
                  </a:txBody>
                  <a:tcPr/>
                </a:tc>
                <a:tc>
                  <a:txBody>
                    <a:bodyPr/>
                    <a:lstStyle/>
                    <a:p>
                      <a:r>
                        <a:rPr lang="en-US" sz="1000"/>
                        <a:t>0.4292 %</a:t>
                      </a:r>
                    </a:p>
                  </a:txBody>
                  <a:tcPr/>
                </a:tc>
                <a:extLst>
                  <a:ext uri="{0D108BD9-81ED-4DB2-BD59-A6C34878D82A}">
                    <a16:rowId xmlns:a16="http://schemas.microsoft.com/office/drawing/2014/main" val="1256503201"/>
                  </a:ext>
                </a:extLst>
              </a:tr>
              <a:tr h="370840">
                <a:tc>
                  <a:txBody>
                    <a:bodyPr/>
                    <a:lstStyle/>
                    <a:p>
                      <a:r>
                        <a:rPr lang="en-US" sz="1000"/>
                        <a:t>moalebanon</a:t>
                      </a:r>
                    </a:p>
                  </a:txBody>
                  <a:tcPr/>
                </a:tc>
                <a:tc>
                  <a:txBody>
                    <a:bodyPr/>
                    <a:lstStyle/>
                    <a:p>
                      <a:r>
                        <a:rPr lang="en-US" sz="1000"/>
                        <a:t>9403</a:t>
                      </a:r>
                    </a:p>
                  </a:txBody>
                  <a:tcPr/>
                </a:tc>
                <a:tc>
                  <a:txBody>
                    <a:bodyPr/>
                    <a:lstStyle/>
                    <a:p>
                      <a:r>
                        <a:rPr lang="en-US" sz="1000"/>
                        <a:t>132</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8</a:t>
                      </a:r>
                    </a:p>
                  </a:txBody>
                  <a:tcPr/>
                </a:tc>
                <a:tc>
                  <a:txBody>
                    <a:bodyPr/>
                    <a:lstStyle/>
                    <a:p>
                      <a:r>
                        <a:rPr lang="en-US" sz="1000"/>
                        <a:t>562</a:t>
                      </a:r>
                    </a:p>
                  </a:txBody>
                  <a:tcPr/>
                </a:tc>
                <a:tc>
                  <a:txBody>
                    <a:bodyPr/>
                    <a:lstStyle/>
                    <a:p>
                      <a:r>
                        <a:rPr lang="en-US" sz="1000"/>
                        <a:t>9</a:t>
                      </a:r>
                    </a:p>
                  </a:txBody>
                  <a:tcPr/>
                </a:tc>
                <a:tc>
                  <a:txBody>
                    <a:bodyPr/>
                    <a:lstStyle/>
                    <a:p>
                      <a:r>
                        <a:rPr lang="en-US" sz="1000"/>
                        <a:t>0.7644 %</a:t>
                      </a:r>
                    </a:p>
                  </a:txBody>
                  <a:tcPr/>
                </a:tc>
                <a:extLst>
                  <a:ext uri="{0D108BD9-81ED-4DB2-BD59-A6C34878D82A}">
                    <a16:rowId xmlns:a16="http://schemas.microsoft.com/office/drawing/2014/main" val="3036065941"/>
                  </a:ext>
                </a:extLst>
              </a:tr>
              <a:tr h="370840">
                <a:tc>
                  <a:txBody>
                    <a:bodyPr/>
                    <a:lstStyle/>
                    <a:p>
                      <a:r>
                        <a:rPr lang="en-US" sz="1000"/>
                        <a:t>kidsaroundlebanon</a:t>
                      </a:r>
                    </a:p>
                  </a:txBody>
                  <a:tcPr/>
                </a:tc>
                <a:tc>
                  <a:txBody>
                    <a:bodyPr/>
                    <a:lstStyle/>
                    <a:p>
                      <a:r>
                        <a:rPr lang="en-US" sz="1000"/>
                        <a:t>6565</a:t>
                      </a:r>
                    </a:p>
                  </a:txBody>
                  <a:tcPr/>
                </a:tc>
                <a:tc>
                  <a:txBody>
                    <a:bodyPr/>
                    <a:lstStyle/>
                    <a:p>
                      <a:r>
                        <a:rPr lang="en-US" sz="1000"/>
                        <a:t>30</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246</a:t>
                      </a:r>
                    </a:p>
                  </a:txBody>
                  <a:tcPr/>
                </a:tc>
                <a:tc>
                  <a:txBody>
                    <a:bodyPr/>
                    <a:lstStyle/>
                    <a:p>
                      <a:r>
                        <a:rPr lang="en-US" sz="1000"/>
                        <a:t>3</a:t>
                      </a:r>
                    </a:p>
                  </a:txBody>
                  <a:tcPr/>
                </a:tc>
                <a:tc>
                  <a:txBody>
                    <a:bodyPr/>
                    <a:lstStyle/>
                    <a:p>
                      <a:r>
                        <a:rPr lang="en-US" sz="1000"/>
                        <a:t>0.2924 %</a:t>
                      </a:r>
                    </a:p>
                  </a:txBody>
                  <a:tcPr/>
                </a:tc>
                <a:extLst>
                  <a:ext uri="{0D108BD9-81ED-4DB2-BD59-A6C34878D82A}">
                    <a16:rowId xmlns:a16="http://schemas.microsoft.com/office/drawing/2014/main" val="2164463420"/>
                  </a:ext>
                </a:extLst>
              </a:tr>
              <a:tr h="370840">
                <a:tc>
                  <a:txBody>
                    <a:bodyPr/>
                    <a:lstStyle/>
                    <a:p>
                      <a:r>
                        <a:rPr lang="en-US" sz="1000"/>
                        <a:t>wsprbysylviesaliba</a:t>
                      </a:r>
                    </a:p>
                  </a:txBody>
                  <a:tcPr/>
                </a:tc>
                <a:tc>
                  <a:txBody>
                    <a:bodyPr/>
                    <a:lstStyle/>
                    <a:p>
                      <a:r>
                        <a:rPr lang="en-US" sz="1000"/>
                        <a:t>14643</a:t>
                      </a:r>
                    </a:p>
                  </a:txBody>
                  <a:tcPr/>
                </a:tc>
                <a:tc>
                  <a:txBody>
                    <a:bodyPr/>
                    <a:lstStyle/>
                    <a:p>
                      <a:r>
                        <a:rPr lang="en-US" sz="1000"/>
                        <a:t>438</a:t>
                      </a:r>
                    </a:p>
                  </a:txBody>
                  <a:tcPr/>
                </a:tc>
                <a:tc>
                  <a:txBody>
                    <a:bodyPr/>
                    <a:lstStyle/>
                    <a:p>
                      <a:r>
                        <a:rPr lang="en-US" sz="1000"/>
                        <a:t>44</a:t>
                      </a:r>
                    </a:p>
                  </a:txBody>
                  <a:tcPr/>
                </a:tc>
                <a:tc>
                  <a:txBody>
                    <a:bodyPr/>
                    <a:lstStyle/>
                    <a:p>
                      <a:r>
                        <a:rPr lang="en-US" sz="1000"/>
                        <a:t>2</a:t>
                      </a:r>
                    </a:p>
                  </a:txBody>
                  <a:tcPr/>
                </a:tc>
                <a:tc>
                  <a:txBody>
                    <a:bodyPr/>
                    <a:lstStyle/>
                    <a:p>
                      <a:r>
                        <a:rPr lang="en-US" sz="1000"/>
                        <a:t>1</a:t>
                      </a:r>
                    </a:p>
                  </a:txBody>
                  <a:tcPr/>
                </a:tc>
                <a:tc>
                  <a:txBody>
                    <a:bodyPr/>
                    <a:lstStyle/>
                    <a:p>
                      <a:r>
                        <a:rPr lang="en-US" sz="1000"/>
                        <a:t>47</a:t>
                      </a:r>
                    </a:p>
                  </a:txBody>
                  <a:tcPr/>
                </a:tc>
                <a:tc>
                  <a:txBody>
                    <a:bodyPr/>
                    <a:lstStyle/>
                    <a:p>
                      <a:r>
                        <a:rPr lang="en-US" sz="1000"/>
                        <a:t>3592</a:t>
                      </a:r>
                    </a:p>
                  </a:txBody>
                  <a:tcPr/>
                </a:tc>
                <a:tc>
                  <a:txBody>
                    <a:bodyPr/>
                    <a:lstStyle/>
                    <a:p>
                      <a:r>
                        <a:rPr lang="en-US" sz="1000"/>
                        <a:t>85</a:t>
                      </a:r>
                    </a:p>
                  </a:txBody>
                  <a:tcPr/>
                </a:tc>
                <a:tc>
                  <a:txBody>
                    <a:bodyPr/>
                    <a:lstStyle/>
                    <a:p>
                      <a:r>
                        <a:rPr lang="en-US" sz="1000"/>
                        <a:t>0.5424 %</a:t>
                      </a:r>
                    </a:p>
                  </a:txBody>
                  <a:tcPr/>
                </a:tc>
                <a:extLst>
                  <a:ext uri="{0D108BD9-81ED-4DB2-BD59-A6C34878D82A}">
                    <a16:rowId xmlns:a16="http://schemas.microsoft.com/office/drawing/2014/main" val="1731720751"/>
                  </a:ext>
                </a:extLst>
              </a:tr>
              <a:tr h="370840">
                <a:tc>
                  <a:txBody>
                    <a:bodyPr/>
                    <a:lstStyle/>
                    <a:p>
                      <a:r>
                        <a:rPr lang="en-US" sz="1000"/>
                        <a:t>cultilebanon</a:t>
                      </a:r>
                    </a:p>
                  </a:txBody>
                  <a:tcPr/>
                </a:tc>
                <a:tc>
                  <a:txBody>
                    <a:bodyPr/>
                    <a:lstStyle/>
                    <a:p>
                      <a:r>
                        <a:rPr lang="en-US" sz="1000"/>
                        <a:t>2857</a:t>
                      </a:r>
                    </a:p>
                  </a:txBody>
                  <a:tcPr/>
                </a:tc>
                <a:tc>
                  <a:txBody>
                    <a:bodyPr/>
                    <a:lstStyle/>
                    <a:p>
                      <a:r>
                        <a:rPr lang="en-US" sz="1000"/>
                        <a:t>41</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151</a:t>
                      </a:r>
                    </a:p>
                  </a:txBody>
                  <a:tcPr/>
                </a:tc>
                <a:tc>
                  <a:txBody>
                    <a:bodyPr/>
                    <a:lstStyle/>
                    <a:p>
                      <a:r>
                        <a:rPr lang="en-US" sz="1000"/>
                        <a:t>2</a:t>
                      </a:r>
                    </a:p>
                  </a:txBody>
                  <a:tcPr/>
                </a:tc>
                <a:tc>
                  <a:txBody>
                    <a:bodyPr/>
                    <a:lstStyle/>
                    <a:p>
                      <a:r>
                        <a:rPr lang="en-US" sz="1000"/>
                        <a:t>0.5395 %</a:t>
                      </a:r>
                    </a:p>
                  </a:txBody>
                  <a:tcPr/>
                </a:tc>
                <a:extLst>
                  <a:ext uri="{0D108BD9-81ED-4DB2-BD59-A6C34878D82A}">
                    <a16:rowId xmlns:a16="http://schemas.microsoft.com/office/drawing/2014/main" val="1993657710"/>
                  </a:ext>
                </a:extLst>
              </a:tr>
              <a:tr h="370840">
                <a:tc>
                  <a:txBody>
                    <a:bodyPr/>
                    <a:lstStyle/>
                    <a:p>
                      <a:r>
                        <a:rPr lang="en-US" sz="1000"/>
                        <a:t>secret.senses</a:t>
                      </a:r>
                    </a:p>
                  </a:txBody>
                  <a:tcPr/>
                </a:tc>
                <a:tc>
                  <a:txBody>
                    <a:bodyPr/>
                    <a:lstStyle/>
                    <a:p>
                      <a:r>
                        <a:rPr lang="en-US" sz="1000"/>
                        <a:t>5282</a:t>
                      </a:r>
                    </a:p>
                  </a:txBody>
                  <a:tcPr/>
                </a:tc>
                <a:tc>
                  <a:txBody>
                    <a:bodyPr/>
                    <a:lstStyle/>
                    <a:p>
                      <a:r>
                        <a:rPr lang="en-US" sz="1000"/>
                        <a:t>11</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409</a:t>
                      </a:r>
                    </a:p>
                  </a:txBody>
                  <a:tcPr/>
                </a:tc>
                <a:tc>
                  <a:txBody>
                    <a:bodyPr/>
                    <a:lstStyle/>
                    <a:p>
                      <a:r>
                        <a:rPr lang="en-US" sz="1000"/>
                        <a:t>3</a:t>
                      </a:r>
                    </a:p>
                  </a:txBody>
                  <a:tcPr/>
                </a:tc>
                <a:tc>
                  <a:txBody>
                    <a:bodyPr/>
                    <a:lstStyle/>
                    <a:p>
                      <a:r>
                        <a:rPr lang="en-US" sz="1000"/>
                        <a:t>0.5206 %</a:t>
                      </a:r>
                    </a:p>
                  </a:txBody>
                  <a:tcPr/>
                </a:tc>
                <a:extLst>
                  <a:ext uri="{0D108BD9-81ED-4DB2-BD59-A6C34878D82A}">
                    <a16:rowId xmlns:a16="http://schemas.microsoft.com/office/drawing/2014/main" val="2316607539"/>
                  </a:ext>
                </a:extLst>
              </a:tr>
              <a:tr h="370840">
                <a:tc>
                  <a:txBody>
                    <a:bodyPr/>
                    <a:lstStyle/>
                    <a:p>
                      <a:r>
                        <a:rPr lang="en-US" sz="1000"/>
                        <a:t>petitbateauksa</a:t>
                      </a:r>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9007330"/>
                  </a:ext>
                </a:extLst>
              </a:tr>
            </a:tbl>
          </a:graphicData>
        </a:graphic>
      </p:graphicFrame>
      <p:sp>
        <p:nvSpPr>
          <p:cNvPr id="4" name="Text Placeholder 3">
            <a:extLst>
              <a:ext uri="{FF2B5EF4-FFF2-40B4-BE49-F238E27FC236}">
                <a16:creationId xmlns:a16="http://schemas.microsoft.com/office/drawing/2014/main" id="{A2424FBC-4163-4983-85E7-E09982EF39C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37154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B9AF2-6AB1-4C5E-A984-23ED4F336949}"/>
              </a:ext>
            </a:extLst>
          </p:cNvPr>
          <p:cNvSpPr>
            <a:spLocks noGrp="1"/>
          </p:cNvSpPr>
          <p:nvPr>
            <p:ph type="title"/>
          </p:nvPr>
        </p:nvSpPr>
        <p:spPr/>
        <p:txBody>
          <a:bodyPr/>
          <a:lstStyle/>
          <a:p>
            <a:r>
              <a:rPr lang="en-US"/>
              <a:t>Instagram Posts Table | Pearl Brands - 1 of 4</a:t>
            </a:r>
          </a:p>
        </p:txBody>
      </p:sp>
      <p:graphicFrame>
        <p:nvGraphicFramePr>
          <p:cNvPr id="5" name="Table Placeholder 4">
            <a:extLst>
              <a:ext uri="{FF2B5EF4-FFF2-40B4-BE49-F238E27FC236}">
                <a16:creationId xmlns:a16="http://schemas.microsoft.com/office/drawing/2014/main" id="{2EE64596-7A49-4907-8A4E-40F5325C6193}"/>
              </a:ext>
            </a:extLst>
          </p:cNvPr>
          <p:cNvGraphicFramePr>
            <a:graphicFrameLocks noGrp="1"/>
          </p:cNvGraphicFramePr>
          <p:nvPr>
            <p:ph type="tbl" sz="quarter" idx="13"/>
            <p:extLst>
              <p:ext uri="{D42A27DB-BD31-4B8C-83A1-F6EECF244321}">
                <p14:modId xmlns:p14="http://schemas.microsoft.com/office/powerpoint/2010/main" val="3900943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1853317"/>
                    </a:ext>
                  </a:extLst>
                </a:gridCol>
                <a:gridCol w="987552">
                  <a:extLst>
                    <a:ext uri="{9D8B030D-6E8A-4147-A177-3AD203B41FA5}">
                      <a16:colId xmlns:a16="http://schemas.microsoft.com/office/drawing/2014/main" val="2604820293"/>
                    </a:ext>
                  </a:extLst>
                </a:gridCol>
                <a:gridCol w="987552">
                  <a:extLst>
                    <a:ext uri="{9D8B030D-6E8A-4147-A177-3AD203B41FA5}">
                      <a16:colId xmlns:a16="http://schemas.microsoft.com/office/drawing/2014/main" val="1953896577"/>
                    </a:ext>
                  </a:extLst>
                </a:gridCol>
                <a:gridCol w="987552">
                  <a:extLst>
                    <a:ext uri="{9D8B030D-6E8A-4147-A177-3AD203B41FA5}">
                      <a16:colId xmlns:a16="http://schemas.microsoft.com/office/drawing/2014/main" val="1702909449"/>
                    </a:ext>
                  </a:extLst>
                </a:gridCol>
                <a:gridCol w="987552">
                  <a:extLst>
                    <a:ext uri="{9D8B030D-6E8A-4147-A177-3AD203B41FA5}">
                      <a16:colId xmlns:a16="http://schemas.microsoft.com/office/drawing/2014/main" val="395390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952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- 2018-08-31 08:10:58 </a:t>
                      </a:r>
                      <a:r>
                        <a:rPr kumimoji="0" lang="en-US" sz="1000" b="0" i="0" u="none" strike="noStrike" kern="1200" cap="none" spc="0" normalizeH="0" baseline="0" noProof="0">
                          <a:ln>
                            <a:noFill/>
                          </a:ln>
                          <a:solidFill>
                            <a:prstClr val="black"/>
                          </a:solidFill>
                          <a:effectLst/>
                          <a:uLnTx/>
                          <a:uFillTx/>
                          <a:latin typeface="+mn-lt"/>
                          <a:ea typeface="+mn-ea"/>
                          <a:cs typeface="+mn-cs"/>
                        </a:rPr>
                        <a:t>
 What look are you aiming for this #Friday night? We've got a more vintage feel! #elenakougianoujewels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027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- 2018-08-31 06:57:07 </a:t>
                      </a:r>
                      <a:r>
                        <a:rPr kumimoji="0" lang="en-US" sz="1000" b="0" i="0" u="none" strike="noStrike" kern="1200" cap="none" spc="0" normalizeH="0" baseline="0" noProof="0">
                          <a:ln>
                            <a:noFill/>
                          </a:ln>
                          <a:solidFill>
                            <a:prstClr val="black"/>
                          </a:solidFill>
                          <a:effectLst/>
                          <a:uLnTx/>
                          <a:uFillTx/>
                          <a:latin typeface="+mn-lt"/>
                          <a:ea typeface="+mn-ea"/>
                          <a:cs typeface="+mn-cs"/>
                        </a:rPr>
                        <a:t>
 Got out fishy pendant and ready for the weekend! #LesBijouxDeSalma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234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 - 2018-08-31 06:56:03 </a:t>
                      </a:r>
                      <a:r>
                        <a:rPr kumimoji="0" lang="en-US" sz="1000" b="0" i="0" u="none" strike="noStrike" kern="1200" cap="none" spc="0" normalizeH="0" baseline="0" noProof="0">
                          <a:ln>
                            <a:noFill/>
                          </a:ln>
                          <a:solidFill>
                            <a:prstClr val="black"/>
                          </a:solidFill>
                          <a:effectLst/>
                          <a:uLnTx/>
                          <a:uFillTx/>
                          <a:latin typeface="+mn-lt"/>
                          <a:ea typeface="+mn-ea"/>
                          <a:cs typeface="+mn-cs"/>
                        </a:rPr>
                        <a:t>
 Calling you for our last round of SALE! Make sure to pass by #SecretSenses to benefit from our up to 60% OFF discount on the summer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809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zaharlingerie - 2018-08-31 06:54:44 </a:t>
                      </a:r>
                      <a:r>
                        <a:rPr kumimoji="0" lang="en-US" sz="1000" b="0" i="0" u="none" strike="noStrike" kern="1200" cap="none" spc="0" normalizeH="0" baseline="0" noProof="0">
                          <a:ln>
                            <a:noFill/>
                          </a:ln>
                          <a:solidFill>
                            <a:prstClr val="black"/>
                          </a:solidFill>
                          <a:effectLst/>
                          <a:uLnTx/>
                          <a:uFillTx/>
                          <a:latin typeface="+mn-lt"/>
                          <a:ea typeface="+mn-ea"/>
                          <a:cs typeface="+mn-cs"/>
                        </a:rPr>
                        <a:t>
 Last call! Benefit from our up to 60%OFF discount on the summer collection while you still can! #ZaharLingerie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920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zaharkids - 2018-08-31 06:53:53 </a:t>
                      </a:r>
                      <a:r>
                        <a:rPr kumimoji="0" lang="en-US" sz="1000" b="0" i="0" u="none" strike="noStrike" kern="1200" cap="none" spc="0" normalizeH="0" baseline="0" noProof="0">
                          <a:ln>
                            <a:noFill/>
                          </a:ln>
                          <a:solidFill>
                            <a:prstClr val="black"/>
                          </a:solidFill>
                          <a:effectLst/>
                          <a:uLnTx/>
                          <a:uFillTx/>
                          <a:latin typeface="+mn-lt"/>
                          <a:ea typeface="+mn-ea"/>
                          <a:cs typeface="+mn-cs"/>
                        </a:rPr>
                        <a:t>
 This must-have comfy and oh so cool look has hit our stores. Make sure to discover the full #BOSS collection at #ZaharKids 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413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- 2018-08-30 08:02:36 </a:t>
                      </a:r>
                      <a:r>
                        <a:rPr kumimoji="0" lang="en-US" sz="1000" b="0" i="0" u="none" strike="noStrike" kern="1200" cap="none" spc="0" normalizeH="0" baseline="0" noProof="0">
                          <a:ln>
                            <a:noFill/>
                          </a:ln>
                          <a:solidFill>
                            <a:prstClr val="black"/>
                          </a:solidFill>
                          <a:effectLst/>
                          <a:uLnTx/>
                          <a:uFillTx/>
                          <a:latin typeface="+mn-lt"/>
                          <a:ea typeface="+mn-ea"/>
                          <a:cs typeface="+mn-cs"/>
                        </a:rPr>
                        <a:t>
 A colorful combination from #linaraijewelrycouture! Shop the full collection at #WSPR 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5186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moalebanon - 2018-08-30 07:39:44 </a:t>
                      </a:r>
                      <a:r>
                        <a:rPr kumimoji="0" lang="en-US" sz="1000" b="0" i="0" u="none" strike="noStrike" kern="1200" cap="none" spc="0" normalizeH="0" baseline="0" noProof="0">
                          <a:ln>
                            <a:noFill/>
                          </a:ln>
                          <a:solidFill>
                            <a:prstClr val="black"/>
                          </a:solidFill>
                          <a:effectLst/>
                          <a:uLnTx/>
                          <a:uFillTx/>
                          <a:latin typeface="+mn-lt"/>
                          <a:ea typeface="+mn-ea"/>
                          <a:cs typeface="+mn-cs"/>
                        </a:rPr>
                        <a:t>
 SALE season is coming to an end! Make sure to benefit while you can from our 50%OFF discount! #MOALebanon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1841818"/>
                  </a:ext>
                </a:extLst>
              </a:tr>
            </a:tbl>
          </a:graphicData>
        </a:graphic>
      </p:graphicFrame>
      <p:sp>
        <p:nvSpPr>
          <p:cNvPr id="4" name="Text Placeholder 3">
            <a:extLst>
              <a:ext uri="{FF2B5EF4-FFF2-40B4-BE49-F238E27FC236}">
                <a16:creationId xmlns:a16="http://schemas.microsoft.com/office/drawing/2014/main" id="{C7FBFBB1-C0E2-42B1-A4C9-400C3F1FC01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15719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54F5-AF70-49B1-9AD7-D51187084A0A}"/>
              </a:ext>
            </a:extLst>
          </p:cNvPr>
          <p:cNvSpPr>
            <a:spLocks noGrp="1"/>
          </p:cNvSpPr>
          <p:nvPr>
            <p:ph type="title"/>
          </p:nvPr>
        </p:nvSpPr>
        <p:spPr/>
        <p:txBody>
          <a:bodyPr/>
          <a:lstStyle/>
          <a:p>
            <a:r>
              <a:rPr lang="en-US"/>
              <a:t>Instagram Posts Table | Pearl Brands - 2 of 4</a:t>
            </a:r>
          </a:p>
        </p:txBody>
      </p:sp>
      <p:graphicFrame>
        <p:nvGraphicFramePr>
          <p:cNvPr id="5" name="Table Placeholder 4">
            <a:extLst>
              <a:ext uri="{FF2B5EF4-FFF2-40B4-BE49-F238E27FC236}">
                <a16:creationId xmlns:a16="http://schemas.microsoft.com/office/drawing/2014/main" id="{C7BA6932-A9A6-4F78-84E7-FDDDE5252FFD}"/>
              </a:ext>
            </a:extLst>
          </p:cNvPr>
          <p:cNvGraphicFramePr>
            <a:graphicFrameLocks noGrp="1"/>
          </p:cNvGraphicFramePr>
          <p:nvPr>
            <p:ph type="tbl" sz="quarter" idx="13"/>
            <p:extLst>
              <p:ext uri="{D42A27DB-BD31-4B8C-83A1-F6EECF244321}">
                <p14:modId xmlns:p14="http://schemas.microsoft.com/office/powerpoint/2010/main" val="90457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86269673"/>
                    </a:ext>
                  </a:extLst>
                </a:gridCol>
                <a:gridCol w="987552">
                  <a:extLst>
                    <a:ext uri="{9D8B030D-6E8A-4147-A177-3AD203B41FA5}">
                      <a16:colId xmlns:a16="http://schemas.microsoft.com/office/drawing/2014/main" val="394515187"/>
                    </a:ext>
                  </a:extLst>
                </a:gridCol>
                <a:gridCol w="987552">
                  <a:extLst>
                    <a:ext uri="{9D8B030D-6E8A-4147-A177-3AD203B41FA5}">
                      <a16:colId xmlns:a16="http://schemas.microsoft.com/office/drawing/2014/main" val="518403716"/>
                    </a:ext>
                  </a:extLst>
                </a:gridCol>
                <a:gridCol w="987552">
                  <a:extLst>
                    <a:ext uri="{9D8B030D-6E8A-4147-A177-3AD203B41FA5}">
                      <a16:colId xmlns:a16="http://schemas.microsoft.com/office/drawing/2014/main" val="1832278865"/>
                    </a:ext>
                  </a:extLst>
                </a:gridCol>
                <a:gridCol w="987552">
                  <a:extLst>
                    <a:ext uri="{9D8B030D-6E8A-4147-A177-3AD203B41FA5}">
                      <a16:colId xmlns:a16="http://schemas.microsoft.com/office/drawing/2014/main" val="1582043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088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- 2018-08-30 07:01:40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shells this summer! #MrsTjewels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316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- 2018-08-29 09:52:22 </a:t>
                      </a:r>
                      <a:r>
                        <a:rPr kumimoji="0" lang="en-US" sz="1000" b="0" i="0" u="none" strike="noStrike" kern="1200" cap="none" spc="0" normalizeH="0" baseline="0" noProof="0">
                          <a:ln>
                            <a:noFill/>
                          </a:ln>
                          <a:solidFill>
                            <a:prstClr val="black"/>
                          </a:solidFill>
                          <a:effectLst/>
                          <a:uLnTx/>
                          <a:uFillTx/>
                          <a:latin typeface="+mn-lt"/>
                          <a:ea typeface="+mn-ea"/>
                          <a:cs typeface="+mn-cs"/>
                        </a:rPr>
                        <a:t>
 So in love with these earrings from #linaraijewelrycouture! Get yours now at #WSPR 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2768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- 2018-08-29 08:24:12 </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#Griff rings!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703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- 2018-08-29 07:48:13 </a:t>
                      </a:r>
                      <a:r>
                        <a:rPr kumimoji="0" lang="en-US" sz="1000" b="0" i="0" u="none" strike="noStrike" kern="1200" cap="none" spc="0" normalizeH="0" baseline="0" noProof="0">
                          <a:ln>
                            <a:noFill/>
                          </a:ln>
                          <a:solidFill>
                            <a:prstClr val="black"/>
                          </a:solidFill>
                          <a:effectLst/>
                          <a:uLnTx/>
                          <a:uFillTx/>
                          <a:latin typeface="+mn-lt"/>
                          <a:ea typeface="+mn-ea"/>
                          <a:cs typeface="+mn-cs"/>
                        </a:rPr>
                        <a:t>
 Add a pop of color to your outfit today! #Harpo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925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cultilebanon - 2018-08-29 07:39:22 </a:t>
                      </a:r>
                      <a:r>
                        <a:rPr kumimoji="0" lang="en-US" sz="1000" b="0" i="0" u="none" strike="noStrike" kern="1200" cap="none" spc="0" normalizeH="0" baseline="0" noProof="0">
                          <a:ln>
                            <a:noFill/>
                          </a:ln>
                          <a:solidFill>
                            <a:prstClr val="black"/>
                          </a:solidFill>
                          <a:effectLst/>
                          <a:uLnTx/>
                          <a:uFillTx/>
                          <a:latin typeface="+mn-lt"/>
                          <a:ea typeface="+mn-ea"/>
                          <a:cs typeface="+mn-cs"/>
                        </a:rPr>
                        <a:t>
 Mareminerale captures all the stimulating and oxygenating energy of the sea! #CULTI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718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 - 2018-08-29 07:31:48 </a:t>
                      </a:r>
                      <a:r>
                        <a:rPr kumimoji="0" lang="en-US" sz="1000" b="0" i="0" u="none" strike="noStrike" kern="1200" cap="none" spc="0" normalizeH="0" baseline="0" noProof="0">
                          <a:ln>
                            <a:noFill/>
                          </a:ln>
                          <a:solidFill>
                            <a:prstClr val="black"/>
                          </a:solidFill>
                          <a:effectLst/>
                          <a:uLnTx/>
                          <a:uFillTx/>
                          <a:latin typeface="+mn-lt"/>
                          <a:ea typeface="+mn-ea"/>
                          <a:cs typeface="+mn-cs"/>
                        </a:rPr>
                        <a:t>
 The SALE is still going on at #SecretSenses! Make sure to pass by ASAP before it's too 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879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zaharlingerie - 2018-08-29 07:26:59 </a:t>
                      </a:r>
                      <a:r>
                        <a:rPr kumimoji="0" lang="en-US" sz="1000" b="0" i="0" u="none" strike="noStrike" kern="1200" cap="none" spc="0" normalizeH="0" baseline="0" noProof="0">
                          <a:ln>
                            <a:noFill/>
                          </a:ln>
                          <a:solidFill>
                            <a:prstClr val="black"/>
                          </a:solidFill>
                          <a:effectLst/>
                          <a:uLnTx/>
                          <a:uFillTx/>
                          <a:latin typeface="+mn-lt"/>
                          <a:ea typeface="+mn-ea"/>
                          <a:cs typeface="+mn-cs"/>
                        </a:rPr>
                        <a:t>
 Dreaming of a dip in this water! #ZaharLingerie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463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kidsaroundlebanon - 2018-08-29 07:21:33 </a:t>
                      </a:r>
                      <a:r>
                        <a:rPr kumimoji="0" lang="en-US" sz="1000" b="0" i="0" u="none" strike="noStrike" kern="1200" cap="none" spc="0" normalizeH="0" baseline="0" noProof="0">
                          <a:ln>
                            <a:noFill/>
                          </a:ln>
                          <a:solidFill>
                            <a:prstClr val="black"/>
                          </a:solidFill>
                          <a:effectLst/>
                          <a:uLnTx/>
                          <a:uFillTx/>
                          <a:latin typeface="+mn-lt"/>
                          <a:ea typeface="+mn-ea"/>
                          <a:cs typeface="+mn-cs"/>
                        </a:rPr>
                        <a:t>
 Always team Choupette! Raise a hand for the newest #KarlLagerfeld collection available at #KidsaroundLebanon 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7291778"/>
                  </a:ext>
                </a:extLst>
              </a:tr>
            </a:tbl>
          </a:graphicData>
        </a:graphic>
      </p:graphicFrame>
      <p:sp>
        <p:nvSpPr>
          <p:cNvPr id="4" name="Text Placeholder 3">
            <a:extLst>
              <a:ext uri="{FF2B5EF4-FFF2-40B4-BE49-F238E27FC236}">
                <a16:creationId xmlns:a16="http://schemas.microsoft.com/office/drawing/2014/main" id="{C90F038B-6DB1-4DD7-B7CB-AE8A1894A66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69914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40F8-3C50-45F4-8206-ABBFDB43FD86}"/>
              </a:ext>
            </a:extLst>
          </p:cNvPr>
          <p:cNvSpPr>
            <a:spLocks noGrp="1"/>
          </p:cNvSpPr>
          <p:nvPr>
            <p:ph type="title"/>
          </p:nvPr>
        </p:nvSpPr>
        <p:spPr/>
        <p:txBody>
          <a:bodyPr/>
          <a:lstStyle/>
          <a:p>
            <a:r>
              <a:rPr lang="en-US"/>
              <a:t>Instagram Posts Table | Pearl Brands - 3 of 4</a:t>
            </a:r>
          </a:p>
        </p:txBody>
      </p:sp>
      <p:graphicFrame>
        <p:nvGraphicFramePr>
          <p:cNvPr id="5" name="Table Placeholder 4">
            <a:extLst>
              <a:ext uri="{FF2B5EF4-FFF2-40B4-BE49-F238E27FC236}">
                <a16:creationId xmlns:a16="http://schemas.microsoft.com/office/drawing/2014/main" id="{9F54E8A4-D2C2-456B-AFDC-D97CEF1635DE}"/>
              </a:ext>
            </a:extLst>
          </p:cNvPr>
          <p:cNvGraphicFramePr>
            <a:graphicFrameLocks noGrp="1"/>
          </p:cNvGraphicFramePr>
          <p:nvPr>
            <p:ph type="tbl" sz="quarter" idx="13"/>
            <p:extLst>
              <p:ext uri="{D42A27DB-BD31-4B8C-83A1-F6EECF244321}">
                <p14:modId xmlns:p14="http://schemas.microsoft.com/office/powerpoint/2010/main" val="142394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26531906"/>
                    </a:ext>
                  </a:extLst>
                </a:gridCol>
                <a:gridCol w="987552">
                  <a:extLst>
                    <a:ext uri="{9D8B030D-6E8A-4147-A177-3AD203B41FA5}">
                      <a16:colId xmlns:a16="http://schemas.microsoft.com/office/drawing/2014/main" val="312254261"/>
                    </a:ext>
                  </a:extLst>
                </a:gridCol>
                <a:gridCol w="987552">
                  <a:extLst>
                    <a:ext uri="{9D8B030D-6E8A-4147-A177-3AD203B41FA5}">
                      <a16:colId xmlns:a16="http://schemas.microsoft.com/office/drawing/2014/main" val="717687190"/>
                    </a:ext>
                  </a:extLst>
                </a:gridCol>
                <a:gridCol w="987552">
                  <a:extLst>
                    <a:ext uri="{9D8B030D-6E8A-4147-A177-3AD203B41FA5}">
                      <a16:colId xmlns:a16="http://schemas.microsoft.com/office/drawing/2014/main" val="3664201777"/>
                    </a:ext>
                  </a:extLst>
                </a:gridCol>
                <a:gridCol w="987552">
                  <a:extLst>
                    <a:ext uri="{9D8B030D-6E8A-4147-A177-3AD203B41FA5}">
                      <a16:colId xmlns:a16="http://schemas.microsoft.com/office/drawing/2014/main" val="421926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028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zaharkids - 2018-08-29 07:20:17 </a:t>
                      </a:r>
                      <a:r>
                        <a:rPr kumimoji="0" lang="en-US" sz="1000" b="0" i="0" u="none" strike="noStrike" kern="1200" cap="none" spc="0" normalizeH="0" baseline="0" noProof="0">
                          <a:ln>
                            <a:noFill/>
                          </a:ln>
                          <a:solidFill>
                            <a:prstClr val="black"/>
                          </a:solidFill>
                          <a:effectLst/>
                          <a:uLnTx/>
                          <a:uFillTx/>
                          <a:latin typeface="+mn-lt"/>
                          <a:ea typeface="+mn-ea"/>
                          <a:cs typeface="+mn-cs"/>
                        </a:rPr>
                        <a:t>
 The cutest little dresses just hit #ZaharKids stores! Make sure to discover the latest arrivals!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05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- 2018-08-28 10:50:08 </a:t>
                      </a:r>
                      <a:r>
                        <a:rPr kumimoji="0" lang="en-US" sz="1000" b="0" i="0" u="none" strike="noStrike" kern="1200" cap="none" spc="0" normalizeH="0" baseline="0" noProof="0">
                          <a:ln>
                            <a:noFill/>
                          </a:ln>
                          <a:solidFill>
                            <a:prstClr val="black"/>
                          </a:solidFill>
                          <a:effectLst/>
                          <a:uLnTx/>
                          <a:uFillTx/>
                          <a:latin typeface="+mn-lt"/>
                          <a:ea typeface="+mn-ea"/>
                          <a:cs typeface="+mn-cs"/>
                        </a:rPr>
                        <a:t>
 To #PerseeParis we say YES!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157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- 2018-08-28 09:37:43 </a:t>
                      </a:r>
                      <a:r>
                        <a:rPr kumimoji="0" lang="en-US" sz="1000" b="0" i="0" u="none" strike="noStrike" kern="1200" cap="none" spc="0" normalizeH="0" baseline="0" noProof="0">
                          <a:ln>
                            <a:noFill/>
                          </a:ln>
                          <a:solidFill>
                            <a:prstClr val="black"/>
                          </a:solidFill>
                          <a:effectLst/>
                          <a:uLnTx/>
                          <a:uFillTx/>
                          <a:latin typeface="+mn-lt"/>
                          <a:ea typeface="+mn-ea"/>
                          <a:cs typeface="+mn-cs"/>
                        </a:rPr>
                        <a:t>
 Choose a color that goes with everything! #LesBijouxDannie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426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- 2018-08-27 13:11:00 </a:t>
                      </a:r>
                      <a:r>
                        <a:rPr kumimoji="0" lang="en-US" sz="1000" b="0" i="0" u="none" strike="noStrike" kern="1200" cap="none" spc="0" normalizeH="0" baseline="0" noProof="0">
                          <a:ln>
                            <a:noFill/>
                          </a:ln>
                          <a:solidFill>
                            <a:prstClr val="black"/>
                          </a:solidFill>
                          <a:effectLst/>
                          <a:uLnTx/>
                          <a:uFillTx/>
                          <a:latin typeface="+mn-lt"/>
                          <a:ea typeface="+mn-ea"/>
                          <a:cs typeface="+mn-cs"/>
                        </a:rPr>
                        <a:t>
 Starting the week with #Kismet!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796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wsprbysylviesaliba - 2018-08-27 12:23:59 </a:t>
                      </a:r>
                      <a:r>
                        <a:rPr kumimoji="0" lang="en-US" sz="1000" b="0" i="0" u="none" strike="noStrike" kern="1200" cap="none" spc="0" normalizeH="0" baseline="0" noProof="0">
                          <a:ln>
                            <a:noFill/>
                          </a:ln>
                          <a:solidFill>
                            <a:prstClr val="black"/>
                          </a:solidFill>
                          <a:effectLst/>
                          <a:uLnTx/>
                          <a:uFillTx/>
                          <a:latin typeface="+mn-lt"/>
                          <a:ea typeface="+mn-ea"/>
                          <a:cs typeface="+mn-cs"/>
                        </a:rPr>
                        <a:t>
 Rock vibes! #AtelierPaulin #WSPR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909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moalebanon - 2018-08-27 09:32:49 </a:t>
                      </a:r>
                      <a:r>
                        <a:rPr kumimoji="0" lang="en-US" sz="1000" b="0" i="0" u="none" strike="noStrike" kern="1200" cap="none" spc="0" normalizeH="0" baseline="0" noProof="0">
                          <a:ln>
                            <a:noFill/>
                          </a:ln>
                          <a:solidFill>
                            <a:prstClr val="black"/>
                          </a:solidFill>
                          <a:effectLst/>
                          <a:uLnTx/>
                          <a:uFillTx/>
                          <a:latin typeface="+mn-lt"/>
                          <a:ea typeface="+mn-ea"/>
                          <a:cs typeface="+mn-cs"/>
                        </a:rPr>
                        <a:t>
 Did you shop at 50%OFF discount at #MOALebanon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36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cultilebanon - 2018-08-27 09:09:14 </a:t>
                      </a:r>
                      <a:r>
                        <a:rPr kumimoji="0" lang="en-US" sz="1000" b="0" i="0" u="none" strike="noStrike" kern="1200" cap="none" spc="0" normalizeH="0" baseline="0" noProof="0">
                          <a:ln>
                            <a:noFill/>
                          </a:ln>
                          <a:solidFill>
                            <a:prstClr val="black"/>
                          </a:solidFill>
                          <a:effectLst/>
                          <a:uLnTx/>
                          <a:uFillTx/>
                          <a:latin typeface="+mn-lt"/>
                          <a:ea typeface="+mn-ea"/>
                          <a:cs typeface="+mn-cs"/>
                        </a:rPr>
                        <a:t>
 The frequency with which the reeds need to be switched, determines the intensity of the fragrance, the more they are being switched, the stronger the fragrance will be. To moderate the fragrance’s diffusion, you may overturn only few reeds at a time. #CULTI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877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 - 2018-08-27 08:54:16 </a:t>
                      </a:r>
                      <a:r>
                        <a:rPr kumimoji="0" lang="en-US" sz="1000" b="0" i="0" u="none" strike="noStrike" kern="1200" cap="none" spc="0" normalizeH="0" baseline="0" noProof="0">
                          <a:ln>
                            <a:noFill/>
                          </a:ln>
                          <a:solidFill>
                            <a:prstClr val="black"/>
                          </a:solidFill>
                          <a:effectLst/>
                          <a:uLnTx/>
                          <a:uFillTx/>
                          <a:latin typeface="+mn-lt"/>
                          <a:ea typeface="+mn-ea"/>
                          <a:cs typeface="+mn-cs"/>
                        </a:rPr>
                        <a:t>
 So excited to announce that an up to 60%OFF discount is now happening on our summer collection at #SecretSenses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5050543"/>
                  </a:ext>
                </a:extLst>
              </a:tr>
            </a:tbl>
          </a:graphicData>
        </a:graphic>
      </p:graphicFrame>
      <p:sp>
        <p:nvSpPr>
          <p:cNvPr id="4" name="Text Placeholder 3">
            <a:extLst>
              <a:ext uri="{FF2B5EF4-FFF2-40B4-BE49-F238E27FC236}">
                <a16:creationId xmlns:a16="http://schemas.microsoft.com/office/drawing/2014/main" id="{FD89D2CF-ACAB-4A59-AFF2-3420B631E2C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63107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5E9E-1045-43E1-A7C0-33CB8D8AEC95}"/>
              </a:ext>
            </a:extLst>
          </p:cNvPr>
          <p:cNvSpPr>
            <a:spLocks noGrp="1"/>
          </p:cNvSpPr>
          <p:nvPr>
            <p:ph type="title"/>
          </p:nvPr>
        </p:nvSpPr>
        <p:spPr/>
        <p:txBody>
          <a:bodyPr/>
          <a:lstStyle/>
          <a:p>
            <a:r>
              <a:rPr lang="en-US"/>
              <a:t>Instagram Posts Table | Pearl Brands - 4 of 4</a:t>
            </a:r>
          </a:p>
        </p:txBody>
      </p:sp>
      <p:graphicFrame>
        <p:nvGraphicFramePr>
          <p:cNvPr id="5" name="Table Placeholder 4">
            <a:extLst>
              <a:ext uri="{FF2B5EF4-FFF2-40B4-BE49-F238E27FC236}">
                <a16:creationId xmlns:a16="http://schemas.microsoft.com/office/drawing/2014/main" id="{6F6133D6-085F-4144-9C3E-1BFDAD6CE601}"/>
              </a:ext>
            </a:extLst>
          </p:cNvPr>
          <p:cNvGraphicFramePr>
            <a:graphicFrameLocks noGrp="1"/>
          </p:cNvGraphicFramePr>
          <p:nvPr>
            <p:ph type="tbl" sz="quarter" idx="13"/>
            <p:extLst>
              <p:ext uri="{D42A27DB-BD31-4B8C-83A1-F6EECF244321}">
                <p14:modId xmlns:p14="http://schemas.microsoft.com/office/powerpoint/2010/main" val="1301306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9903473"/>
                    </a:ext>
                  </a:extLst>
                </a:gridCol>
                <a:gridCol w="987552">
                  <a:extLst>
                    <a:ext uri="{9D8B030D-6E8A-4147-A177-3AD203B41FA5}">
                      <a16:colId xmlns:a16="http://schemas.microsoft.com/office/drawing/2014/main" val="1131514518"/>
                    </a:ext>
                  </a:extLst>
                </a:gridCol>
                <a:gridCol w="987552">
                  <a:extLst>
                    <a:ext uri="{9D8B030D-6E8A-4147-A177-3AD203B41FA5}">
                      <a16:colId xmlns:a16="http://schemas.microsoft.com/office/drawing/2014/main" val="2016332130"/>
                    </a:ext>
                  </a:extLst>
                </a:gridCol>
                <a:gridCol w="987552">
                  <a:extLst>
                    <a:ext uri="{9D8B030D-6E8A-4147-A177-3AD203B41FA5}">
                      <a16:colId xmlns:a16="http://schemas.microsoft.com/office/drawing/2014/main" val="2641981760"/>
                    </a:ext>
                  </a:extLst>
                </a:gridCol>
                <a:gridCol w="987552">
                  <a:extLst>
                    <a:ext uri="{9D8B030D-6E8A-4147-A177-3AD203B41FA5}">
                      <a16:colId xmlns:a16="http://schemas.microsoft.com/office/drawing/2014/main" val="49777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342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zaharlingerie - 2018-08-27 08:47:59 </a:t>
                      </a:r>
                      <a:r>
                        <a:rPr kumimoji="0" lang="en-US" sz="1000" b="0" i="0" u="none" strike="noStrike" kern="1200" cap="none" spc="0" normalizeH="0" baseline="0" noProof="0">
                          <a:ln>
                            <a:noFill/>
                          </a:ln>
                          <a:solidFill>
                            <a:prstClr val="black"/>
                          </a:solidFill>
                          <a:effectLst/>
                          <a:uLnTx/>
                          <a:uFillTx/>
                          <a:latin typeface="+mn-lt"/>
                          <a:ea typeface="+mn-ea"/>
                          <a:cs typeface="+mn-cs"/>
                        </a:rPr>
                        <a:t>
 Loose yourself in the alluring and intricate print details featured in the Desert Tribe collection from #SeafollyAustralia! #ZaharLingerie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850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kidsaroundlebanon - 2018-08-27 08:02:06 </a:t>
                      </a:r>
                      <a:r>
                        <a:rPr kumimoji="0" lang="en-US" sz="1000" b="0" i="0" u="none" strike="noStrike" kern="1200" cap="none" spc="0" normalizeH="0" baseline="0" noProof="0">
                          <a:ln>
                            <a:noFill/>
                          </a:ln>
                          <a:solidFill>
                            <a:prstClr val="black"/>
                          </a:solidFill>
                          <a:effectLst/>
                          <a:uLnTx/>
                          <a:uFillTx/>
                          <a:latin typeface="+mn-lt"/>
                          <a:ea typeface="+mn-ea"/>
                          <a:cs typeface="+mn-cs"/>
                        </a:rPr>
                        <a:t>
 Love struck with the NEW arrivals from #Billieblush now available at #Kidsaroundstores!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4809267"/>
                  </a:ext>
                </a:extLst>
              </a:tr>
            </a:tbl>
          </a:graphicData>
        </a:graphic>
      </p:graphicFrame>
      <p:sp>
        <p:nvSpPr>
          <p:cNvPr id="4" name="Text Placeholder 3">
            <a:extLst>
              <a:ext uri="{FF2B5EF4-FFF2-40B4-BE49-F238E27FC236}">
                <a16:creationId xmlns:a16="http://schemas.microsoft.com/office/drawing/2014/main" id="{19DF64AB-FD6E-4E05-B327-1168998C222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190178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423</Words>
  <Application>Microsoft Office PowerPoint</Application>
  <PresentationFormat>On-screen Show (4:3)</PresentationFormat>
  <Paragraphs>247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Dashboard</vt:lpstr>
      <vt:lpstr>Instagram Key Metrics Table | Pearl Brands</vt:lpstr>
      <vt:lpstr>Instagram Posts Table | Pearl Brands - 1 of 4</vt:lpstr>
      <vt:lpstr>Instagram Posts Table | Pearl Brands - 2 of 4</vt:lpstr>
      <vt:lpstr>Instagram Posts Table | Pearl Brands - 3 of 4</vt:lpstr>
      <vt:lpstr>Instagram Posts Table | Pearl Brands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Dashboard</dc:title>
  <dc:creator>Administrator</dc:creator>
  <cp:lastModifiedBy>Administrator</cp:lastModifiedBy>
  <cp:revision>1</cp:revision>
  <dcterms:created xsi:type="dcterms:W3CDTF">2018-09-04T12:51:56Z</dcterms:created>
  <dcterms:modified xsi:type="dcterms:W3CDTF">2018-09-04T12:52:15Z</dcterms:modified>
</cp:coreProperties>
</file>