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2.7544415369784001E-2</c:v>
                </c:pt>
                <c:pt idx="2">
                  <c:v>2.7536830510807998E-2</c:v>
                </c:pt>
                <c:pt idx="3">
                  <c:v>2.7529249827941998E-2</c:v>
                </c:pt>
                <c:pt idx="4">
                  <c:v>-2.7521673317737999E-2</c:v>
                </c:pt>
                <c:pt idx="5">
                  <c:v>-6.8823124569854996E-3</c:v>
                </c:pt>
                <c:pt idx="6">
                  <c:v>-6.8827861518342996E-3</c:v>
                </c:pt>
                <c:pt idx="7">
                  <c:v>-2.0649779735683001E-2</c:v>
                </c:pt>
                <c:pt idx="8">
                  <c:v>-1.3769363166954001E-2</c:v>
                </c:pt>
                <c:pt idx="9">
                  <c:v>6.8856296908351997E-3</c:v>
                </c:pt>
                <c:pt idx="10">
                  <c:v>2.0655466813549999E-2</c:v>
                </c:pt>
                <c:pt idx="11">
                  <c:v>6.8837337371789997E-3</c:v>
                </c:pt>
                <c:pt idx="12">
                  <c:v>-4.8182819383260002E-2</c:v>
                </c:pt>
                <c:pt idx="13">
                  <c:v>-6.8865780593622998E-3</c:v>
                </c:pt>
                <c:pt idx="14">
                  <c:v>-3.4435261707989002E-2</c:v>
                </c:pt>
                <c:pt idx="15">
                  <c:v>2.0668274199104001E-2</c:v>
                </c:pt>
                <c:pt idx="16">
                  <c:v>-1.377600220416E-2</c:v>
                </c:pt>
                <c:pt idx="17">
                  <c:v>1.3777900248002E-2</c:v>
                </c:pt>
                <c:pt idx="18">
                  <c:v>1.377600220416E-2</c:v>
                </c:pt>
                <c:pt idx="19">
                  <c:v>-2.0661157024793E-2</c:v>
                </c:pt>
                <c:pt idx="20">
                  <c:v>7.5773231383894996E-2</c:v>
                </c:pt>
                <c:pt idx="21">
                  <c:v>3.4416299559471002E-2</c:v>
                </c:pt>
                <c:pt idx="22">
                  <c:v>6.8808917635726002E-3</c:v>
                </c:pt>
                <c:pt idx="23">
                  <c:v>-1.3760836658869E-2</c:v>
                </c:pt>
                <c:pt idx="24">
                  <c:v>-1.3762730525736001E-2</c:v>
                </c:pt>
                <c:pt idx="25">
                  <c:v>2.0646937370956998E-2</c:v>
                </c:pt>
                <c:pt idx="26">
                  <c:v>2.0642675290718001E-2</c:v>
                </c:pt>
                <c:pt idx="27">
                  <c:v>5.5035773252614002E-2</c:v>
                </c:pt>
                <c:pt idx="28">
                  <c:v>-2.0627062706271002E-2</c:v>
                </c:pt>
                <c:pt idx="29">
                  <c:v>6.8771061137472998E-3</c:v>
                </c:pt>
                <c:pt idx="30">
                  <c:v>3.4383166001925002E-2</c:v>
                </c:pt>
              </c:numCache>
            </c:numRef>
          </c:val>
          <c:smooth val="0"/>
          <c:extLst>
            <c:ext xmlns:c16="http://schemas.microsoft.com/office/drawing/2014/chart" uri="{C3380CC4-5D6E-409C-BE32-E72D297353CC}">
              <c16:uniqueId val="{00000000-1F93-4C1E-B660-9AC68746CA44}"/>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4.3545878693624002E-2</c:v>
                </c:pt>
                <c:pt idx="1">
                  <c:v>-1.2436264146250001E-2</c:v>
                </c:pt>
                <c:pt idx="2">
                  <c:v>6.2189054726367998E-3</c:v>
                </c:pt>
                <c:pt idx="3">
                  <c:v>-6.2185187488340002E-3</c:v>
                </c:pt>
                <c:pt idx="4">
                  <c:v>1.2437810945274E-2</c:v>
                </c:pt>
                <c:pt idx="5">
                  <c:v>1.8654396219376E-2</c:v>
                </c:pt>
                <c:pt idx="6">
                  <c:v>-6.2169723344730997E-3</c:v>
                </c:pt>
                <c:pt idx="7">
                  <c:v>-1.2434717731907E-2</c:v>
                </c:pt>
                <c:pt idx="8">
                  <c:v>-1.2436264146250001E-2</c:v>
                </c:pt>
                <c:pt idx="9">
                  <c:v>3.7313432835821003E-2</c:v>
                </c:pt>
                <c:pt idx="10">
                  <c:v>8.0815616063658002E-2</c:v>
                </c:pt>
                <c:pt idx="11">
                  <c:v>4.9692527486179E-2</c:v>
                </c:pt>
                <c:pt idx="12">
                  <c:v>8.6918730986527998E-2</c:v>
                </c:pt>
                <c:pt idx="13">
                  <c:v>4.3421623968736001E-2</c:v>
                </c:pt>
                <c:pt idx="14">
                  <c:v>3.1001984126983999E-2</c:v>
                </c:pt>
                <c:pt idx="15">
                  <c:v>2.4793900700428001E-2</c:v>
                </c:pt>
                <c:pt idx="16">
                  <c:v>-1.2393877424552001E-2</c:v>
                </c:pt>
                <c:pt idx="17">
                  <c:v>6.8174775333127005E-2</c:v>
                </c:pt>
                <c:pt idx="18">
                  <c:v>6.1934844543540001E-2</c:v>
                </c:pt>
                <c:pt idx="19">
                  <c:v>3.0948254518445E-2</c:v>
                </c:pt>
                <c:pt idx="20">
                  <c:v>4.9501887259452003E-2</c:v>
                </c:pt>
                <c:pt idx="21">
                  <c:v>2.4738697507575999E-2</c:v>
                </c:pt>
                <c:pt idx="22">
                  <c:v>1.8549434242256E-2</c:v>
                </c:pt>
                <c:pt idx="23">
                  <c:v>6.1819980217605996E-3</c:v>
                </c:pt>
                <c:pt idx="24">
                  <c:v>1.8544847623168999E-2</c:v>
                </c:pt>
                <c:pt idx="25">
                  <c:v>6.1804697156983999E-3</c:v>
                </c:pt>
                <c:pt idx="26">
                  <c:v>5.5620789815214997E-2</c:v>
                </c:pt>
                <c:pt idx="27">
                  <c:v>3.0883261272390002E-2</c:v>
                </c:pt>
                <c:pt idx="28">
                  <c:v>4.3223217042297001E-2</c:v>
                </c:pt>
                <c:pt idx="29">
                  <c:v>-4.3204542649056002E-2</c:v>
                </c:pt>
                <c:pt idx="30">
                  <c:v>4.3223217042297001E-2</c:v>
                </c:pt>
              </c:numCache>
            </c:numRef>
          </c:val>
          <c:smooth val="0"/>
          <c:extLst>
            <c:ext xmlns:c16="http://schemas.microsoft.com/office/drawing/2014/chart" uri="{C3380CC4-5D6E-409C-BE32-E72D297353CC}">
              <c16:uniqueId val="{00000001-1F93-4C1E-B660-9AC68746CA44}"/>
            </c:ext>
          </c:extLst>
        </c:ser>
        <c:dLbls>
          <c:showLegendKey val="0"/>
          <c:showVal val="0"/>
          <c:showCatName val="0"/>
          <c:showSerName val="0"/>
          <c:showPercent val="0"/>
          <c:showBubbleSize val="0"/>
        </c:dLbls>
        <c:smooth val="0"/>
        <c:axId val="274689240"/>
        <c:axId val="274691864"/>
      </c:lineChart>
      <c:dateAx>
        <c:axId val="27468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91864"/>
        <c:crosses val="autoZero"/>
        <c:auto val="1"/>
        <c:lblOffset val="100"/>
        <c:baseTimeUnit val="days"/>
      </c:dateAx>
      <c:valAx>
        <c:axId val="27469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8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0.26169999999999999</c:v>
                </c:pt>
                <c:pt idx="1">
                  <c:v>0.24099999999999999</c:v>
                </c:pt>
                <c:pt idx="2">
                  <c:v>0.4577</c:v>
                </c:pt>
                <c:pt idx="3">
                  <c:v>0.32340000000000002</c:v>
                </c:pt>
                <c:pt idx="4">
                  <c:v>0.30969999999999998</c:v>
                </c:pt>
                <c:pt idx="5">
                  <c:v>0.32350000000000001</c:v>
                </c:pt>
                <c:pt idx="6">
                  <c:v>0</c:v>
                </c:pt>
                <c:pt idx="7">
                  <c:v>0.45429999999999998</c:v>
                </c:pt>
                <c:pt idx="8">
                  <c:v>0.62649999999999995</c:v>
                </c:pt>
                <c:pt idx="9">
                  <c:v>0.41310000000000002</c:v>
                </c:pt>
                <c:pt idx="10">
                  <c:v>0.25469999999999998</c:v>
                </c:pt>
                <c:pt idx="11">
                  <c:v>0.38550000000000001</c:v>
                </c:pt>
                <c:pt idx="12">
                  <c:v>0.2823</c:v>
                </c:pt>
                <c:pt idx="13">
                  <c:v>0.42009999999999997</c:v>
                </c:pt>
                <c:pt idx="14">
                  <c:v>0</c:v>
                </c:pt>
                <c:pt idx="15">
                  <c:v>0.33750000000000002</c:v>
                </c:pt>
                <c:pt idx="16">
                  <c:v>0.31690000000000002</c:v>
                </c:pt>
                <c:pt idx="17">
                  <c:v>0.26869999999999999</c:v>
                </c:pt>
                <c:pt idx="18">
                  <c:v>0.48899999999999999</c:v>
                </c:pt>
                <c:pt idx="19">
                  <c:v>0.37190000000000001</c:v>
                </c:pt>
                <c:pt idx="20">
                  <c:v>0.29609999999999997</c:v>
                </c:pt>
                <c:pt idx="21">
                  <c:v>0.22020000000000001</c:v>
                </c:pt>
                <c:pt idx="22">
                  <c:v>0.2271</c:v>
                </c:pt>
                <c:pt idx="23">
                  <c:v>0.28899999999999998</c:v>
                </c:pt>
                <c:pt idx="24">
                  <c:v>0.1996</c:v>
                </c:pt>
                <c:pt idx="25">
                  <c:v>0.1996</c:v>
                </c:pt>
                <c:pt idx="26">
                  <c:v>0.26829999999999998</c:v>
                </c:pt>
                <c:pt idx="27">
                  <c:v>0.31640000000000001</c:v>
                </c:pt>
                <c:pt idx="28">
                  <c:v>0.23380000000000001</c:v>
                </c:pt>
                <c:pt idx="29">
                  <c:v>0.28199999999999997</c:v>
                </c:pt>
                <c:pt idx="30">
                  <c:v>0.48130000000000001</c:v>
                </c:pt>
              </c:numCache>
            </c:numRef>
          </c:val>
          <c:smooth val="0"/>
          <c:extLst>
            <c:ext xmlns:c16="http://schemas.microsoft.com/office/drawing/2014/chart" uri="{C3380CC4-5D6E-409C-BE32-E72D297353CC}">
              <c16:uniqueId val="{00000000-F3F6-4C04-BF36-68DF12A76CA4}"/>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0.39800000000000002</c:v>
                </c:pt>
                <c:pt idx="1">
                  <c:v>0.65290000000000004</c:v>
                </c:pt>
                <c:pt idx="2">
                  <c:v>0.37309999999999999</c:v>
                </c:pt>
                <c:pt idx="3">
                  <c:v>0.51619999999999999</c:v>
                </c:pt>
                <c:pt idx="4">
                  <c:v>0.80840000000000001</c:v>
                </c:pt>
                <c:pt idx="5">
                  <c:v>0</c:v>
                </c:pt>
                <c:pt idx="6">
                  <c:v>0</c:v>
                </c:pt>
                <c:pt idx="7">
                  <c:v>0.41660000000000003</c:v>
                </c:pt>
                <c:pt idx="8">
                  <c:v>0.27979999999999999</c:v>
                </c:pt>
                <c:pt idx="9">
                  <c:v>0.2114</c:v>
                </c:pt>
                <c:pt idx="10">
                  <c:v>0.46610000000000001</c:v>
                </c:pt>
                <c:pt idx="11">
                  <c:v>0.50919999999999999</c:v>
                </c:pt>
                <c:pt idx="12">
                  <c:v>0.34749999999999998</c:v>
                </c:pt>
                <c:pt idx="13">
                  <c:v>0.1923</c:v>
                </c:pt>
                <c:pt idx="14">
                  <c:v>0</c:v>
                </c:pt>
                <c:pt idx="15">
                  <c:v>0.3533</c:v>
                </c:pt>
                <c:pt idx="16">
                  <c:v>0.51439999999999997</c:v>
                </c:pt>
                <c:pt idx="17">
                  <c:v>0.36549999999999999</c:v>
                </c:pt>
                <c:pt idx="18">
                  <c:v>0</c:v>
                </c:pt>
                <c:pt idx="19">
                  <c:v>0.36509999999999998</c:v>
                </c:pt>
                <c:pt idx="20">
                  <c:v>0.4763</c:v>
                </c:pt>
                <c:pt idx="21">
                  <c:v>0.33389999999999997</c:v>
                </c:pt>
                <c:pt idx="22">
                  <c:v>0.38329999999999997</c:v>
                </c:pt>
                <c:pt idx="23">
                  <c:v>0.2349</c:v>
                </c:pt>
                <c:pt idx="24">
                  <c:v>0.3523</c:v>
                </c:pt>
                <c:pt idx="25">
                  <c:v>0</c:v>
                </c:pt>
                <c:pt idx="26">
                  <c:v>0.49430000000000002</c:v>
                </c:pt>
                <c:pt idx="27">
                  <c:v>1.0992999999999999</c:v>
                </c:pt>
                <c:pt idx="28">
                  <c:v>0.50619999999999998</c:v>
                </c:pt>
                <c:pt idx="29">
                  <c:v>0.27160000000000001</c:v>
                </c:pt>
                <c:pt idx="30">
                  <c:v>0.34570000000000001</c:v>
                </c:pt>
              </c:numCache>
            </c:numRef>
          </c:val>
          <c:smooth val="0"/>
          <c:extLst>
            <c:ext xmlns:c16="http://schemas.microsoft.com/office/drawing/2014/chart" uri="{C3380CC4-5D6E-409C-BE32-E72D297353CC}">
              <c16:uniqueId val="{00000001-F3F6-4C04-BF36-68DF12A76CA4}"/>
            </c:ext>
          </c:extLst>
        </c:ser>
        <c:dLbls>
          <c:showLegendKey val="0"/>
          <c:showVal val="0"/>
          <c:showCatName val="0"/>
          <c:showSerName val="0"/>
          <c:showPercent val="0"/>
          <c:showBubbleSize val="0"/>
        </c:dLbls>
        <c:smooth val="0"/>
        <c:axId val="343248216"/>
        <c:axId val="343248872"/>
      </c:lineChart>
      <c:dateAx>
        <c:axId val="34324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48872"/>
        <c:crosses val="autoZero"/>
        <c:auto val="1"/>
        <c:lblOffset val="100"/>
        <c:baseTimeUnit val="days"/>
      </c:dateAx>
      <c:valAx>
        <c:axId val="34324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4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14522</c:v>
                </c:pt>
                <c:pt idx="1">
                  <c:v>14526</c:v>
                </c:pt>
                <c:pt idx="2">
                  <c:v>14530</c:v>
                </c:pt>
                <c:pt idx="3">
                  <c:v>14534</c:v>
                </c:pt>
                <c:pt idx="4">
                  <c:v>14530</c:v>
                </c:pt>
                <c:pt idx="5">
                  <c:v>14529</c:v>
                </c:pt>
                <c:pt idx="6">
                  <c:v>14528</c:v>
                </c:pt>
                <c:pt idx="7">
                  <c:v>14525</c:v>
                </c:pt>
                <c:pt idx="8">
                  <c:v>14523</c:v>
                </c:pt>
                <c:pt idx="9">
                  <c:v>14524</c:v>
                </c:pt>
                <c:pt idx="10">
                  <c:v>14527</c:v>
                </c:pt>
                <c:pt idx="11">
                  <c:v>14528</c:v>
                </c:pt>
                <c:pt idx="12">
                  <c:v>14521</c:v>
                </c:pt>
                <c:pt idx="13">
                  <c:v>14520</c:v>
                </c:pt>
                <c:pt idx="14">
                  <c:v>14515</c:v>
                </c:pt>
                <c:pt idx="15">
                  <c:v>14518</c:v>
                </c:pt>
                <c:pt idx="16">
                  <c:v>14516</c:v>
                </c:pt>
                <c:pt idx="17">
                  <c:v>14518</c:v>
                </c:pt>
                <c:pt idx="18">
                  <c:v>14520</c:v>
                </c:pt>
                <c:pt idx="19">
                  <c:v>14517</c:v>
                </c:pt>
                <c:pt idx="20">
                  <c:v>14528</c:v>
                </c:pt>
                <c:pt idx="21">
                  <c:v>14533</c:v>
                </c:pt>
                <c:pt idx="22">
                  <c:v>14534</c:v>
                </c:pt>
                <c:pt idx="23">
                  <c:v>14532</c:v>
                </c:pt>
                <c:pt idx="24">
                  <c:v>14530</c:v>
                </c:pt>
                <c:pt idx="25">
                  <c:v>14533</c:v>
                </c:pt>
                <c:pt idx="26">
                  <c:v>14536</c:v>
                </c:pt>
                <c:pt idx="27">
                  <c:v>14544</c:v>
                </c:pt>
                <c:pt idx="28">
                  <c:v>14541</c:v>
                </c:pt>
                <c:pt idx="29">
                  <c:v>14542</c:v>
                </c:pt>
                <c:pt idx="30">
                  <c:v>14547</c:v>
                </c:pt>
              </c:numCache>
            </c:numRef>
          </c:val>
          <c:smooth val="0"/>
          <c:extLst>
            <c:ext xmlns:c16="http://schemas.microsoft.com/office/drawing/2014/chart" uri="{C3380CC4-5D6E-409C-BE32-E72D297353CC}">
              <c16:uniqueId val="{00000000-FB08-41CA-93D1-E255E38EF61D}"/>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16082</c:v>
                </c:pt>
                <c:pt idx="1">
                  <c:v>16080</c:v>
                </c:pt>
                <c:pt idx="2">
                  <c:v>16081</c:v>
                </c:pt>
                <c:pt idx="3">
                  <c:v>16080</c:v>
                </c:pt>
                <c:pt idx="4">
                  <c:v>16082</c:v>
                </c:pt>
                <c:pt idx="5">
                  <c:v>16085</c:v>
                </c:pt>
                <c:pt idx="6">
                  <c:v>16084</c:v>
                </c:pt>
                <c:pt idx="7">
                  <c:v>16082</c:v>
                </c:pt>
                <c:pt idx="8">
                  <c:v>16080</c:v>
                </c:pt>
                <c:pt idx="9">
                  <c:v>16086</c:v>
                </c:pt>
                <c:pt idx="10">
                  <c:v>16099</c:v>
                </c:pt>
                <c:pt idx="11">
                  <c:v>16107</c:v>
                </c:pt>
                <c:pt idx="12">
                  <c:v>16121</c:v>
                </c:pt>
                <c:pt idx="13">
                  <c:v>16128</c:v>
                </c:pt>
                <c:pt idx="14">
                  <c:v>16133</c:v>
                </c:pt>
                <c:pt idx="15">
                  <c:v>16137</c:v>
                </c:pt>
                <c:pt idx="16">
                  <c:v>16135</c:v>
                </c:pt>
                <c:pt idx="17">
                  <c:v>16146</c:v>
                </c:pt>
                <c:pt idx="18">
                  <c:v>16156</c:v>
                </c:pt>
                <c:pt idx="19">
                  <c:v>16161</c:v>
                </c:pt>
                <c:pt idx="20">
                  <c:v>16169</c:v>
                </c:pt>
                <c:pt idx="21">
                  <c:v>16173</c:v>
                </c:pt>
                <c:pt idx="22">
                  <c:v>16176</c:v>
                </c:pt>
                <c:pt idx="23">
                  <c:v>16177</c:v>
                </c:pt>
                <c:pt idx="24">
                  <c:v>16180</c:v>
                </c:pt>
                <c:pt idx="25">
                  <c:v>16181</c:v>
                </c:pt>
                <c:pt idx="26">
                  <c:v>16190</c:v>
                </c:pt>
                <c:pt idx="27">
                  <c:v>16195</c:v>
                </c:pt>
                <c:pt idx="28">
                  <c:v>16202</c:v>
                </c:pt>
                <c:pt idx="29">
                  <c:v>16195</c:v>
                </c:pt>
                <c:pt idx="30">
                  <c:v>16202</c:v>
                </c:pt>
              </c:numCache>
            </c:numRef>
          </c:val>
          <c:smooth val="0"/>
          <c:extLst>
            <c:ext xmlns:c16="http://schemas.microsoft.com/office/drawing/2014/chart" uri="{C3380CC4-5D6E-409C-BE32-E72D297353CC}">
              <c16:uniqueId val="{00000001-FB08-41CA-93D1-E255E38EF61D}"/>
            </c:ext>
          </c:extLst>
        </c:ser>
        <c:dLbls>
          <c:showLegendKey val="0"/>
          <c:showVal val="0"/>
          <c:showCatName val="0"/>
          <c:showSerName val="0"/>
          <c:showPercent val="0"/>
          <c:showBubbleSize val="0"/>
        </c:dLbls>
        <c:smooth val="0"/>
        <c:axId val="417093288"/>
        <c:axId val="417104112"/>
      </c:lineChart>
      <c:dateAx>
        <c:axId val="41709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4112"/>
        <c:crosses val="autoZero"/>
        <c:auto val="1"/>
        <c:lblOffset val="100"/>
        <c:baseTimeUnit val="days"/>
      </c:dateAx>
      <c:valAx>
        <c:axId val="41710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9E0D8-CAD9-4B98-B118-F5F2517CB9DC}"/>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BBB6AFB9-AE6A-4D4D-B8BA-31D5BF1781E4}"/>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496645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AF33-64C8-48DD-B16C-9C9088603F1F}"/>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3B77A264-5F84-45EF-A9E8-DB5837827066}"/>
              </a:ext>
            </a:extLst>
          </p:cNvPr>
          <p:cNvGraphicFramePr>
            <a:graphicFrameLocks noGrp="1"/>
          </p:cNvGraphicFramePr>
          <p:nvPr>
            <p:ph type="chart" sz="quarter" idx="13"/>
            <p:extLst>
              <p:ext uri="{D42A27DB-BD31-4B8C-83A1-F6EECF244321}">
                <p14:modId xmlns:p14="http://schemas.microsoft.com/office/powerpoint/2010/main" val="1020402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6BA02-BF27-465D-A0B4-1EA4D4964DD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D628188-CF15-46E4-886F-846C7C1A3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159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E4B5E-8B4F-472A-A120-330D6993A053}"/>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7D965855-F87A-4D6D-8FFE-F9192FF46310}"/>
              </a:ext>
            </a:extLst>
          </p:cNvPr>
          <p:cNvGraphicFramePr>
            <a:graphicFrameLocks noGrp="1"/>
          </p:cNvGraphicFramePr>
          <p:nvPr>
            <p:ph type="chart" sz="quarter" idx="13"/>
            <p:extLst>
              <p:ext uri="{D42A27DB-BD31-4B8C-83A1-F6EECF244321}">
                <p14:modId xmlns:p14="http://schemas.microsoft.com/office/powerpoint/2010/main" val="990449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6C0B0D-154C-4D7F-BFF4-2373C52794BA}"/>
              </a:ext>
            </a:extLst>
          </p:cNvPr>
          <p:cNvSpPr>
            <a:spLocks noGrp="1"/>
          </p:cNvSpPr>
          <p:nvPr>
            <p:ph type="body" sz="quarter" idx="14"/>
          </p:nvPr>
        </p:nvSpPr>
        <p:spPr/>
        <p:txBody>
          <a:bodyPr/>
          <a:lstStyle/>
          <a:p>
            <a:r>
              <a:rPr lang="en-US"/>
              <a:t>07/01/2018 - 08/31/2018</a:t>
            </a:r>
          </a:p>
        </p:txBody>
      </p:sp>
      <p:sp>
        <p:nvSpPr>
          <p:cNvPr id="5" name="Footer Placeholder 4">
            <a:extLst>
              <a:ext uri="{FF2B5EF4-FFF2-40B4-BE49-F238E27FC236}">
                <a16:creationId xmlns:a16="http://schemas.microsoft.com/office/drawing/2014/main" id="{B937CAF3-6C38-48A9-AFFC-44040B207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1703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AC695-E3E5-46F8-9AE9-EDF8FD63EF99}"/>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EF20CD9E-6F83-43F5-9BDD-68897154CEFC}"/>
              </a:ext>
            </a:extLst>
          </p:cNvPr>
          <p:cNvGraphicFramePr>
            <a:graphicFrameLocks noGrp="1"/>
          </p:cNvGraphicFramePr>
          <p:nvPr>
            <p:ph type="tbl" sz="quarter" idx="13"/>
            <p:extLst>
              <p:ext uri="{D42A27DB-BD31-4B8C-83A1-F6EECF244321}">
                <p14:modId xmlns:p14="http://schemas.microsoft.com/office/powerpoint/2010/main" val="275990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6189383"/>
                    </a:ext>
                  </a:extLst>
                </a:gridCol>
                <a:gridCol w="699516">
                  <a:extLst>
                    <a:ext uri="{9D8B030D-6E8A-4147-A177-3AD203B41FA5}">
                      <a16:colId xmlns:a16="http://schemas.microsoft.com/office/drawing/2014/main" val="3284189873"/>
                    </a:ext>
                  </a:extLst>
                </a:gridCol>
                <a:gridCol w="699516">
                  <a:extLst>
                    <a:ext uri="{9D8B030D-6E8A-4147-A177-3AD203B41FA5}">
                      <a16:colId xmlns:a16="http://schemas.microsoft.com/office/drawing/2014/main" val="2593253225"/>
                    </a:ext>
                  </a:extLst>
                </a:gridCol>
                <a:gridCol w="658368">
                  <a:extLst>
                    <a:ext uri="{9D8B030D-6E8A-4147-A177-3AD203B41FA5}">
                      <a16:colId xmlns:a16="http://schemas.microsoft.com/office/drawing/2014/main" val="2611071215"/>
                    </a:ext>
                  </a:extLst>
                </a:gridCol>
                <a:gridCol w="658368">
                  <a:extLst>
                    <a:ext uri="{9D8B030D-6E8A-4147-A177-3AD203B41FA5}">
                      <a16:colId xmlns:a16="http://schemas.microsoft.com/office/drawing/2014/main" val="3707871548"/>
                    </a:ext>
                  </a:extLst>
                </a:gridCol>
                <a:gridCol w="658368">
                  <a:extLst>
                    <a:ext uri="{9D8B030D-6E8A-4147-A177-3AD203B41FA5}">
                      <a16:colId xmlns:a16="http://schemas.microsoft.com/office/drawing/2014/main" val="3983909891"/>
                    </a:ext>
                  </a:extLst>
                </a:gridCol>
                <a:gridCol w="699516">
                  <a:extLst>
                    <a:ext uri="{9D8B030D-6E8A-4147-A177-3AD203B41FA5}">
                      <a16:colId xmlns:a16="http://schemas.microsoft.com/office/drawing/2014/main" val="3434427094"/>
                    </a:ext>
                  </a:extLst>
                </a:gridCol>
                <a:gridCol w="699516">
                  <a:extLst>
                    <a:ext uri="{9D8B030D-6E8A-4147-A177-3AD203B41FA5}">
                      <a16:colId xmlns:a16="http://schemas.microsoft.com/office/drawing/2014/main" val="3800237984"/>
                    </a:ext>
                  </a:extLst>
                </a:gridCol>
                <a:gridCol w="699516">
                  <a:extLst>
                    <a:ext uri="{9D8B030D-6E8A-4147-A177-3AD203B41FA5}">
                      <a16:colId xmlns:a16="http://schemas.microsoft.com/office/drawing/2014/main" val="1978029485"/>
                    </a:ext>
                  </a:extLst>
                </a:gridCol>
                <a:gridCol w="658368">
                  <a:extLst>
                    <a:ext uri="{9D8B030D-6E8A-4147-A177-3AD203B41FA5}">
                      <a16:colId xmlns:a16="http://schemas.microsoft.com/office/drawing/2014/main" val="41001563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3561047"/>
                  </a:ext>
                </a:extLst>
              </a:tr>
              <a:tr h="370840">
                <a:tc>
                  <a:txBody>
                    <a:bodyPr/>
                    <a:lstStyle/>
                    <a:p>
                      <a:r>
                        <a:rPr lang="en-US" sz="1000"/>
                        <a:t>citiesdubai</a:t>
                      </a:r>
                    </a:p>
                  </a:txBody>
                  <a:tcPr/>
                </a:tc>
                <a:tc>
                  <a:txBody>
                    <a:bodyPr/>
                    <a:lstStyle/>
                    <a:p>
                      <a:r>
                        <a:rPr lang="en-US" sz="1000"/>
                        <a:t>14547</a:t>
                      </a:r>
                    </a:p>
                  </a:txBody>
                  <a:tcPr/>
                </a:tc>
                <a:tc>
                  <a:txBody>
                    <a:bodyPr/>
                    <a:lstStyle/>
                    <a:p>
                      <a:r>
                        <a:rPr lang="en-US" sz="1000"/>
                        <a:t>25</a:t>
                      </a:r>
                    </a:p>
                  </a:txBody>
                  <a:tcPr/>
                </a:tc>
                <a:tc>
                  <a:txBody>
                    <a:bodyPr/>
                    <a:lstStyle/>
                    <a:p>
                      <a:r>
                        <a:rPr lang="en-US" sz="1000"/>
                        <a:t>19</a:t>
                      </a:r>
                    </a:p>
                  </a:txBody>
                  <a:tcPr/>
                </a:tc>
                <a:tc>
                  <a:txBody>
                    <a:bodyPr/>
                    <a:lstStyle/>
                    <a:p>
                      <a:r>
                        <a:rPr lang="en-US" sz="1000"/>
                        <a:t>11</a:t>
                      </a:r>
                    </a:p>
                  </a:txBody>
                  <a:tcPr/>
                </a:tc>
                <a:tc>
                  <a:txBody>
                    <a:bodyPr/>
                    <a:lstStyle/>
                    <a:p>
                      <a:r>
                        <a:rPr lang="en-US" sz="1000"/>
                        <a:t>0</a:t>
                      </a:r>
                    </a:p>
                  </a:txBody>
                  <a:tcPr/>
                </a:tc>
                <a:tc>
                  <a:txBody>
                    <a:bodyPr/>
                    <a:lstStyle/>
                    <a:p>
                      <a:r>
                        <a:rPr lang="en-US" sz="1000"/>
                        <a:t>30</a:t>
                      </a:r>
                    </a:p>
                  </a:txBody>
                  <a:tcPr/>
                </a:tc>
                <a:tc>
                  <a:txBody>
                    <a:bodyPr/>
                    <a:lstStyle/>
                    <a:p>
                      <a:r>
                        <a:rPr lang="en-US" sz="1000"/>
                        <a:t>1439</a:t>
                      </a:r>
                    </a:p>
                  </a:txBody>
                  <a:tcPr/>
                </a:tc>
                <a:tc>
                  <a:txBody>
                    <a:bodyPr/>
                    <a:lstStyle/>
                    <a:p>
                      <a:r>
                        <a:rPr lang="en-US" sz="1000"/>
                        <a:t>15</a:t>
                      </a:r>
                    </a:p>
                  </a:txBody>
                  <a:tcPr/>
                </a:tc>
                <a:tc>
                  <a:txBody>
                    <a:bodyPr/>
                    <a:lstStyle/>
                    <a:p>
                      <a:r>
                        <a:rPr lang="en-US" sz="1000"/>
                        <a:t>0.3335 %</a:t>
                      </a:r>
                    </a:p>
                  </a:txBody>
                  <a:tcPr/>
                </a:tc>
                <a:extLst>
                  <a:ext uri="{0D108BD9-81ED-4DB2-BD59-A6C34878D82A}">
                    <a16:rowId xmlns:a16="http://schemas.microsoft.com/office/drawing/2014/main" val="1630186594"/>
                  </a:ext>
                </a:extLst>
              </a:tr>
              <a:tr h="370840">
                <a:tc>
                  <a:txBody>
                    <a:bodyPr/>
                    <a:lstStyle/>
                    <a:p>
                      <a:r>
                        <a:rPr lang="en-US" sz="1000"/>
                        <a:t>citiesriyadh</a:t>
                      </a:r>
                    </a:p>
                  </a:txBody>
                  <a:tcPr/>
                </a:tc>
                <a:tc>
                  <a:txBody>
                    <a:bodyPr/>
                    <a:lstStyle/>
                    <a:p>
                      <a:r>
                        <a:rPr lang="en-US" sz="1000"/>
                        <a:t>16202</a:t>
                      </a:r>
                    </a:p>
                  </a:txBody>
                  <a:tcPr/>
                </a:tc>
                <a:tc>
                  <a:txBody>
                    <a:bodyPr/>
                    <a:lstStyle/>
                    <a:p>
                      <a:r>
                        <a:rPr lang="en-US" sz="1000"/>
                        <a:t>127</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26</a:t>
                      </a:r>
                    </a:p>
                  </a:txBody>
                  <a:tcPr/>
                </a:tc>
                <a:tc>
                  <a:txBody>
                    <a:bodyPr/>
                    <a:lstStyle/>
                    <a:p>
                      <a:r>
                        <a:rPr lang="en-US" sz="1000"/>
                        <a:t>1771</a:t>
                      </a:r>
                    </a:p>
                  </a:txBody>
                  <a:tcPr/>
                </a:tc>
                <a:tc>
                  <a:txBody>
                    <a:bodyPr/>
                    <a:lstStyle/>
                    <a:p>
                      <a:r>
                        <a:rPr lang="en-US" sz="1000"/>
                        <a:t>47</a:t>
                      </a:r>
                    </a:p>
                  </a:txBody>
                  <a:tcPr/>
                </a:tc>
                <a:tc>
                  <a:txBody>
                    <a:bodyPr/>
                    <a:lstStyle/>
                    <a:p>
                      <a:r>
                        <a:rPr lang="en-US" sz="1000"/>
                        <a:t>0.4333 %</a:t>
                      </a:r>
                    </a:p>
                  </a:txBody>
                  <a:tcPr/>
                </a:tc>
                <a:extLst>
                  <a:ext uri="{0D108BD9-81ED-4DB2-BD59-A6C34878D82A}">
                    <a16:rowId xmlns:a16="http://schemas.microsoft.com/office/drawing/2014/main" val="1819908789"/>
                  </a:ext>
                </a:extLst>
              </a:tr>
            </a:tbl>
          </a:graphicData>
        </a:graphic>
      </p:graphicFrame>
      <p:sp>
        <p:nvSpPr>
          <p:cNvPr id="4" name="Text Placeholder 3">
            <a:extLst>
              <a:ext uri="{FF2B5EF4-FFF2-40B4-BE49-F238E27FC236}">
                <a16:creationId xmlns:a16="http://schemas.microsoft.com/office/drawing/2014/main" id="{DC445B47-94E0-4CEB-90E8-C0973ED375D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50274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AD54E-E773-4BA0-A8CE-6433F63D5D50}"/>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60715DEA-CE05-4AC3-95F7-D520656146A9}"/>
              </a:ext>
            </a:extLst>
          </p:cNvPr>
          <p:cNvGraphicFramePr>
            <a:graphicFrameLocks noGrp="1"/>
          </p:cNvGraphicFramePr>
          <p:nvPr>
            <p:ph type="tbl" sz="quarter" idx="13"/>
            <p:extLst>
              <p:ext uri="{D42A27DB-BD31-4B8C-83A1-F6EECF244321}">
                <p14:modId xmlns:p14="http://schemas.microsoft.com/office/powerpoint/2010/main" val="184506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6009788"/>
                    </a:ext>
                  </a:extLst>
                </a:gridCol>
                <a:gridCol w="987552">
                  <a:extLst>
                    <a:ext uri="{9D8B030D-6E8A-4147-A177-3AD203B41FA5}">
                      <a16:colId xmlns:a16="http://schemas.microsoft.com/office/drawing/2014/main" val="691730968"/>
                    </a:ext>
                  </a:extLst>
                </a:gridCol>
                <a:gridCol w="987552">
                  <a:extLst>
                    <a:ext uri="{9D8B030D-6E8A-4147-A177-3AD203B41FA5}">
                      <a16:colId xmlns:a16="http://schemas.microsoft.com/office/drawing/2014/main" val="3243158799"/>
                    </a:ext>
                  </a:extLst>
                </a:gridCol>
                <a:gridCol w="987552">
                  <a:extLst>
                    <a:ext uri="{9D8B030D-6E8A-4147-A177-3AD203B41FA5}">
                      <a16:colId xmlns:a16="http://schemas.microsoft.com/office/drawing/2014/main" val="2572555903"/>
                    </a:ext>
                  </a:extLst>
                </a:gridCol>
                <a:gridCol w="987552">
                  <a:extLst>
                    <a:ext uri="{9D8B030D-6E8A-4147-A177-3AD203B41FA5}">
                      <a16:colId xmlns:a16="http://schemas.microsoft.com/office/drawing/2014/main" val="1501768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495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- 2018-07-31 07:36:39 </a:t>
                      </a:r>
                      <a:r>
                        <a:rPr kumimoji="0" lang="en-US" sz="1000" b="0" i="0" u="none" strike="noStrike" kern="1200" cap="none" spc="0" normalizeH="0" baseline="0" noProof="0">
                          <a:ln>
                            <a:noFill/>
                          </a:ln>
                          <a:solidFill>
                            <a:prstClr val="black"/>
                          </a:solidFill>
                          <a:effectLst/>
                          <a:uLnTx/>
                          <a:uFillTx/>
                          <a:latin typeface="+mn-lt"/>
                          <a:ea typeface="+mn-ea"/>
                          <a:cs typeface="+mn-cs"/>
                        </a:rPr>
                        <a:t>
 When life gives you lemons, turn it into décor! We love the look of our Lemon vase from #DesPots in this wonderful modern interior. Share images of your favorite Cities’ creations in your space and tag us at #CitiesHomes to show us how you’ve put Cities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85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- 2018-07-31 07:07:43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 مقعد دوت من " بولس بوتن" بتصميمه الدقيق ولونه الجريء لزيادة تألق منزلك،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Detailed design and bold color are sure to make a statement in any space! Try the Dot stool from #PolsPotten to brighten up your interior.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182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- 2018-07-30 09:23:18 </a:t>
                      </a:r>
                      <a:r>
                        <a:rPr kumimoji="0" lang="en-US" sz="1000" b="0" i="0" u="none" strike="noStrike" kern="1200" cap="none" spc="0" normalizeH="0" baseline="0" noProof="0">
                          <a:ln>
                            <a:noFill/>
                          </a:ln>
                          <a:solidFill>
                            <a:prstClr val="black"/>
                          </a:solidFill>
                          <a:effectLst/>
                          <a:uLnTx/>
                          <a:uFillTx/>
                          <a:latin typeface="+mn-lt"/>
                          <a:ea typeface="+mn-ea"/>
                          <a:cs typeface="+mn-cs"/>
                        </a:rPr>
                        <a:t>
 Throwing it back just a bit to Cities' appearance at the O Concept store Eid pop-up! We loved sharing #CitiesDubai in a new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201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- 2018-07-30 09:21:35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أبحر بعيداً مع ديكور مستوحى من المحيط! اكتشف النسخة الدقيقة لسفينة التايتانيك من "اوتانتك مودلز" متوفرة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Sail away with ocean-inspired décor! Discover detailed replicas of historic sea-faring designs from #AuthenticModels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8835631"/>
                  </a:ext>
                </a:extLst>
              </a:tr>
            </a:tbl>
          </a:graphicData>
        </a:graphic>
      </p:graphicFrame>
      <p:sp>
        <p:nvSpPr>
          <p:cNvPr id="4" name="Text Placeholder 3">
            <a:extLst>
              <a:ext uri="{FF2B5EF4-FFF2-40B4-BE49-F238E27FC236}">
                <a16:creationId xmlns:a16="http://schemas.microsoft.com/office/drawing/2014/main" id="{20EBB288-791F-471C-8724-B3E638F99E0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24391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7167D-D095-4140-B7DE-4E57FD2BF230}"/>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E75FDC3B-E501-4930-8458-2E585E7E0302}"/>
              </a:ext>
            </a:extLst>
          </p:cNvPr>
          <p:cNvGraphicFramePr>
            <a:graphicFrameLocks noGrp="1"/>
          </p:cNvGraphicFramePr>
          <p:nvPr>
            <p:ph type="tbl" sz="quarter" idx="13"/>
            <p:extLst>
              <p:ext uri="{D42A27DB-BD31-4B8C-83A1-F6EECF244321}">
                <p14:modId xmlns:p14="http://schemas.microsoft.com/office/powerpoint/2010/main" val="196575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5482426"/>
                    </a:ext>
                  </a:extLst>
                </a:gridCol>
                <a:gridCol w="987552">
                  <a:extLst>
                    <a:ext uri="{9D8B030D-6E8A-4147-A177-3AD203B41FA5}">
                      <a16:colId xmlns:a16="http://schemas.microsoft.com/office/drawing/2014/main" val="151053680"/>
                    </a:ext>
                  </a:extLst>
                </a:gridCol>
                <a:gridCol w="987552">
                  <a:extLst>
                    <a:ext uri="{9D8B030D-6E8A-4147-A177-3AD203B41FA5}">
                      <a16:colId xmlns:a16="http://schemas.microsoft.com/office/drawing/2014/main" val="1010118825"/>
                    </a:ext>
                  </a:extLst>
                </a:gridCol>
                <a:gridCol w="987552">
                  <a:extLst>
                    <a:ext uri="{9D8B030D-6E8A-4147-A177-3AD203B41FA5}">
                      <a16:colId xmlns:a16="http://schemas.microsoft.com/office/drawing/2014/main" val="3625790759"/>
                    </a:ext>
                  </a:extLst>
                </a:gridCol>
                <a:gridCol w="987552">
                  <a:extLst>
                    <a:ext uri="{9D8B030D-6E8A-4147-A177-3AD203B41FA5}">
                      <a16:colId xmlns:a16="http://schemas.microsoft.com/office/drawing/2014/main" val="79828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157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- 2018-07-29 08:00:27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 مطلعاً على اخر صيحات الاثاث الجديدة لدى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Sectionals, sofas, chairs, and more! Be sure to check out the latest furniture arrivals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41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- 2018-07-29 08:00:25 </a:t>
                      </a:r>
                      <a:r>
                        <a:rPr kumimoji="0" lang="en-US" sz="1000" b="0" i="0" u="none" strike="noStrike" kern="1200" cap="none" spc="0" normalizeH="0" baseline="0" noProof="0">
                          <a:ln>
                            <a:noFill/>
                          </a:ln>
                          <a:solidFill>
                            <a:prstClr val="black"/>
                          </a:solidFill>
                          <a:effectLst/>
                          <a:uLnTx/>
                          <a:uFillTx/>
                          <a:latin typeface="+mn-lt"/>
                          <a:ea typeface="+mn-ea"/>
                          <a:cs typeface="+mn-cs"/>
                        </a:rPr>
                        <a:t>
 Set your lightbulb free with #Flyte! Find the latest in levitating lighting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279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- 2018-07-28 08:00:34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تصميم مجموعة الشطرنج "سكاي لاين" على طراز مدينة إذ تصور قطع اللعب معالم شهيرة من المدن المفضلة لديك.  اعثر عليها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Game on with Cities! City-themed #SkylineChess sets are crafted with playing pieces that depict iconic landmarks from our favorite cities.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514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- 2018-07-28 08:00:31 </a:t>
                      </a:r>
                      <a:r>
                        <a:rPr kumimoji="0" lang="en-US" sz="1000" b="0" i="0" u="none" strike="noStrike" kern="1200" cap="none" spc="0" normalizeH="0" baseline="0" noProof="0">
                          <a:ln>
                            <a:noFill/>
                          </a:ln>
                          <a:solidFill>
                            <a:prstClr val="black"/>
                          </a:solidFill>
                          <a:effectLst/>
                          <a:uLnTx/>
                          <a:uFillTx/>
                          <a:latin typeface="+mn-lt"/>
                          <a:ea typeface="+mn-ea"/>
                          <a:cs typeface="+mn-cs"/>
                        </a:rPr>
                        <a:t>
 Limited-edition graffiti apples from Bull &amp; Stein are back in stores! Be sure to check them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9772438"/>
                  </a:ext>
                </a:extLst>
              </a:tr>
            </a:tbl>
          </a:graphicData>
        </a:graphic>
      </p:graphicFrame>
      <p:sp>
        <p:nvSpPr>
          <p:cNvPr id="4" name="Text Placeholder 3">
            <a:extLst>
              <a:ext uri="{FF2B5EF4-FFF2-40B4-BE49-F238E27FC236}">
                <a16:creationId xmlns:a16="http://schemas.microsoft.com/office/drawing/2014/main" id="{AB952E34-0E81-49C4-BD08-E22475FCA22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09881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2255A-B310-45E5-B0A3-A70D2782A477}"/>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227A56BD-7479-432F-B89B-95263C5EC86D}"/>
              </a:ext>
            </a:extLst>
          </p:cNvPr>
          <p:cNvGraphicFramePr>
            <a:graphicFrameLocks noGrp="1"/>
          </p:cNvGraphicFramePr>
          <p:nvPr>
            <p:ph type="tbl" sz="quarter" idx="13"/>
            <p:extLst>
              <p:ext uri="{D42A27DB-BD31-4B8C-83A1-F6EECF244321}">
                <p14:modId xmlns:p14="http://schemas.microsoft.com/office/powerpoint/2010/main" val="168622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8766248"/>
                    </a:ext>
                  </a:extLst>
                </a:gridCol>
                <a:gridCol w="987552">
                  <a:extLst>
                    <a:ext uri="{9D8B030D-6E8A-4147-A177-3AD203B41FA5}">
                      <a16:colId xmlns:a16="http://schemas.microsoft.com/office/drawing/2014/main" val="1965753283"/>
                    </a:ext>
                  </a:extLst>
                </a:gridCol>
                <a:gridCol w="987552">
                  <a:extLst>
                    <a:ext uri="{9D8B030D-6E8A-4147-A177-3AD203B41FA5}">
                      <a16:colId xmlns:a16="http://schemas.microsoft.com/office/drawing/2014/main" val="1718757397"/>
                    </a:ext>
                  </a:extLst>
                </a:gridCol>
                <a:gridCol w="987552">
                  <a:extLst>
                    <a:ext uri="{9D8B030D-6E8A-4147-A177-3AD203B41FA5}">
                      <a16:colId xmlns:a16="http://schemas.microsoft.com/office/drawing/2014/main" val="1357068093"/>
                    </a:ext>
                  </a:extLst>
                </a:gridCol>
                <a:gridCol w="987552">
                  <a:extLst>
                    <a:ext uri="{9D8B030D-6E8A-4147-A177-3AD203B41FA5}">
                      <a16:colId xmlns:a16="http://schemas.microsoft.com/office/drawing/2014/main" val="3201681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58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- 2018-07-27 14:26:13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كن جريئاً مع اللون الأزرق! اعثر على ابداعات " بولس بوتن " الملونة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Be bold with blue! Find your favorite colorful creation from #PolsPotten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227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- 2018-07-27 09:18:08 </a:t>
                      </a:r>
                      <a:r>
                        <a:rPr kumimoji="0" lang="en-US" sz="1000" b="0" i="0" u="none" strike="noStrike" kern="1200" cap="none" spc="0" normalizeH="0" baseline="0" noProof="0">
                          <a:ln>
                            <a:noFill/>
                          </a:ln>
                          <a:solidFill>
                            <a:prstClr val="black"/>
                          </a:solidFill>
                          <a:effectLst/>
                          <a:uLnTx/>
                          <a:uFillTx/>
                          <a:latin typeface="+mn-lt"/>
                          <a:ea typeface="+mn-ea"/>
                          <a:cs typeface="+mn-cs"/>
                        </a:rPr>
                        <a:t>
 Lights, coasters, scents, and more! The latest creations at #CitiesDubai offer everything you need to outfit yourself and your home in Cities’ unique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651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- 2018-07-26 07:27:33 </a:t>
                      </a:r>
                      <a:r>
                        <a:rPr kumimoji="0" lang="en-US" sz="1000" b="0" i="0" u="none" strike="noStrike" kern="1200" cap="none" spc="0" normalizeH="0" baseline="0" noProof="0">
                          <a:ln>
                            <a:noFill/>
                          </a:ln>
                          <a:solidFill>
                            <a:prstClr val="black"/>
                          </a:solidFill>
                          <a:effectLst/>
                          <a:uLnTx/>
                          <a:uFillTx/>
                          <a:latin typeface="+mn-lt"/>
                          <a:ea typeface="+mn-ea"/>
                          <a:cs typeface="+mn-cs"/>
                        </a:rPr>
                        <a:t>
 Just for him! Discover handcrafted signature men's accessories from #Huwa, including lapel pins like the El Arabesque which takes inspiration from Arabic architecture, tradition, and glamour. Find the ultimate in sophisticated style from Huwa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993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- 2018-07-25 11:49:47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تميز بأوانيك الزجاجية مع مجموعة غيدا من "صلصال" التي تعرض خط الثلث الفريد! كل قطعة مزينة بأحرف وخطوط أنيقة وبألوان زاهية على البورسلان والاكريليك ،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glassware with the Ghida collection from #Silsal! Showcasing the unique and ornamental Thuluth script, each piece is adorned with curvaceous letters and elegant strokes in bright colors on porcelain and acrylic. Discover your favorite pieces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6177603"/>
                  </a:ext>
                </a:extLst>
              </a:tr>
            </a:tbl>
          </a:graphicData>
        </a:graphic>
      </p:graphicFrame>
      <p:sp>
        <p:nvSpPr>
          <p:cNvPr id="4" name="Text Placeholder 3">
            <a:extLst>
              <a:ext uri="{FF2B5EF4-FFF2-40B4-BE49-F238E27FC236}">
                <a16:creationId xmlns:a16="http://schemas.microsoft.com/office/drawing/2014/main" id="{51052E84-74D5-451B-9AAF-274E9A253D9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3268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662B-414F-491D-9ECE-64EAD2F89235}"/>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CE207FBF-11B3-4936-8626-4883CAF3D6E9}"/>
              </a:ext>
            </a:extLst>
          </p:cNvPr>
          <p:cNvGraphicFramePr>
            <a:graphicFrameLocks noGrp="1"/>
          </p:cNvGraphicFramePr>
          <p:nvPr>
            <p:ph type="tbl" sz="quarter" idx="13"/>
            <p:extLst>
              <p:ext uri="{D42A27DB-BD31-4B8C-83A1-F6EECF244321}">
                <p14:modId xmlns:p14="http://schemas.microsoft.com/office/powerpoint/2010/main" val="152750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2352388"/>
                    </a:ext>
                  </a:extLst>
                </a:gridCol>
                <a:gridCol w="987552">
                  <a:extLst>
                    <a:ext uri="{9D8B030D-6E8A-4147-A177-3AD203B41FA5}">
                      <a16:colId xmlns:a16="http://schemas.microsoft.com/office/drawing/2014/main" val="4129523144"/>
                    </a:ext>
                  </a:extLst>
                </a:gridCol>
                <a:gridCol w="987552">
                  <a:extLst>
                    <a:ext uri="{9D8B030D-6E8A-4147-A177-3AD203B41FA5}">
                      <a16:colId xmlns:a16="http://schemas.microsoft.com/office/drawing/2014/main" val="1322901086"/>
                    </a:ext>
                  </a:extLst>
                </a:gridCol>
                <a:gridCol w="987552">
                  <a:extLst>
                    <a:ext uri="{9D8B030D-6E8A-4147-A177-3AD203B41FA5}">
                      <a16:colId xmlns:a16="http://schemas.microsoft.com/office/drawing/2014/main" val="3727751412"/>
                    </a:ext>
                  </a:extLst>
                </a:gridCol>
                <a:gridCol w="987552">
                  <a:extLst>
                    <a:ext uri="{9D8B030D-6E8A-4147-A177-3AD203B41FA5}">
                      <a16:colId xmlns:a16="http://schemas.microsoft.com/office/drawing/2014/main" val="212356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402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- 2018-07-25 11:48:13 </a:t>
                      </a:r>
                      <a:r>
                        <a:rPr kumimoji="0" lang="en-US" sz="1000" b="0" i="0" u="none" strike="noStrike" kern="1200" cap="none" spc="0" normalizeH="0" baseline="0" noProof="0">
                          <a:ln>
                            <a:noFill/>
                          </a:ln>
                          <a:solidFill>
                            <a:prstClr val="black"/>
                          </a:solidFill>
                          <a:effectLst/>
                          <a:uLnTx/>
                          <a:uFillTx/>
                          <a:latin typeface="+mn-lt"/>
                          <a:ea typeface="+mn-ea"/>
                          <a:cs typeface="+mn-cs"/>
                        </a:rPr>
                        <a:t>
 The perfect accessory when you’re out and about, #Illesteva sunglasses combine experimental design, quality materials, and handmade production. Cities’ recommends the unisex Leonard line, available in a wide range of styles and best suited for square-shaped faces. Discover the collection from Illesteva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294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- 2018-07-24 07:19:15 </a:t>
                      </a:r>
                      <a:r>
                        <a:rPr kumimoji="0" lang="en-US" sz="1000" b="0" i="0" u="none" strike="noStrike" kern="1200" cap="none" spc="0" normalizeH="0" baseline="0" noProof="0">
                          <a:ln>
                            <a:noFill/>
                          </a:ln>
                          <a:solidFill>
                            <a:prstClr val="black"/>
                          </a:solidFill>
                          <a:effectLst/>
                          <a:uLnTx/>
                          <a:uFillTx/>
                          <a:latin typeface="+mn-lt"/>
                          <a:ea typeface="+mn-ea"/>
                          <a:cs typeface="+mn-cs"/>
                        </a:rPr>
                        <a:t>
 Clean, minimalist, Dutch design, with a touch of tongue-in-cheek style! Check out the collection from #PolsPotten,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884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- 2018-07-24 07:18:02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 على ذكرياتك في اطار من النمط الكلاسيكي الانيق! اختر احدى اطارات "جوناثان ادلر"،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Frame moments and memories with classic chic style! Check out the selection from #JonathanAdler at #CitiesRiyadh and display your memories in something marvelous!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375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- 2018-07-23 13:27:13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جدد منزلك مع تصاميم أنيقة ومريحة من مدن ! إبقى مطلعاً على أحدث إبداعات الأثاث من" مود "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Update your space with elegant, comfortable designs from #CitiesRiyadh! Be sure to check out our latest furniture creations from Mood, now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5289007"/>
                  </a:ext>
                </a:extLst>
              </a:tr>
            </a:tbl>
          </a:graphicData>
        </a:graphic>
      </p:graphicFrame>
      <p:sp>
        <p:nvSpPr>
          <p:cNvPr id="4" name="Text Placeholder 3">
            <a:extLst>
              <a:ext uri="{FF2B5EF4-FFF2-40B4-BE49-F238E27FC236}">
                <a16:creationId xmlns:a16="http://schemas.microsoft.com/office/drawing/2014/main" id="{68FC9097-03D5-4735-980D-67681BCE149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24867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B7C8-FA1F-4838-8953-E42182E24FE3}"/>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8B17C239-8860-4FFA-8484-3FCD98E7E47B}"/>
              </a:ext>
            </a:extLst>
          </p:cNvPr>
          <p:cNvGraphicFramePr>
            <a:graphicFrameLocks noGrp="1"/>
          </p:cNvGraphicFramePr>
          <p:nvPr>
            <p:ph type="tbl" sz="quarter" idx="13"/>
            <p:extLst>
              <p:ext uri="{D42A27DB-BD31-4B8C-83A1-F6EECF244321}">
                <p14:modId xmlns:p14="http://schemas.microsoft.com/office/powerpoint/2010/main" val="94251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797261"/>
                    </a:ext>
                  </a:extLst>
                </a:gridCol>
                <a:gridCol w="987552">
                  <a:extLst>
                    <a:ext uri="{9D8B030D-6E8A-4147-A177-3AD203B41FA5}">
                      <a16:colId xmlns:a16="http://schemas.microsoft.com/office/drawing/2014/main" val="2327136720"/>
                    </a:ext>
                  </a:extLst>
                </a:gridCol>
                <a:gridCol w="987552">
                  <a:extLst>
                    <a:ext uri="{9D8B030D-6E8A-4147-A177-3AD203B41FA5}">
                      <a16:colId xmlns:a16="http://schemas.microsoft.com/office/drawing/2014/main" val="3641849584"/>
                    </a:ext>
                  </a:extLst>
                </a:gridCol>
                <a:gridCol w="987552">
                  <a:extLst>
                    <a:ext uri="{9D8B030D-6E8A-4147-A177-3AD203B41FA5}">
                      <a16:colId xmlns:a16="http://schemas.microsoft.com/office/drawing/2014/main" val="2195359662"/>
                    </a:ext>
                  </a:extLst>
                </a:gridCol>
                <a:gridCol w="987552">
                  <a:extLst>
                    <a:ext uri="{9D8B030D-6E8A-4147-A177-3AD203B41FA5}">
                      <a16:colId xmlns:a16="http://schemas.microsoft.com/office/drawing/2014/main" val="3916484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52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- 2018-07-23 10:29:53 </a:t>
                      </a:r>
                      <a:r>
                        <a:rPr kumimoji="0" lang="en-US" sz="1000" b="0" i="0" u="none" strike="noStrike" kern="1200" cap="none" spc="0" normalizeH="0" baseline="0" noProof="0">
                          <a:ln>
                            <a:noFill/>
                          </a:ln>
                          <a:solidFill>
                            <a:prstClr val="black"/>
                          </a:solidFill>
                          <a:effectLst/>
                          <a:uLnTx/>
                          <a:uFillTx/>
                          <a:latin typeface="+mn-lt"/>
                          <a:ea typeface="+mn-ea"/>
                          <a:cs typeface="+mn-cs"/>
                        </a:rPr>
                        <a:t>
 Slap happy style at #CitiesDubai! We love the bright colors and bold design from French watch creators, #Aight. Check out their selection featuring a silicone wrist strap that wraps around the wrist, just like the iconic slap bracelets of the 80s.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845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- 2018-07-22 08:40:59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ساعة "ليت لابس" بطابع جديد لقراءة الوقت إذ تستخدم ثلاثة اقراص دوارة ذات أحجام مختلفة متوازنة بعناية فوق بعضها البعض وسهام متجهة نحو الداخل مثبتة بوضعيتين 2&amp;10 مؤشرة على الوقت الحالي،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Inspired by urban environments, the Inception watch from #LyttLabs features an alternative time telling method which uses three rotating discs of varying sizes carefully balanced above one another, and time is marked by two separate indicator rings with inward facing arrows fixed at the 10 &amp; 2 positions. Discover the Inception watch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018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- 2018-07-22 08:40:04 </a:t>
                      </a:r>
                      <a:r>
                        <a:rPr kumimoji="0" lang="en-US" sz="1000" b="0" i="0" u="none" strike="noStrike" kern="1200" cap="none" spc="0" normalizeH="0" baseline="0" noProof="0">
                          <a:ln>
                            <a:noFill/>
                          </a:ln>
                          <a:solidFill>
                            <a:prstClr val="black"/>
                          </a:solidFill>
                          <a:effectLst/>
                          <a:uLnTx/>
                          <a:uFillTx/>
                          <a:latin typeface="+mn-lt"/>
                          <a:ea typeface="+mn-ea"/>
                          <a:cs typeface="+mn-cs"/>
                        </a:rPr>
                        <a:t>
 Enjoy amazing sound and a pixel art display with the Timebox Mini speaker from #Divoom! See everything this little box can do on your next visit to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2646701"/>
                  </a:ext>
                </a:extLst>
              </a:tr>
            </a:tbl>
          </a:graphicData>
        </a:graphic>
      </p:graphicFrame>
      <p:sp>
        <p:nvSpPr>
          <p:cNvPr id="4" name="Text Placeholder 3">
            <a:extLst>
              <a:ext uri="{FF2B5EF4-FFF2-40B4-BE49-F238E27FC236}">
                <a16:creationId xmlns:a16="http://schemas.microsoft.com/office/drawing/2014/main" id="{258ECE11-4558-4A4F-ACA9-545F6DAFBE8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7095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F452-ACA0-498B-ACFE-AA778D518F68}"/>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5E73635A-5570-498A-A47F-B263845A0D40}"/>
              </a:ext>
            </a:extLst>
          </p:cNvPr>
          <p:cNvGraphicFramePr>
            <a:graphicFrameLocks noGrp="1"/>
          </p:cNvGraphicFramePr>
          <p:nvPr>
            <p:ph type="tbl" sz="quarter" idx="13"/>
            <p:extLst>
              <p:ext uri="{D42A27DB-BD31-4B8C-83A1-F6EECF244321}">
                <p14:modId xmlns:p14="http://schemas.microsoft.com/office/powerpoint/2010/main" val="145623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4618297"/>
                    </a:ext>
                  </a:extLst>
                </a:gridCol>
                <a:gridCol w="987552">
                  <a:extLst>
                    <a:ext uri="{9D8B030D-6E8A-4147-A177-3AD203B41FA5}">
                      <a16:colId xmlns:a16="http://schemas.microsoft.com/office/drawing/2014/main" val="3469165273"/>
                    </a:ext>
                  </a:extLst>
                </a:gridCol>
                <a:gridCol w="987552">
                  <a:extLst>
                    <a:ext uri="{9D8B030D-6E8A-4147-A177-3AD203B41FA5}">
                      <a16:colId xmlns:a16="http://schemas.microsoft.com/office/drawing/2014/main" val="112535424"/>
                    </a:ext>
                  </a:extLst>
                </a:gridCol>
                <a:gridCol w="987552">
                  <a:extLst>
                    <a:ext uri="{9D8B030D-6E8A-4147-A177-3AD203B41FA5}">
                      <a16:colId xmlns:a16="http://schemas.microsoft.com/office/drawing/2014/main" val="3747097377"/>
                    </a:ext>
                  </a:extLst>
                </a:gridCol>
                <a:gridCol w="987552">
                  <a:extLst>
                    <a:ext uri="{9D8B030D-6E8A-4147-A177-3AD203B41FA5}">
                      <a16:colId xmlns:a16="http://schemas.microsoft.com/office/drawing/2014/main" val="225205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97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- 2018-07-21 07:46:36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يتيح تصميم محفظة "سكرد" الأنيق الوصول الى البطاقات دون فتح محفظتك مع توفير أقصى درجات الامان،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Super slim and stylish! #Secrid’s design allows access to cards without opening your wallet, while providing the ultimate in security. Find your favorite style of Secrid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866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- 2018-07-21 07:45:45 </a:t>
                      </a:r>
                      <a:r>
                        <a:rPr kumimoji="0" lang="en-US" sz="1000" b="0" i="0" u="none" strike="noStrike" kern="1200" cap="none" spc="0" normalizeH="0" baseline="0" noProof="0">
                          <a:ln>
                            <a:noFill/>
                          </a:ln>
                          <a:solidFill>
                            <a:prstClr val="black"/>
                          </a:solidFill>
                          <a:effectLst/>
                          <a:uLnTx/>
                          <a:uFillTx/>
                          <a:latin typeface="+mn-lt"/>
                          <a:ea typeface="+mn-ea"/>
                          <a:cs typeface="+mn-cs"/>
                        </a:rPr>
                        <a:t>
 An illuminated letter display lets you tell the time in words! Discover the latest styles from #Qlocktwo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337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- 2018-07-20 12:23:43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تحتوي مزهرية حديقة الحيوانات من " بولس بوتن" على حلي غير مباع صنع منذ زمن بعيد بواسطة ورش خزفية تايلاندية لتصديرها الى محلات بيع التذكارات في هولندا، ويتم ترقيم كل مزهرية بقرص زخرفي مطلي يدويا مع توقيع الشخص الذي صنعه بالاضافة الى تاريخ انشائه. اكتشف هذا التصميم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Zoo Souvenir vase from #Pols Potten incorporates unsold tourist trinkets, which were manufactured long ago by Thai ceramic workshops for export to souvenir shops in The Netherlands, making this a truly global creation! Each vase is numbered with a hand-painted ceramic disc and has the signature of the person who made it, along with the date of its creation. Discover this design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6897287"/>
                  </a:ext>
                </a:extLst>
              </a:tr>
            </a:tbl>
          </a:graphicData>
        </a:graphic>
      </p:graphicFrame>
      <p:sp>
        <p:nvSpPr>
          <p:cNvPr id="4" name="Text Placeholder 3">
            <a:extLst>
              <a:ext uri="{FF2B5EF4-FFF2-40B4-BE49-F238E27FC236}">
                <a16:creationId xmlns:a16="http://schemas.microsoft.com/office/drawing/2014/main" id="{59C5B108-60C1-4FE2-95FC-BA5561E16E7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61137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8A765-E8B7-4847-9936-4789E4F09FFF}"/>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D54C06B5-6549-4B4C-81EC-EEFD1B8E27BD}"/>
              </a:ext>
            </a:extLst>
          </p:cNvPr>
          <p:cNvGraphicFramePr>
            <a:graphicFrameLocks noGrp="1"/>
          </p:cNvGraphicFramePr>
          <p:nvPr>
            <p:ph type="tbl" sz="quarter" idx="13"/>
            <p:extLst>
              <p:ext uri="{D42A27DB-BD31-4B8C-83A1-F6EECF244321}">
                <p14:modId xmlns:p14="http://schemas.microsoft.com/office/powerpoint/2010/main" val="530820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1372923"/>
                    </a:ext>
                  </a:extLst>
                </a:gridCol>
                <a:gridCol w="987552">
                  <a:extLst>
                    <a:ext uri="{9D8B030D-6E8A-4147-A177-3AD203B41FA5}">
                      <a16:colId xmlns:a16="http://schemas.microsoft.com/office/drawing/2014/main" val="576616541"/>
                    </a:ext>
                  </a:extLst>
                </a:gridCol>
                <a:gridCol w="987552">
                  <a:extLst>
                    <a:ext uri="{9D8B030D-6E8A-4147-A177-3AD203B41FA5}">
                      <a16:colId xmlns:a16="http://schemas.microsoft.com/office/drawing/2014/main" val="3764058224"/>
                    </a:ext>
                  </a:extLst>
                </a:gridCol>
                <a:gridCol w="987552">
                  <a:extLst>
                    <a:ext uri="{9D8B030D-6E8A-4147-A177-3AD203B41FA5}">
                      <a16:colId xmlns:a16="http://schemas.microsoft.com/office/drawing/2014/main" val="2859233140"/>
                    </a:ext>
                  </a:extLst>
                </a:gridCol>
                <a:gridCol w="987552">
                  <a:extLst>
                    <a:ext uri="{9D8B030D-6E8A-4147-A177-3AD203B41FA5}">
                      <a16:colId xmlns:a16="http://schemas.microsoft.com/office/drawing/2014/main" val="352330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87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- 2018-07-20 11:53:49 </a:t>
                      </a:r>
                      <a:r>
                        <a:rPr kumimoji="0" lang="en-US" sz="1000" b="0" i="0" u="none" strike="noStrike" kern="1200" cap="none" spc="0" normalizeH="0" baseline="0" noProof="0">
                          <a:ln>
                            <a:noFill/>
                          </a:ln>
                          <a:solidFill>
                            <a:prstClr val="black"/>
                          </a:solidFill>
                          <a:effectLst/>
                          <a:uLnTx/>
                          <a:uFillTx/>
                          <a:latin typeface="+mn-lt"/>
                          <a:ea typeface="+mn-ea"/>
                          <a:cs typeface="+mn-cs"/>
                        </a:rPr>
                        <a:t>
 Add fragrance to your space with #CultiUAE at #CitiesDubai! Shown here, the Mountain diffuser shares the aroma of citron leaves, cardamom, vetiver, and cedar wood, crafted to transport you to the outdoors and the pure, clean scents of a forest-filled, mountainside spot. See more from Culti at @cultiuae!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650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- 2018-07-19 06:54:17 </a:t>
                      </a:r>
                      <a:r>
                        <a:rPr kumimoji="0" lang="en-US" sz="1000" b="0" i="0" u="none" strike="noStrike" kern="1200" cap="none" spc="0" normalizeH="0" baseline="0" noProof="0">
                          <a:ln>
                            <a:noFill/>
                          </a:ln>
                          <a:solidFill>
                            <a:prstClr val="black"/>
                          </a:solidFill>
                          <a:effectLst/>
                          <a:uLnTx/>
                          <a:uFillTx/>
                          <a:latin typeface="+mn-lt"/>
                          <a:ea typeface="+mn-ea"/>
                          <a:cs typeface="+mn-cs"/>
                        </a:rPr>
                        <a:t>
 With a history that dates back to the 1840s, #FaïencerieDeCharolles are ceramics masters! Discover the selection of gorgeous handmade ceramic creations from FDC, sharing contemporary colors and forms, crafted with ancestral know-how,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583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- 2018-07-18 12:20:51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احدث الموديلات، الاحجام والألوان لساعات " كلوك تو" المثالية لعرضها على الجدار او على الطاولات،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Perfect timing for table or wall! Check out the latest styles, sizes, and finishes from #Qlocktwo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7600946"/>
                  </a:ext>
                </a:extLst>
              </a:tr>
            </a:tbl>
          </a:graphicData>
        </a:graphic>
      </p:graphicFrame>
      <p:sp>
        <p:nvSpPr>
          <p:cNvPr id="4" name="Text Placeholder 3">
            <a:extLst>
              <a:ext uri="{FF2B5EF4-FFF2-40B4-BE49-F238E27FC236}">
                <a16:creationId xmlns:a16="http://schemas.microsoft.com/office/drawing/2014/main" id="{3AEEF9D4-B70A-4D12-84FB-AB66395D12B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332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7740-5582-4DD3-A334-512C245C1B44}"/>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44131B34-8239-47E2-A78D-32CD718D2DE0}"/>
              </a:ext>
            </a:extLst>
          </p:cNvPr>
          <p:cNvGraphicFramePr>
            <a:graphicFrameLocks noGrp="1"/>
          </p:cNvGraphicFramePr>
          <p:nvPr>
            <p:ph type="chart" sz="quarter" idx="13"/>
            <p:extLst>
              <p:ext uri="{D42A27DB-BD31-4B8C-83A1-F6EECF244321}">
                <p14:modId xmlns:p14="http://schemas.microsoft.com/office/powerpoint/2010/main" val="646458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57641C-0498-41E9-9DF6-8CCAA01F6FA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1648141-CF26-42EE-9F7A-AACACB040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792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425</Words>
  <Application>Microsoft Office PowerPoint</Application>
  <PresentationFormat>On-screen Show (4:3)</PresentationFormat>
  <Paragraphs>217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2018-08-01T13:20:57Z</dcterms:created>
  <dcterms:modified xsi:type="dcterms:W3CDTF">2018-08-01T13:21:23Z</dcterms:modified>
</cp:coreProperties>
</file>