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134</c:v>
                </c:pt>
              </c:numCache>
            </c:numRef>
          </c:val>
          <c:extLst>
            <c:ext xmlns:c16="http://schemas.microsoft.com/office/drawing/2014/chart" uri="{C3380CC4-5D6E-409C-BE32-E72D297353CC}">
              <c16:uniqueId val="{00000000-A63E-4A3D-AAD7-ADF77704B1E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4</c:v>
                </c:pt>
              </c:numCache>
            </c:numRef>
          </c:val>
          <c:extLst>
            <c:ext xmlns:c16="http://schemas.microsoft.com/office/drawing/2014/chart" uri="{C3380CC4-5D6E-409C-BE32-E72D297353CC}">
              <c16:uniqueId val="{00000001-A63E-4A3D-AAD7-ADF77704B1E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A63E-4A3D-AAD7-ADF77704B1E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1</c:v>
                </c:pt>
              </c:numCache>
            </c:numRef>
          </c:val>
          <c:extLst>
            <c:ext xmlns:c16="http://schemas.microsoft.com/office/drawing/2014/chart" uri="{C3380CC4-5D6E-409C-BE32-E72D297353CC}">
              <c16:uniqueId val="{00000003-A63E-4A3D-AAD7-ADF77704B1E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A63E-4A3D-AAD7-ADF77704B1E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A63E-4A3D-AAD7-ADF77704B1E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4</c:v>
                </c:pt>
              </c:numCache>
            </c:numRef>
          </c:val>
          <c:extLst>
            <c:ext xmlns:c16="http://schemas.microsoft.com/office/drawing/2014/chart" uri="{C3380CC4-5D6E-409C-BE32-E72D297353CC}">
              <c16:uniqueId val="{00000006-A63E-4A3D-AAD7-ADF77704B1E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3</c:v>
                </c:pt>
              </c:numCache>
            </c:numRef>
          </c:val>
          <c:extLst>
            <c:ext xmlns:c16="http://schemas.microsoft.com/office/drawing/2014/chart" uri="{C3380CC4-5D6E-409C-BE32-E72D297353CC}">
              <c16:uniqueId val="{00000007-A63E-4A3D-AAD7-ADF77704B1E3}"/>
            </c:ext>
          </c:extLst>
        </c:ser>
        <c:dLbls>
          <c:showLegendKey val="0"/>
          <c:showVal val="0"/>
          <c:showCatName val="0"/>
          <c:showSerName val="0"/>
          <c:showPercent val="0"/>
          <c:showBubbleSize val="0"/>
        </c:dLbls>
        <c:gapWidth val="150"/>
        <c:overlap val="100"/>
        <c:axId val="353130824"/>
        <c:axId val="353126232"/>
      </c:barChart>
      <c:catAx>
        <c:axId val="353130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26232"/>
        <c:crosses val="autoZero"/>
        <c:auto val="1"/>
        <c:lblAlgn val="ctr"/>
        <c:lblOffset val="100"/>
        <c:noMultiLvlLbl val="0"/>
      </c:catAx>
      <c:valAx>
        <c:axId val="353126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3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1.2083131947801E-2</c:v>
                </c:pt>
                <c:pt idx="1">
                  <c:v>1.8126888217523E-2</c:v>
                </c:pt>
                <c:pt idx="2">
                  <c:v>2.8195678005357001E-2</c:v>
                </c:pt>
                <c:pt idx="3">
                  <c:v>1.510482750287E-2</c:v>
                </c:pt>
                <c:pt idx="4">
                  <c:v>1.8127983563961999E-2</c:v>
                </c:pt>
                <c:pt idx="5">
                  <c:v>6.0430263475948999E-3</c:v>
                </c:pt>
                <c:pt idx="6">
                  <c:v>1.2086052695189999E-2</c:v>
                </c:pt>
                <c:pt idx="7">
                  <c:v>1.8129079042785001E-2</c:v>
                </c:pt>
                <c:pt idx="8">
                  <c:v>0</c:v>
                </c:pt>
                <c:pt idx="9">
                  <c:v>2.7195261981024E-2</c:v>
                </c:pt>
                <c:pt idx="10">
                  <c:v>6.0419310011479996E-3</c:v>
                </c:pt>
                <c:pt idx="11">
                  <c:v>1.5098441840802E-2</c:v>
                </c:pt>
                <c:pt idx="12">
                  <c:v>1.2074378169523999E-2</c:v>
                </c:pt>
                <c:pt idx="13">
                  <c:v>1.8102824040550001E-2</c:v>
                </c:pt>
                <c:pt idx="14">
                  <c:v>6.0320907226445002E-3</c:v>
                </c:pt>
                <c:pt idx="15">
                  <c:v>0</c:v>
                </c:pt>
                <c:pt idx="16">
                  <c:v>2.7121504339441001E-2</c:v>
                </c:pt>
                <c:pt idx="17">
                  <c:v>1.8074466803229002E-2</c:v>
                </c:pt>
                <c:pt idx="18">
                  <c:v>1.5057519725351E-2</c:v>
                </c:pt>
                <c:pt idx="19">
                  <c:v>1.2044564890093E-2</c:v>
                </c:pt>
                <c:pt idx="20">
                  <c:v>9.0312481184899995E-3</c:v>
                </c:pt>
                <c:pt idx="21">
                  <c:v>1.5044833604140001E-2</c:v>
                </c:pt>
                <c:pt idx="22">
                  <c:v>1.2032970338727999E-2</c:v>
                </c:pt>
                <c:pt idx="23">
                  <c:v>1.8050541516245001E-2</c:v>
                </c:pt>
                <c:pt idx="24">
                  <c:v>1.2034418436729E-2</c:v>
                </c:pt>
                <c:pt idx="25">
                  <c:v>0</c:v>
                </c:pt>
                <c:pt idx="26">
                  <c:v>1.0029889069427001E-2</c:v>
                </c:pt>
                <c:pt idx="27">
                  <c:v>1.2035866883311999E-2</c:v>
                </c:pt>
                <c:pt idx="28">
                  <c:v>1.2035866883311999E-2</c:v>
                </c:pt>
                <c:pt idx="29">
                  <c:v>1.2035866883311999E-2</c:v>
                </c:pt>
                <c:pt idx="30">
                  <c:v>1.5045739046702001E-2</c:v>
                </c:pt>
              </c:numCache>
            </c:numRef>
          </c:val>
          <c:smooth val="0"/>
          <c:extLst>
            <c:ext xmlns:c16="http://schemas.microsoft.com/office/drawing/2014/chart" uri="{C3380CC4-5D6E-409C-BE32-E72D297353CC}">
              <c16:uniqueId val="{00000000-0BC5-45E4-9F37-7C70369ABD78}"/>
            </c:ext>
          </c:extLst>
        </c:ser>
        <c:dLbls>
          <c:showLegendKey val="0"/>
          <c:showVal val="0"/>
          <c:showCatName val="0"/>
          <c:showSerName val="0"/>
          <c:showPercent val="0"/>
          <c:showBubbleSize val="0"/>
        </c:dLbls>
        <c:smooth val="0"/>
        <c:axId val="353127872"/>
        <c:axId val="353128856"/>
      </c:lineChart>
      <c:dateAx>
        <c:axId val="35312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28856"/>
        <c:crosses val="autoZero"/>
        <c:auto val="1"/>
        <c:lblOffset val="100"/>
        <c:baseTimeUnit val="days"/>
      </c:dateAx>
      <c:valAx>
        <c:axId val="35312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2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1.4922940824949001E-2</c:v>
                </c:pt>
              </c:numCache>
            </c:numRef>
          </c:val>
          <c:extLst>
            <c:ext xmlns:c16="http://schemas.microsoft.com/office/drawing/2014/chart" uri="{C3380CC4-5D6E-409C-BE32-E72D297353CC}">
              <c16:uniqueId val="{00000000-FF97-4FF2-B895-B87757E5917B}"/>
            </c:ext>
          </c:extLst>
        </c:ser>
        <c:dLbls>
          <c:showLegendKey val="0"/>
          <c:showVal val="0"/>
          <c:showCatName val="0"/>
          <c:showSerName val="0"/>
          <c:showPercent val="0"/>
          <c:showBubbleSize val="0"/>
        </c:dLbls>
        <c:gapWidth val="219"/>
        <c:overlap val="-27"/>
        <c:axId val="353771440"/>
        <c:axId val="353766192"/>
      </c:barChart>
      <c:catAx>
        <c:axId val="35377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6192"/>
        <c:crosses val="autoZero"/>
        <c:auto val="1"/>
        <c:lblAlgn val="ctr"/>
        <c:lblOffset val="100"/>
        <c:noMultiLvlLbl val="0"/>
      </c:catAx>
      <c:valAx>
        <c:axId val="35376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7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c:v>
                </c:pt>
                <c:pt idx="1">
                  <c:v>3</c:v>
                </c:pt>
                <c:pt idx="2">
                  <c:v>4</c:v>
                </c:pt>
                <c:pt idx="3">
                  <c:v>2</c:v>
                </c:pt>
                <c:pt idx="4">
                  <c:v>3</c:v>
                </c:pt>
                <c:pt idx="5">
                  <c:v>1</c:v>
                </c:pt>
                <c:pt idx="6">
                  <c:v>2</c:v>
                </c:pt>
                <c:pt idx="7">
                  <c:v>3</c:v>
                </c:pt>
                <c:pt idx="8">
                  <c:v>0</c:v>
                </c:pt>
                <c:pt idx="9">
                  <c:v>4</c:v>
                </c:pt>
                <c:pt idx="10">
                  <c:v>1</c:v>
                </c:pt>
                <c:pt idx="11">
                  <c:v>2</c:v>
                </c:pt>
                <c:pt idx="12">
                  <c:v>2</c:v>
                </c:pt>
                <c:pt idx="13">
                  <c:v>3</c:v>
                </c:pt>
                <c:pt idx="14">
                  <c:v>1</c:v>
                </c:pt>
                <c:pt idx="15">
                  <c:v>0</c:v>
                </c:pt>
                <c:pt idx="16">
                  <c:v>4</c:v>
                </c:pt>
                <c:pt idx="17">
                  <c:v>3</c:v>
                </c:pt>
                <c:pt idx="18">
                  <c:v>2</c:v>
                </c:pt>
                <c:pt idx="19">
                  <c:v>2</c:v>
                </c:pt>
                <c:pt idx="20">
                  <c:v>1</c:v>
                </c:pt>
                <c:pt idx="21">
                  <c:v>2</c:v>
                </c:pt>
                <c:pt idx="22">
                  <c:v>2</c:v>
                </c:pt>
                <c:pt idx="23">
                  <c:v>3</c:v>
                </c:pt>
                <c:pt idx="24">
                  <c:v>2</c:v>
                </c:pt>
                <c:pt idx="25">
                  <c:v>0</c:v>
                </c:pt>
                <c:pt idx="26">
                  <c:v>1</c:v>
                </c:pt>
                <c:pt idx="27">
                  <c:v>2</c:v>
                </c:pt>
                <c:pt idx="28">
                  <c:v>2</c:v>
                </c:pt>
                <c:pt idx="29">
                  <c:v>2</c:v>
                </c:pt>
                <c:pt idx="30">
                  <c:v>2</c:v>
                </c:pt>
              </c:numCache>
            </c:numRef>
          </c:val>
          <c:smooth val="0"/>
          <c:extLst>
            <c:ext xmlns:c16="http://schemas.microsoft.com/office/drawing/2014/chart" uri="{C3380CC4-5D6E-409C-BE32-E72D297353CC}">
              <c16:uniqueId val="{00000000-6656-4329-ACEB-77055466FFE0}"/>
            </c:ext>
          </c:extLst>
        </c:ser>
        <c:dLbls>
          <c:showLegendKey val="0"/>
          <c:showVal val="0"/>
          <c:showCatName val="0"/>
          <c:showSerName val="0"/>
          <c:showPercent val="0"/>
          <c:showBubbleSize val="0"/>
        </c:dLbls>
        <c:smooth val="0"/>
        <c:axId val="353769800"/>
        <c:axId val="353768488"/>
      </c:lineChart>
      <c:dateAx>
        <c:axId val="35376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8488"/>
        <c:crosses val="autoZero"/>
        <c:auto val="1"/>
        <c:lblOffset val="100"/>
        <c:baseTimeUnit val="days"/>
      </c:dateAx>
      <c:valAx>
        <c:axId val="35376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266-4CB7-85A6-D9801CCCDC80}"/>
            </c:ext>
          </c:extLst>
        </c:ser>
        <c:dLbls>
          <c:showLegendKey val="0"/>
          <c:showVal val="0"/>
          <c:showCatName val="0"/>
          <c:showSerName val="0"/>
          <c:showPercent val="0"/>
          <c:showBubbleSize val="0"/>
        </c:dLbls>
        <c:smooth val="0"/>
        <c:axId val="353762912"/>
        <c:axId val="353774720"/>
      </c:lineChart>
      <c:dateAx>
        <c:axId val="35376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74720"/>
        <c:crosses val="autoZero"/>
        <c:auto val="1"/>
        <c:lblOffset val="100"/>
        <c:baseTimeUnit val="days"/>
      </c:dateAx>
      <c:valAx>
        <c:axId val="35377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65B-44FC-B5C6-9F6C973A491C}"/>
            </c:ext>
          </c:extLst>
        </c:ser>
        <c:dLbls>
          <c:showLegendKey val="0"/>
          <c:showVal val="0"/>
          <c:showCatName val="0"/>
          <c:showSerName val="0"/>
          <c:showPercent val="0"/>
          <c:showBubbleSize val="0"/>
        </c:dLbls>
        <c:smooth val="0"/>
        <c:axId val="277929472"/>
        <c:axId val="277926848"/>
      </c:lineChart>
      <c:dateAx>
        <c:axId val="27792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26848"/>
        <c:crosses val="autoZero"/>
        <c:auto val="1"/>
        <c:lblOffset val="100"/>
        <c:baseTimeUnit val="days"/>
      </c:dateAx>
      <c:valAx>
        <c:axId val="27792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2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181</c:v>
                </c:pt>
                <c:pt idx="1">
                  <c:v>224</c:v>
                </c:pt>
                <c:pt idx="2">
                  <c:v>300</c:v>
                </c:pt>
                <c:pt idx="3">
                  <c:v>204</c:v>
                </c:pt>
                <c:pt idx="4">
                  <c:v>198</c:v>
                </c:pt>
                <c:pt idx="5">
                  <c:v>195</c:v>
                </c:pt>
                <c:pt idx="6">
                  <c:v>162</c:v>
                </c:pt>
                <c:pt idx="7">
                  <c:v>150</c:v>
                </c:pt>
                <c:pt idx="8">
                  <c:v>61</c:v>
                </c:pt>
                <c:pt idx="9">
                  <c:v>18104</c:v>
                </c:pt>
                <c:pt idx="10">
                  <c:v>15341</c:v>
                </c:pt>
                <c:pt idx="11">
                  <c:v>16625</c:v>
                </c:pt>
                <c:pt idx="12">
                  <c:v>18019</c:v>
                </c:pt>
                <c:pt idx="13">
                  <c:v>18726</c:v>
                </c:pt>
                <c:pt idx="14">
                  <c:v>19098</c:v>
                </c:pt>
                <c:pt idx="15">
                  <c:v>14693</c:v>
                </c:pt>
                <c:pt idx="16">
                  <c:v>14292</c:v>
                </c:pt>
                <c:pt idx="17">
                  <c:v>14375</c:v>
                </c:pt>
                <c:pt idx="18">
                  <c:v>14796</c:v>
                </c:pt>
                <c:pt idx="19">
                  <c:v>15693</c:v>
                </c:pt>
                <c:pt idx="20">
                  <c:v>16324</c:v>
                </c:pt>
                <c:pt idx="21">
                  <c:v>17517</c:v>
                </c:pt>
                <c:pt idx="22">
                  <c:v>3583</c:v>
                </c:pt>
                <c:pt idx="23">
                  <c:v>1562</c:v>
                </c:pt>
                <c:pt idx="24">
                  <c:v>1679</c:v>
                </c:pt>
                <c:pt idx="25">
                  <c:v>1526</c:v>
                </c:pt>
                <c:pt idx="26">
                  <c:v>1732</c:v>
                </c:pt>
                <c:pt idx="27">
                  <c:v>1746</c:v>
                </c:pt>
                <c:pt idx="28">
                  <c:v>2276</c:v>
                </c:pt>
                <c:pt idx="29">
                  <c:v>746</c:v>
                </c:pt>
                <c:pt idx="30">
                  <c:v>14806</c:v>
                </c:pt>
              </c:numCache>
            </c:numRef>
          </c:val>
          <c:smooth val="0"/>
          <c:extLst>
            <c:ext xmlns:c16="http://schemas.microsoft.com/office/drawing/2014/chart" uri="{C3380CC4-5D6E-409C-BE32-E72D297353CC}">
              <c16:uniqueId val="{00000000-4264-461E-B159-06BD9FD82BD7}"/>
            </c:ext>
          </c:extLst>
        </c:ser>
        <c:dLbls>
          <c:showLegendKey val="0"/>
          <c:showVal val="0"/>
          <c:showCatName val="0"/>
          <c:showSerName val="0"/>
          <c:showPercent val="0"/>
          <c:showBubbleSize val="0"/>
        </c:dLbls>
        <c:smooth val="0"/>
        <c:axId val="277928488"/>
        <c:axId val="277932752"/>
      </c:lineChart>
      <c:dateAx>
        <c:axId val="27792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32752"/>
        <c:crosses val="autoZero"/>
        <c:auto val="1"/>
        <c:lblOffset val="100"/>
        <c:baseTimeUnit val="days"/>
      </c:dateAx>
      <c:valAx>
        <c:axId val="27793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2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8</c:v>
                </c:pt>
                <c:pt idx="1">
                  <c:v>18</c:v>
                </c:pt>
                <c:pt idx="2">
                  <c:v>23</c:v>
                </c:pt>
                <c:pt idx="3">
                  <c:v>8</c:v>
                </c:pt>
                <c:pt idx="4">
                  <c:v>11</c:v>
                </c:pt>
                <c:pt idx="5">
                  <c:v>10</c:v>
                </c:pt>
                <c:pt idx="6">
                  <c:v>10</c:v>
                </c:pt>
                <c:pt idx="7">
                  <c:v>6</c:v>
                </c:pt>
                <c:pt idx="8">
                  <c:v>5</c:v>
                </c:pt>
                <c:pt idx="9">
                  <c:v>298</c:v>
                </c:pt>
                <c:pt idx="10">
                  <c:v>223</c:v>
                </c:pt>
                <c:pt idx="11">
                  <c:v>232</c:v>
                </c:pt>
                <c:pt idx="12">
                  <c:v>222</c:v>
                </c:pt>
                <c:pt idx="13">
                  <c:v>210</c:v>
                </c:pt>
                <c:pt idx="14">
                  <c:v>219</c:v>
                </c:pt>
                <c:pt idx="15">
                  <c:v>170</c:v>
                </c:pt>
                <c:pt idx="16">
                  <c:v>182</c:v>
                </c:pt>
                <c:pt idx="17">
                  <c:v>187</c:v>
                </c:pt>
                <c:pt idx="18">
                  <c:v>175</c:v>
                </c:pt>
                <c:pt idx="19">
                  <c:v>179</c:v>
                </c:pt>
                <c:pt idx="20">
                  <c:v>207</c:v>
                </c:pt>
                <c:pt idx="21">
                  <c:v>212</c:v>
                </c:pt>
                <c:pt idx="22">
                  <c:v>46</c:v>
                </c:pt>
                <c:pt idx="23">
                  <c:v>23</c:v>
                </c:pt>
                <c:pt idx="24">
                  <c:v>16</c:v>
                </c:pt>
                <c:pt idx="25">
                  <c:v>4</c:v>
                </c:pt>
                <c:pt idx="26">
                  <c:v>16</c:v>
                </c:pt>
                <c:pt idx="27">
                  <c:v>18</c:v>
                </c:pt>
                <c:pt idx="28">
                  <c:v>15</c:v>
                </c:pt>
                <c:pt idx="29">
                  <c:v>10</c:v>
                </c:pt>
                <c:pt idx="30">
                  <c:v>106</c:v>
                </c:pt>
              </c:numCache>
            </c:numRef>
          </c:val>
          <c:smooth val="0"/>
          <c:extLst>
            <c:ext xmlns:c16="http://schemas.microsoft.com/office/drawing/2014/chart" uri="{C3380CC4-5D6E-409C-BE32-E72D297353CC}">
              <c16:uniqueId val="{00000000-AB69-4F84-9D0F-2563CC65D605}"/>
            </c:ext>
          </c:extLst>
        </c:ser>
        <c:dLbls>
          <c:showLegendKey val="0"/>
          <c:showVal val="0"/>
          <c:showCatName val="0"/>
          <c:showSerName val="0"/>
          <c:showPercent val="0"/>
          <c:showBubbleSize val="0"/>
        </c:dLbls>
        <c:smooth val="0"/>
        <c:axId val="277931440"/>
        <c:axId val="277938328"/>
      </c:lineChart>
      <c:dateAx>
        <c:axId val="27793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38328"/>
        <c:crosses val="autoZero"/>
        <c:auto val="1"/>
        <c:lblOffset val="100"/>
        <c:baseTimeUnit val="days"/>
      </c:dateAx>
      <c:valAx>
        <c:axId val="27793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3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1</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C1A-4387-AF6E-6D6B3FE59089}"/>
            </c:ext>
          </c:extLst>
        </c:ser>
        <c:dLbls>
          <c:showLegendKey val="0"/>
          <c:showVal val="0"/>
          <c:showCatName val="0"/>
          <c:showSerName val="0"/>
          <c:showPercent val="0"/>
          <c:showBubbleSize val="0"/>
        </c:dLbls>
        <c:smooth val="0"/>
        <c:axId val="277938000"/>
        <c:axId val="277939640"/>
      </c:lineChart>
      <c:dateAx>
        <c:axId val="27793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39640"/>
        <c:crosses val="autoZero"/>
        <c:auto val="1"/>
        <c:lblOffset val="100"/>
        <c:baseTimeUnit val="days"/>
      </c:dateAx>
      <c:valAx>
        <c:axId val="27793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1</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C30-4905-925A-E4E2D257961E}"/>
            </c:ext>
          </c:extLst>
        </c:ser>
        <c:dLbls>
          <c:showLegendKey val="0"/>
          <c:showVal val="0"/>
          <c:showCatName val="0"/>
          <c:showSerName val="0"/>
          <c:showPercent val="0"/>
          <c:showBubbleSize val="0"/>
        </c:dLbls>
        <c:smooth val="0"/>
        <c:axId val="405405592"/>
        <c:axId val="405402968"/>
      </c:lineChart>
      <c:dateAx>
        <c:axId val="40540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2968"/>
        <c:crosses val="autoZero"/>
        <c:auto val="1"/>
        <c:lblOffset val="100"/>
        <c:baseTimeUnit val="days"/>
      </c:dateAx>
      <c:valAx>
        <c:axId val="40540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0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89611-DEB4-4E28-A1A8-AC7E0D524491}"/>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33532301-0EF5-40F1-8166-65DFC1598C8C}"/>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1731096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B9ED-FC18-452A-B813-8601AF1C4EBC}"/>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96E681FC-4E69-40ED-8354-2548E5070FE6}"/>
              </a:ext>
            </a:extLst>
          </p:cNvPr>
          <p:cNvGraphicFramePr>
            <a:graphicFrameLocks noGrp="1"/>
          </p:cNvGraphicFramePr>
          <p:nvPr>
            <p:ph type="tbl" sz="quarter" idx="13"/>
            <p:extLst>
              <p:ext uri="{D42A27DB-BD31-4B8C-83A1-F6EECF244321}">
                <p14:modId xmlns:p14="http://schemas.microsoft.com/office/powerpoint/2010/main" val="352243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747904404"/>
                    </a:ext>
                  </a:extLst>
                </a:gridCol>
                <a:gridCol w="263347">
                  <a:extLst>
                    <a:ext uri="{9D8B030D-6E8A-4147-A177-3AD203B41FA5}">
                      <a16:colId xmlns:a16="http://schemas.microsoft.com/office/drawing/2014/main" val="3007502437"/>
                    </a:ext>
                  </a:extLst>
                </a:gridCol>
                <a:gridCol w="263347">
                  <a:extLst>
                    <a:ext uri="{9D8B030D-6E8A-4147-A177-3AD203B41FA5}">
                      <a16:colId xmlns:a16="http://schemas.microsoft.com/office/drawing/2014/main" val="1485374717"/>
                    </a:ext>
                  </a:extLst>
                </a:gridCol>
                <a:gridCol w="263347">
                  <a:extLst>
                    <a:ext uri="{9D8B030D-6E8A-4147-A177-3AD203B41FA5}">
                      <a16:colId xmlns:a16="http://schemas.microsoft.com/office/drawing/2014/main" val="2175829788"/>
                    </a:ext>
                  </a:extLst>
                </a:gridCol>
                <a:gridCol w="263347">
                  <a:extLst>
                    <a:ext uri="{9D8B030D-6E8A-4147-A177-3AD203B41FA5}">
                      <a16:colId xmlns:a16="http://schemas.microsoft.com/office/drawing/2014/main" val="3190423420"/>
                    </a:ext>
                  </a:extLst>
                </a:gridCol>
                <a:gridCol w="263347">
                  <a:extLst>
                    <a:ext uri="{9D8B030D-6E8A-4147-A177-3AD203B41FA5}">
                      <a16:colId xmlns:a16="http://schemas.microsoft.com/office/drawing/2014/main" val="1754930739"/>
                    </a:ext>
                  </a:extLst>
                </a:gridCol>
                <a:gridCol w="263347">
                  <a:extLst>
                    <a:ext uri="{9D8B030D-6E8A-4147-A177-3AD203B41FA5}">
                      <a16:colId xmlns:a16="http://schemas.microsoft.com/office/drawing/2014/main" val="1946470260"/>
                    </a:ext>
                  </a:extLst>
                </a:gridCol>
                <a:gridCol w="263347">
                  <a:extLst>
                    <a:ext uri="{9D8B030D-6E8A-4147-A177-3AD203B41FA5}">
                      <a16:colId xmlns:a16="http://schemas.microsoft.com/office/drawing/2014/main" val="678996370"/>
                    </a:ext>
                  </a:extLst>
                </a:gridCol>
                <a:gridCol w="263347">
                  <a:extLst>
                    <a:ext uri="{9D8B030D-6E8A-4147-A177-3AD203B41FA5}">
                      <a16:colId xmlns:a16="http://schemas.microsoft.com/office/drawing/2014/main" val="1830285774"/>
                    </a:ext>
                  </a:extLst>
                </a:gridCol>
                <a:gridCol w="263347">
                  <a:extLst>
                    <a:ext uri="{9D8B030D-6E8A-4147-A177-3AD203B41FA5}">
                      <a16:colId xmlns:a16="http://schemas.microsoft.com/office/drawing/2014/main" val="1720648049"/>
                    </a:ext>
                  </a:extLst>
                </a:gridCol>
                <a:gridCol w="263347">
                  <a:extLst>
                    <a:ext uri="{9D8B030D-6E8A-4147-A177-3AD203B41FA5}">
                      <a16:colId xmlns:a16="http://schemas.microsoft.com/office/drawing/2014/main" val="4069260256"/>
                    </a:ext>
                  </a:extLst>
                </a:gridCol>
                <a:gridCol w="263347">
                  <a:extLst>
                    <a:ext uri="{9D8B030D-6E8A-4147-A177-3AD203B41FA5}">
                      <a16:colId xmlns:a16="http://schemas.microsoft.com/office/drawing/2014/main" val="2208013655"/>
                    </a:ext>
                  </a:extLst>
                </a:gridCol>
                <a:gridCol w="263347">
                  <a:extLst>
                    <a:ext uri="{9D8B030D-6E8A-4147-A177-3AD203B41FA5}">
                      <a16:colId xmlns:a16="http://schemas.microsoft.com/office/drawing/2014/main" val="2711649840"/>
                    </a:ext>
                  </a:extLst>
                </a:gridCol>
                <a:gridCol w="263347">
                  <a:extLst>
                    <a:ext uri="{9D8B030D-6E8A-4147-A177-3AD203B41FA5}">
                      <a16:colId xmlns:a16="http://schemas.microsoft.com/office/drawing/2014/main" val="1812364744"/>
                    </a:ext>
                  </a:extLst>
                </a:gridCol>
                <a:gridCol w="263347">
                  <a:extLst>
                    <a:ext uri="{9D8B030D-6E8A-4147-A177-3AD203B41FA5}">
                      <a16:colId xmlns:a16="http://schemas.microsoft.com/office/drawing/2014/main" val="1417435971"/>
                    </a:ext>
                  </a:extLst>
                </a:gridCol>
                <a:gridCol w="263347">
                  <a:extLst>
                    <a:ext uri="{9D8B030D-6E8A-4147-A177-3AD203B41FA5}">
                      <a16:colId xmlns:a16="http://schemas.microsoft.com/office/drawing/2014/main" val="2422915660"/>
                    </a:ext>
                  </a:extLst>
                </a:gridCol>
                <a:gridCol w="263347">
                  <a:extLst>
                    <a:ext uri="{9D8B030D-6E8A-4147-A177-3AD203B41FA5}">
                      <a16:colId xmlns:a16="http://schemas.microsoft.com/office/drawing/2014/main" val="529877481"/>
                    </a:ext>
                  </a:extLst>
                </a:gridCol>
                <a:gridCol w="263347">
                  <a:extLst>
                    <a:ext uri="{9D8B030D-6E8A-4147-A177-3AD203B41FA5}">
                      <a16:colId xmlns:a16="http://schemas.microsoft.com/office/drawing/2014/main" val="2259141755"/>
                    </a:ext>
                  </a:extLst>
                </a:gridCol>
                <a:gridCol w="263347">
                  <a:extLst>
                    <a:ext uri="{9D8B030D-6E8A-4147-A177-3AD203B41FA5}">
                      <a16:colId xmlns:a16="http://schemas.microsoft.com/office/drawing/2014/main" val="1043497010"/>
                    </a:ext>
                  </a:extLst>
                </a:gridCol>
                <a:gridCol w="263347">
                  <a:extLst>
                    <a:ext uri="{9D8B030D-6E8A-4147-A177-3AD203B41FA5}">
                      <a16:colId xmlns:a16="http://schemas.microsoft.com/office/drawing/2014/main" val="1773887026"/>
                    </a:ext>
                  </a:extLst>
                </a:gridCol>
                <a:gridCol w="263347">
                  <a:extLst>
                    <a:ext uri="{9D8B030D-6E8A-4147-A177-3AD203B41FA5}">
                      <a16:colId xmlns:a16="http://schemas.microsoft.com/office/drawing/2014/main" val="3728140103"/>
                    </a:ext>
                  </a:extLst>
                </a:gridCol>
                <a:gridCol w="263347">
                  <a:extLst>
                    <a:ext uri="{9D8B030D-6E8A-4147-A177-3AD203B41FA5}">
                      <a16:colId xmlns:a16="http://schemas.microsoft.com/office/drawing/2014/main" val="3556039780"/>
                    </a:ext>
                  </a:extLst>
                </a:gridCol>
                <a:gridCol w="263347">
                  <a:extLst>
                    <a:ext uri="{9D8B030D-6E8A-4147-A177-3AD203B41FA5}">
                      <a16:colId xmlns:a16="http://schemas.microsoft.com/office/drawing/2014/main" val="3798817195"/>
                    </a:ext>
                  </a:extLst>
                </a:gridCol>
                <a:gridCol w="263347">
                  <a:extLst>
                    <a:ext uri="{9D8B030D-6E8A-4147-A177-3AD203B41FA5}">
                      <a16:colId xmlns:a16="http://schemas.microsoft.com/office/drawing/2014/main" val="2792314458"/>
                    </a:ext>
                  </a:extLst>
                </a:gridCol>
                <a:gridCol w="263347">
                  <a:extLst>
                    <a:ext uri="{9D8B030D-6E8A-4147-A177-3AD203B41FA5}">
                      <a16:colId xmlns:a16="http://schemas.microsoft.com/office/drawing/2014/main" val="3072636753"/>
                    </a:ext>
                  </a:extLst>
                </a:gridCol>
                <a:gridCol w="263347">
                  <a:extLst>
                    <a:ext uri="{9D8B030D-6E8A-4147-A177-3AD203B41FA5}">
                      <a16:colId xmlns:a16="http://schemas.microsoft.com/office/drawing/2014/main" val="4247431324"/>
                    </a:ext>
                  </a:extLst>
                </a:gridCol>
                <a:gridCol w="263347">
                  <a:extLst>
                    <a:ext uri="{9D8B030D-6E8A-4147-A177-3AD203B41FA5}">
                      <a16:colId xmlns:a16="http://schemas.microsoft.com/office/drawing/2014/main" val="126462583"/>
                    </a:ext>
                  </a:extLst>
                </a:gridCol>
                <a:gridCol w="263347">
                  <a:extLst>
                    <a:ext uri="{9D8B030D-6E8A-4147-A177-3AD203B41FA5}">
                      <a16:colId xmlns:a16="http://schemas.microsoft.com/office/drawing/2014/main" val="3963571702"/>
                    </a:ext>
                  </a:extLst>
                </a:gridCol>
                <a:gridCol w="263347">
                  <a:extLst>
                    <a:ext uri="{9D8B030D-6E8A-4147-A177-3AD203B41FA5}">
                      <a16:colId xmlns:a16="http://schemas.microsoft.com/office/drawing/2014/main" val="851897454"/>
                    </a:ext>
                  </a:extLst>
                </a:gridCol>
                <a:gridCol w="263347">
                  <a:extLst>
                    <a:ext uri="{9D8B030D-6E8A-4147-A177-3AD203B41FA5}">
                      <a16:colId xmlns:a16="http://schemas.microsoft.com/office/drawing/2014/main" val="2024446328"/>
                    </a:ext>
                  </a:extLst>
                </a:gridCol>
                <a:gridCol w="263347">
                  <a:extLst>
                    <a:ext uri="{9D8B030D-6E8A-4147-A177-3AD203B41FA5}">
                      <a16:colId xmlns:a16="http://schemas.microsoft.com/office/drawing/2014/main" val="2499052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249048798"/>
                  </a:ext>
                </a:extLst>
              </a:tr>
              <a:tr h="370840">
                <a:tc>
                  <a:txBody>
                    <a:bodyPr/>
                    <a:lstStyle/>
                    <a:p>
                      <a:r>
                        <a:rPr lang="en-US" sz="1000"/>
                        <a:t>CITIES design and lifestyle store</a:t>
                      </a:r>
                    </a:p>
                  </a:txBody>
                  <a:tcPr/>
                </a:tc>
                <a:tc>
                  <a:txBody>
                    <a:bodyPr/>
                    <a:lstStyle/>
                    <a:p>
                      <a:r>
                        <a:rPr lang="en-US" sz="1000"/>
                        <a:t>16618</a:t>
                      </a:r>
                    </a:p>
                  </a:txBody>
                  <a:tcPr/>
                </a:tc>
                <a:tc>
                  <a:txBody>
                    <a:bodyPr/>
                    <a:lstStyle/>
                    <a:p>
                      <a:r>
                        <a:rPr lang="en-US" sz="1000"/>
                        <a:t>71</a:t>
                      </a:r>
                    </a:p>
                  </a:txBody>
                  <a:tcPr/>
                </a:tc>
                <a:tc>
                  <a:txBody>
                    <a:bodyPr/>
                    <a:lstStyle/>
                    <a:p>
                      <a:r>
                        <a:rPr lang="en-US" sz="1000"/>
                        <a:t>121</a:t>
                      </a:r>
                    </a:p>
                  </a:txBody>
                  <a:tcPr/>
                </a:tc>
                <a:tc>
                  <a:txBody>
                    <a:bodyPr/>
                    <a:lstStyle/>
                    <a:p>
                      <a:r>
                        <a:rPr lang="en-US" sz="1000"/>
                        <a:t>36</a:t>
                      </a:r>
                    </a:p>
                  </a:txBody>
                  <a:tcPr/>
                </a:tc>
                <a:tc>
                  <a:txBody>
                    <a:bodyPr/>
                    <a:lstStyle/>
                    <a:p>
                      <a:r>
                        <a:rPr lang="en-US" sz="1000"/>
                        <a:t>11077.366666667</a:t>
                      </a:r>
                    </a:p>
                  </a:txBody>
                  <a:tcPr/>
                </a:tc>
                <a:tc>
                  <a:txBody>
                    <a:bodyPr/>
                    <a:lstStyle/>
                    <a:p>
                      <a:r>
                        <a:rPr lang="en-US" sz="1000"/>
                        <a:t>314219</a:t>
                      </a:r>
                    </a:p>
                  </a:txBody>
                  <a:tcPr/>
                </a:tc>
                <a:tc>
                  <a:txBody>
                    <a:bodyPr/>
                    <a:lstStyle/>
                    <a:p>
                      <a:r>
                        <a:rPr lang="en-US" sz="1000"/>
                        <a:t>297782</a:t>
                      </a:r>
                    </a:p>
                  </a:txBody>
                  <a:tcPr/>
                </a:tc>
                <a:tc>
                  <a:txBody>
                    <a:bodyPr/>
                    <a:lstStyle/>
                    <a:p>
                      <a:r>
                        <a:rPr lang="en-US" sz="1000"/>
                        <a:t>16437</a:t>
                      </a:r>
                    </a:p>
                  </a:txBody>
                  <a:tcPr/>
                </a:tc>
                <a:tc>
                  <a:txBody>
                    <a:bodyPr/>
                    <a:lstStyle/>
                    <a:p>
                      <a:r>
                        <a:rPr lang="en-US" sz="1000"/>
                        <a:t>0.29 %</a:t>
                      </a:r>
                    </a:p>
                  </a:txBody>
                  <a:tcPr/>
                </a:tc>
                <a:tc>
                  <a:txBody>
                    <a:bodyPr/>
                    <a:lstStyle/>
                    <a:p>
                      <a:r>
                        <a:rPr lang="en-US" sz="1000"/>
                        <a:t>14</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3001</a:t>
                      </a:r>
                    </a:p>
                  </a:txBody>
                  <a:tcPr/>
                </a:tc>
                <a:tc>
                  <a:txBody>
                    <a:bodyPr/>
                    <a:lstStyle/>
                    <a:p>
                      <a:r>
                        <a:rPr lang="en-US" sz="1000"/>
                        <a:t>717</a:t>
                      </a:r>
                    </a:p>
                  </a:txBody>
                  <a:tcPr/>
                </a:tc>
                <a:tc>
                  <a:txBody>
                    <a:bodyPr/>
                    <a:lstStyle/>
                    <a:p>
                      <a:r>
                        <a:rPr lang="en-US" sz="1000"/>
                        <a:t>1463</a:t>
                      </a:r>
                    </a:p>
                  </a:txBody>
                  <a:tcPr/>
                </a:tc>
                <a:tc>
                  <a:txBody>
                    <a:bodyPr/>
                    <a:lstStyle/>
                    <a:p>
                      <a:r>
                        <a:rPr lang="en-US" sz="1000"/>
                        <a:t>2</a:t>
                      </a:r>
                    </a:p>
                  </a:txBody>
                  <a:tcPr/>
                </a:tc>
                <a:tc>
                  <a:txBody>
                    <a:bodyPr/>
                    <a:lstStyle/>
                    <a:p>
                      <a:r>
                        <a:rPr lang="en-US" sz="1000"/>
                        <a:t>330</a:t>
                      </a:r>
                    </a:p>
                  </a:txBody>
                  <a:tcPr/>
                </a:tc>
                <a:tc>
                  <a:txBody>
                    <a:bodyPr/>
                    <a:lstStyle/>
                    <a:p>
                      <a:r>
                        <a:rPr lang="en-US" sz="1000"/>
                        <a:t>0</a:t>
                      </a:r>
                    </a:p>
                  </a:txBody>
                  <a:tcPr/>
                </a:tc>
                <a:tc>
                  <a:txBody>
                    <a:bodyPr/>
                    <a:lstStyle/>
                    <a:p>
                      <a:r>
                        <a:rPr lang="en-US" sz="1000"/>
                        <a:t>444</a:t>
                      </a:r>
                    </a:p>
                  </a:txBody>
                  <a:tcPr/>
                </a:tc>
                <a:tc>
                  <a:txBody>
                    <a:bodyPr/>
                    <a:lstStyle/>
                    <a:p>
                      <a:r>
                        <a:rPr lang="en-US" sz="1000"/>
                        <a:t>428</a:t>
                      </a:r>
                    </a:p>
                  </a:txBody>
                  <a:tcPr/>
                </a:tc>
                <a:tc>
                  <a:txBody>
                    <a:bodyPr/>
                    <a:lstStyle/>
                    <a:p>
                      <a:r>
                        <a:rPr lang="en-US" sz="1000"/>
                        <a:t>11</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772161001"/>
                  </a:ext>
                </a:extLst>
              </a:tr>
            </a:tbl>
          </a:graphicData>
        </a:graphic>
      </p:graphicFrame>
      <p:sp>
        <p:nvSpPr>
          <p:cNvPr id="4" name="Text Placeholder 3">
            <a:extLst>
              <a:ext uri="{FF2B5EF4-FFF2-40B4-BE49-F238E27FC236}">
                <a16:creationId xmlns:a16="http://schemas.microsoft.com/office/drawing/2014/main" id="{7BCB2668-48B3-411B-84C7-517A10893BB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23707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08FC2-0301-4060-8E13-18AB1168C842}"/>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6B3395E1-8CC2-477D-8649-999226935444}"/>
              </a:ext>
            </a:extLst>
          </p:cNvPr>
          <p:cNvGraphicFramePr>
            <a:graphicFrameLocks noGrp="1"/>
          </p:cNvGraphicFramePr>
          <p:nvPr>
            <p:ph type="tbl" sz="quarter" idx="13"/>
            <p:extLst>
              <p:ext uri="{D42A27DB-BD31-4B8C-83A1-F6EECF244321}">
                <p14:modId xmlns:p14="http://schemas.microsoft.com/office/powerpoint/2010/main" val="3035596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2641460"/>
                    </a:ext>
                  </a:extLst>
                </a:gridCol>
                <a:gridCol w="1234440">
                  <a:extLst>
                    <a:ext uri="{9D8B030D-6E8A-4147-A177-3AD203B41FA5}">
                      <a16:colId xmlns:a16="http://schemas.microsoft.com/office/drawing/2014/main" val="3628065575"/>
                    </a:ext>
                  </a:extLst>
                </a:gridCol>
                <a:gridCol w="822960">
                  <a:extLst>
                    <a:ext uri="{9D8B030D-6E8A-4147-A177-3AD203B41FA5}">
                      <a16:colId xmlns:a16="http://schemas.microsoft.com/office/drawing/2014/main" val="762427132"/>
                    </a:ext>
                  </a:extLst>
                </a:gridCol>
                <a:gridCol w="822960">
                  <a:extLst>
                    <a:ext uri="{9D8B030D-6E8A-4147-A177-3AD203B41FA5}">
                      <a16:colId xmlns:a16="http://schemas.microsoft.com/office/drawing/2014/main" val="1728619989"/>
                    </a:ext>
                  </a:extLst>
                </a:gridCol>
                <a:gridCol w="822960">
                  <a:extLst>
                    <a:ext uri="{9D8B030D-6E8A-4147-A177-3AD203B41FA5}">
                      <a16:colId xmlns:a16="http://schemas.microsoft.com/office/drawing/2014/main" val="2174821604"/>
                    </a:ext>
                  </a:extLst>
                </a:gridCol>
                <a:gridCol w="822960">
                  <a:extLst>
                    <a:ext uri="{9D8B030D-6E8A-4147-A177-3AD203B41FA5}">
                      <a16:colId xmlns:a16="http://schemas.microsoft.com/office/drawing/2014/main" val="3879593326"/>
                    </a:ext>
                  </a:extLst>
                </a:gridCol>
                <a:gridCol w="822960">
                  <a:extLst>
                    <a:ext uri="{9D8B030D-6E8A-4147-A177-3AD203B41FA5}">
                      <a16:colId xmlns:a16="http://schemas.microsoft.com/office/drawing/2014/main" val="3086351573"/>
                    </a:ext>
                  </a:extLst>
                </a:gridCol>
                <a:gridCol w="822960">
                  <a:extLst>
                    <a:ext uri="{9D8B030D-6E8A-4147-A177-3AD203B41FA5}">
                      <a16:colId xmlns:a16="http://schemas.microsoft.com/office/drawing/2014/main" val="27260640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795255927"/>
                  </a:ext>
                </a:extLst>
              </a:tr>
              <a:tr h="370840">
                <a:tc>
                  <a:txBody>
                    <a:bodyPr/>
                    <a:lstStyle/>
                    <a:p>
                      <a:r>
                        <a:rPr lang="en-US" sz="1000"/>
                        <a:t>CITIES design and lifestyle store</a:t>
                      </a:r>
                    </a:p>
                  </a:txBody>
                  <a:tcPr/>
                </a:tc>
                <a:tc>
                  <a:txBody>
                    <a:bodyPr/>
                    <a:lstStyle/>
                    <a:p>
                      <a:r>
                        <a:rPr lang="en-US" sz="1000"/>
                        <a:t>16616</a:t>
                      </a:r>
                    </a:p>
                  </a:txBody>
                  <a:tcPr/>
                </a:tc>
                <a:tc>
                  <a:txBody>
                    <a:bodyPr/>
                    <a:lstStyle/>
                    <a:p>
                      <a:r>
                        <a:rPr lang="en-US" sz="1000"/>
                        <a:t>-1</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tc>
                  <a:txBody>
                    <a:bodyPr/>
                    <a:lstStyle/>
                    <a:p>
                      <a:r>
                        <a:rPr lang="en-US" sz="1000"/>
                        <a:t>65</a:t>
                      </a:r>
                    </a:p>
                  </a:txBody>
                  <a:tcPr/>
                </a:tc>
                <a:tc>
                  <a:txBody>
                    <a:bodyPr/>
                    <a:lstStyle/>
                    <a:p>
                      <a:r>
                        <a:rPr lang="en-US" sz="1000"/>
                        <a:t>0.4 %</a:t>
                      </a:r>
                    </a:p>
                  </a:txBody>
                  <a:tcPr/>
                </a:tc>
                <a:extLst>
                  <a:ext uri="{0D108BD9-81ED-4DB2-BD59-A6C34878D82A}">
                    <a16:rowId xmlns:a16="http://schemas.microsoft.com/office/drawing/2014/main" val="1268860124"/>
                  </a:ext>
                </a:extLst>
              </a:tr>
            </a:tbl>
          </a:graphicData>
        </a:graphic>
      </p:graphicFrame>
      <p:sp>
        <p:nvSpPr>
          <p:cNvPr id="4" name="Text Placeholder 3">
            <a:extLst>
              <a:ext uri="{FF2B5EF4-FFF2-40B4-BE49-F238E27FC236}">
                <a16:creationId xmlns:a16="http://schemas.microsoft.com/office/drawing/2014/main" id="{B3F671BD-4046-407D-8C1C-3B3DAC2F032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7338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FDD8-CB0B-47B7-AB31-F7C51F8E8ACD}"/>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940E54B3-65D5-4274-9639-C77E04C7EEBA}"/>
              </a:ext>
            </a:extLst>
          </p:cNvPr>
          <p:cNvGraphicFramePr>
            <a:graphicFrameLocks noGrp="1"/>
          </p:cNvGraphicFramePr>
          <p:nvPr>
            <p:ph type="chart" sz="quarter" idx="13"/>
            <p:extLst>
              <p:ext uri="{D42A27DB-BD31-4B8C-83A1-F6EECF244321}">
                <p14:modId xmlns:p14="http://schemas.microsoft.com/office/powerpoint/2010/main" val="2143645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66D332-0AF4-493E-88DD-455E9DD0EC7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EBBF5A8-9238-4A81-8398-710CB7A434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624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3BE31-7769-49EB-87F4-DF4473A06CF8}"/>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F1629445-D79C-42F4-99F4-8DD786C4E908}"/>
              </a:ext>
            </a:extLst>
          </p:cNvPr>
          <p:cNvGraphicFramePr>
            <a:graphicFrameLocks noGrp="1"/>
          </p:cNvGraphicFramePr>
          <p:nvPr>
            <p:ph type="chart" sz="quarter" idx="13"/>
            <p:extLst>
              <p:ext uri="{D42A27DB-BD31-4B8C-83A1-F6EECF244321}">
                <p14:modId xmlns:p14="http://schemas.microsoft.com/office/powerpoint/2010/main" val="3276842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B89494-2048-434F-AB7B-CDE54CAC80C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79DAF5C-3987-45AC-B731-5BC407DBF1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569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295D8-F67E-4EA0-A9CA-9DB5E51D066C}"/>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39A5167E-7A87-4FF6-83D5-6727B1A5771C}"/>
              </a:ext>
            </a:extLst>
          </p:cNvPr>
          <p:cNvGraphicFramePr>
            <a:graphicFrameLocks noGrp="1"/>
          </p:cNvGraphicFramePr>
          <p:nvPr>
            <p:ph type="chart" sz="quarter" idx="13"/>
            <p:extLst>
              <p:ext uri="{D42A27DB-BD31-4B8C-83A1-F6EECF244321}">
                <p14:modId xmlns:p14="http://schemas.microsoft.com/office/powerpoint/2010/main" val="3063367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2BA827-11C1-4517-A241-A190DAF8723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AFC7415-2B37-467B-B6B8-0CA2DF52A8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9399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2915D-EA40-4954-BCC6-A91F437AAB4B}"/>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BDC632EA-3CF2-4113-B35E-801872736A49}"/>
              </a:ext>
            </a:extLst>
          </p:cNvPr>
          <p:cNvGraphicFramePr>
            <a:graphicFrameLocks noGrp="1"/>
          </p:cNvGraphicFramePr>
          <p:nvPr>
            <p:ph type="chart" sz="quarter" idx="13"/>
            <p:extLst>
              <p:ext uri="{D42A27DB-BD31-4B8C-83A1-F6EECF244321}">
                <p14:modId xmlns:p14="http://schemas.microsoft.com/office/powerpoint/2010/main" val="3088338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D9A97-F198-40A1-BAD1-024A1AF1DBB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CDA3B2A-DBFB-4FAA-BFF1-AA15F2F0ED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155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53C2-143F-4CCB-9A35-90F1FD82B7AF}"/>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E054D6B6-92AC-476B-B273-2D664CA0653A}"/>
              </a:ext>
            </a:extLst>
          </p:cNvPr>
          <p:cNvGraphicFramePr>
            <a:graphicFrameLocks noGrp="1"/>
          </p:cNvGraphicFramePr>
          <p:nvPr>
            <p:ph type="chart" sz="quarter" idx="13"/>
            <p:extLst>
              <p:ext uri="{D42A27DB-BD31-4B8C-83A1-F6EECF244321}">
                <p14:modId xmlns:p14="http://schemas.microsoft.com/office/powerpoint/2010/main" val="912309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6C3ADC-A2D1-49EB-8C8E-0427DCC9314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2187F23-9D99-469D-A077-410A8F9AA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992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4C47-2D15-4C62-A984-F61BF716A793}"/>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641CBE3F-77AB-400A-A854-B528958DFA10}"/>
              </a:ext>
            </a:extLst>
          </p:cNvPr>
          <p:cNvGraphicFramePr>
            <a:graphicFrameLocks noGrp="1"/>
          </p:cNvGraphicFramePr>
          <p:nvPr>
            <p:ph type="chart" sz="quarter" idx="13"/>
            <p:extLst>
              <p:ext uri="{D42A27DB-BD31-4B8C-83A1-F6EECF244321}">
                <p14:modId xmlns:p14="http://schemas.microsoft.com/office/powerpoint/2010/main" val="425775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D8B60-8A09-4564-8330-4E366B26138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8E0329B-6511-4D67-A1F2-090972EE7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565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DB62F-12C9-49BD-A9C7-379F645CDBB9}"/>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8E0AE633-C73B-4F72-9940-2F009537EDF5}"/>
              </a:ext>
            </a:extLst>
          </p:cNvPr>
          <p:cNvGraphicFramePr>
            <a:graphicFrameLocks noGrp="1"/>
          </p:cNvGraphicFramePr>
          <p:nvPr>
            <p:ph type="chart" sz="quarter" idx="13"/>
            <p:extLst>
              <p:ext uri="{D42A27DB-BD31-4B8C-83A1-F6EECF244321}">
                <p14:modId xmlns:p14="http://schemas.microsoft.com/office/powerpoint/2010/main" val="571452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C57BBC-4453-47B4-A9A9-857EB5CE115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4431205-E2E6-45E1-8FED-59E2CF37E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1409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FF95-68EB-4E8C-965C-C3943A298D84}"/>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97574974-5CD8-4D65-9824-41D2128A154A}"/>
              </a:ext>
            </a:extLst>
          </p:cNvPr>
          <p:cNvGraphicFramePr>
            <a:graphicFrameLocks noGrp="1"/>
          </p:cNvGraphicFramePr>
          <p:nvPr>
            <p:ph type="chart" sz="quarter" idx="13"/>
            <p:extLst>
              <p:ext uri="{D42A27DB-BD31-4B8C-83A1-F6EECF244321}">
                <p14:modId xmlns:p14="http://schemas.microsoft.com/office/powerpoint/2010/main" val="59939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E1242-0899-49CA-9B06-A08F4DDE2A5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760BF11-2078-4546-BD72-82697E67C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2512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37015-A5D0-432E-9E69-9A7779CCF4CE}"/>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575F1C5E-555B-48CF-883C-5BBE3696E2F6}"/>
              </a:ext>
            </a:extLst>
          </p:cNvPr>
          <p:cNvGraphicFramePr>
            <a:graphicFrameLocks noGrp="1"/>
          </p:cNvGraphicFramePr>
          <p:nvPr>
            <p:ph type="chart" sz="quarter" idx="13"/>
            <p:extLst>
              <p:ext uri="{D42A27DB-BD31-4B8C-83A1-F6EECF244321}">
                <p14:modId xmlns:p14="http://schemas.microsoft.com/office/powerpoint/2010/main" val="169470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3BC02-AEA5-4E00-8AE5-3CC0FD6709C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C4D5765-D46D-4BB6-A0A1-ED0601DF1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5004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E7DE0-E208-4C37-A8DB-7F288D9D3914}"/>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BE650766-87CA-42ED-AF76-8E9275318DE9}"/>
              </a:ext>
            </a:extLst>
          </p:cNvPr>
          <p:cNvGraphicFramePr>
            <a:graphicFrameLocks noGrp="1"/>
          </p:cNvGraphicFramePr>
          <p:nvPr>
            <p:ph type="chart" sz="quarter" idx="13"/>
            <p:extLst>
              <p:ext uri="{D42A27DB-BD31-4B8C-83A1-F6EECF244321}">
                <p14:modId xmlns:p14="http://schemas.microsoft.com/office/powerpoint/2010/main" val="3446795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F28324-19B7-49FC-8CAB-7C7F227A1A9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5B11093-C4E0-4601-9374-0E53099AA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4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3FE68-5E69-45FC-B9E6-2DFB6DE905CA}"/>
              </a:ext>
            </a:extLst>
          </p:cNvPr>
          <p:cNvSpPr>
            <a:spLocks noGrp="1"/>
          </p:cNvSpPr>
          <p:nvPr>
            <p:ph type="title"/>
          </p:nvPr>
        </p:nvSpPr>
        <p:spPr/>
        <p:txBody>
          <a:bodyPr/>
          <a:lstStyle/>
          <a:p>
            <a:r>
              <a:rPr lang="en-US"/>
              <a:t>Facebook Own Posts Table  | Cities - 1 of 16</a:t>
            </a:r>
          </a:p>
        </p:txBody>
      </p:sp>
      <p:graphicFrame>
        <p:nvGraphicFramePr>
          <p:cNvPr id="5" name="Table Placeholder 4">
            <a:extLst>
              <a:ext uri="{FF2B5EF4-FFF2-40B4-BE49-F238E27FC236}">
                <a16:creationId xmlns:a16="http://schemas.microsoft.com/office/drawing/2014/main" id="{C52A05C6-E24B-48E4-8F5E-458935F14284}"/>
              </a:ext>
            </a:extLst>
          </p:cNvPr>
          <p:cNvGraphicFramePr>
            <a:graphicFrameLocks noGrp="1"/>
          </p:cNvGraphicFramePr>
          <p:nvPr>
            <p:ph type="tbl" sz="quarter" idx="13"/>
            <p:extLst>
              <p:ext uri="{D42A27DB-BD31-4B8C-83A1-F6EECF244321}">
                <p14:modId xmlns:p14="http://schemas.microsoft.com/office/powerpoint/2010/main" val="208767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30181907"/>
                    </a:ext>
                  </a:extLst>
                </a:gridCol>
                <a:gridCol w="370332">
                  <a:extLst>
                    <a:ext uri="{9D8B030D-6E8A-4147-A177-3AD203B41FA5}">
                      <a16:colId xmlns:a16="http://schemas.microsoft.com/office/drawing/2014/main" val="1876175670"/>
                    </a:ext>
                  </a:extLst>
                </a:gridCol>
                <a:gridCol w="370332">
                  <a:extLst>
                    <a:ext uri="{9D8B030D-6E8A-4147-A177-3AD203B41FA5}">
                      <a16:colId xmlns:a16="http://schemas.microsoft.com/office/drawing/2014/main" val="1732492274"/>
                    </a:ext>
                  </a:extLst>
                </a:gridCol>
                <a:gridCol w="370332">
                  <a:extLst>
                    <a:ext uri="{9D8B030D-6E8A-4147-A177-3AD203B41FA5}">
                      <a16:colId xmlns:a16="http://schemas.microsoft.com/office/drawing/2014/main" val="3750958432"/>
                    </a:ext>
                  </a:extLst>
                </a:gridCol>
                <a:gridCol w="329184">
                  <a:extLst>
                    <a:ext uri="{9D8B030D-6E8A-4147-A177-3AD203B41FA5}">
                      <a16:colId xmlns:a16="http://schemas.microsoft.com/office/drawing/2014/main" val="663641201"/>
                    </a:ext>
                  </a:extLst>
                </a:gridCol>
                <a:gridCol w="329184">
                  <a:extLst>
                    <a:ext uri="{9D8B030D-6E8A-4147-A177-3AD203B41FA5}">
                      <a16:colId xmlns:a16="http://schemas.microsoft.com/office/drawing/2014/main" val="2328203913"/>
                    </a:ext>
                  </a:extLst>
                </a:gridCol>
                <a:gridCol w="329184">
                  <a:extLst>
                    <a:ext uri="{9D8B030D-6E8A-4147-A177-3AD203B41FA5}">
                      <a16:colId xmlns:a16="http://schemas.microsoft.com/office/drawing/2014/main" val="3001178582"/>
                    </a:ext>
                  </a:extLst>
                </a:gridCol>
                <a:gridCol w="329184">
                  <a:extLst>
                    <a:ext uri="{9D8B030D-6E8A-4147-A177-3AD203B41FA5}">
                      <a16:colId xmlns:a16="http://schemas.microsoft.com/office/drawing/2014/main" val="1365759115"/>
                    </a:ext>
                  </a:extLst>
                </a:gridCol>
                <a:gridCol w="329184">
                  <a:extLst>
                    <a:ext uri="{9D8B030D-6E8A-4147-A177-3AD203B41FA5}">
                      <a16:colId xmlns:a16="http://schemas.microsoft.com/office/drawing/2014/main" val="2583073556"/>
                    </a:ext>
                  </a:extLst>
                </a:gridCol>
                <a:gridCol w="329184">
                  <a:extLst>
                    <a:ext uri="{9D8B030D-6E8A-4147-A177-3AD203B41FA5}">
                      <a16:colId xmlns:a16="http://schemas.microsoft.com/office/drawing/2014/main" val="2956380031"/>
                    </a:ext>
                  </a:extLst>
                </a:gridCol>
                <a:gridCol w="329184">
                  <a:extLst>
                    <a:ext uri="{9D8B030D-6E8A-4147-A177-3AD203B41FA5}">
                      <a16:colId xmlns:a16="http://schemas.microsoft.com/office/drawing/2014/main" val="2556878790"/>
                    </a:ext>
                  </a:extLst>
                </a:gridCol>
                <a:gridCol w="329184">
                  <a:extLst>
                    <a:ext uri="{9D8B030D-6E8A-4147-A177-3AD203B41FA5}">
                      <a16:colId xmlns:a16="http://schemas.microsoft.com/office/drawing/2014/main" val="3424698077"/>
                    </a:ext>
                  </a:extLst>
                </a:gridCol>
                <a:gridCol w="329184">
                  <a:extLst>
                    <a:ext uri="{9D8B030D-6E8A-4147-A177-3AD203B41FA5}">
                      <a16:colId xmlns:a16="http://schemas.microsoft.com/office/drawing/2014/main" val="3716602764"/>
                    </a:ext>
                  </a:extLst>
                </a:gridCol>
                <a:gridCol w="370332">
                  <a:extLst>
                    <a:ext uri="{9D8B030D-6E8A-4147-A177-3AD203B41FA5}">
                      <a16:colId xmlns:a16="http://schemas.microsoft.com/office/drawing/2014/main" val="1245194153"/>
                    </a:ext>
                  </a:extLst>
                </a:gridCol>
                <a:gridCol w="370332">
                  <a:extLst>
                    <a:ext uri="{9D8B030D-6E8A-4147-A177-3AD203B41FA5}">
                      <a16:colId xmlns:a16="http://schemas.microsoft.com/office/drawing/2014/main" val="1055482283"/>
                    </a:ext>
                  </a:extLst>
                </a:gridCol>
                <a:gridCol w="329184">
                  <a:extLst>
                    <a:ext uri="{9D8B030D-6E8A-4147-A177-3AD203B41FA5}">
                      <a16:colId xmlns:a16="http://schemas.microsoft.com/office/drawing/2014/main" val="2266111991"/>
                    </a:ext>
                  </a:extLst>
                </a:gridCol>
                <a:gridCol w="329184">
                  <a:extLst>
                    <a:ext uri="{9D8B030D-6E8A-4147-A177-3AD203B41FA5}">
                      <a16:colId xmlns:a16="http://schemas.microsoft.com/office/drawing/2014/main" val="1512745423"/>
                    </a:ext>
                  </a:extLst>
                </a:gridCol>
                <a:gridCol w="370332">
                  <a:extLst>
                    <a:ext uri="{9D8B030D-6E8A-4147-A177-3AD203B41FA5}">
                      <a16:colId xmlns:a16="http://schemas.microsoft.com/office/drawing/2014/main" val="199506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822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- 2018-07-31 11:56:23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0499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- 2018-07-31 07:35:12 </a:t>
                      </a:r>
                      <a:r>
                        <a:rPr kumimoji="0" lang="en-US" sz="1000" b="0" i="0" u="none" strike="noStrike" kern="1200" cap="none" spc="0" normalizeH="0" baseline="0" noProof="0">
                          <a:ln>
                            <a:noFill/>
                          </a:ln>
                          <a:solidFill>
                            <a:prstClr val="black"/>
                          </a:solidFill>
                          <a:effectLst/>
                          <a:uLnTx/>
                          <a:uFillTx/>
                          <a:latin typeface="+mn-lt"/>
                          <a:ea typeface="+mn-ea"/>
                          <a:cs typeface="+mn-cs"/>
                        </a:rPr>
                        <a:t> 
 When life gives you lemons, turn it into décor! We love the look of our Lemon vase from #DesPots in this wonderful modern interior. Share images of your favorite Cities’ creations in your space and tag us at #CitiesHomes to show us how you’ve put Cities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42443833"/>
                  </a:ext>
                </a:extLst>
              </a:tr>
            </a:tbl>
          </a:graphicData>
        </a:graphic>
      </p:graphicFrame>
      <p:sp>
        <p:nvSpPr>
          <p:cNvPr id="4" name="Text Placeholder 3">
            <a:extLst>
              <a:ext uri="{FF2B5EF4-FFF2-40B4-BE49-F238E27FC236}">
                <a16:creationId xmlns:a16="http://schemas.microsoft.com/office/drawing/2014/main" id="{F5E9CC77-1393-4635-A0C0-DBE8E86212B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77630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EB2E6-92AB-4581-A67F-948952A80950}"/>
              </a:ext>
            </a:extLst>
          </p:cNvPr>
          <p:cNvSpPr>
            <a:spLocks noGrp="1"/>
          </p:cNvSpPr>
          <p:nvPr>
            <p:ph type="title"/>
          </p:nvPr>
        </p:nvSpPr>
        <p:spPr/>
        <p:txBody>
          <a:bodyPr/>
          <a:lstStyle/>
          <a:p>
            <a:r>
              <a:rPr lang="en-US"/>
              <a:t>Facebook Own Posts Table  | Cities - 2 of 16</a:t>
            </a:r>
          </a:p>
        </p:txBody>
      </p:sp>
      <p:graphicFrame>
        <p:nvGraphicFramePr>
          <p:cNvPr id="5" name="Table Placeholder 4">
            <a:extLst>
              <a:ext uri="{FF2B5EF4-FFF2-40B4-BE49-F238E27FC236}">
                <a16:creationId xmlns:a16="http://schemas.microsoft.com/office/drawing/2014/main" id="{69C1405F-CDE0-4513-AF75-9D6C6D9E12D5}"/>
              </a:ext>
            </a:extLst>
          </p:cNvPr>
          <p:cNvGraphicFramePr>
            <a:graphicFrameLocks noGrp="1"/>
          </p:cNvGraphicFramePr>
          <p:nvPr>
            <p:ph type="tbl" sz="quarter" idx="13"/>
            <p:extLst>
              <p:ext uri="{D42A27DB-BD31-4B8C-83A1-F6EECF244321}">
                <p14:modId xmlns:p14="http://schemas.microsoft.com/office/powerpoint/2010/main" val="23379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6513698"/>
                    </a:ext>
                  </a:extLst>
                </a:gridCol>
                <a:gridCol w="370332">
                  <a:extLst>
                    <a:ext uri="{9D8B030D-6E8A-4147-A177-3AD203B41FA5}">
                      <a16:colId xmlns:a16="http://schemas.microsoft.com/office/drawing/2014/main" val="2496529639"/>
                    </a:ext>
                  </a:extLst>
                </a:gridCol>
                <a:gridCol w="370332">
                  <a:extLst>
                    <a:ext uri="{9D8B030D-6E8A-4147-A177-3AD203B41FA5}">
                      <a16:colId xmlns:a16="http://schemas.microsoft.com/office/drawing/2014/main" val="2558108722"/>
                    </a:ext>
                  </a:extLst>
                </a:gridCol>
                <a:gridCol w="370332">
                  <a:extLst>
                    <a:ext uri="{9D8B030D-6E8A-4147-A177-3AD203B41FA5}">
                      <a16:colId xmlns:a16="http://schemas.microsoft.com/office/drawing/2014/main" val="630400509"/>
                    </a:ext>
                  </a:extLst>
                </a:gridCol>
                <a:gridCol w="329184">
                  <a:extLst>
                    <a:ext uri="{9D8B030D-6E8A-4147-A177-3AD203B41FA5}">
                      <a16:colId xmlns:a16="http://schemas.microsoft.com/office/drawing/2014/main" val="1457061856"/>
                    </a:ext>
                  </a:extLst>
                </a:gridCol>
                <a:gridCol w="329184">
                  <a:extLst>
                    <a:ext uri="{9D8B030D-6E8A-4147-A177-3AD203B41FA5}">
                      <a16:colId xmlns:a16="http://schemas.microsoft.com/office/drawing/2014/main" val="1930856775"/>
                    </a:ext>
                  </a:extLst>
                </a:gridCol>
                <a:gridCol w="329184">
                  <a:extLst>
                    <a:ext uri="{9D8B030D-6E8A-4147-A177-3AD203B41FA5}">
                      <a16:colId xmlns:a16="http://schemas.microsoft.com/office/drawing/2014/main" val="1246807615"/>
                    </a:ext>
                  </a:extLst>
                </a:gridCol>
                <a:gridCol w="329184">
                  <a:extLst>
                    <a:ext uri="{9D8B030D-6E8A-4147-A177-3AD203B41FA5}">
                      <a16:colId xmlns:a16="http://schemas.microsoft.com/office/drawing/2014/main" val="2720175235"/>
                    </a:ext>
                  </a:extLst>
                </a:gridCol>
                <a:gridCol w="329184">
                  <a:extLst>
                    <a:ext uri="{9D8B030D-6E8A-4147-A177-3AD203B41FA5}">
                      <a16:colId xmlns:a16="http://schemas.microsoft.com/office/drawing/2014/main" val="3151203240"/>
                    </a:ext>
                  </a:extLst>
                </a:gridCol>
                <a:gridCol w="329184">
                  <a:extLst>
                    <a:ext uri="{9D8B030D-6E8A-4147-A177-3AD203B41FA5}">
                      <a16:colId xmlns:a16="http://schemas.microsoft.com/office/drawing/2014/main" val="3976530431"/>
                    </a:ext>
                  </a:extLst>
                </a:gridCol>
                <a:gridCol w="329184">
                  <a:extLst>
                    <a:ext uri="{9D8B030D-6E8A-4147-A177-3AD203B41FA5}">
                      <a16:colId xmlns:a16="http://schemas.microsoft.com/office/drawing/2014/main" val="2252435051"/>
                    </a:ext>
                  </a:extLst>
                </a:gridCol>
                <a:gridCol w="329184">
                  <a:extLst>
                    <a:ext uri="{9D8B030D-6E8A-4147-A177-3AD203B41FA5}">
                      <a16:colId xmlns:a16="http://schemas.microsoft.com/office/drawing/2014/main" val="278659121"/>
                    </a:ext>
                  </a:extLst>
                </a:gridCol>
                <a:gridCol w="329184">
                  <a:extLst>
                    <a:ext uri="{9D8B030D-6E8A-4147-A177-3AD203B41FA5}">
                      <a16:colId xmlns:a16="http://schemas.microsoft.com/office/drawing/2014/main" val="255256262"/>
                    </a:ext>
                  </a:extLst>
                </a:gridCol>
                <a:gridCol w="370332">
                  <a:extLst>
                    <a:ext uri="{9D8B030D-6E8A-4147-A177-3AD203B41FA5}">
                      <a16:colId xmlns:a16="http://schemas.microsoft.com/office/drawing/2014/main" val="871132872"/>
                    </a:ext>
                  </a:extLst>
                </a:gridCol>
                <a:gridCol w="370332">
                  <a:extLst>
                    <a:ext uri="{9D8B030D-6E8A-4147-A177-3AD203B41FA5}">
                      <a16:colId xmlns:a16="http://schemas.microsoft.com/office/drawing/2014/main" val="815536512"/>
                    </a:ext>
                  </a:extLst>
                </a:gridCol>
                <a:gridCol w="329184">
                  <a:extLst>
                    <a:ext uri="{9D8B030D-6E8A-4147-A177-3AD203B41FA5}">
                      <a16:colId xmlns:a16="http://schemas.microsoft.com/office/drawing/2014/main" val="3475810542"/>
                    </a:ext>
                  </a:extLst>
                </a:gridCol>
                <a:gridCol w="329184">
                  <a:extLst>
                    <a:ext uri="{9D8B030D-6E8A-4147-A177-3AD203B41FA5}">
                      <a16:colId xmlns:a16="http://schemas.microsoft.com/office/drawing/2014/main" val="2036498704"/>
                    </a:ext>
                  </a:extLst>
                </a:gridCol>
                <a:gridCol w="370332">
                  <a:extLst>
                    <a:ext uri="{9D8B030D-6E8A-4147-A177-3AD203B41FA5}">
                      <a16:colId xmlns:a16="http://schemas.microsoft.com/office/drawing/2014/main" val="671719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317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- 2018-07-31 07:03:51 </a:t>
                      </a:r>
                      <a:r>
                        <a:rPr kumimoji="0" lang="en-US" sz="1000" b="0" i="0" u="none" strike="noStrike" kern="1200" cap="none" spc="0" normalizeH="0" baseline="0" noProof="0">
                          <a:ln>
                            <a:noFill/>
                          </a:ln>
                          <a:solidFill>
                            <a:prstClr val="black"/>
                          </a:solidFill>
                          <a:effectLst/>
                          <a:uLnTx/>
                          <a:uFillTx/>
                          <a:latin typeface="+mn-lt"/>
                          <a:ea typeface="+mn-ea"/>
                          <a:cs typeface="+mn-cs"/>
                        </a:rPr>
                        <a:t> 
 We couldn’t be more pleased to see Cities in the pages of Vogue Arabia! Check out the elegant inspiration on display and discover these sophisticated creations from #Culti, #NadaDebs, and #AYTM on your next visit to 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9477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- 2018-07-31 06:00:03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جرّب مقعد دوت من " بولس بوتن" بتصميمه الدقيق ولونه الجريء لزيادة تألق منزلك،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Detailed design and bold color are sure to make a statement in any space! Try the Dot stool from #PolsPotten to brighten up your interior.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22721327"/>
                  </a:ext>
                </a:extLst>
              </a:tr>
            </a:tbl>
          </a:graphicData>
        </a:graphic>
      </p:graphicFrame>
      <p:sp>
        <p:nvSpPr>
          <p:cNvPr id="4" name="Text Placeholder 3">
            <a:extLst>
              <a:ext uri="{FF2B5EF4-FFF2-40B4-BE49-F238E27FC236}">
                <a16:creationId xmlns:a16="http://schemas.microsoft.com/office/drawing/2014/main" id="{8BAE3007-6A6C-4A30-9B5D-1639AE4423B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82503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1DC05-A0DE-4DE3-BBDB-E3D4844C8D20}"/>
              </a:ext>
            </a:extLst>
          </p:cNvPr>
          <p:cNvSpPr>
            <a:spLocks noGrp="1"/>
          </p:cNvSpPr>
          <p:nvPr>
            <p:ph type="title"/>
          </p:nvPr>
        </p:nvSpPr>
        <p:spPr/>
        <p:txBody>
          <a:bodyPr/>
          <a:lstStyle/>
          <a:p>
            <a:r>
              <a:rPr lang="en-US"/>
              <a:t>Facebook Own Posts Table  | Cities - 3 of 16</a:t>
            </a:r>
          </a:p>
        </p:txBody>
      </p:sp>
      <p:graphicFrame>
        <p:nvGraphicFramePr>
          <p:cNvPr id="5" name="Table Placeholder 4">
            <a:extLst>
              <a:ext uri="{FF2B5EF4-FFF2-40B4-BE49-F238E27FC236}">
                <a16:creationId xmlns:a16="http://schemas.microsoft.com/office/drawing/2014/main" id="{2C20F82D-7034-49F5-9886-09AA54F83D22}"/>
              </a:ext>
            </a:extLst>
          </p:cNvPr>
          <p:cNvGraphicFramePr>
            <a:graphicFrameLocks noGrp="1"/>
          </p:cNvGraphicFramePr>
          <p:nvPr>
            <p:ph type="tbl" sz="quarter" idx="13"/>
            <p:extLst>
              <p:ext uri="{D42A27DB-BD31-4B8C-83A1-F6EECF244321}">
                <p14:modId xmlns:p14="http://schemas.microsoft.com/office/powerpoint/2010/main" val="77480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10163075"/>
                    </a:ext>
                  </a:extLst>
                </a:gridCol>
                <a:gridCol w="370332">
                  <a:extLst>
                    <a:ext uri="{9D8B030D-6E8A-4147-A177-3AD203B41FA5}">
                      <a16:colId xmlns:a16="http://schemas.microsoft.com/office/drawing/2014/main" val="115058362"/>
                    </a:ext>
                  </a:extLst>
                </a:gridCol>
                <a:gridCol w="370332">
                  <a:extLst>
                    <a:ext uri="{9D8B030D-6E8A-4147-A177-3AD203B41FA5}">
                      <a16:colId xmlns:a16="http://schemas.microsoft.com/office/drawing/2014/main" val="3749517653"/>
                    </a:ext>
                  </a:extLst>
                </a:gridCol>
                <a:gridCol w="370332">
                  <a:extLst>
                    <a:ext uri="{9D8B030D-6E8A-4147-A177-3AD203B41FA5}">
                      <a16:colId xmlns:a16="http://schemas.microsoft.com/office/drawing/2014/main" val="3923102524"/>
                    </a:ext>
                  </a:extLst>
                </a:gridCol>
                <a:gridCol w="329184">
                  <a:extLst>
                    <a:ext uri="{9D8B030D-6E8A-4147-A177-3AD203B41FA5}">
                      <a16:colId xmlns:a16="http://schemas.microsoft.com/office/drawing/2014/main" val="2184812645"/>
                    </a:ext>
                  </a:extLst>
                </a:gridCol>
                <a:gridCol w="329184">
                  <a:extLst>
                    <a:ext uri="{9D8B030D-6E8A-4147-A177-3AD203B41FA5}">
                      <a16:colId xmlns:a16="http://schemas.microsoft.com/office/drawing/2014/main" val="1979595005"/>
                    </a:ext>
                  </a:extLst>
                </a:gridCol>
                <a:gridCol w="329184">
                  <a:extLst>
                    <a:ext uri="{9D8B030D-6E8A-4147-A177-3AD203B41FA5}">
                      <a16:colId xmlns:a16="http://schemas.microsoft.com/office/drawing/2014/main" val="3224964737"/>
                    </a:ext>
                  </a:extLst>
                </a:gridCol>
                <a:gridCol w="329184">
                  <a:extLst>
                    <a:ext uri="{9D8B030D-6E8A-4147-A177-3AD203B41FA5}">
                      <a16:colId xmlns:a16="http://schemas.microsoft.com/office/drawing/2014/main" val="3001809127"/>
                    </a:ext>
                  </a:extLst>
                </a:gridCol>
                <a:gridCol w="329184">
                  <a:extLst>
                    <a:ext uri="{9D8B030D-6E8A-4147-A177-3AD203B41FA5}">
                      <a16:colId xmlns:a16="http://schemas.microsoft.com/office/drawing/2014/main" val="403750022"/>
                    </a:ext>
                  </a:extLst>
                </a:gridCol>
                <a:gridCol w="329184">
                  <a:extLst>
                    <a:ext uri="{9D8B030D-6E8A-4147-A177-3AD203B41FA5}">
                      <a16:colId xmlns:a16="http://schemas.microsoft.com/office/drawing/2014/main" val="2540918261"/>
                    </a:ext>
                  </a:extLst>
                </a:gridCol>
                <a:gridCol w="329184">
                  <a:extLst>
                    <a:ext uri="{9D8B030D-6E8A-4147-A177-3AD203B41FA5}">
                      <a16:colId xmlns:a16="http://schemas.microsoft.com/office/drawing/2014/main" val="152581753"/>
                    </a:ext>
                  </a:extLst>
                </a:gridCol>
                <a:gridCol w="329184">
                  <a:extLst>
                    <a:ext uri="{9D8B030D-6E8A-4147-A177-3AD203B41FA5}">
                      <a16:colId xmlns:a16="http://schemas.microsoft.com/office/drawing/2014/main" val="4010292932"/>
                    </a:ext>
                  </a:extLst>
                </a:gridCol>
                <a:gridCol w="329184">
                  <a:extLst>
                    <a:ext uri="{9D8B030D-6E8A-4147-A177-3AD203B41FA5}">
                      <a16:colId xmlns:a16="http://schemas.microsoft.com/office/drawing/2014/main" val="2053274708"/>
                    </a:ext>
                  </a:extLst>
                </a:gridCol>
                <a:gridCol w="370332">
                  <a:extLst>
                    <a:ext uri="{9D8B030D-6E8A-4147-A177-3AD203B41FA5}">
                      <a16:colId xmlns:a16="http://schemas.microsoft.com/office/drawing/2014/main" val="2952701418"/>
                    </a:ext>
                  </a:extLst>
                </a:gridCol>
                <a:gridCol w="370332">
                  <a:extLst>
                    <a:ext uri="{9D8B030D-6E8A-4147-A177-3AD203B41FA5}">
                      <a16:colId xmlns:a16="http://schemas.microsoft.com/office/drawing/2014/main" val="954253620"/>
                    </a:ext>
                  </a:extLst>
                </a:gridCol>
                <a:gridCol w="329184">
                  <a:extLst>
                    <a:ext uri="{9D8B030D-6E8A-4147-A177-3AD203B41FA5}">
                      <a16:colId xmlns:a16="http://schemas.microsoft.com/office/drawing/2014/main" val="3654330723"/>
                    </a:ext>
                  </a:extLst>
                </a:gridCol>
                <a:gridCol w="329184">
                  <a:extLst>
                    <a:ext uri="{9D8B030D-6E8A-4147-A177-3AD203B41FA5}">
                      <a16:colId xmlns:a16="http://schemas.microsoft.com/office/drawing/2014/main" val="472199078"/>
                    </a:ext>
                  </a:extLst>
                </a:gridCol>
                <a:gridCol w="370332">
                  <a:extLst>
                    <a:ext uri="{9D8B030D-6E8A-4147-A177-3AD203B41FA5}">
                      <a16:colId xmlns:a16="http://schemas.microsoft.com/office/drawing/2014/main" val="2081638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642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- 2018-07-30 09:20:39 </a:t>
                      </a:r>
                      <a:r>
                        <a:rPr kumimoji="0" lang="en-US" sz="1000" b="0" i="0" u="none" strike="noStrike" kern="1200" cap="none" spc="0" normalizeH="0" baseline="0" noProof="0">
                          <a:ln>
                            <a:noFill/>
                          </a:ln>
                          <a:solidFill>
                            <a:prstClr val="black"/>
                          </a:solidFill>
                          <a:effectLst/>
                          <a:uLnTx/>
                          <a:uFillTx/>
                          <a:latin typeface="+mn-lt"/>
                          <a:ea typeface="+mn-ea"/>
                          <a:cs typeface="+mn-cs"/>
                        </a:rPr>
                        <a:t> 
 Throwing it back just a bit to Cities' appearance at the O Concept store Eid pop-up! We loved sharing #CitiesDubai in a new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9814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- 2018-07-30 09:16:46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أبحر بعيداً مع ديكور مستوحى من المحيط! اكتشف النسخة الدقيقة لسفينة التايتانيك من "اوتانتك مودلز" متوفرة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Sail away with ocean-inspired décor! Discover detailed replicas of historic sea-faring designs from #AuthenticModels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88886887"/>
                  </a:ext>
                </a:extLst>
              </a:tr>
            </a:tbl>
          </a:graphicData>
        </a:graphic>
      </p:graphicFrame>
      <p:sp>
        <p:nvSpPr>
          <p:cNvPr id="4" name="Text Placeholder 3">
            <a:extLst>
              <a:ext uri="{FF2B5EF4-FFF2-40B4-BE49-F238E27FC236}">
                <a16:creationId xmlns:a16="http://schemas.microsoft.com/office/drawing/2014/main" id="{E13FB69D-8CE8-444B-92AC-9D87E4A5470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25484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FFC2E-4BB2-45D6-BA38-511771919FAE}"/>
              </a:ext>
            </a:extLst>
          </p:cNvPr>
          <p:cNvSpPr>
            <a:spLocks noGrp="1"/>
          </p:cNvSpPr>
          <p:nvPr>
            <p:ph type="title"/>
          </p:nvPr>
        </p:nvSpPr>
        <p:spPr/>
        <p:txBody>
          <a:bodyPr/>
          <a:lstStyle/>
          <a:p>
            <a:r>
              <a:rPr lang="en-US"/>
              <a:t>Facebook Own Posts Table  | Cities - 4 of 16</a:t>
            </a:r>
          </a:p>
        </p:txBody>
      </p:sp>
      <p:graphicFrame>
        <p:nvGraphicFramePr>
          <p:cNvPr id="5" name="Table Placeholder 4">
            <a:extLst>
              <a:ext uri="{FF2B5EF4-FFF2-40B4-BE49-F238E27FC236}">
                <a16:creationId xmlns:a16="http://schemas.microsoft.com/office/drawing/2014/main" id="{EF25F3C8-9AF5-4A98-B11D-6A92550364CB}"/>
              </a:ext>
            </a:extLst>
          </p:cNvPr>
          <p:cNvGraphicFramePr>
            <a:graphicFrameLocks noGrp="1"/>
          </p:cNvGraphicFramePr>
          <p:nvPr>
            <p:ph type="tbl" sz="quarter" idx="13"/>
            <p:extLst>
              <p:ext uri="{D42A27DB-BD31-4B8C-83A1-F6EECF244321}">
                <p14:modId xmlns:p14="http://schemas.microsoft.com/office/powerpoint/2010/main" val="541030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68084987"/>
                    </a:ext>
                  </a:extLst>
                </a:gridCol>
                <a:gridCol w="370332">
                  <a:extLst>
                    <a:ext uri="{9D8B030D-6E8A-4147-A177-3AD203B41FA5}">
                      <a16:colId xmlns:a16="http://schemas.microsoft.com/office/drawing/2014/main" val="2555535034"/>
                    </a:ext>
                  </a:extLst>
                </a:gridCol>
                <a:gridCol w="370332">
                  <a:extLst>
                    <a:ext uri="{9D8B030D-6E8A-4147-A177-3AD203B41FA5}">
                      <a16:colId xmlns:a16="http://schemas.microsoft.com/office/drawing/2014/main" val="3517867342"/>
                    </a:ext>
                  </a:extLst>
                </a:gridCol>
                <a:gridCol w="370332">
                  <a:extLst>
                    <a:ext uri="{9D8B030D-6E8A-4147-A177-3AD203B41FA5}">
                      <a16:colId xmlns:a16="http://schemas.microsoft.com/office/drawing/2014/main" val="46700442"/>
                    </a:ext>
                  </a:extLst>
                </a:gridCol>
                <a:gridCol w="329184">
                  <a:extLst>
                    <a:ext uri="{9D8B030D-6E8A-4147-A177-3AD203B41FA5}">
                      <a16:colId xmlns:a16="http://schemas.microsoft.com/office/drawing/2014/main" val="1519084438"/>
                    </a:ext>
                  </a:extLst>
                </a:gridCol>
                <a:gridCol w="329184">
                  <a:extLst>
                    <a:ext uri="{9D8B030D-6E8A-4147-A177-3AD203B41FA5}">
                      <a16:colId xmlns:a16="http://schemas.microsoft.com/office/drawing/2014/main" val="3391932617"/>
                    </a:ext>
                  </a:extLst>
                </a:gridCol>
                <a:gridCol w="329184">
                  <a:extLst>
                    <a:ext uri="{9D8B030D-6E8A-4147-A177-3AD203B41FA5}">
                      <a16:colId xmlns:a16="http://schemas.microsoft.com/office/drawing/2014/main" val="4009923512"/>
                    </a:ext>
                  </a:extLst>
                </a:gridCol>
                <a:gridCol w="329184">
                  <a:extLst>
                    <a:ext uri="{9D8B030D-6E8A-4147-A177-3AD203B41FA5}">
                      <a16:colId xmlns:a16="http://schemas.microsoft.com/office/drawing/2014/main" val="2417160212"/>
                    </a:ext>
                  </a:extLst>
                </a:gridCol>
                <a:gridCol w="329184">
                  <a:extLst>
                    <a:ext uri="{9D8B030D-6E8A-4147-A177-3AD203B41FA5}">
                      <a16:colId xmlns:a16="http://schemas.microsoft.com/office/drawing/2014/main" val="3857235867"/>
                    </a:ext>
                  </a:extLst>
                </a:gridCol>
                <a:gridCol w="329184">
                  <a:extLst>
                    <a:ext uri="{9D8B030D-6E8A-4147-A177-3AD203B41FA5}">
                      <a16:colId xmlns:a16="http://schemas.microsoft.com/office/drawing/2014/main" val="2456723197"/>
                    </a:ext>
                  </a:extLst>
                </a:gridCol>
                <a:gridCol w="329184">
                  <a:extLst>
                    <a:ext uri="{9D8B030D-6E8A-4147-A177-3AD203B41FA5}">
                      <a16:colId xmlns:a16="http://schemas.microsoft.com/office/drawing/2014/main" val="2423324259"/>
                    </a:ext>
                  </a:extLst>
                </a:gridCol>
                <a:gridCol w="329184">
                  <a:extLst>
                    <a:ext uri="{9D8B030D-6E8A-4147-A177-3AD203B41FA5}">
                      <a16:colId xmlns:a16="http://schemas.microsoft.com/office/drawing/2014/main" val="2985871811"/>
                    </a:ext>
                  </a:extLst>
                </a:gridCol>
                <a:gridCol w="329184">
                  <a:extLst>
                    <a:ext uri="{9D8B030D-6E8A-4147-A177-3AD203B41FA5}">
                      <a16:colId xmlns:a16="http://schemas.microsoft.com/office/drawing/2014/main" val="492327283"/>
                    </a:ext>
                  </a:extLst>
                </a:gridCol>
                <a:gridCol w="370332">
                  <a:extLst>
                    <a:ext uri="{9D8B030D-6E8A-4147-A177-3AD203B41FA5}">
                      <a16:colId xmlns:a16="http://schemas.microsoft.com/office/drawing/2014/main" val="4170203038"/>
                    </a:ext>
                  </a:extLst>
                </a:gridCol>
                <a:gridCol w="370332">
                  <a:extLst>
                    <a:ext uri="{9D8B030D-6E8A-4147-A177-3AD203B41FA5}">
                      <a16:colId xmlns:a16="http://schemas.microsoft.com/office/drawing/2014/main" val="1941767777"/>
                    </a:ext>
                  </a:extLst>
                </a:gridCol>
                <a:gridCol w="329184">
                  <a:extLst>
                    <a:ext uri="{9D8B030D-6E8A-4147-A177-3AD203B41FA5}">
                      <a16:colId xmlns:a16="http://schemas.microsoft.com/office/drawing/2014/main" val="4138538153"/>
                    </a:ext>
                  </a:extLst>
                </a:gridCol>
                <a:gridCol w="329184">
                  <a:extLst>
                    <a:ext uri="{9D8B030D-6E8A-4147-A177-3AD203B41FA5}">
                      <a16:colId xmlns:a16="http://schemas.microsoft.com/office/drawing/2014/main" val="3797665700"/>
                    </a:ext>
                  </a:extLst>
                </a:gridCol>
                <a:gridCol w="370332">
                  <a:extLst>
                    <a:ext uri="{9D8B030D-6E8A-4147-A177-3AD203B41FA5}">
                      <a16:colId xmlns:a16="http://schemas.microsoft.com/office/drawing/2014/main" val="2823983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95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- 2018-07-29 06:00:02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 مطلعاً على اخر صيحات الاثاث الجديدة لدى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Sectionals, sofas, chairs, and more! Be sure to check out the latest furniture arrivals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766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- 2018-07-29 06:00:02 </a:t>
                      </a:r>
                      <a:r>
                        <a:rPr kumimoji="0" lang="en-US" sz="1000" b="0" i="0" u="none" strike="noStrike" kern="1200" cap="none" spc="0" normalizeH="0" baseline="0" noProof="0">
                          <a:ln>
                            <a:noFill/>
                          </a:ln>
                          <a:solidFill>
                            <a:prstClr val="black"/>
                          </a:solidFill>
                          <a:effectLst/>
                          <a:uLnTx/>
                          <a:uFillTx/>
                          <a:latin typeface="+mn-lt"/>
                          <a:ea typeface="+mn-ea"/>
                          <a:cs typeface="+mn-cs"/>
                        </a:rPr>
                        <a:t> 
 Set your lightbulb free with #Flyte! Find the latest in levitating lighting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4223176"/>
                  </a:ext>
                </a:extLst>
              </a:tr>
            </a:tbl>
          </a:graphicData>
        </a:graphic>
      </p:graphicFrame>
      <p:sp>
        <p:nvSpPr>
          <p:cNvPr id="4" name="Text Placeholder 3">
            <a:extLst>
              <a:ext uri="{FF2B5EF4-FFF2-40B4-BE49-F238E27FC236}">
                <a16:creationId xmlns:a16="http://schemas.microsoft.com/office/drawing/2014/main" id="{251D8028-0ED2-4643-B288-EBCE5445A6A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61483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8D346-8441-4A9D-BA8A-06DF1C65888E}"/>
              </a:ext>
            </a:extLst>
          </p:cNvPr>
          <p:cNvSpPr>
            <a:spLocks noGrp="1"/>
          </p:cNvSpPr>
          <p:nvPr>
            <p:ph type="title"/>
          </p:nvPr>
        </p:nvSpPr>
        <p:spPr/>
        <p:txBody>
          <a:bodyPr/>
          <a:lstStyle/>
          <a:p>
            <a:r>
              <a:rPr lang="en-US"/>
              <a:t>Facebook Own Posts Table  | Cities - 5 of 16</a:t>
            </a:r>
          </a:p>
        </p:txBody>
      </p:sp>
      <p:graphicFrame>
        <p:nvGraphicFramePr>
          <p:cNvPr id="5" name="Table Placeholder 4">
            <a:extLst>
              <a:ext uri="{FF2B5EF4-FFF2-40B4-BE49-F238E27FC236}">
                <a16:creationId xmlns:a16="http://schemas.microsoft.com/office/drawing/2014/main" id="{6937AC43-5238-4B40-800D-443AB3012690}"/>
              </a:ext>
            </a:extLst>
          </p:cNvPr>
          <p:cNvGraphicFramePr>
            <a:graphicFrameLocks noGrp="1"/>
          </p:cNvGraphicFramePr>
          <p:nvPr>
            <p:ph type="tbl" sz="quarter" idx="13"/>
            <p:extLst>
              <p:ext uri="{D42A27DB-BD31-4B8C-83A1-F6EECF244321}">
                <p14:modId xmlns:p14="http://schemas.microsoft.com/office/powerpoint/2010/main" val="2756349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9234001"/>
                    </a:ext>
                  </a:extLst>
                </a:gridCol>
                <a:gridCol w="370332">
                  <a:extLst>
                    <a:ext uri="{9D8B030D-6E8A-4147-A177-3AD203B41FA5}">
                      <a16:colId xmlns:a16="http://schemas.microsoft.com/office/drawing/2014/main" val="3523637487"/>
                    </a:ext>
                  </a:extLst>
                </a:gridCol>
                <a:gridCol w="370332">
                  <a:extLst>
                    <a:ext uri="{9D8B030D-6E8A-4147-A177-3AD203B41FA5}">
                      <a16:colId xmlns:a16="http://schemas.microsoft.com/office/drawing/2014/main" val="984050344"/>
                    </a:ext>
                  </a:extLst>
                </a:gridCol>
                <a:gridCol w="370332">
                  <a:extLst>
                    <a:ext uri="{9D8B030D-6E8A-4147-A177-3AD203B41FA5}">
                      <a16:colId xmlns:a16="http://schemas.microsoft.com/office/drawing/2014/main" val="181136842"/>
                    </a:ext>
                  </a:extLst>
                </a:gridCol>
                <a:gridCol w="329184">
                  <a:extLst>
                    <a:ext uri="{9D8B030D-6E8A-4147-A177-3AD203B41FA5}">
                      <a16:colId xmlns:a16="http://schemas.microsoft.com/office/drawing/2014/main" val="4234998055"/>
                    </a:ext>
                  </a:extLst>
                </a:gridCol>
                <a:gridCol w="329184">
                  <a:extLst>
                    <a:ext uri="{9D8B030D-6E8A-4147-A177-3AD203B41FA5}">
                      <a16:colId xmlns:a16="http://schemas.microsoft.com/office/drawing/2014/main" val="1604774394"/>
                    </a:ext>
                  </a:extLst>
                </a:gridCol>
                <a:gridCol w="329184">
                  <a:extLst>
                    <a:ext uri="{9D8B030D-6E8A-4147-A177-3AD203B41FA5}">
                      <a16:colId xmlns:a16="http://schemas.microsoft.com/office/drawing/2014/main" val="175779486"/>
                    </a:ext>
                  </a:extLst>
                </a:gridCol>
                <a:gridCol w="329184">
                  <a:extLst>
                    <a:ext uri="{9D8B030D-6E8A-4147-A177-3AD203B41FA5}">
                      <a16:colId xmlns:a16="http://schemas.microsoft.com/office/drawing/2014/main" val="3574681616"/>
                    </a:ext>
                  </a:extLst>
                </a:gridCol>
                <a:gridCol w="329184">
                  <a:extLst>
                    <a:ext uri="{9D8B030D-6E8A-4147-A177-3AD203B41FA5}">
                      <a16:colId xmlns:a16="http://schemas.microsoft.com/office/drawing/2014/main" val="2481537483"/>
                    </a:ext>
                  </a:extLst>
                </a:gridCol>
                <a:gridCol w="329184">
                  <a:extLst>
                    <a:ext uri="{9D8B030D-6E8A-4147-A177-3AD203B41FA5}">
                      <a16:colId xmlns:a16="http://schemas.microsoft.com/office/drawing/2014/main" val="2023667701"/>
                    </a:ext>
                  </a:extLst>
                </a:gridCol>
                <a:gridCol w="329184">
                  <a:extLst>
                    <a:ext uri="{9D8B030D-6E8A-4147-A177-3AD203B41FA5}">
                      <a16:colId xmlns:a16="http://schemas.microsoft.com/office/drawing/2014/main" val="1459704372"/>
                    </a:ext>
                  </a:extLst>
                </a:gridCol>
                <a:gridCol w="329184">
                  <a:extLst>
                    <a:ext uri="{9D8B030D-6E8A-4147-A177-3AD203B41FA5}">
                      <a16:colId xmlns:a16="http://schemas.microsoft.com/office/drawing/2014/main" val="812325429"/>
                    </a:ext>
                  </a:extLst>
                </a:gridCol>
                <a:gridCol w="329184">
                  <a:extLst>
                    <a:ext uri="{9D8B030D-6E8A-4147-A177-3AD203B41FA5}">
                      <a16:colId xmlns:a16="http://schemas.microsoft.com/office/drawing/2014/main" val="11590518"/>
                    </a:ext>
                  </a:extLst>
                </a:gridCol>
                <a:gridCol w="370332">
                  <a:extLst>
                    <a:ext uri="{9D8B030D-6E8A-4147-A177-3AD203B41FA5}">
                      <a16:colId xmlns:a16="http://schemas.microsoft.com/office/drawing/2014/main" val="2375578822"/>
                    </a:ext>
                  </a:extLst>
                </a:gridCol>
                <a:gridCol w="370332">
                  <a:extLst>
                    <a:ext uri="{9D8B030D-6E8A-4147-A177-3AD203B41FA5}">
                      <a16:colId xmlns:a16="http://schemas.microsoft.com/office/drawing/2014/main" val="3650935468"/>
                    </a:ext>
                  </a:extLst>
                </a:gridCol>
                <a:gridCol w="329184">
                  <a:extLst>
                    <a:ext uri="{9D8B030D-6E8A-4147-A177-3AD203B41FA5}">
                      <a16:colId xmlns:a16="http://schemas.microsoft.com/office/drawing/2014/main" val="2760272625"/>
                    </a:ext>
                  </a:extLst>
                </a:gridCol>
                <a:gridCol w="329184">
                  <a:extLst>
                    <a:ext uri="{9D8B030D-6E8A-4147-A177-3AD203B41FA5}">
                      <a16:colId xmlns:a16="http://schemas.microsoft.com/office/drawing/2014/main" val="2838983152"/>
                    </a:ext>
                  </a:extLst>
                </a:gridCol>
                <a:gridCol w="370332">
                  <a:extLst>
                    <a:ext uri="{9D8B030D-6E8A-4147-A177-3AD203B41FA5}">
                      <a16:colId xmlns:a16="http://schemas.microsoft.com/office/drawing/2014/main" val="3373642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673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- 2018-07-28 06:00:02 </a:t>
                      </a:r>
                      <a:r>
                        <a:rPr kumimoji="0" lang="en-US" sz="1000" b="0" i="0" u="none" strike="noStrike" kern="1200" cap="none" spc="0" normalizeH="0" baseline="0" noProof="0">
                          <a:ln>
                            <a:noFill/>
                          </a:ln>
                          <a:solidFill>
                            <a:prstClr val="black"/>
                          </a:solidFill>
                          <a:effectLst/>
                          <a:uLnTx/>
                          <a:uFillTx/>
                          <a:latin typeface="+mn-lt"/>
                          <a:ea typeface="+mn-ea"/>
                          <a:cs typeface="+mn-cs"/>
                        </a:rPr>
                        <a:t> 
 Limited-edition graffiti apples from Bull &amp; Stein are back in stores! Be sure to check them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406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- 2018-07-28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تصميم مجموعة الشطرنج "سكاي لاين" على طراز مدينة إذ تصور قطع اللعب معالم شهيرة من المدن المفضلة لديك.  اعثر عليها الآن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Game on with Cities! City-themed #SkylineChess sets are crafted with playing pieces that depict iconic landmarks from our favorite cities. Find them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6991800"/>
                  </a:ext>
                </a:extLst>
              </a:tr>
            </a:tbl>
          </a:graphicData>
        </a:graphic>
      </p:graphicFrame>
      <p:sp>
        <p:nvSpPr>
          <p:cNvPr id="4" name="Text Placeholder 3">
            <a:extLst>
              <a:ext uri="{FF2B5EF4-FFF2-40B4-BE49-F238E27FC236}">
                <a16:creationId xmlns:a16="http://schemas.microsoft.com/office/drawing/2014/main" id="{2DE61421-C6BA-46E2-92C7-7B44DDABC74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78816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94B4E-24E3-4A00-BC25-A683FDE24EAA}"/>
              </a:ext>
            </a:extLst>
          </p:cNvPr>
          <p:cNvSpPr>
            <a:spLocks noGrp="1"/>
          </p:cNvSpPr>
          <p:nvPr>
            <p:ph type="title"/>
          </p:nvPr>
        </p:nvSpPr>
        <p:spPr/>
        <p:txBody>
          <a:bodyPr/>
          <a:lstStyle/>
          <a:p>
            <a:r>
              <a:rPr lang="en-US"/>
              <a:t>Facebook Own Posts Table  | Cities - 6 of 16</a:t>
            </a:r>
          </a:p>
        </p:txBody>
      </p:sp>
      <p:graphicFrame>
        <p:nvGraphicFramePr>
          <p:cNvPr id="5" name="Table Placeholder 4">
            <a:extLst>
              <a:ext uri="{FF2B5EF4-FFF2-40B4-BE49-F238E27FC236}">
                <a16:creationId xmlns:a16="http://schemas.microsoft.com/office/drawing/2014/main" id="{9C5E9D23-0EE9-416A-BCDE-5D03213FB394}"/>
              </a:ext>
            </a:extLst>
          </p:cNvPr>
          <p:cNvGraphicFramePr>
            <a:graphicFrameLocks noGrp="1"/>
          </p:cNvGraphicFramePr>
          <p:nvPr>
            <p:ph type="tbl" sz="quarter" idx="13"/>
            <p:extLst>
              <p:ext uri="{D42A27DB-BD31-4B8C-83A1-F6EECF244321}">
                <p14:modId xmlns:p14="http://schemas.microsoft.com/office/powerpoint/2010/main" val="388856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5668608"/>
                    </a:ext>
                  </a:extLst>
                </a:gridCol>
                <a:gridCol w="370332">
                  <a:extLst>
                    <a:ext uri="{9D8B030D-6E8A-4147-A177-3AD203B41FA5}">
                      <a16:colId xmlns:a16="http://schemas.microsoft.com/office/drawing/2014/main" val="234090205"/>
                    </a:ext>
                  </a:extLst>
                </a:gridCol>
                <a:gridCol w="370332">
                  <a:extLst>
                    <a:ext uri="{9D8B030D-6E8A-4147-A177-3AD203B41FA5}">
                      <a16:colId xmlns:a16="http://schemas.microsoft.com/office/drawing/2014/main" val="1852900819"/>
                    </a:ext>
                  </a:extLst>
                </a:gridCol>
                <a:gridCol w="370332">
                  <a:extLst>
                    <a:ext uri="{9D8B030D-6E8A-4147-A177-3AD203B41FA5}">
                      <a16:colId xmlns:a16="http://schemas.microsoft.com/office/drawing/2014/main" val="3506311293"/>
                    </a:ext>
                  </a:extLst>
                </a:gridCol>
                <a:gridCol w="329184">
                  <a:extLst>
                    <a:ext uri="{9D8B030D-6E8A-4147-A177-3AD203B41FA5}">
                      <a16:colId xmlns:a16="http://schemas.microsoft.com/office/drawing/2014/main" val="4004300534"/>
                    </a:ext>
                  </a:extLst>
                </a:gridCol>
                <a:gridCol w="329184">
                  <a:extLst>
                    <a:ext uri="{9D8B030D-6E8A-4147-A177-3AD203B41FA5}">
                      <a16:colId xmlns:a16="http://schemas.microsoft.com/office/drawing/2014/main" val="3152025523"/>
                    </a:ext>
                  </a:extLst>
                </a:gridCol>
                <a:gridCol w="329184">
                  <a:extLst>
                    <a:ext uri="{9D8B030D-6E8A-4147-A177-3AD203B41FA5}">
                      <a16:colId xmlns:a16="http://schemas.microsoft.com/office/drawing/2014/main" val="3442848469"/>
                    </a:ext>
                  </a:extLst>
                </a:gridCol>
                <a:gridCol w="329184">
                  <a:extLst>
                    <a:ext uri="{9D8B030D-6E8A-4147-A177-3AD203B41FA5}">
                      <a16:colId xmlns:a16="http://schemas.microsoft.com/office/drawing/2014/main" val="1836414739"/>
                    </a:ext>
                  </a:extLst>
                </a:gridCol>
                <a:gridCol w="329184">
                  <a:extLst>
                    <a:ext uri="{9D8B030D-6E8A-4147-A177-3AD203B41FA5}">
                      <a16:colId xmlns:a16="http://schemas.microsoft.com/office/drawing/2014/main" val="2343410070"/>
                    </a:ext>
                  </a:extLst>
                </a:gridCol>
                <a:gridCol w="329184">
                  <a:extLst>
                    <a:ext uri="{9D8B030D-6E8A-4147-A177-3AD203B41FA5}">
                      <a16:colId xmlns:a16="http://schemas.microsoft.com/office/drawing/2014/main" val="3421203183"/>
                    </a:ext>
                  </a:extLst>
                </a:gridCol>
                <a:gridCol w="329184">
                  <a:extLst>
                    <a:ext uri="{9D8B030D-6E8A-4147-A177-3AD203B41FA5}">
                      <a16:colId xmlns:a16="http://schemas.microsoft.com/office/drawing/2014/main" val="3695747575"/>
                    </a:ext>
                  </a:extLst>
                </a:gridCol>
                <a:gridCol w="329184">
                  <a:extLst>
                    <a:ext uri="{9D8B030D-6E8A-4147-A177-3AD203B41FA5}">
                      <a16:colId xmlns:a16="http://schemas.microsoft.com/office/drawing/2014/main" val="3229436015"/>
                    </a:ext>
                  </a:extLst>
                </a:gridCol>
                <a:gridCol w="329184">
                  <a:extLst>
                    <a:ext uri="{9D8B030D-6E8A-4147-A177-3AD203B41FA5}">
                      <a16:colId xmlns:a16="http://schemas.microsoft.com/office/drawing/2014/main" val="2839617164"/>
                    </a:ext>
                  </a:extLst>
                </a:gridCol>
                <a:gridCol w="370332">
                  <a:extLst>
                    <a:ext uri="{9D8B030D-6E8A-4147-A177-3AD203B41FA5}">
                      <a16:colId xmlns:a16="http://schemas.microsoft.com/office/drawing/2014/main" val="3886406256"/>
                    </a:ext>
                  </a:extLst>
                </a:gridCol>
                <a:gridCol w="370332">
                  <a:extLst>
                    <a:ext uri="{9D8B030D-6E8A-4147-A177-3AD203B41FA5}">
                      <a16:colId xmlns:a16="http://schemas.microsoft.com/office/drawing/2014/main" val="3811204053"/>
                    </a:ext>
                  </a:extLst>
                </a:gridCol>
                <a:gridCol w="329184">
                  <a:extLst>
                    <a:ext uri="{9D8B030D-6E8A-4147-A177-3AD203B41FA5}">
                      <a16:colId xmlns:a16="http://schemas.microsoft.com/office/drawing/2014/main" val="2231788050"/>
                    </a:ext>
                  </a:extLst>
                </a:gridCol>
                <a:gridCol w="329184">
                  <a:extLst>
                    <a:ext uri="{9D8B030D-6E8A-4147-A177-3AD203B41FA5}">
                      <a16:colId xmlns:a16="http://schemas.microsoft.com/office/drawing/2014/main" val="2378497311"/>
                    </a:ext>
                  </a:extLst>
                </a:gridCol>
                <a:gridCol w="370332">
                  <a:extLst>
                    <a:ext uri="{9D8B030D-6E8A-4147-A177-3AD203B41FA5}">
                      <a16:colId xmlns:a16="http://schemas.microsoft.com/office/drawing/2014/main" val="4094768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5468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- 2018-07-27 14:19:19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كن جريئاً مع اللون الأزرق! اعثر على ابداعات " بولس بوتن " الملونة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Be bold with blue! Find your favorite colorful creation from #PolsPotten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194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- 2018-07-27 09:09:38 </a:t>
                      </a:r>
                      <a:r>
                        <a:rPr kumimoji="0" lang="en-US" sz="1000" b="0" i="0" u="none" strike="noStrike" kern="1200" cap="none" spc="0" normalizeH="0" baseline="0" noProof="0">
                          <a:ln>
                            <a:noFill/>
                          </a:ln>
                          <a:solidFill>
                            <a:prstClr val="black"/>
                          </a:solidFill>
                          <a:effectLst/>
                          <a:uLnTx/>
                          <a:uFillTx/>
                          <a:latin typeface="+mn-lt"/>
                          <a:ea typeface="+mn-ea"/>
                          <a:cs typeface="+mn-cs"/>
                        </a:rPr>
                        <a:t> 
 Lights, coasters, scents, and more! The latest creations at #CitiesDubai offer everything you need to outfit yourself and your home in Cities’ unique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7231238"/>
                  </a:ext>
                </a:extLst>
              </a:tr>
            </a:tbl>
          </a:graphicData>
        </a:graphic>
      </p:graphicFrame>
      <p:sp>
        <p:nvSpPr>
          <p:cNvPr id="4" name="Text Placeholder 3">
            <a:extLst>
              <a:ext uri="{FF2B5EF4-FFF2-40B4-BE49-F238E27FC236}">
                <a16:creationId xmlns:a16="http://schemas.microsoft.com/office/drawing/2014/main" id="{3D29F2DB-8DD5-4A78-B38A-13DC0F03AD3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48556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BA6BA-7155-47AD-A4A3-226FA702B2AD}"/>
              </a:ext>
            </a:extLst>
          </p:cNvPr>
          <p:cNvSpPr>
            <a:spLocks noGrp="1"/>
          </p:cNvSpPr>
          <p:nvPr>
            <p:ph type="title"/>
          </p:nvPr>
        </p:nvSpPr>
        <p:spPr/>
        <p:txBody>
          <a:bodyPr/>
          <a:lstStyle/>
          <a:p>
            <a:r>
              <a:rPr lang="en-US"/>
              <a:t>Facebook Own Posts Table  | Cities - 7 of 16</a:t>
            </a:r>
          </a:p>
        </p:txBody>
      </p:sp>
      <p:graphicFrame>
        <p:nvGraphicFramePr>
          <p:cNvPr id="5" name="Table Placeholder 4">
            <a:extLst>
              <a:ext uri="{FF2B5EF4-FFF2-40B4-BE49-F238E27FC236}">
                <a16:creationId xmlns:a16="http://schemas.microsoft.com/office/drawing/2014/main" id="{3A8DA5BD-621F-488D-83AB-BE72136A0322}"/>
              </a:ext>
            </a:extLst>
          </p:cNvPr>
          <p:cNvGraphicFramePr>
            <a:graphicFrameLocks noGrp="1"/>
          </p:cNvGraphicFramePr>
          <p:nvPr>
            <p:ph type="tbl" sz="quarter" idx="13"/>
            <p:extLst>
              <p:ext uri="{D42A27DB-BD31-4B8C-83A1-F6EECF244321}">
                <p14:modId xmlns:p14="http://schemas.microsoft.com/office/powerpoint/2010/main" val="4176756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0605844"/>
                    </a:ext>
                  </a:extLst>
                </a:gridCol>
                <a:gridCol w="370332">
                  <a:extLst>
                    <a:ext uri="{9D8B030D-6E8A-4147-A177-3AD203B41FA5}">
                      <a16:colId xmlns:a16="http://schemas.microsoft.com/office/drawing/2014/main" val="3594664950"/>
                    </a:ext>
                  </a:extLst>
                </a:gridCol>
                <a:gridCol w="370332">
                  <a:extLst>
                    <a:ext uri="{9D8B030D-6E8A-4147-A177-3AD203B41FA5}">
                      <a16:colId xmlns:a16="http://schemas.microsoft.com/office/drawing/2014/main" val="1999609620"/>
                    </a:ext>
                  </a:extLst>
                </a:gridCol>
                <a:gridCol w="370332">
                  <a:extLst>
                    <a:ext uri="{9D8B030D-6E8A-4147-A177-3AD203B41FA5}">
                      <a16:colId xmlns:a16="http://schemas.microsoft.com/office/drawing/2014/main" val="3586742887"/>
                    </a:ext>
                  </a:extLst>
                </a:gridCol>
                <a:gridCol w="329184">
                  <a:extLst>
                    <a:ext uri="{9D8B030D-6E8A-4147-A177-3AD203B41FA5}">
                      <a16:colId xmlns:a16="http://schemas.microsoft.com/office/drawing/2014/main" val="2558883398"/>
                    </a:ext>
                  </a:extLst>
                </a:gridCol>
                <a:gridCol w="329184">
                  <a:extLst>
                    <a:ext uri="{9D8B030D-6E8A-4147-A177-3AD203B41FA5}">
                      <a16:colId xmlns:a16="http://schemas.microsoft.com/office/drawing/2014/main" val="3309241563"/>
                    </a:ext>
                  </a:extLst>
                </a:gridCol>
                <a:gridCol w="329184">
                  <a:extLst>
                    <a:ext uri="{9D8B030D-6E8A-4147-A177-3AD203B41FA5}">
                      <a16:colId xmlns:a16="http://schemas.microsoft.com/office/drawing/2014/main" val="3408478699"/>
                    </a:ext>
                  </a:extLst>
                </a:gridCol>
                <a:gridCol w="329184">
                  <a:extLst>
                    <a:ext uri="{9D8B030D-6E8A-4147-A177-3AD203B41FA5}">
                      <a16:colId xmlns:a16="http://schemas.microsoft.com/office/drawing/2014/main" val="3952484968"/>
                    </a:ext>
                  </a:extLst>
                </a:gridCol>
                <a:gridCol w="329184">
                  <a:extLst>
                    <a:ext uri="{9D8B030D-6E8A-4147-A177-3AD203B41FA5}">
                      <a16:colId xmlns:a16="http://schemas.microsoft.com/office/drawing/2014/main" val="4111907372"/>
                    </a:ext>
                  </a:extLst>
                </a:gridCol>
                <a:gridCol w="329184">
                  <a:extLst>
                    <a:ext uri="{9D8B030D-6E8A-4147-A177-3AD203B41FA5}">
                      <a16:colId xmlns:a16="http://schemas.microsoft.com/office/drawing/2014/main" val="990545528"/>
                    </a:ext>
                  </a:extLst>
                </a:gridCol>
                <a:gridCol w="329184">
                  <a:extLst>
                    <a:ext uri="{9D8B030D-6E8A-4147-A177-3AD203B41FA5}">
                      <a16:colId xmlns:a16="http://schemas.microsoft.com/office/drawing/2014/main" val="2770635455"/>
                    </a:ext>
                  </a:extLst>
                </a:gridCol>
                <a:gridCol w="329184">
                  <a:extLst>
                    <a:ext uri="{9D8B030D-6E8A-4147-A177-3AD203B41FA5}">
                      <a16:colId xmlns:a16="http://schemas.microsoft.com/office/drawing/2014/main" val="2519479336"/>
                    </a:ext>
                  </a:extLst>
                </a:gridCol>
                <a:gridCol w="329184">
                  <a:extLst>
                    <a:ext uri="{9D8B030D-6E8A-4147-A177-3AD203B41FA5}">
                      <a16:colId xmlns:a16="http://schemas.microsoft.com/office/drawing/2014/main" val="2760048175"/>
                    </a:ext>
                  </a:extLst>
                </a:gridCol>
                <a:gridCol w="370332">
                  <a:extLst>
                    <a:ext uri="{9D8B030D-6E8A-4147-A177-3AD203B41FA5}">
                      <a16:colId xmlns:a16="http://schemas.microsoft.com/office/drawing/2014/main" val="1448784530"/>
                    </a:ext>
                  </a:extLst>
                </a:gridCol>
                <a:gridCol w="370332">
                  <a:extLst>
                    <a:ext uri="{9D8B030D-6E8A-4147-A177-3AD203B41FA5}">
                      <a16:colId xmlns:a16="http://schemas.microsoft.com/office/drawing/2014/main" val="675042423"/>
                    </a:ext>
                  </a:extLst>
                </a:gridCol>
                <a:gridCol w="329184">
                  <a:extLst>
                    <a:ext uri="{9D8B030D-6E8A-4147-A177-3AD203B41FA5}">
                      <a16:colId xmlns:a16="http://schemas.microsoft.com/office/drawing/2014/main" val="2314582797"/>
                    </a:ext>
                  </a:extLst>
                </a:gridCol>
                <a:gridCol w="329184">
                  <a:extLst>
                    <a:ext uri="{9D8B030D-6E8A-4147-A177-3AD203B41FA5}">
                      <a16:colId xmlns:a16="http://schemas.microsoft.com/office/drawing/2014/main" val="4001854738"/>
                    </a:ext>
                  </a:extLst>
                </a:gridCol>
                <a:gridCol w="370332">
                  <a:extLst>
                    <a:ext uri="{9D8B030D-6E8A-4147-A177-3AD203B41FA5}">
                      <a16:colId xmlns:a16="http://schemas.microsoft.com/office/drawing/2014/main" val="413228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201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- 2018-07-27 07:04:49 </a:t>
                      </a:r>
                      <a:r>
                        <a:rPr kumimoji="0" lang="en-US" sz="1000" b="0" i="0" u="none" strike="noStrike" kern="1200" cap="none" spc="0" normalizeH="0" baseline="0" noProof="0">
                          <a:ln>
                            <a:noFill/>
                          </a:ln>
                          <a:solidFill>
                            <a:prstClr val="black"/>
                          </a:solidFill>
                          <a:effectLst/>
                          <a:uLnTx/>
                          <a:uFillTx/>
                          <a:latin typeface="+mn-lt"/>
                          <a:ea typeface="+mn-ea"/>
                          <a:cs typeface="+mn-cs"/>
                        </a:rPr>
                        <a:t> 
 Just for him! Discover handcrafted signature men's accessories from #Huwa, including lapel pins like the El Arabesque which takes inspiration from Arabic architecture, tradition, and glamour. Find the ultimate in sophisticated style from Huwa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2369458"/>
                  </a:ext>
                </a:extLst>
              </a:tr>
            </a:tbl>
          </a:graphicData>
        </a:graphic>
      </p:graphicFrame>
      <p:sp>
        <p:nvSpPr>
          <p:cNvPr id="4" name="Text Placeholder 3">
            <a:extLst>
              <a:ext uri="{FF2B5EF4-FFF2-40B4-BE49-F238E27FC236}">
                <a16:creationId xmlns:a16="http://schemas.microsoft.com/office/drawing/2014/main" id="{2E7BFF84-45BA-41C7-9F6B-963D0D9F385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10682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CDEBB-69FD-4C55-B1B4-5DF26C3F5D11}"/>
              </a:ext>
            </a:extLst>
          </p:cNvPr>
          <p:cNvSpPr>
            <a:spLocks noGrp="1"/>
          </p:cNvSpPr>
          <p:nvPr>
            <p:ph type="title"/>
          </p:nvPr>
        </p:nvSpPr>
        <p:spPr/>
        <p:txBody>
          <a:bodyPr/>
          <a:lstStyle/>
          <a:p>
            <a:r>
              <a:rPr lang="en-US"/>
              <a:t>Facebook Own Posts Table  | Cities - 8 of 16</a:t>
            </a:r>
          </a:p>
        </p:txBody>
      </p:sp>
      <p:graphicFrame>
        <p:nvGraphicFramePr>
          <p:cNvPr id="5" name="Table Placeholder 4">
            <a:extLst>
              <a:ext uri="{FF2B5EF4-FFF2-40B4-BE49-F238E27FC236}">
                <a16:creationId xmlns:a16="http://schemas.microsoft.com/office/drawing/2014/main" id="{BDC8D475-068F-470C-9991-BBFC7DB356ED}"/>
              </a:ext>
            </a:extLst>
          </p:cNvPr>
          <p:cNvGraphicFramePr>
            <a:graphicFrameLocks noGrp="1"/>
          </p:cNvGraphicFramePr>
          <p:nvPr>
            <p:ph type="tbl" sz="quarter" idx="13"/>
            <p:extLst>
              <p:ext uri="{D42A27DB-BD31-4B8C-83A1-F6EECF244321}">
                <p14:modId xmlns:p14="http://schemas.microsoft.com/office/powerpoint/2010/main" val="3955452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3243150"/>
                    </a:ext>
                  </a:extLst>
                </a:gridCol>
                <a:gridCol w="370332">
                  <a:extLst>
                    <a:ext uri="{9D8B030D-6E8A-4147-A177-3AD203B41FA5}">
                      <a16:colId xmlns:a16="http://schemas.microsoft.com/office/drawing/2014/main" val="3368511428"/>
                    </a:ext>
                  </a:extLst>
                </a:gridCol>
                <a:gridCol w="370332">
                  <a:extLst>
                    <a:ext uri="{9D8B030D-6E8A-4147-A177-3AD203B41FA5}">
                      <a16:colId xmlns:a16="http://schemas.microsoft.com/office/drawing/2014/main" val="4156805814"/>
                    </a:ext>
                  </a:extLst>
                </a:gridCol>
                <a:gridCol w="370332">
                  <a:extLst>
                    <a:ext uri="{9D8B030D-6E8A-4147-A177-3AD203B41FA5}">
                      <a16:colId xmlns:a16="http://schemas.microsoft.com/office/drawing/2014/main" val="1774064918"/>
                    </a:ext>
                  </a:extLst>
                </a:gridCol>
                <a:gridCol w="329184">
                  <a:extLst>
                    <a:ext uri="{9D8B030D-6E8A-4147-A177-3AD203B41FA5}">
                      <a16:colId xmlns:a16="http://schemas.microsoft.com/office/drawing/2014/main" val="4030589102"/>
                    </a:ext>
                  </a:extLst>
                </a:gridCol>
                <a:gridCol w="329184">
                  <a:extLst>
                    <a:ext uri="{9D8B030D-6E8A-4147-A177-3AD203B41FA5}">
                      <a16:colId xmlns:a16="http://schemas.microsoft.com/office/drawing/2014/main" val="3902207924"/>
                    </a:ext>
                  </a:extLst>
                </a:gridCol>
                <a:gridCol w="329184">
                  <a:extLst>
                    <a:ext uri="{9D8B030D-6E8A-4147-A177-3AD203B41FA5}">
                      <a16:colId xmlns:a16="http://schemas.microsoft.com/office/drawing/2014/main" val="932656322"/>
                    </a:ext>
                  </a:extLst>
                </a:gridCol>
                <a:gridCol w="329184">
                  <a:extLst>
                    <a:ext uri="{9D8B030D-6E8A-4147-A177-3AD203B41FA5}">
                      <a16:colId xmlns:a16="http://schemas.microsoft.com/office/drawing/2014/main" val="2154564669"/>
                    </a:ext>
                  </a:extLst>
                </a:gridCol>
                <a:gridCol w="329184">
                  <a:extLst>
                    <a:ext uri="{9D8B030D-6E8A-4147-A177-3AD203B41FA5}">
                      <a16:colId xmlns:a16="http://schemas.microsoft.com/office/drawing/2014/main" val="1520531759"/>
                    </a:ext>
                  </a:extLst>
                </a:gridCol>
                <a:gridCol w="329184">
                  <a:extLst>
                    <a:ext uri="{9D8B030D-6E8A-4147-A177-3AD203B41FA5}">
                      <a16:colId xmlns:a16="http://schemas.microsoft.com/office/drawing/2014/main" val="1929872803"/>
                    </a:ext>
                  </a:extLst>
                </a:gridCol>
                <a:gridCol w="329184">
                  <a:extLst>
                    <a:ext uri="{9D8B030D-6E8A-4147-A177-3AD203B41FA5}">
                      <a16:colId xmlns:a16="http://schemas.microsoft.com/office/drawing/2014/main" val="542096973"/>
                    </a:ext>
                  </a:extLst>
                </a:gridCol>
                <a:gridCol w="329184">
                  <a:extLst>
                    <a:ext uri="{9D8B030D-6E8A-4147-A177-3AD203B41FA5}">
                      <a16:colId xmlns:a16="http://schemas.microsoft.com/office/drawing/2014/main" val="927000505"/>
                    </a:ext>
                  </a:extLst>
                </a:gridCol>
                <a:gridCol w="329184">
                  <a:extLst>
                    <a:ext uri="{9D8B030D-6E8A-4147-A177-3AD203B41FA5}">
                      <a16:colId xmlns:a16="http://schemas.microsoft.com/office/drawing/2014/main" val="346128316"/>
                    </a:ext>
                  </a:extLst>
                </a:gridCol>
                <a:gridCol w="370332">
                  <a:extLst>
                    <a:ext uri="{9D8B030D-6E8A-4147-A177-3AD203B41FA5}">
                      <a16:colId xmlns:a16="http://schemas.microsoft.com/office/drawing/2014/main" val="2678432860"/>
                    </a:ext>
                  </a:extLst>
                </a:gridCol>
                <a:gridCol w="370332">
                  <a:extLst>
                    <a:ext uri="{9D8B030D-6E8A-4147-A177-3AD203B41FA5}">
                      <a16:colId xmlns:a16="http://schemas.microsoft.com/office/drawing/2014/main" val="2017450511"/>
                    </a:ext>
                  </a:extLst>
                </a:gridCol>
                <a:gridCol w="329184">
                  <a:extLst>
                    <a:ext uri="{9D8B030D-6E8A-4147-A177-3AD203B41FA5}">
                      <a16:colId xmlns:a16="http://schemas.microsoft.com/office/drawing/2014/main" val="4238213592"/>
                    </a:ext>
                  </a:extLst>
                </a:gridCol>
                <a:gridCol w="329184">
                  <a:extLst>
                    <a:ext uri="{9D8B030D-6E8A-4147-A177-3AD203B41FA5}">
                      <a16:colId xmlns:a16="http://schemas.microsoft.com/office/drawing/2014/main" val="2332071135"/>
                    </a:ext>
                  </a:extLst>
                </a:gridCol>
                <a:gridCol w="370332">
                  <a:extLst>
                    <a:ext uri="{9D8B030D-6E8A-4147-A177-3AD203B41FA5}">
                      <a16:colId xmlns:a16="http://schemas.microsoft.com/office/drawing/2014/main" val="327887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849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- 2018-07-25 11:47:39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تميز بأوانيك الزجاجية مع مجموعة غيدا من "صلصال" التي تعرض خط الثلث الفريد! كل قطعة مزينة بأحرف وخطوط أنيقة وبألوان زاهية على البورسلان والاكريليك ،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Brighten up your glassware with the Ghida collection from #Silsal! Showcasing the unique and ornamental Thuluth script, each piece is adorned with curvaceous letters and elegant strokes in bright colors on porcelain and acrylic. Discover your favorite pieces from Silsal,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7191968"/>
                  </a:ext>
                </a:extLst>
              </a:tr>
            </a:tbl>
          </a:graphicData>
        </a:graphic>
      </p:graphicFrame>
      <p:sp>
        <p:nvSpPr>
          <p:cNvPr id="4" name="Text Placeholder 3">
            <a:extLst>
              <a:ext uri="{FF2B5EF4-FFF2-40B4-BE49-F238E27FC236}">
                <a16:creationId xmlns:a16="http://schemas.microsoft.com/office/drawing/2014/main" id="{A3DF622A-0856-46BF-8417-40DC27E2C58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89839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0DDB-CE0E-480B-9D18-D165FB91E1C7}"/>
              </a:ext>
            </a:extLst>
          </p:cNvPr>
          <p:cNvSpPr>
            <a:spLocks noGrp="1"/>
          </p:cNvSpPr>
          <p:nvPr>
            <p:ph type="title"/>
          </p:nvPr>
        </p:nvSpPr>
        <p:spPr/>
        <p:txBody>
          <a:bodyPr/>
          <a:lstStyle/>
          <a:p>
            <a:r>
              <a:rPr lang="en-US"/>
              <a:t>Facebook Own Posts Table  | Cities - 9 of 16</a:t>
            </a:r>
          </a:p>
        </p:txBody>
      </p:sp>
      <p:graphicFrame>
        <p:nvGraphicFramePr>
          <p:cNvPr id="5" name="Table Placeholder 4">
            <a:extLst>
              <a:ext uri="{FF2B5EF4-FFF2-40B4-BE49-F238E27FC236}">
                <a16:creationId xmlns:a16="http://schemas.microsoft.com/office/drawing/2014/main" id="{AE72B9D2-C9E1-4A44-806B-FCF0E1A5D8FF}"/>
              </a:ext>
            </a:extLst>
          </p:cNvPr>
          <p:cNvGraphicFramePr>
            <a:graphicFrameLocks noGrp="1"/>
          </p:cNvGraphicFramePr>
          <p:nvPr>
            <p:ph type="tbl" sz="quarter" idx="13"/>
            <p:extLst>
              <p:ext uri="{D42A27DB-BD31-4B8C-83A1-F6EECF244321}">
                <p14:modId xmlns:p14="http://schemas.microsoft.com/office/powerpoint/2010/main" val="5658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072891"/>
                    </a:ext>
                  </a:extLst>
                </a:gridCol>
                <a:gridCol w="370332">
                  <a:extLst>
                    <a:ext uri="{9D8B030D-6E8A-4147-A177-3AD203B41FA5}">
                      <a16:colId xmlns:a16="http://schemas.microsoft.com/office/drawing/2014/main" val="3649890105"/>
                    </a:ext>
                  </a:extLst>
                </a:gridCol>
                <a:gridCol w="370332">
                  <a:extLst>
                    <a:ext uri="{9D8B030D-6E8A-4147-A177-3AD203B41FA5}">
                      <a16:colId xmlns:a16="http://schemas.microsoft.com/office/drawing/2014/main" val="2967748575"/>
                    </a:ext>
                  </a:extLst>
                </a:gridCol>
                <a:gridCol w="370332">
                  <a:extLst>
                    <a:ext uri="{9D8B030D-6E8A-4147-A177-3AD203B41FA5}">
                      <a16:colId xmlns:a16="http://schemas.microsoft.com/office/drawing/2014/main" val="9451352"/>
                    </a:ext>
                  </a:extLst>
                </a:gridCol>
                <a:gridCol w="329184">
                  <a:extLst>
                    <a:ext uri="{9D8B030D-6E8A-4147-A177-3AD203B41FA5}">
                      <a16:colId xmlns:a16="http://schemas.microsoft.com/office/drawing/2014/main" val="1041385941"/>
                    </a:ext>
                  </a:extLst>
                </a:gridCol>
                <a:gridCol w="329184">
                  <a:extLst>
                    <a:ext uri="{9D8B030D-6E8A-4147-A177-3AD203B41FA5}">
                      <a16:colId xmlns:a16="http://schemas.microsoft.com/office/drawing/2014/main" val="3096230819"/>
                    </a:ext>
                  </a:extLst>
                </a:gridCol>
                <a:gridCol w="329184">
                  <a:extLst>
                    <a:ext uri="{9D8B030D-6E8A-4147-A177-3AD203B41FA5}">
                      <a16:colId xmlns:a16="http://schemas.microsoft.com/office/drawing/2014/main" val="4177418059"/>
                    </a:ext>
                  </a:extLst>
                </a:gridCol>
                <a:gridCol w="329184">
                  <a:extLst>
                    <a:ext uri="{9D8B030D-6E8A-4147-A177-3AD203B41FA5}">
                      <a16:colId xmlns:a16="http://schemas.microsoft.com/office/drawing/2014/main" val="1626784842"/>
                    </a:ext>
                  </a:extLst>
                </a:gridCol>
                <a:gridCol w="329184">
                  <a:extLst>
                    <a:ext uri="{9D8B030D-6E8A-4147-A177-3AD203B41FA5}">
                      <a16:colId xmlns:a16="http://schemas.microsoft.com/office/drawing/2014/main" val="2642693357"/>
                    </a:ext>
                  </a:extLst>
                </a:gridCol>
                <a:gridCol w="329184">
                  <a:extLst>
                    <a:ext uri="{9D8B030D-6E8A-4147-A177-3AD203B41FA5}">
                      <a16:colId xmlns:a16="http://schemas.microsoft.com/office/drawing/2014/main" val="3014960810"/>
                    </a:ext>
                  </a:extLst>
                </a:gridCol>
                <a:gridCol w="329184">
                  <a:extLst>
                    <a:ext uri="{9D8B030D-6E8A-4147-A177-3AD203B41FA5}">
                      <a16:colId xmlns:a16="http://schemas.microsoft.com/office/drawing/2014/main" val="3149528195"/>
                    </a:ext>
                  </a:extLst>
                </a:gridCol>
                <a:gridCol w="329184">
                  <a:extLst>
                    <a:ext uri="{9D8B030D-6E8A-4147-A177-3AD203B41FA5}">
                      <a16:colId xmlns:a16="http://schemas.microsoft.com/office/drawing/2014/main" val="3208488284"/>
                    </a:ext>
                  </a:extLst>
                </a:gridCol>
                <a:gridCol w="329184">
                  <a:extLst>
                    <a:ext uri="{9D8B030D-6E8A-4147-A177-3AD203B41FA5}">
                      <a16:colId xmlns:a16="http://schemas.microsoft.com/office/drawing/2014/main" val="335544138"/>
                    </a:ext>
                  </a:extLst>
                </a:gridCol>
                <a:gridCol w="370332">
                  <a:extLst>
                    <a:ext uri="{9D8B030D-6E8A-4147-A177-3AD203B41FA5}">
                      <a16:colId xmlns:a16="http://schemas.microsoft.com/office/drawing/2014/main" val="1653081202"/>
                    </a:ext>
                  </a:extLst>
                </a:gridCol>
                <a:gridCol w="370332">
                  <a:extLst>
                    <a:ext uri="{9D8B030D-6E8A-4147-A177-3AD203B41FA5}">
                      <a16:colId xmlns:a16="http://schemas.microsoft.com/office/drawing/2014/main" val="50535732"/>
                    </a:ext>
                  </a:extLst>
                </a:gridCol>
                <a:gridCol w="329184">
                  <a:extLst>
                    <a:ext uri="{9D8B030D-6E8A-4147-A177-3AD203B41FA5}">
                      <a16:colId xmlns:a16="http://schemas.microsoft.com/office/drawing/2014/main" val="1397622558"/>
                    </a:ext>
                  </a:extLst>
                </a:gridCol>
                <a:gridCol w="329184">
                  <a:extLst>
                    <a:ext uri="{9D8B030D-6E8A-4147-A177-3AD203B41FA5}">
                      <a16:colId xmlns:a16="http://schemas.microsoft.com/office/drawing/2014/main" val="2979460290"/>
                    </a:ext>
                  </a:extLst>
                </a:gridCol>
                <a:gridCol w="370332">
                  <a:extLst>
                    <a:ext uri="{9D8B030D-6E8A-4147-A177-3AD203B41FA5}">
                      <a16:colId xmlns:a16="http://schemas.microsoft.com/office/drawing/2014/main" val="260748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488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- 2018-07-25 11:45:27 </a:t>
                      </a:r>
                      <a:r>
                        <a:rPr kumimoji="0" lang="en-US" sz="1000" b="0" i="0" u="none" strike="noStrike" kern="1200" cap="none" spc="0" normalizeH="0" baseline="0" noProof="0">
                          <a:ln>
                            <a:noFill/>
                          </a:ln>
                          <a:solidFill>
                            <a:prstClr val="black"/>
                          </a:solidFill>
                          <a:effectLst/>
                          <a:uLnTx/>
                          <a:uFillTx/>
                          <a:latin typeface="+mn-lt"/>
                          <a:ea typeface="+mn-ea"/>
                          <a:cs typeface="+mn-cs"/>
                        </a:rPr>
                        <a:t> 
 The perfect accessory when you’re out and about, #Illesteva sunglasses combine experimental design, quality materials, and handmade production. Cities’ recommends the unisex Leonard line, available in a wide range of styles and best suited for square-shaped faces. Discover the collection from Illesteva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956304"/>
                  </a:ext>
                </a:extLst>
              </a:tr>
            </a:tbl>
          </a:graphicData>
        </a:graphic>
      </p:graphicFrame>
      <p:sp>
        <p:nvSpPr>
          <p:cNvPr id="4" name="Text Placeholder 3">
            <a:extLst>
              <a:ext uri="{FF2B5EF4-FFF2-40B4-BE49-F238E27FC236}">
                <a16:creationId xmlns:a16="http://schemas.microsoft.com/office/drawing/2014/main" id="{A7FDC4B2-65FA-4403-828C-0D36E3BBF5F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25751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93729-9B64-4632-BC50-749CA4F187E3}"/>
              </a:ext>
            </a:extLst>
          </p:cNvPr>
          <p:cNvSpPr>
            <a:spLocks noGrp="1"/>
          </p:cNvSpPr>
          <p:nvPr>
            <p:ph type="title"/>
          </p:nvPr>
        </p:nvSpPr>
        <p:spPr/>
        <p:txBody>
          <a:bodyPr/>
          <a:lstStyle/>
          <a:p>
            <a:r>
              <a:rPr lang="en-US"/>
              <a:t>Facebook Own Posts Table  | Cities - 10 of 16</a:t>
            </a:r>
          </a:p>
        </p:txBody>
      </p:sp>
      <p:graphicFrame>
        <p:nvGraphicFramePr>
          <p:cNvPr id="5" name="Table Placeholder 4">
            <a:extLst>
              <a:ext uri="{FF2B5EF4-FFF2-40B4-BE49-F238E27FC236}">
                <a16:creationId xmlns:a16="http://schemas.microsoft.com/office/drawing/2014/main" id="{8ACC2438-9996-40E1-A60A-D039BB8FCA0B}"/>
              </a:ext>
            </a:extLst>
          </p:cNvPr>
          <p:cNvGraphicFramePr>
            <a:graphicFrameLocks noGrp="1"/>
          </p:cNvGraphicFramePr>
          <p:nvPr>
            <p:ph type="tbl" sz="quarter" idx="13"/>
            <p:extLst>
              <p:ext uri="{D42A27DB-BD31-4B8C-83A1-F6EECF244321}">
                <p14:modId xmlns:p14="http://schemas.microsoft.com/office/powerpoint/2010/main" val="195407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42599216"/>
                    </a:ext>
                  </a:extLst>
                </a:gridCol>
                <a:gridCol w="370332">
                  <a:extLst>
                    <a:ext uri="{9D8B030D-6E8A-4147-A177-3AD203B41FA5}">
                      <a16:colId xmlns:a16="http://schemas.microsoft.com/office/drawing/2014/main" val="694350152"/>
                    </a:ext>
                  </a:extLst>
                </a:gridCol>
                <a:gridCol w="370332">
                  <a:extLst>
                    <a:ext uri="{9D8B030D-6E8A-4147-A177-3AD203B41FA5}">
                      <a16:colId xmlns:a16="http://schemas.microsoft.com/office/drawing/2014/main" val="3525720000"/>
                    </a:ext>
                  </a:extLst>
                </a:gridCol>
                <a:gridCol w="370332">
                  <a:extLst>
                    <a:ext uri="{9D8B030D-6E8A-4147-A177-3AD203B41FA5}">
                      <a16:colId xmlns:a16="http://schemas.microsoft.com/office/drawing/2014/main" val="1016439393"/>
                    </a:ext>
                  </a:extLst>
                </a:gridCol>
                <a:gridCol w="329184">
                  <a:extLst>
                    <a:ext uri="{9D8B030D-6E8A-4147-A177-3AD203B41FA5}">
                      <a16:colId xmlns:a16="http://schemas.microsoft.com/office/drawing/2014/main" val="730886575"/>
                    </a:ext>
                  </a:extLst>
                </a:gridCol>
                <a:gridCol w="329184">
                  <a:extLst>
                    <a:ext uri="{9D8B030D-6E8A-4147-A177-3AD203B41FA5}">
                      <a16:colId xmlns:a16="http://schemas.microsoft.com/office/drawing/2014/main" val="531484347"/>
                    </a:ext>
                  </a:extLst>
                </a:gridCol>
                <a:gridCol w="329184">
                  <a:extLst>
                    <a:ext uri="{9D8B030D-6E8A-4147-A177-3AD203B41FA5}">
                      <a16:colId xmlns:a16="http://schemas.microsoft.com/office/drawing/2014/main" val="746762091"/>
                    </a:ext>
                  </a:extLst>
                </a:gridCol>
                <a:gridCol w="329184">
                  <a:extLst>
                    <a:ext uri="{9D8B030D-6E8A-4147-A177-3AD203B41FA5}">
                      <a16:colId xmlns:a16="http://schemas.microsoft.com/office/drawing/2014/main" val="1656708991"/>
                    </a:ext>
                  </a:extLst>
                </a:gridCol>
                <a:gridCol w="329184">
                  <a:extLst>
                    <a:ext uri="{9D8B030D-6E8A-4147-A177-3AD203B41FA5}">
                      <a16:colId xmlns:a16="http://schemas.microsoft.com/office/drawing/2014/main" val="1763463797"/>
                    </a:ext>
                  </a:extLst>
                </a:gridCol>
                <a:gridCol w="329184">
                  <a:extLst>
                    <a:ext uri="{9D8B030D-6E8A-4147-A177-3AD203B41FA5}">
                      <a16:colId xmlns:a16="http://schemas.microsoft.com/office/drawing/2014/main" val="28801869"/>
                    </a:ext>
                  </a:extLst>
                </a:gridCol>
                <a:gridCol w="329184">
                  <a:extLst>
                    <a:ext uri="{9D8B030D-6E8A-4147-A177-3AD203B41FA5}">
                      <a16:colId xmlns:a16="http://schemas.microsoft.com/office/drawing/2014/main" val="1418103590"/>
                    </a:ext>
                  </a:extLst>
                </a:gridCol>
                <a:gridCol w="329184">
                  <a:extLst>
                    <a:ext uri="{9D8B030D-6E8A-4147-A177-3AD203B41FA5}">
                      <a16:colId xmlns:a16="http://schemas.microsoft.com/office/drawing/2014/main" val="1933064493"/>
                    </a:ext>
                  </a:extLst>
                </a:gridCol>
                <a:gridCol w="329184">
                  <a:extLst>
                    <a:ext uri="{9D8B030D-6E8A-4147-A177-3AD203B41FA5}">
                      <a16:colId xmlns:a16="http://schemas.microsoft.com/office/drawing/2014/main" val="2188702871"/>
                    </a:ext>
                  </a:extLst>
                </a:gridCol>
                <a:gridCol w="370332">
                  <a:extLst>
                    <a:ext uri="{9D8B030D-6E8A-4147-A177-3AD203B41FA5}">
                      <a16:colId xmlns:a16="http://schemas.microsoft.com/office/drawing/2014/main" val="2670333334"/>
                    </a:ext>
                  </a:extLst>
                </a:gridCol>
                <a:gridCol w="370332">
                  <a:extLst>
                    <a:ext uri="{9D8B030D-6E8A-4147-A177-3AD203B41FA5}">
                      <a16:colId xmlns:a16="http://schemas.microsoft.com/office/drawing/2014/main" val="104184266"/>
                    </a:ext>
                  </a:extLst>
                </a:gridCol>
                <a:gridCol w="329184">
                  <a:extLst>
                    <a:ext uri="{9D8B030D-6E8A-4147-A177-3AD203B41FA5}">
                      <a16:colId xmlns:a16="http://schemas.microsoft.com/office/drawing/2014/main" val="686055807"/>
                    </a:ext>
                  </a:extLst>
                </a:gridCol>
                <a:gridCol w="329184">
                  <a:extLst>
                    <a:ext uri="{9D8B030D-6E8A-4147-A177-3AD203B41FA5}">
                      <a16:colId xmlns:a16="http://schemas.microsoft.com/office/drawing/2014/main" val="3237838640"/>
                    </a:ext>
                  </a:extLst>
                </a:gridCol>
                <a:gridCol w="370332">
                  <a:extLst>
                    <a:ext uri="{9D8B030D-6E8A-4147-A177-3AD203B41FA5}">
                      <a16:colId xmlns:a16="http://schemas.microsoft.com/office/drawing/2014/main" val="73106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07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- 2018-07-24 07:09:45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حافظ على ذكرياتك في اطار من النمط الكلاسيكي الانيق! اختر احدى اطارات "جوناثان ادلر"،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Frame moments and memories with classic chic style! Check out the selection from #JonathanAdler at #CitiesRiyadh and display your memories in something marvelous!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146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- 2018-07-24 07:05:14 </a:t>
                      </a:r>
                      <a:r>
                        <a:rPr kumimoji="0" lang="en-US" sz="1000" b="0" i="0" u="none" strike="noStrike" kern="1200" cap="none" spc="0" normalizeH="0" baseline="0" noProof="0">
                          <a:ln>
                            <a:noFill/>
                          </a:ln>
                          <a:solidFill>
                            <a:prstClr val="black"/>
                          </a:solidFill>
                          <a:effectLst/>
                          <a:uLnTx/>
                          <a:uFillTx/>
                          <a:latin typeface="+mn-lt"/>
                          <a:ea typeface="+mn-ea"/>
                          <a:cs typeface="+mn-cs"/>
                        </a:rPr>
                        <a:t> 
 Clean, minimalist, Dutch design, with a touch of tongue-in-cheek style! Check out the collection from #PolsPotten,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6824129"/>
                  </a:ext>
                </a:extLst>
              </a:tr>
            </a:tbl>
          </a:graphicData>
        </a:graphic>
      </p:graphicFrame>
      <p:sp>
        <p:nvSpPr>
          <p:cNvPr id="4" name="Text Placeholder 3">
            <a:extLst>
              <a:ext uri="{FF2B5EF4-FFF2-40B4-BE49-F238E27FC236}">
                <a16:creationId xmlns:a16="http://schemas.microsoft.com/office/drawing/2014/main" id="{A126874D-06E8-4276-BAC3-0ABED6A7FAB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02005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4822-874F-49E8-9903-1E5DB432A1AD}"/>
              </a:ext>
            </a:extLst>
          </p:cNvPr>
          <p:cNvSpPr>
            <a:spLocks noGrp="1"/>
          </p:cNvSpPr>
          <p:nvPr>
            <p:ph type="title"/>
          </p:nvPr>
        </p:nvSpPr>
        <p:spPr/>
        <p:txBody>
          <a:bodyPr/>
          <a:lstStyle/>
          <a:p>
            <a:r>
              <a:rPr lang="en-US"/>
              <a:t>Facebook Own Posts Table  | Cities - 11 of 16</a:t>
            </a:r>
          </a:p>
        </p:txBody>
      </p:sp>
      <p:graphicFrame>
        <p:nvGraphicFramePr>
          <p:cNvPr id="5" name="Table Placeholder 4">
            <a:extLst>
              <a:ext uri="{FF2B5EF4-FFF2-40B4-BE49-F238E27FC236}">
                <a16:creationId xmlns:a16="http://schemas.microsoft.com/office/drawing/2014/main" id="{149C6F53-5F6A-4281-9A8C-1C8B885B1F47}"/>
              </a:ext>
            </a:extLst>
          </p:cNvPr>
          <p:cNvGraphicFramePr>
            <a:graphicFrameLocks noGrp="1"/>
          </p:cNvGraphicFramePr>
          <p:nvPr>
            <p:ph type="tbl" sz="quarter" idx="13"/>
            <p:extLst>
              <p:ext uri="{D42A27DB-BD31-4B8C-83A1-F6EECF244321}">
                <p14:modId xmlns:p14="http://schemas.microsoft.com/office/powerpoint/2010/main" val="2599355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42479601"/>
                    </a:ext>
                  </a:extLst>
                </a:gridCol>
                <a:gridCol w="370332">
                  <a:extLst>
                    <a:ext uri="{9D8B030D-6E8A-4147-A177-3AD203B41FA5}">
                      <a16:colId xmlns:a16="http://schemas.microsoft.com/office/drawing/2014/main" val="3598230478"/>
                    </a:ext>
                  </a:extLst>
                </a:gridCol>
                <a:gridCol w="370332">
                  <a:extLst>
                    <a:ext uri="{9D8B030D-6E8A-4147-A177-3AD203B41FA5}">
                      <a16:colId xmlns:a16="http://schemas.microsoft.com/office/drawing/2014/main" val="4252046260"/>
                    </a:ext>
                  </a:extLst>
                </a:gridCol>
                <a:gridCol w="370332">
                  <a:extLst>
                    <a:ext uri="{9D8B030D-6E8A-4147-A177-3AD203B41FA5}">
                      <a16:colId xmlns:a16="http://schemas.microsoft.com/office/drawing/2014/main" val="3335167985"/>
                    </a:ext>
                  </a:extLst>
                </a:gridCol>
                <a:gridCol w="329184">
                  <a:extLst>
                    <a:ext uri="{9D8B030D-6E8A-4147-A177-3AD203B41FA5}">
                      <a16:colId xmlns:a16="http://schemas.microsoft.com/office/drawing/2014/main" val="2127079200"/>
                    </a:ext>
                  </a:extLst>
                </a:gridCol>
                <a:gridCol w="329184">
                  <a:extLst>
                    <a:ext uri="{9D8B030D-6E8A-4147-A177-3AD203B41FA5}">
                      <a16:colId xmlns:a16="http://schemas.microsoft.com/office/drawing/2014/main" val="2247841135"/>
                    </a:ext>
                  </a:extLst>
                </a:gridCol>
                <a:gridCol w="329184">
                  <a:extLst>
                    <a:ext uri="{9D8B030D-6E8A-4147-A177-3AD203B41FA5}">
                      <a16:colId xmlns:a16="http://schemas.microsoft.com/office/drawing/2014/main" val="891567066"/>
                    </a:ext>
                  </a:extLst>
                </a:gridCol>
                <a:gridCol w="329184">
                  <a:extLst>
                    <a:ext uri="{9D8B030D-6E8A-4147-A177-3AD203B41FA5}">
                      <a16:colId xmlns:a16="http://schemas.microsoft.com/office/drawing/2014/main" val="3788024343"/>
                    </a:ext>
                  </a:extLst>
                </a:gridCol>
                <a:gridCol w="329184">
                  <a:extLst>
                    <a:ext uri="{9D8B030D-6E8A-4147-A177-3AD203B41FA5}">
                      <a16:colId xmlns:a16="http://schemas.microsoft.com/office/drawing/2014/main" val="2284652601"/>
                    </a:ext>
                  </a:extLst>
                </a:gridCol>
                <a:gridCol w="329184">
                  <a:extLst>
                    <a:ext uri="{9D8B030D-6E8A-4147-A177-3AD203B41FA5}">
                      <a16:colId xmlns:a16="http://schemas.microsoft.com/office/drawing/2014/main" val="3142926664"/>
                    </a:ext>
                  </a:extLst>
                </a:gridCol>
                <a:gridCol w="329184">
                  <a:extLst>
                    <a:ext uri="{9D8B030D-6E8A-4147-A177-3AD203B41FA5}">
                      <a16:colId xmlns:a16="http://schemas.microsoft.com/office/drawing/2014/main" val="3205863576"/>
                    </a:ext>
                  </a:extLst>
                </a:gridCol>
                <a:gridCol w="329184">
                  <a:extLst>
                    <a:ext uri="{9D8B030D-6E8A-4147-A177-3AD203B41FA5}">
                      <a16:colId xmlns:a16="http://schemas.microsoft.com/office/drawing/2014/main" val="1742472204"/>
                    </a:ext>
                  </a:extLst>
                </a:gridCol>
                <a:gridCol w="329184">
                  <a:extLst>
                    <a:ext uri="{9D8B030D-6E8A-4147-A177-3AD203B41FA5}">
                      <a16:colId xmlns:a16="http://schemas.microsoft.com/office/drawing/2014/main" val="2968332671"/>
                    </a:ext>
                  </a:extLst>
                </a:gridCol>
                <a:gridCol w="370332">
                  <a:extLst>
                    <a:ext uri="{9D8B030D-6E8A-4147-A177-3AD203B41FA5}">
                      <a16:colId xmlns:a16="http://schemas.microsoft.com/office/drawing/2014/main" val="710678684"/>
                    </a:ext>
                  </a:extLst>
                </a:gridCol>
                <a:gridCol w="370332">
                  <a:extLst>
                    <a:ext uri="{9D8B030D-6E8A-4147-A177-3AD203B41FA5}">
                      <a16:colId xmlns:a16="http://schemas.microsoft.com/office/drawing/2014/main" val="1421351217"/>
                    </a:ext>
                  </a:extLst>
                </a:gridCol>
                <a:gridCol w="329184">
                  <a:extLst>
                    <a:ext uri="{9D8B030D-6E8A-4147-A177-3AD203B41FA5}">
                      <a16:colId xmlns:a16="http://schemas.microsoft.com/office/drawing/2014/main" val="317358077"/>
                    </a:ext>
                  </a:extLst>
                </a:gridCol>
                <a:gridCol w="329184">
                  <a:extLst>
                    <a:ext uri="{9D8B030D-6E8A-4147-A177-3AD203B41FA5}">
                      <a16:colId xmlns:a16="http://schemas.microsoft.com/office/drawing/2014/main" val="1086279507"/>
                    </a:ext>
                  </a:extLst>
                </a:gridCol>
                <a:gridCol w="370332">
                  <a:extLst>
                    <a:ext uri="{9D8B030D-6E8A-4147-A177-3AD203B41FA5}">
                      <a16:colId xmlns:a16="http://schemas.microsoft.com/office/drawing/2014/main" val="2322170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290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- 2018-07-23 10:26:21 </a:t>
                      </a:r>
                      <a:r>
                        <a:rPr kumimoji="0" lang="en-US" sz="1000" b="0" i="0" u="none" strike="noStrike" kern="1200" cap="none" spc="0" normalizeH="0" baseline="0" noProof="0">
                          <a:ln>
                            <a:noFill/>
                          </a:ln>
                          <a:solidFill>
                            <a:prstClr val="black"/>
                          </a:solidFill>
                          <a:effectLst/>
                          <a:uLnTx/>
                          <a:uFillTx/>
                          <a:latin typeface="+mn-lt"/>
                          <a:ea typeface="+mn-ea"/>
                          <a:cs typeface="+mn-cs"/>
                        </a:rPr>
                        <a:t> 
 Slap happy style at #CitiesDubai! We love the bright colors and bold design from French watch creators, #Aight. Check out their selection featuring a silicone wrist strap that wraps around the wrist, just like the iconic slap bracelets of the 80s.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586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- 2018-07-22 06:00:01 </a:t>
                      </a:r>
                      <a:r>
                        <a:rPr kumimoji="0" lang="en-US" sz="1000" b="0" i="0" u="none" strike="noStrike" kern="1200" cap="none" spc="0" normalizeH="0" baseline="0" noProof="0">
                          <a:ln>
                            <a:noFill/>
                          </a:ln>
                          <a:solidFill>
                            <a:prstClr val="black"/>
                          </a:solidFill>
                          <a:effectLst/>
                          <a:uLnTx/>
                          <a:uFillTx/>
                          <a:latin typeface="+mn-lt"/>
                          <a:ea typeface="+mn-ea"/>
                          <a:cs typeface="+mn-cs"/>
                        </a:rPr>
                        <a:t> 
 Enjoy amazing sound and a pixel art display with the Timebox Mini speaker from #Divoom! See everything this little box can do on your next visit to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167300"/>
                  </a:ext>
                </a:extLst>
              </a:tr>
            </a:tbl>
          </a:graphicData>
        </a:graphic>
      </p:graphicFrame>
      <p:sp>
        <p:nvSpPr>
          <p:cNvPr id="4" name="Text Placeholder 3">
            <a:extLst>
              <a:ext uri="{FF2B5EF4-FFF2-40B4-BE49-F238E27FC236}">
                <a16:creationId xmlns:a16="http://schemas.microsoft.com/office/drawing/2014/main" id="{9B26E2A7-81F1-41ED-99FA-1D45FA2BE31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74115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CB52-4633-44E5-B17C-E5855C195DC5}"/>
              </a:ext>
            </a:extLst>
          </p:cNvPr>
          <p:cNvSpPr>
            <a:spLocks noGrp="1"/>
          </p:cNvSpPr>
          <p:nvPr>
            <p:ph type="title"/>
          </p:nvPr>
        </p:nvSpPr>
        <p:spPr/>
        <p:txBody>
          <a:bodyPr/>
          <a:lstStyle/>
          <a:p>
            <a:r>
              <a:rPr lang="en-US"/>
              <a:t>Facebook Own Posts Table  | Cities - 12 of 16</a:t>
            </a:r>
          </a:p>
        </p:txBody>
      </p:sp>
      <p:graphicFrame>
        <p:nvGraphicFramePr>
          <p:cNvPr id="5" name="Table Placeholder 4">
            <a:extLst>
              <a:ext uri="{FF2B5EF4-FFF2-40B4-BE49-F238E27FC236}">
                <a16:creationId xmlns:a16="http://schemas.microsoft.com/office/drawing/2014/main" id="{79429EDB-F822-4CD5-B1CA-3307FEACAF8E}"/>
              </a:ext>
            </a:extLst>
          </p:cNvPr>
          <p:cNvGraphicFramePr>
            <a:graphicFrameLocks noGrp="1"/>
          </p:cNvGraphicFramePr>
          <p:nvPr>
            <p:ph type="tbl" sz="quarter" idx="13"/>
            <p:extLst>
              <p:ext uri="{D42A27DB-BD31-4B8C-83A1-F6EECF244321}">
                <p14:modId xmlns:p14="http://schemas.microsoft.com/office/powerpoint/2010/main" val="3900678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4834116"/>
                    </a:ext>
                  </a:extLst>
                </a:gridCol>
                <a:gridCol w="370332">
                  <a:extLst>
                    <a:ext uri="{9D8B030D-6E8A-4147-A177-3AD203B41FA5}">
                      <a16:colId xmlns:a16="http://schemas.microsoft.com/office/drawing/2014/main" val="1746726695"/>
                    </a:ext>
                  </a:extLst>
                </a:gridCol>
                <a:gridCol w="370332">
                  <a:extLst>
                    <a:ext uri="{9D8B030D-6E8A-4147-A177-3AD203B41FA5}">
                      <a16:colId xmlns:a16="http://schemas.microsoft.com/office/drawing/2014/main" val="3244638253"/>
                    </a:ext>
                  </a:extLst>
                </a:gridCol>
                <a:gridCol w="370332">
                  <a:extLst>
                    <a:ext uri="{9D8B030D-6E8A-4147-A177-3AD203B41FA5}">
                      <a16:colId xmlns:a16="http://schemas.microsoft.com/office/drawing/2014/main" val="2170154110"/>
                    </a:ext>
                  </a:extLst>
                </a:gridCol>
                <a:gridCol w="329184">
                  <a:extLst>
                    <a:ext uri="{9D8B030D-6E8A-4147-A177-3AD203B41FA5}">
                      <a16:colId xmlns:a16="http://schemas.microsoft.com/office/drawing/2014/main" val="1819745299"/>
                    </a:ext>
                  </a:extLst>
                </a:gridCol>
                <a:gridCol w="329184">
                  <a:extLst>
                    <a:ext uri="{9D8B030D-6E8A-4147-A177-3AD203B41FA5}">
                      <a16:colId xmlns:a16="http://schemas.microsoft.com/office/drawing/2014/main" val="383789345"/>
                    </a:ext>
                  </a:extLst>
                </a:gridCol>
                <a:gridCol w="329184">
                  <a:extLst>
                    <a:ext uri="{9D8B030D-6E8A-4147-A177-3AD203B41FA5}">
                      <a16:colId xmlns:a16="http://schemas.microsoft.com/office/drawing/2014/main" val="2002672744"/>
                    </a:ext>
                  </a:extLst>
                </a:gridCol>
                <a:gridCol w="329184">
                  <a:extLst>
                    <a:ext uri="{9D8B030D-6E8A-4147-A177-3AD203B41FA5}">
                      <a16:colId xmlns:a16="http://schemas.microsoft.com/office/drawing/2014/main" val="3292935831"/>
                    </a:ext>
                  </a:extLst>
                </a:gridCol>
                <a:gridCol w="329184">
                  <a:extLst>
                    <a:ext uri="{9D8B030D-6E8A-4147-A177-3AD203B41FA5}">
                      <a16:colId xmlns:a16="http://schemas.microsoft.com/office/drawing/2014/main" val="931686414"/>
                    </a:ext>
                  </a:extLst>
                </a:gridCol>
                <a:gridCol w="329184">
                  <a:extLst>
                    <a:ext uri="{9D8B030D-6E8A-4147-A177-3AD203B41FA5}">
                      <a16:colId xmlns:a16="http://schemas.microsoft.com/office/drawing/2014/main" val="4192122673"/>
                    </a:ext>
                  </a:extLst>
                </a:gridCol>
                <a:gridCol w="329184">
                  <a:extLst>
                    <a:ext uri="{9D8B030D-6E8A-4147-A177-3AD203B41FA5}">
                      <a16:colId xmlns:a16="http://schemas.microsoft.com/office/drawing/2014/main" val="4098243983"/>
                    </a:ext>
                  </a:extLst>
                </a:gridCol>
                <a:gridCol w="329184">
                  <a:extLst>
                    <a:ext uri="{9D8B030D-6E8A-4147-A177-3AD203B41FA5}">
                      <a16:colId xmlns:a16="http://schemas.microsoft.com/office/drawing/2014/main" val="2378342119"/>
                    </a:ext>
                  </a:extLst>
                </a:gridCol>
                <a:gridCol w="329184">
                  <a:extLst>
                    <a:ext uri="{9D8B030D-6E8A-4147-A177-3AD203B41FA5}">
                      <a16:colId xmlns:a16="http://schemas.microsoft.com/office/drawing/2014/main" val="1596959341"/>
                    </a:ext>
                  </a:extLst>
                </a:gridCol>
                <a:gridCol w="370332">
                  <a:extLst>
                    <a:ext uri="{9D8B030D-6E8A-4147-A177-3AD203B41FA5}">
                      <a16:colId xmlns:a16="http://schemas.microsoft.com/office/drawing/2014/main" val="3435750125"/>
                    </a:ext>
                  </a:extLst>
                </a:gridCol>
                <a:gridCol w="370332">
                  <a:extLst>
                    <a:ext uri="{9D8B030D-6E8A-4147-A177-3AD203B41FA5}">
                      <a16:colId xmlns:a16="http://schemas.microsoft.com/office/drawing/2014/main" val="619402601"/>
                    </a:ext>
                  </a:extLst>
                </a:gridCol>
                <a:gridCol w="329184">
                  <a:extLst>
                    <a:ext uri="{9D8B030D-6E8A-4147-A177-3AD203B41FA5}">
                      <a16:colId xmlns:a16="http://schemas.microsoft.com/office/drawing/2014/main" val="3519601983"/>
                    </a:ext>
                  </a:extLst>
                </a:gridCol>
                <a:gridCol w="329184">
                  <a:extLst>
                    <a:ext uri="{9D8B030D-6E8A-4147-A177-3AD203B41FA5}">
                      <a16:colId xmlns:a16="http://schemas.microsoft.com/office/drawing/2014/main" val="2205588578"/>
                    </a:ext>
                  </a:extLst>
                </a:gridCol>
                <a:gridCol w="370332">
                  <a:extLst>
                    <a:ext uri="{9D8B030D-6E8A-4147-A177-3AD203B41FA5}">
                      <a16:colId xmlns:a16="http://schemas.microsoft.com/office/drawing/2014/main" val="42277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928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- 2018-07-22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ساعة "ليت لابس" بطابع جديد لقراءة الوقت إذ تستخدم ثلاثة اقراص دوارة ذات أحجام مختلفة متوازنة بعناية فوق بعضها البعض وسهام متجهة نحو الداخل مثبتة بوضعيتين 2&amp;10 مؤشرة على الوقت الحالي،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Inspired by urban environments, the Inception watch from #LyttLabs features an alternative time telling method which uses three rotating discs of varying sizes carefully balanced above one another, and time is marked by two separate indicator rings with inward facing arrows fixed at the 10 &amp; 2 positions. Discover the Inception watch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7796295"/>
                  </a:ext>
                </a:extLst>
              </a:tr>
            </a:tbl>
          </a:graphicData>
        </a:graphic>
      </p:graphicFrame>
      <p:sp>
        <p:nvSpPr>
          <p:cNvPr id="4" name="Text Placeholder 3">
            <a:extLst>
              <a:ext uri="{FF2B5EF4-FFF2-40B4-BE49-F238E27FC236}">
                <a16:creationId xmlns:a16="http://schemas.microsoft.com/office/drawing/2014/main" id="{6BC33DEC-92A1-46FB-ABEA-CB6D1D7036F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02022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8F4F-DE0D-424C-84D4-2DE69E1FA6F9}"/>
              </a:ext>
            </a:extLst>
          </p:cNvPr>
          <p:cNvSpPr>
            <a:spLocks noGrp="1"/>
          </p:cNvSpPr>
          <p:nvPr>
            <p:ph type="title"/>
          </p:nvPr>
        </p:nvSpPr>
        <p:spPr/>
        <p:txBody>
          <a:bodyPr/>
          <a:lstStyle/>
          <a:p>
            <a:r>
              <a:rPr lang="en-US"/>
              <a:t>Facebook Own Posts Table  | Cities - 13 of 16</a:t>
            </a:r>
          </a:p>
        </p:txBody>
      </p:sp>
      <p:graphicFrame>
        <p:nvGraphicFramePr>
          <p:cNvPr id="5" name="Table Placeholder 4">
            <a:extLst>
              <a:ext uri="{FF2B5EF4-FFF2-40B4-BE49-F238E27FC236}">
                <a16:creationId xmlns:a16="http://schemas.microsoft.com/office/drawing/2014/main" id="{81EFBC14-F25D-498D-BAD3-A4DE16674204}"/>
              </a:ext>
            </a:extLst>
          </p:cNvPr>
          <p:cNvGraphicFramePr>
            <a:graphicFrameLocks noGrp="1"/>
          </p:cNvGraphicFramePr>
          <p:nvPr>
            <p:ph type="tbl" sz="quarter" idx="13"/>
            <p:extLst>
              <p:ext uri="{D42A27DB-BD31-4B8C-83A1-F6EECF244321}">
                <p14:modId xmlns:p14="http://schemas.microsoft.com/office/powerpoint/2010/main" val="172305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45533232"/>
                    </a:ext>
                  </a:extLst>
                </a:gridCol>
                <a:gridCol w="370332">
                  <a:extLst>
                    <a:ext uri="{9D8B030D-6E8A-4147-A177-3AD203B41FA5}">
                      <a16:colId xmlns:a16="http://schemas.microsoft.com/office/drawing/2014/main" val="3908542818"/>
                    </a:ext>
                  </a:extLst>
                </a:gridCol>
                <a:gridCol w="370332">
                  <a:extLst>
                    <a:ext uri="{9D8B030D-6E8A-4147-A177-3AD203B41FA5}">
                      <a16:colId xmlns:a16="http://schemas.microsoft.com/office/drawing/2014/main" val="2906122612"/>
                    </a:ext>
                  </a:extLst>
                </a:gridCol>
                <a:gridCol w="370332">
                  <a:extLst>
                    <a:ext uri="{9D8B030D-6E8A-4147-A177-3AD203B41FA5}">
                      <a16:colId xmlns:a16="http://schemas.microsoft.com/office/drawing/2014/main" val="153309736"/>
                    </a:ext>
                  </a:extLst>
                </a:gridCol>
                <a:gridCol w="329184">
                  <a:extLst>
                    <a:ext uri="{9D8B030D-6E8A-4147-A177-3AD203B41FA5}">
                      <a16:colId xmlns:a16="http://schemas.microsoft.com/office/drawing/2014/main" val="283220013"/>
                    </a:ext>
                  </a:extLst>
                </a:gridCol>
                <a:gridCol w="329184">
                  <a:extLst>
                    <a:ext uri="{9D8B030D-6E8A-4147-A177-3AD203B41FA5}">
                      <a16:colId xmlns:a16="http://schemas.microsoft.com/office/drawing/2014/main" val="799307661"/>
                    </a:ext>
                  </a:extLst>
                </a:gridCol>
                <a:gridCol w="329184">
                  <a:extLst>
                    <a:ext uri="{9D8B030D-6E8A-4147-A177-3AD203B41FA5}">
                      <a16:colId xmlns:a16="http://schemas.microsoft.com/office/drawing/2014/main" val="3870445415"/>
                    </a:ext>
                  </a:extLst>
                </a:gridCol>
                <a:gridCol w="329184">
                  <a:extLst>
                    <a:ext uri="{9D8B030D-6E8A-4147-A177-3AD203B41FA5}">
                      <a16:colId xmlns:a16="http://schemas.microsoft.com/office/drawing/2014/main" val="876433255"/>
                    </a:ext>
                  </a:extLst>
                </a:gridCol>
                <a:gridCol w="329184">
                  <a:extLst>
                    <a:ext uri="{9D8B030D-6E8A-4147-A177-3AD203B41FA5}">
                      <a16:colId xmlns:a16="http://schemas.microsoft.com/office/drawing/2014/main" val="1168047908"/>
                    </a:ext>
                  </a:extLst>
                </a:gridCol>
                <a:gridCol w="329184">
                  <a:extLst>
                    <a:ext uri="{9D8B030D-6E8A-4147-A177-3AD203B41FA5}">
                      <a16:colId xmlns:a16="http://schemas.microsoft.com/office/drawing/2014/main" val="1728797557"/>
                    </a:ext>
                  </a:extLst>
                </a:gridCol>
                <a:gridCol w="329184">
                  <a:extLst>
                    <a:ext uri="{9D8B030D-6E8A-4147-A177-3AD203B41FA5}">
                      <a16:colId xmlns:a16="http://schemas.microsoft.com/office/drawing/2014/main" val="2283184061"/>
                    </a:ext>
                  </a:extLst>
                </a:gridCol>
                <a:gridCol w="329184">
                  <a:extLst>
                    <a:ext uri="{9D8B030D-6E8A-4147-A177-3AD203B41FA5}">
                      <a16:colId xmlns:a16="http://schemas.microsoft.com/office/drawing/2014/main" val="3485300738"/>
                    </a:ext>
                  </a:extLst>
                </a:gridCol>
                <a:gridCol w="329184">
                  <a:extLst>
                    <a:ext uri="{9D8B030D-6E8A-4147-A177-3AD203B41FA5}">
                      <a16:colId xmlns:a16="http://schemas.microsoft.com/office/drawing/2014/main" val="752988103"/>
                    </a:ext>
                  </a:extLst>
                </a:gridCol>
                <a:gridCol w="370332">
                  <a:extLst>
                    <a:ext uri="{9D8B030D-6E8A-4147-A177-3AD203B41FA5}">
                      <a16:colId xmlns:a16="http://schemas.microsoft.com/office/drawing/2014/main" val="2289963296"/>
                    </a:ext>
                  </a:extLst>
                </a:gridCol>
                <a:gridCol w="370332">
                  <a:extLst>
                    <a:ext uri="{9D8B030D-6E8A-4147-A177-3AD203B41FA5}">
                      <a16:colId xmlns:a16="http://schemas.microsoft.com/office/drawing/2014/main" val="4042389222"/>
                    </a:ext>
                  </a:extLst>
                </a:gridCol>
                <a:gridCol w="329184">
                  <a:extLst>
                    <a:ext uri="{9D8B030D-6E8A-4147-A177-3AD203B41FA5}">
                      <a16:colId xmlns:a16="http://schemas.microsoft.com/office/drawing/2014/main" val="1672506048"/>
                    </a:ext>
                  </a:extLst>
                </a:gridCol>
                <a:gridCol w="329184">
                  <a:extLst>
                    <a:ext uri="{9D8B030D-6E8A-4147-A177-3AD203B41FA5}">
                      <a16:colId xmlns:a16="http://schemas.microsoft.com/office/drawing/2014/main" val="2624439783"/>
                    </a:ext>
                  </a:extLst>
                </a:gridCol>
                <a:gridCol w="370332">
                  <a:extLst>
                    <a:ext uri="{9D8B030D-6E8A-4147-A177-3AD203B41FA5}">
                      <a16:colId xmlns:a16="http://schemas.microsoft.com/office/drawing/2014/main" val="4277249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4842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- 2018-07-21 06:00:02 </a:t>
                      </a:r>
                      <a:r>
                        <a:rPr kumimoji="0" lang="en-US" sz="1000" b="0" i="0" u="none" strike="noStrike" kern="1200" cap="none" spc="0" normalizeH="0" baseline="0" noProof="0">
                          <a:ln>
                            <a:noFill/>
                          </a:ln>
                          <a:solidFill>
                            <a:prstClr val="black"/>
                          </a:solidFill>
                          <a:effectLst/>
                          <a:uLnTx/>
                          <a:uFillTx/>
                          <a:latin typeface="+mn-lt"/>
                          <a:ea typeface="+mn-ea"/>
                          <a:cs typeface="+mn-cs"/>
                        </a:rPr>
                        <a:t> 
 An illuminated letter display lets you tell the time in words! Discover the latest styles from #Qlocktwo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135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- 2018-07-21 06:00:02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يتيح تصميم محفظة "سكرد" الأنيق الوصول الى البطاقات دون فتح محفظتك مع توفير أقصى درجات الامان،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Super slim and stylish! #Secrid’s design allows access to cards without opening your wallet, while providing the ultimate in security. Find your favorite style of Secrid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330398"/>
                  </a:ext>
                </a:extLst>
              </a:tr>
            </a:tbl>
          </a:graphicData>
        </a:graphic>
      </p:graphicFrame>
      <p:sp>
        <p:nvSpPr>
          <p:cNvPr id="4" name="Text Placeholder 3">
            <a:extLst>
              <a:ext uri="{FF2B5EF4-FFF2-40B4-BE49-F238E27FC236}">
                <a16:creationId xmlns:a16="http://schemas.microsoft.com/office/drawing/2014/main" id="{052FF08D-E071-4406-ADF8-406A1A211FD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47220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A1CF5-EA3F-4131-84DB-DC4C84EC71C0}"/>
              </a:ext>
            </a:extLst>
          </p:cNvPr>
          <p:cNvSpPr>
            <a:spLocks noGrp="1"/>
          </p:cNvSpPr>
          <p:nvPr>
            <p:ph type="title"/>
          </p:nvPr>
        </p:nvSpPr>
        <p:spPr/>
        <p:txBody>
          <a:bodyPr/>
          <a:lstStyle/>
          <a:p>
            <a:r>
              <a:rPr lang="en-US"/>
              <a:t>Facebook Own Posts Table  | Cities - 14 of 16</a:t>
            </a:r>
          </a:p>
        </p:txBody>
      </p:sp>
      <p:graphicFrame>
        <p:nvGraphicFramePr>
          <p:cNvPr id="5" name="Table Placeholder 4">
            <a:extLst>
              <a:ext uri="{FF2B5EF4-FFF2-40B4-BE49-F238E27FC236}">
                <a16:creationId xmlns:a16="http://schemas.microsoft.com/office/drawing/2014/main" id="{96BFC697-C763-44EE-87F7-2DFA94447230}"/>
              </a:ext>
            </a:extLst>
          </p:cNvPr>
          <p:cNvGraphicFramePr>
            <a:graphicFrameLocks noGrp="1"/>
          </p:cNvGraphicFramePr>
          <p:nvPr>
            <p:ph type="tbl" sz="quarter" idx="13"/>
            <p:extLst>
              <p:ext uri="{D42A27DB-BD31-4B8C-83A1-F6EECF244321}">
                <p14:modId xmlns:p14="http://schemas.microsoft.com/office/powerpoint/2010/main" val="40748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8265600"/>
                    </a:ext>
                  </a:extLst>
                </a:gridCol>
                <a:gridCol w="370332">
                  <a:extLst>
                    <a:ext uri="{9D8B030D-6E8A-4147-A177-3AD203B41FA5}">
                      <a16:colId xmlns:a16="http://schemas.microsoft.com/office/drawing/2014/main" val="3782393449"/>
                    </a:ext>
                  </a:extLst>
                </a:gridCol>
                <a:gridCol w="370332">
                  <a:extLst>
                    <a:ext uri="{9D8B030D-6E8A-4147-A177-3AD203B41FA5}">
                      <a16:colId xmlns:a16="http://schemas.microsoft.com/office/drawing/2014/main" val="654195666"/>
                    </a:ext>
                  </a:extLst>
                </a:gridCol>
                <a:gridCol w="370332">
                  <a:extLst>
                    <a:ext uri="{9D8B030D-6E8A-4147-A177-3AD203B41FA5}">
                      <a16:colId xmlns:a16="http://schemas.microsoft.com/office/drawing/2014/main" val="1029127348"/>
                    </a:ext>
                  </a:extLst>
                </a:gridCol>
                <a:gridCol w="329184">
                  <a:extLst>
                    <a:ext uri="{9D8B030D-6E8A-4147-A177-3AD203B41FA5}">
                      <a16:colId xmlns:a16="http://schemas.microsoft.com/office/drawing/2014/main" val="3102065016"/>
                    </a:ext>
                  </a:extLst>
                </a:gridCol>
                <a:gridCol w="329184">
                  <a:extLst>
                    <a:ext uri="{9D8B030D-6E8A-4147-A177-3AD203B41FA5}">
                      <a16:colId xmlns:a16="http://schemas.microsoft.com/office/drawing/2014/main" val="2574987481"/>
                    </a:ext>
                  </a:extLst>
                </a:gridCol>
                <a:gridCol w="329184">
                  <a:extLst>
                    <a:ext uri="{9D8B030D-6E8A-4147-A177-3AD203B41FA5}">
                      <a16:colId xmlns:a16="http://schemas.microsoft.com/office/drawing/2014/main" val="1737258001"/>
                    </a:ext>
                  </a:extLst>
                </a:gridCol>
                <a:gridCol w="329184">
                  <a:extLst>
                    <a:ext uri="{9D8B030D-6E8A-4147-A177-3AD203B41FA5}">
                      <a16:colId xmlns:a16="http://schemas.microsoft.com/office/drawing/2014/main" val="3065182439"/>
                    </a:ext>
                  </a:extLst>
                </a:gridCol>
                <a:gridCol w="329184">
                  <a:extLst>
                    <a:ext uri="{9D8B030D-6E8A-4147-A177-3AD203B41FA5}">
                      <a16:colId xmlns:a16="http://schemas.microsoft.com/office/drawing/2014/main" val="3210660699"/>
                    </a:ext>
                  </a:extLst>
                </a:gridCol>
                <a:gridCol w="329184">
                  <a:extLst>
                    <a:ext uri="{9D8B030D-6E8A-4147-A177-3AD203B41FA5}">
                      <a16:colId xmlns:a16="http://schemas.microsoft.com/office/drawing/2014/main" val="2319640260"/>
                    </a:ext>
                  </a:extLst>
                </a:gridCol>
                <a:gridCol w="329184">
                  <a:extLst>
                    <a:ext uri="{9D8B030D-6E8A-4147-A177-3AD203B41FA5}">
                      <a16:colId xmlns:a16="http://schemas.microsoft.com/office/drawing/2014/main" val="611638292"/>
                    </a:ext>
                  </a:extLst>
                </a:gridCol>
                <a:gridCol w="329184">
                  <a:extLst>
                    <a:ext uri="{9D8B030D-6E8A-4147-A177-3AD203B41FA5}">
                      <a16:colId xmlns:a16="http://schemas.microsoft.com/office/drawing/2014/main" val="1639301493"/>
                    </a:ext>
                  </a:extLst>
                </a:gridCol>
                <a:gridCol w="329184">
                  <a:extLst>
                    <a:ext uri="{9D8B030D-6E8A-4147-A177-3AD203B41FA5}">
                      <a16:colId xmlns:a16="http://schemas.microsoft.com/office/drawing/2014/main" val="3872656436"/>
                    </a:ext>
                  </a:extLst>
                </a:gridCol>
                <a:gridCol w="370332">
                  <a:extLst>
                    <a:ext uri="{9D8B030D-6E8A-4147-A177-3AD203B41FA5}">
                      <a16:colId xmlns:a16="http://schemas.microsoft.com/office/drawing/2014/main" val="371370458"/>
                    </a:ext>
                  </a:extLst>
                </a:gridCol>
                <a:gridCol w="370332">
                  <a:extLst>
                    <a:ext uri="{9D8B030D-6E8A-4147-A177-3AD203B41FA5}">
                      <a16:colId xmlns:a16="http://schemas.microsoft.com/office/drawing/2014/main" val="2969836706"/>
                    </a:ext>
                  </a:extLst>
                </a:gridCol>
                <a:gridCol w="329184">
                  <a:extLst>
                    <a:ext uri="{9D8B030D-6E8A-4147-A177-3AD203B41FA5}">
                      <a16:colId xmlns:a16="http://schemas.microsoft.com/office/drawing/2014/main" val="2030055802"/>
                    </a:ext>
                  </a:extLst>
                </a:gridCol>
                <a:gridCol w="329184">
                  <a:extLst>
                    <a:ext uri="{9D8B030D-6E8A-4147-A177-3AD203B41FA5}">
                      <a16:colId xmlns:a16="http://schemas.microsoft.com/office/drawing/2014/main" val="4015788126"/>
                    </a:ext>
                  </a:extLst>
                </a:gridCol>
                <a:gridCol w="370332">
                  <a:extLst>
                    <a:ext uri="{9D8B030D-6E8A-4147-A177-3AD203B41FA5}">
                      <a16:colId xmlns:a16="http://schemas.microsoft.com/office/drawing/2014/main" val="1180484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697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- 2018-07-20 11:58:03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تحتوي مزهرية حديقة الحيوانات من " بولس بوتن" على حلي غير مباع صنع منذ زمن بعيد بواسطة ورش خزفية تايلاندية لتصديرها الى محلات بيع التذكارات في هولندا، ويتم ترقيم كل مزهرية بقرص زخرفي مطلي يدويا مع توقيع الشخص الذي صنعه بالاضافة الى تاريخ انشائه. اكتشف هذا التصميم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The Zoo Souvenir vase from #Pols Potten incorporates unsold tourist trinkets, which were manufactured long ago by Thai ceramic workshops for export to souvenir shops in The Netherlands, making this a truly global creation! Each vase is numbered with a hand-painted ceramic disc and has the signature of the person who made it, along with the date of its creation. Discover this design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8155851"/>
                  </a:ext>
                </a:extLst>
              </a:tr>
            </a:tbl>
          </a:graphicData>
        </a:graphic>
      </p:graphicFrame>
      <p:sp>
        <p:nvSpPr>
          <p:cNvPr id="4" name="Text Placeholder 3">
            <a:extLst>
              <a:ext uri="{FF2B5EF4-FFF2-40B4-BE49-F238E27FC236}">
                <a16:creationId xmlns:a16="http://schemas.microsoft.com/office/drawing/2014/main" id="{CD9924A6-8009-4751-849D-020EEA18957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15681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FD062-0AC8-4914-918B-D75D08BA95DA}"/>
              </a:ext>
            </a:extLst>
          </p:cNvPr>
          <p:cNvSpPr>
            <a:spLocks noGrp="1"/>
          </p:cNvSpPr>
          <p:nvPr>
            <p:ph type="title"/>
          </p:nvPr>
        </p:nvSpPr>
        <p:spPr/>
        <p:txBody>
          <a:bodyPr/>
          <a:lstStyle/>
          <a:p>
            <a:r>
              <a:rPr lang="en-US"/>
              <a:t>Facebook Own Posts Table  | Cities - 15 of 16</a:t>
            </a:r>
          </a:p>
        </p:txBody>
      </p:sp>
      <p:graphicFrame>
        <p:nvGraphicFramePr>
          <p:cNvPr id="5" name="Table Placeholder 4">
            <a:extLst>
              <a:ext uri="{FF2B5EF4-FFF2-40B4-BE49-F238E27FC236}">
                <a16:creationId xmlns:a16="http://schemas.microsoft.com/office/drawing/2014/main" id="{17449F78-B123-4454-878D-C2766DDB30D4}"/>
              </a:ext>
            </a:extLst>
          </p:cNvPr>
          <p:cNvGraphicFramePr>
            <a:graphicFrameLocks noGrp="1"/>
          </p:cNvGraphicFramePr>
          <p:nvPr>
            <p:ph type="tbl" sz="quarter" idx="13"/>
            <p:extLst>
              <p:ext uri="{D42A27DB-BD31-4B8C-83A1-F6EECF244321}">
                <p14:modId xmlns:p14="http://schemas.microsoft.com/office/powerpoint/2010/main" val="364389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5341874"/>
                    </a:ext>
                  </a:extLst>
                </a:gridCol>
                <a:gridCol w="370332">
                  <a:extLst>
                    <a:ext uri="{9D8B030D-6E8A-4147-A177-3AD203B41FA5}">
                      <a16:colId xmlns:a16="http://schemas.microsoft.com/office/drawing/2014/main" val="1338481653"/>
                    </a:ext>
                  </a:extLst>
                </a:gridCol>
                <a:gridCol w="370332">
                  <a:extLst>
                    <a:ext uri="{9D8B030D-6E8A-4147-A177-3AD203B41FA5}">
                      <a16:colId xmlns:a16="http://schemas.microsoft.com/office/drawing/2014/main" val="858886065"/>
                    </a:ext>
                  </a:extLst>
                </a:gridCol>
                <a:gridCol w="370332">
                  <a:extLst>
                    <a:ext uri="{9D8B030D-6E8A-4147-A177-3AD203B41FA5}">
                      <a16:colId xmlns:a16="http://schemas.microsoft.com/office/drawing/2014/main" val="567575646"/>
                    </a:ext>
                  </a:extLst>
                </a:gridCol>
                <a:gridCol w="329184">
                  <a:extLst>
                    <a:ext uri="{9D8B030D-6E8A-4147-A177-3AD203B41FA5}">
                      <a16:colId xmlns:a16="http://schemas.microsoft.com/office/drawing/2014/main" val="3862037723"/>
                    </a:ext>
                  </a:extLst>
                </a:gridCol>
                <a:gridCol w="329184">
                  <a:extLst>
                    <a:ext uri="{9D8B030D-6E8A-4147-A177-3AD203B41FA5}">
                      <a16:colId xmlns:a16="http://schemas.microsoft.com/office/drawing/2014/main" val="3880888445"/>
                    </a:ext>
                  </a:extLst>
                </a:gridCol>
                <a:gridCol w="329184">
                  <a:extLst>
                    <a:ext uri="{9D8B030D-6E8A-4147-A177-3AD203B41FA5}">
                      <a16:colId xmlns:a16="http://schemas.microsoft.com/office/drawing/2014/main" val="83465118"/>
                    </a:ext>
                  </a:extLst>
                </a:gridCol>
                <a:gridCol w="329184">
                  <a:extLst>
                    <a:ext uri="{9D8B030D-6E8A-4147-A177-3AD203B41FA5}">
                      <a16:colId xmlns:a16="http://schemas.microsoft.com/office/drawing/2014/main" val="1296412532"/>
                    </a:ext>
                  </a:extLst>
                </a:gridCol>
                <a:gridCol w="329184">
                  <a:extLst>
                    <a:ext uri="{9D8B030D-6E8A-4147-A177-3AD203B41FA5}">
                      <a16:colId xmlns:a16="http://schemas.microsoft.com/office/drawing/2014/main" val="91592952"/>
                    </a:ext>
                  </a:extLst>
                </a:gridCol>
                <a:gridCol w="329184">
                  <a:extLst>
                    <a:ext uri="{9D8B030D-6E8A-4147-A177-3AD203B41FA5}">
                      <a16:colId xmlns:a16="http://schemas.microsoft.com/office/drawing/2014/main" val="2230611136"/>
                    </a:ext>
                  </a:extLst>
                </a:gridCol>
                <a:gridCol w="329184">
                  <a:extLst>
                    <a:ext uri="{9D8B030D-6E8A-4147-A177-3AD203B41FA5}">
                      <a16:colId xmlns:a16="http://schemas.microsoft.com/office/drawing/2014/main" val="1347586874"/>
                    </a:ext>
                  </a:extLst>
                </a:gridCol>
                <a:gridCol w="329184">
                  <a:extLst>
                    <a:ext uri="{9D8B030D-6E8A-4147-A177-3AD203B41FA5}">
                      <a16:colId xmlns:a16="http://schemas.microsoft.com/office/drawing/2014/main" val="3596105855"/>
                    </a:ext>
                  </a:extLst>
                </a:gridCol>
                <a:gridCol w="329184">
                  <a:extLst>
                    <a:ext uri="{9D8B030D-6E8A-4147-A177-3AD203B41FA5}">
                      <a16:colId xmlns:a16="http://schemas.microsoft.com/office/drawing/2014/main" val="1460832951"/>
                    </a:ext>
                  </a:extLst>
                </a:gridCol>
                <a:gridCol w="370332">
                  <a:extLst>
                    <a:ext uri="{9D8B030D-6E8A-4147-A177-3AD203B41FA5}">
                      <a16:colId xmlns:a16="http://schemas.microsoft.com/office/drawing/2014/main" val="1437390476"/>
                    </a:ext>
                  </a:extLst>
                </a:gridCol>
                <a:gridCol w="370332">
                  <a:extLst>
                    <a:ext uri="{9D8B030D-6E8A-4147-A177-3AD203B41FA5}">
                      <a16:colId xmlns:a16="http://schemas.microsoft.com/office/drawing/2014/main" val="1475003252"/>
                    </a:ext>
                  </a:extLst>
                </a:gridCol>
                <a:gridCol w="329184">
                  <a:extLst>
                    <a:ext uri="{9D8B030D-6E8A-4147-A177-3AD203B41FA5}">
                      <a16:colId xmlns:a16="http://schemas.microsoft.com/office/drawing/2014/main" val="1248384068"/>
                    </a:ext>
                  </a:extLst>
                </a:gridCol>
                <a:gridCol w="329184">
                  <a:extLst>
                    <a:ext uri="{9D8B030D-6E8A-4147-A177-3AD203B41FA5}">
                      <a16:colId xmlns:a16="http://schemas.microsoft.com/office/drawing/2014/main" val="3158968548"/>
                    </a:ext>
                  </a:extLst>
                </a:gridCol>
                <a:gridCol w="370332">
                  <a:extLst>
                    <a:ext uri="{9D8B030D-6E8A-4147-A177-3AD203B41FA5}">
                      <a16:colId xmlns:a16="http://schemas.microsoft.com/office/drawing/2014/main" val="3388824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850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- 2018-07-20 11:50:40 </a:t>
                      </a:r>
                      <a:r>
                        <a:rPr kumimoji="0" lang="en-US" sz="1000" b="0" i="0" u="none" strike="noStrike" kern="1200" cap="none" spc="0" normalizeH="0" baseline="0" noProof="0">
                          <a:ln>
                            <a:noFill/>
                          </a:ln>
                          <a:solidFill>
                            <a:prstClr val="black"/>
                          </a:solidFill>
                          <a:effectLst/>
                          <a:uLnTx/>
                          <a:uFillTx/>
                          <a:latin typeface="+mn-lt"/>
                          <a:ea typeface="+mn-ea"/>
                          <a:cs typeface="+mn-cs"/>
                        </a:rPr>
                        <a:t> 
 Add fragrance to your space with #CultiUAE at #CitiesDubai! Shown here, the Mountain diffuser shares the aroma of citron leaves, cardamom, vetiver, and cedar wood, crafted to transport you to the outdoors and the pure, clean scents of a forest-filled, mountainside spot. See more from Culti at @cultiuae!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2071987"/>
                  </a:ext>
                </a:extLst>
              </a:tr>
            </a:tbl>
          </a:graphicData>
        </a:graphic>
      </p:graphicFrame>
      <p:sp>
        <p:nvSpPr>
          <p:cNvPr id="4" name="Text Placeholder 3">
            <a:extLst>
              <a:ext uri="{FF2B5EF4-FFF2-40B4-BE49-F238E27FC236}">
                <a16:creationId xmlns:a16="http://schemas.microsoft.com/office/drawing/2014/main" id="{73940C1C-70E8-4DAE-84B9-DBB39C19827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58922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AE7A7-DC3E-4EBF-8256-33C13E9FF1E0}"/>
              </a:ext>
            </a:extLst>
          </p:cNvPr>
          <p:cNvSpPr>
            <a:spLocks noGrp="1"/>
          </p:cNvSpPr>
          <p:nvPr>
            <p:ph type="title"/>
          </p:nvPr>
        </p:nvSpPr>
        <p:spPr/>
        <p:txBody>
          <a:bodyPr/>
          <a:lstStyle/>
          <a:p>
            <a:r>
              <a:rPr lang="en-US"/>
              <a:t>Facebook Own Posts Table  | Cities - 16 of 16</a:t>
            </a:r>
          </a:p>
        </p:txBody>
      </p:sp>
      <p:graphicFrame>
        <p:nvGraphicFramePr>
          <p:cNvPr id="5" name="Table Placeholder 4">
            <a:extLst>
              <a:ext uri="{FF2B5EF4-FFF2-40B4-BE49-F238E27FC236}">
                <a16:creationId xmlns:a16="http://schemas.microsoft.com/office/drawing/2014/main" id="{6724EEC8-317D-4DAC-B829-364DC7987DB5}"/>
              </a:ext>
            </a:extLst>
          </p:cNvPr>
          <p:cNvGraphicFramePr>
            <a:graphicFrameLocks noGrp="1"/>
          </p:cNvGraphicFramePr>
          <p:nvPr>
            <p:ph type="tbl" sz="quarter" idx="13"/>
            <p:extLst>
              <p:ext uri="{D42A27DB-BD31-4B8C-83A1-F6EECF244321}">
                <p14:modId xmlns:p14="http://schemas.microsoft.com/office/powerpoint/2010/main" val="296951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71040192"/>
                    </a:ext>
                  </a:extLst>
                </a:gridCol>
                <a:gridCol w="370332">
                  <a:extLst>
                    <a:ext uri="{9D8B030D-6E8A-4147-A177-3AD203B41FA5}">
                      <a16:colId xmlns:a16="http://schemas.microsoft.com/office/drawing/2014/main" val="1272375654"/>
                    </a:ext>
                  </a:extLst>
                </a:gridCol>
                <a:gridCol w="370332">
                  <a:extLst>
                    <a:ext uri="{9D8B030D-6E8A-4147-A177-3AD203B41FA5}">
                      <a16:colId xmlns:a16="http://schemas.microsoft.com/office/drawing/2014/main" val="355593551"/>
                    </a:ext>
                  </a:extLst>
                </a:gridCol>
                <a:gridCol w="370332">
                  <a:extLst>
                    <a:ext uri="{9D8B030D-6E8A-4147-A177-3AD203B41FA5}">
                      <a16:colId xmlns:a16="http://schemas.microsoft.com/office/drawing/2014/main" val="3922940153"/>
                    </a:ext>
                  </a:extLst>
                </a:gridCol>
                <a:gridCol w="329184">
                  <a:extLst>
                    <a:ext uri="{9D8B030D-6E8A-4147-A177-3AD203B41FA5}">
                      <a16:colId xmlns:a16="http://schemas.microsoft.com/office/drawing/2014/main" val="411572052"/>
                    </a:ext>
                  </a:extLst>
                </a:gridCol>
                <a:gridCol w="329184">
                  <a:extLst>
                    <a:ext uri="{9D8B030D-6E8A-4147-A177-3AD203B41FA5}">
                      <a16:colId xmlns:a16="http://schemas.microsoft.com/office/drawing/2014/main" val="1256082112"/>
                    </a:ext>
                  </a:extLst>
                </a:gridCol>
                <a:gridCol w="329184">
                  <a:extLst>
                    <a:ext uri="{9D8B030D-6E8A-4147-A177-3AD203B41FA5}">
                      <a16:colId xmlns:a16="http://schemas.microsoft.com/office/drawing/2014/main" val="732377927"/>
                    </a:ext>
                  </a:extLst>
                </a:gridCol>
                <a:gridCol w="329184">
                  <a:extLst>
                    <a:ext uri="{9D8B030D-6E8A-4147-A177-3AD203B41FA5}">
                      <a16:colId xmlns:a16="http://schemas.microsoft.com/office/drawing/2014/main" val="3745089257"/>
                    </a:ext>
                  </a:extLst>
                </a:gridCol>
                <a:gridCol w="329184">
                  <a:extLst>
                    <a:ext uri="{9D8B030D-6E8A-4147-A177-3AD203B41FA5}">
                      <a16:colId xmlns:a16="http://schemas.microsoft.com/office/drawing/2014/main" val="247903036"/>
                    </a:ext>
                  </a:extLst>
                </a:gridCol>
                <a:gridCol w="329184">
                  <a:extLst>
                    <a:ext uri="{9D8B030D-6E8A-4147-A177-3AD203B41FA5}">
                      <a16:colId xmlns:a16="http://schemas.microsoft.com/office/drawing/2014/main" val="2238269647"/>
                    </a:ext>
                  </a:extLst>
                </a:gridCol>
                <a:gridCol w="329184">
                  <a:extLst>
                    <a:ext uri="{9D8B030D-6E8A-4147-A177-3AD203B41FA5}">
                      <a16:colId xmlns:a16="http://schemas.microsoft.com/office/drawing/2014/main" val="3571292951"/>
                    </a:ext>
                  </a:extLst>
                </a:gridCol>
                <a:gridCol w="329184">
                  <a:extLst>
                    <a:ext uri="{9D8B030D-6E8A-4147-A177-3AD203B41FA5}">
                      <a16:colId xmlns:a16="http://schemas.microsoft.com/office/drawing/2014/main" val="909136367"/>
                    </a:ext>
                  </a:extLst>
                </a:gridCol>
                <a:gridCol w="329184">
                  <a:extLst>
                    <a:ext uri="{9D8B030D-6E8A-4147-A177-3AD203B41FA5}">
                      <a16:colId xmlns:a16="http://schemas.microsoft.com/office/drawing/2014/main" val="1242698550"/>
                    </a:ext>
                  </a:extLst>
                </a:gridCol>
                <a:gridCol w="370332">
                  <a:extLst>
                    <a:ext uri="{9D8B030D-6E8A-4147-A177-3AD203B41FA5}">
                      <a16:colId xmlns:a16="http://schemas.microsoft.com/office/drawing/2014/main" val="2699237094"/>
                    </a:ext>
                  </a:extLst>
                </a:gridCol>
                <a:gridCol w="370332">
                  <a:extLst>
                    <a:ext uri="{9D8B030D-6E8A-4147-A177-3AD203B41FA5}">
                      <a16:colId xmlns:a16="http://schemas.microsoft.com/office/drawing/2014/main" val="1920525693"/>
                    </a:ext>
                  </a:extLst>
                </a:gridCol>
                <a:gridCol w="329184">
                  <a:extLst>
                    <a:ext uri="{9D8B030D-6E8A-4147-A177-3AD203B41FA5}">
                      <a16:colId xmlns:a16="http://schemas.microsoft.com/office/drawing/2014/main" val="918496862"/>
                    </a:ext>
                  </a:extLst>
                </a:gridCol>
                <a:gridCol w="329184">
                  <a:extLst>
                    <a:ext uri="{9D8B030D-6E8A-4147-A177-3AD203B41FA5}">
                      <a16:colId xmlns:a16="http://schemas.microsoft.com/office/drawing/2014/main" val="699748265"/>
                    </a:ext>
                  </a:extLst>
                </a:gridCol>
                <a:gridCol w="370332">
                  <a:extLst>
                    <a:ext uri="{9D8B030D-6E8A-4147-A177-3AD203B41FA5}">
                      <a16:colId xmlns:a16="http://schemas.microsoft.com/office/drawing/2014/main" val="1701420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458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- 2018-07-19 07:00:43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تضم مجموعة فيروز من "صلصال" تصاميم من البورسلان الابيض والاكريليك والخطوط الذهبية المعبرة عن رسالة السلام والمحبة واللطف. احصل عليها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Celebrate turquoise with the Fairuz collection from #Silsal! Featuring designs of white porcelain and acrylic, each piece puts this gorgeous and meaningful color on display, accentuated by gold calligraphy strokes sharing a message of peace, love, and kindness. Find the latest from Silsal,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2451277"/>
                  </a:ext>
                </a:extLst>
              </a:tr>
            </a:tbl>
          </a:graphicData>
        </a:graphic>
      </p:graphicFrame>
      <p:sp>
        <p:nvSpPr>
          <p:cNvPr id="4" name="Text Placeholder 3">
            <a:extLst>
              <a:ext uri="{FF2B5EF4-FFF2-40B4-BE49-F238E27FC236}">
                <a16:creationId xmlns:a16="http://schemas.microsoft.com/office/drawing/2014/main" id="{F14DAE2E-C859-46C6-AC1D-21FD5A3EC24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657702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1589</Words>
  <Application>Microsoft Office PowerPoint</Application>
  <PresentationFormat>On-screen Show (4:3)</PresentationFormat>
  <Paragraphs>884</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16</vt:lpstr>
      <vt:lpstr>Facebook Own Posts Table  | Cities - 2 of 16</vt:lpstr>
      <vt:lpstr>Facebook Own Posts Table  | Cities - 3 of 16</vt:lpstr>
      <vt:lpstr>Facebook Own Posts Table  | Cities - 4 of 16</vt:lpstr>
      <vt:lpstr>Facebook Own Posts Table  | Cities - 5 of 16</vt:lpstr>
      <vt:lpstr>Facebook Own Posts Table  | Cities - 6 of 16</vt:lpstr>
      <vt:lpstr>Facebook Own Posts Table  | Cities - 7 of 16</vt:lpstr>
      <vt:lpstr>Facebook Own Posts Table  | Cities - 8 of 16</vt:lpstr>
      <vt:lpstr>Facebook Own Posts Table  | Cities - 9 of 16</vt:lpstr>
      <vt:lpstr>Facebook Own Posts Table  | Cities - 10 of 16</vt:lpstr>
      <vt:lpstr>Facebook Own Posts Table  | Cities - 11 of 16</vt:lpstr>
      <vt:lpstr>Facebook Own Posts Table  | Cities - 12 of 16</vt:lpstr>
      <vt:lpstr>Facebook Own Posts Table  | Cities - 13 of 16</vt:lpstr>
      <vt:lpstr>Facebook Own Posts Table  | Cities - 14 of 16</vt:lpstr>
      <vt:lpstr>Facebook Own Posts Table  | Cities - 15 of 16</vt:lpstr>
      <vt:lpstr>Facebook Own Posts Table  | Cities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Administrator</dc:creator>
  <cp:lastModifiedBy>Administrator</cp:lastModifiedBy>
  <cp:revision>1</cp:revision>
  <dcterms:created xsi:type="dcterms:W3CDTF">2018-08-01T13:13:21Z</dcterms:created>
  <dcterms:modified xsi:type="dcterms:W3CDTF">2018-08-01T13:14:32Z</dcterms:modified>
</cp:coreProperties>
</file>