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0.15563625583636001</c:v>
                </c:pt>
                <c:pt idx="1">
                  <c:v>0.18499334023975</c:v>
                </c:pt>
                <c:pt idx="2">
                  <c:v>5.1702489105546999E-2</c:v>
                </c:pt>
                <c:pt idx="3">
                  <c:v>2.2146759190904999E-2</c:v>
                </c:pt>
                <c:pt idx="4">
                  <c:v>0</c:v>
                </c:pt>
                <c:pt idx="5">
                  <c:v>2.9522473983319999E-2</c:v>
                </c:pt>
                <c:pt idx="6">
                  <c:v>3.6892200988711002E-2</c:v>
                </c:pt>
                <c:pt idx="7">
                  <c:v>2.9502876530462002E-2</c:v>
                </c:pt>
                <c:pt idx="8">
                  <c:v>0.11060315587671</c:v>
                </c:pt>
                <c:pt idx="9">
                  <c:v>-2.9461589452751E-2</c:v>
                </c:pt>
                <c:pt idx="10">
                  <c:v>1.4735135931629E-2</c:v>
                </c:pt>
                <c:pt idx="11">
                  <c:v>4.4198895027624002E-2</c:v>
                </c:pt>
                <c:pt idx="12">
                  <c:v>7.3632280391723995E-2</c:v>
                </c:pt>
                <c:pt idx="13">
                  <c:v>8.8293723787800996E-2</c:v>
                </c:pt>
                <c:pt idx="14">
                  <c:v>9.5567154304198002E-2</c:v>
                </c:pt>
                <c:pt idx="15">
                  <c:v>7.3443008225617E-3</c:v>
                </c:pt>
                <c:pt idx="16">
                  <c:v>3.6718807373137E-2</c:v>
                </c:pt>
                <c:pt idx="17">
                  <c:v>0</c:v>
                </c:pt>
                <c:pt idx="18">
                  <c:v>2.9364263691088001E-2</c:v>
                </c:pt>
                <c:pt idx="19">
                  <c:v>7.3389109056215998E-2</c:v>
                </c:pt>
                <c:pt idx="20">
                  <c:v>2.2000586682312001E-2</c:v>
                </c:pt>
                <c:pt idx="21">
                  <c:v>2.1995747488818999E-2</c:v>
                </c:pt>
                <c:pt idx="22">
                  <c:v>2.9321213898255E-2</c:v>
                </c:pt>
                <c:pt idx="23">
                  <c:v>6.5953392935658994E-2</c:v>
                </c:pt>
                <c:pt idx="24">
                  <c:v>8.7879897473452998E-2</c:v>
                </c:pt>
                <c:pt idx="25">
                  <c:v>0.10975342064828</c:v>
                </c:pt>
                <c:pt idx="26">
                  <c:v>5.8470983774302002E-2</c:v>
                </c:pt>
                <c:pt idx="27">
                  <c:v>0.14609203798393</c:v>
                </c:pt>
                <c:pt idx="28">
                  <c:v>0.11670313639679</c:v>
                </c:pt>
                <c:pt idx="29">
                  <c:v>6.5568993151683005E-2</c:v>
                </c:pt>
                <c:pt idx="30">
                  <c:v>0.10192937750273</c:v>
                </c:pt>
              </c:numCache>
            </c:numRef>
          </c:val>
          <c:smooth val="0"/>
          <c:extLst>
            <c:ext xmlns:c16="http://schemas.microsoft.com/office/drawing/2014/chart" uri="{C3380CC4-5D6E-409C-BE32-E72D297353CC}">
              <c16:uniqueId val="{00000000-EE53-43F3-81E0-26F6737D5845}"/>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0.23101155057753001</c:v>
                </c:pt>
                <c:pt idx="1">
                  <c:v>0.17460539181449999</c:v>
                </c:pt>
                <c:pt idx="2">
                  <c:v>0.19521717911176001</c:v>
                </c:pt>
                <c:pt idx="3">
                  <c:v>0.11133532809129</c:v>
                </c:pt>
                <c:pt idx="4">
                  <c:v>1.3901438798916E-2</c:v>
                </c:pt>
                <c:pt idx="5">
                  <c:v>6.9497532837583999E-3</c:v>
                </c:pt>
                <c:pt idx="6">
                  <c:v>2.0847810979847E-2</c:v>
                </c:pt>
                <c:pt idx="7">
                  <c:v>3.4739109289237999E-2</c:v>
                </c:pt>
                <c:pt idx="8">
                  <c:v>-6.9454090845950996E-3</c:v>
                </c:pt>
                <c:pt idx="9">
                  <c:v>4.1675349031047998E-2</c:v>
                </c:pt>
                <c:pt idx="10">
                  <c:v>6.9429979865305996E-3</c:v>
                </c:pt>
                <c:pt idx="11">
                  <c:v>2.7770063871146999E-2</c:v>
                </c:pt>
                <c:pt idx="12">
                  <c:v>4.8584119933370001E-2</c:v>
                </c:pt>
                <c:pt idx="13">
                  <c:v>6.2434963579604999E-2</c:v>
                </c:pt>
                <c:pt idx="14">
                  <c:v>0</c:v>
                </c:pt>
                <c:pt idx="15">
                  <c:v>2.7731558513587998E-2</c:v>
                </c:pt>
                <c:pt idx="16">
                  <c:v>0</c:v>
                </c:pt>
                <c:pt idx="17">
                  <c:v>-5.5447740504574003E-2</c:v>
                </c:pt>
                <c:pt idx="18">
                  <c:v>1.3869625520110999E-2</c:v>
                </c:pt>
                <c:pt idx="19">
                  <c:v>2.0801553182637999E-2</c:v>
                </c:pt>
                <c:pt idx="20">
                  <c:v>-1.3864818024263001E-2</c:v>
                </c:pt>
                <c:pt idx="21">
                  <c:v>4.160022186785E-2</c:v>
                </c:pt>
                <c:pt idx="22">
                  <c:v>0.12474876983852</c:v>
                </c:pt>
                <c:pt idx="23">
                  <c:v>4.1531113726032999E-2</c:v>
                </c:pt>
                <c:pt idx="24">
                  <c:v>8.3027745104822998E-2</c:v>
                </c:pt>
                <c:pt idx="25">
                  <c:v>0.15900449360525001</c:v>
                </c:pt>
                <c:pt idx="26">
                  <c:v>0.25538376587521</c:v>
                </c:pt>
                <c:pt idx="27">
                  <c:v>0.21342512908778</c:v>
                </c:pt>
                <c:pt idx="28">
                  <c:v>0.19236053860951</c:v>
                </c:pt>
                <c:pt idx="29">
                  <c:v>0.21256171146462</c:v>
                </c:pt>
                <c:pt idx="30">
                  <c:v>0.14368799178926001</c:v>
                </c:pt>
              </c:numCache>
            </c:numRef>
          </c:val>
          <c:smooth val="0"/>
          <c:extLst>
            <c:ext xmlns:c16="http://schemas.microsoft.com/office/drawing/2014/chart" uri="{C3380CC4-5D6E-409C-BE32-E72D297353CC}">
              <c16:uniqueId val="{00000001-EE53-43F3-81E0-26F6737D5845}"/>
            </c:ext>
          </c:extLst>
        </c:ser>
        <c:dLbls>
          <c:showLegendKey val="0"/>
          <c:showVal val="0"/>
          <c:showCatName val="0"/>
          <c:showSerName val="0"/>
          <c:showPercent val="0"/>
          <c:showBubbleSize val="0"/>
        </c:dLbls>
        <c:smooth val="0"/>
        <c:axId val="283379520"/>
        <c:axId val="185764520"/>
      </c:lineChart>
      <c:dateAx>
        <c:axId val="283379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764520"/>
        <c:crosses val="autoZero"/>
        <c:auto val="1"/>
        <c:lblOffset val="100"/>
        <c:baseTimeUnit val="days"/>
      </c:dateAx>
      <c:valAx>
        <c:axId val="185764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37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citiesdubai</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1.0516000000000001</c:v>
                </c:pt>
                <c:pt idx="1">
                  <c:v>0.36959999999999998</c:v>
                </c:pt>
                <c:pt idx="2">
                  <c:v>0.52429999999999999</c:v>
                </c:pt>
                <c:pt idx="3">
                  <c:v>0.41339999999999999</c:v>
                </c:pt>
                <c:pt idx="4">
                  <c:v>0</c:v>
                </c:pt>
                <c:pt idx="5">
                  <c:v>0.69369999999999998</c:v>
                </c:pt>
                <c:pt idx="6">
                  <c:v>0.3836</c:v>
                </c:pt>
                <c:pt idx="7">
                  <c:v>0.44990000000000002</c:v>
                </c:pt>
                <c:pt idx="8">
                  <c:v>0.36109999999999998</c:v>
                </c:pt>
                <c:pt idx="9">
                  <c:v>0.34989999999999999</c:v>
                </c:pt>
                <c:pt idx="10">
                  <c:v>0.30199999999999999</c:v>
                </c:pt>
                <c:pt idx="11">
                  <c:v>0.27989999999999998</c:v>
                </c:pt>
                <c:pt idx="12">
                  <c:v>0.58879999999999999</c:v>
                </c:pt>
                <c:pt idx="13">
                  <c:v>0.22059999999999999</c:v>
                </c:pt>
                <c:pt idx="14">
                  <c:v>0.4335</c:v>
                </c:pt>
                <c:pt idx="15">
                  <c:v>0.67569999999999997</c:v>
                </c:pt>
                <c:pt idx="16">
                  <c:v>0.3891</c:v>
                </c:pt>
                <c:pt idx="17">
                  <c:v>0.22020000000000001</c:v>
                </c:pt>
                <c:pt idx="18">
                  <c:v>0.49180000000000001</c:v>
                </c:pt>
                <c:pt idx="19">
                  <c:v>0</c:v>
                </c:pt>
                <c:pt idx="20">
                  <c:v>0.28599999999999998</c:v>
                </c:pt>
                <c:pt idx="21">
                  <c:v>0.54979999999999996</c:v>
                </c:pt>
                <c:pt idx="22">
                  <c:v>0.54239999999999999</c:v>
                </c:pt>
                <c:pt idx="23">
                  <c:v>0.41760000000000003</c:v>
                </c:pt>
                <c:pt idx="24">
                  <c:v>0.59289999999999998</c:v>
                </c:pt>
                <c:pt idx="25">
                  <c:v>0.43149999999999999</c:v>
                </c:pt>
                <c:pt idx="26">
                  <c:v>0.46029999999999999</c:v>
                </c:pt>
                <c:pt idx="27">
                  <c:v>0.32850000000000001</c:v>
                </c:pt>
                <c:pt idx="28">
                  <c:v>0.36449999999999999</c:v>
                </c:pt>
                <c:pt idx="29">
                  <c:v>0.27679999999999999</c:v>
                </c:pt>
                <c:pt idx="30">
                  <c:v>0.38569999999999999</c:v>
                </c:pt>
              </c:numCache>
            </c:numRef>
          </c:val>
          <c:smooth val="0"/>
          <c:extLst>
            <c:ext xmlns:c16="http://schemas.microsoft.com/office/drawing/2014/chart" uri="{C3380CC4-5D6E-409C-BE32-E72D297353CC}">
              <c16:uniqueId val="{00000000-74E4-4579-BF9E-0D4F27B5D01F}"/>
            </c:ext>
          </c:extLst>
        </c:ser>
        <c:ser>
          <c:idx val="1"/>
          <c:order val="1"/>
          <c:tx>
            <c:strRef>
              <c:f>Sheet1!$C$1</c:f>
              <c:strCache>
                <c:ptCount val="1"/>
                <c:pt idx="0">
                  <c:v>citiesriyadh</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0.80410000000000004</c:v>
                </c:pt>
                <c:pt idx="1">
                  <c:v>0.4536</c:v>
                </c:pt>
                <c:pt idx="2">
                  <c:v>0.36220000000000002</c:v>
                </c:pt>
                <c:pt idx="3">
                  <c:v>0.61899999999999999</c:v>
                </c:pt>
                <c:pt idx="4">
                  <c:v>0</c:v>
                </c:pt>
                <c:pt idx="5">
                  <c:v>1.105</c:v>
                </c:pt>
                <c:pt idx="6">
                  <c:v>0.61150000000000004</c:v>
                </c:pt>
                <c:pt idx="7">
                  <c:v>0.62519999999999998</c:v>
                </c:pt>
                <c:pt idx="8">
                  <c:v>0.32640000000000002</c:v>
                </c:pt>
                <c:pt idx="9">
                  <c:v>1.3264</c:v>
                </c:pt>
                <c:pt idx="10">
                  <c:v>0.44429999999999997</c:v>
                </c:pt>
                <c:pt idx="11">
                  <c:v>0.2707</c:v>
                </c:pt>
                <c:pt idx="12">
                  <c:v>0.45800000000000002</c:v>
                </c:pt>
                <c:pt idx="13">
                  <c:v>0.26350000000000001</c:v>
                </c:pt>
                <c:pt idx="14">
                  <c:v>0.53380000000000005</c:v>
                </c:pt>
                <c:pt idx="15">
                  <c:v>0.48520000000000002</c:v>
                </c:pt>
                <c:pt idx="16">
                  <c:v>0.40889999999999999</c:v>
                </c:pt>
                <c:pt idx="17">
                  <c:v>0.48530000000000001</c:v>
                </c:pt>
                <c:pt idx="18">
                  <c:v>0</c:v>
                </c:pt>
                <c:pt idx="19">
                  <c:v>0</c:v>
                </c:pt>
                <c:pt idx="20">
                  <c:v>0.75570000000000004</c:v>
                </c:pt>
                <c:pt idx="21">
                  <c:v>0.80410000000000004</c:v>
                </c:pt>
                <c:pt idx="22">
                  <c:v>0.85880000000000001</c:v>
                </c:pt>
                <c:pt idx="23">
                  <c:v>0.69899999999999995</c:v>
                </c:pt>
                <c:pt idx="24">
                  <c:v>0.39419999999999999</c:v>
                </c:pt>
                <c:pt idx="25">
                  <c:v>0.1865</c:v>
                </c:pt>
                <c:pt idx="26">
                  <c:v>1.0478000000000001</c:v>
                </c:pt>
                <c:pt idx="27">
                  <c:v>0.35759999999999997</c:v>
                </c:pt>
                <c:pt idx="28">
                  <c:v>0.61770000000000003</c:v>
                </c:pt>
                <c:pt idx="29">
                  <c:v>0.51370000000000005</c:v>
                </c:pt>
                <c:pt idx="30">
                  <c:v>0</c:v>
                </c:pt>
              </c:numCache>
            </c:numRef>
          </c:val>
          <c:smooth val="0"/>
          <c:extLst>
            <c:ext xmlns:c16="http://schemas.microsoft.com/office/drawing/2014/chart" uri="{C3380CC4-5D6E-409C-BE32-E72D297353CC}">
              <c16:uniqueId val="{00000001-74E4-4579-BF9E-0D4F27B5D01F}"/>
            </c:ext>
          </c:extLst>
        </c:ser>
        <c:dLbls>
          <c:showLegendKey val="0"/>
          <c:showVal val="0"/>
          <c:showCatName val="0"/>
          <c:showSerName val="0"/>
          <c:showPercent val="0"/>
          <c:showBubbleSize val="0"/>
        </c:dLbls>
        <c:smooth val="0"/>
        <c:axId val="283742256"/>
        <c:axId val="283743240"/>
      </c:lineChart>
      <c:dateAx>
        <c:axId val="283742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3240"/>
        <c:crosses val="autoZero"/>
        <c:auto val="1"/>
        <c:lblOffset val="100"/>
        <c:baseTimeUnit val="days"/>
      </c:dateAx>
      <c:valAx>
        <c:axId val="283743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742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87964-4D17-427F-B968-F2E7FAF844CE}"/>
              </a:ext>
            </a:extLst>
          </p:cNvPr>
          <p:cNvSpPr>
            <a:spLocks noGrp="1"/>
          </p:cNvSpPr>
          <p:nvPr>
            <p:ph type="ctrTitle"/>
          </p:nvPr>
        </p:nvSpPr>
        <p:spPr/>
        <p:txBody>
          <a:bodyPr/>
          <a:lstStyle/>
          <a:p>
            <a:r>
              <a:rPr lang="en-US"/>
              <a:t>Cities Instagram Dashboard </a:t>
            </a:r>
          </a:p>
        </p:txBody>
      </p:sp>
      <p:sp>
        <p:nvSpPr>
          <p:cNvPr id="3" name="Subtitle 2">
            <a:extLst>
              <a:ext uri="{FF2B5EF4-FFF2-40B4-BE49-F238E27FC236}">
                <a16:creationId xmlns:a16="http://schemas.microsoft.com/office/drawing/2014/main" id="{42FDD83E-019F-47DF-B76C-45F7CC80FE54}"/>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18571886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5646B-0EA3-4E8F-9E31-25CEFA87FE75}"/>
              </a:ext>
            </a:extLst>
          </p:cNvPr>
          <p:cNvSpPr>
            <a:spLocks noGrp="1"/>
          </p:cNvSpPr>
          <p:nvPr>
            <p:ph type="title"/>
          </p:nvPr>
        </p:nvSpPr>
        <p:spPr/>
        <p:txBody>
          <a:bodyPr/>
          <a:lstStyle/>
          <a:p>
            <a:r>
              <a:rPr lang="en-US"/>
              <a:t>Instagram Followers Change Rate | Cities</a:t>
            </a:r>
          </a:p>
        </p:txBody>
      </p:sp>
      <p:graphicFrame>
        <p:nvGraphicFramePr>
          <p:cNvPr id="6" name="Chart Placeholder 5">
            <a:extLst>
              <a:ext uri="{FF2B5EF4-FFF2-40B4-BE49-F238E27FC236}">
                <a16:creationId xmlns:a16="http://schemas.microsoft.com/office/drawing/2014/main" id="{DE1821D4-E9C7-4758-BA20-02EAC262E1EA}"/>
              </a:ext>
            </a:extLst>
          </p:cNvPr>
          <p:cNvGraphicFramePr>
            <a:graphicFrameLocks noGrp="1"/>
          </p:cNvGraphicFramePr>
          <p:nvPr>
            <p:ph type="chart" sz="quarter" idx="13"/>
            <p:extLst>
              <p:ext uri="{D42A27DB-BD31-4B8C-83A1-F6EECF244321}">
                <p14:modId xmlns:p14="http://schemas.microsoft.com/office/powerpoint/2010/main" val="40381331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233F2C7-CAC1-4355-B73E-A50CD21F195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DD6AD543-5891-491C-83C8-7A6425B6A5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5111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6ECC5-DFA1-498E-891F-575C2D527450}"/>
              </a:ext>
            </a:extLst>
          </p:cNvPr>
          <p:cNvSpPr>
            <a:spLocks noGrp="1"/>
          </p:cNvSpPr>
          <p:nvPr>
            <p:ph type="title"/>
          </p:nvPr>
        </p:nvSpPr>
        <p:spPr/>
        <p:txBody>
          <a:bodyPr/>
          <a:lstStyle/>
          <a:p>
            <a:r>
              <a:rPr lang="en-US"/>
              <a:t>Instagram Interaction Rate | Cities</a:t>
            </a:r>
          </a:p>
        </p:txBody>
      </p:sp>
      <p:graphicFrame>
        <p:nvGraphicFramePr>
          <p:cNvPr id="6" name="Chart Placeholder 5">
            <a:extLst>
              <a:ext uri="{FF2B5EF4-FFF2-40B4-BE49-F238E27FC236}">
                <a16:creationId xmlns:a16="http://schemas.microsoft.com/office/drawing/2014/main" id="{BAA1DB46-9B91-4B79-B70F-378394C3A939}"/>
              </a:ext>
            </a:extLst>
          </p:cNvPr>
          <p:cNvGraphicFramePr>
            <a:graphicFrameLocks noGrp="1"/>
          </p:cNvGraphicFramePr>
          <p:nvPr>
            <p:ph type="chart" sz="quarter" idx="13"/>
            <p:extLst>
              <p:ext uri="{D42A27DB-BD31-4B8C-83A1-F6EECF244321}">
                <p14:modId xmlns:p14="http://schemas.microsoft.com/office/powerpoint/2010/main" val="1384839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DF4A22-403A-4334-A4F2-587684CF8E1C}"/>
              </a:ext>
            </a:extLst>
          </p:cNvPr>
          <p:cNvSpPr>
            <a:spLocks noGrp="1"/>
          </p:cNvSpPr>
          <p:nvPr>
            <p:ph type="body" sz="quarter" idx="14"/>
          </p:nvPr>
        </p:nvSpPr>
        <p:spPr/>
        <p:txBody>
          <a:bodyPr/>
          <a:lstStyle/>
          <a:p>
            <a:r>
              <a:rPr lang="en-US"/>
              <a:t>05/01/2018 - 07/01/2018</a:t>
            </a:r>
          </a:p>
        </p:txBody>
      </p:sp>
      <p:sp>
        <p:nvSpPr>
          <p:cNvPr id="5" name="Footer Placeholder 4">
            <a:extLst>
              <a:ext uri="{FF2B5EF4-FFF2-40B4-BE49-F238E27FC236}">
                <a16:creationId xmlns:a16="http://schemas.microsoft.com/office/drawing/2014/main" id="{29CBD41D-2F59-4096-B739-8FB21DBCDE4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52436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D37320-0C4E-4A37-82C0-AA841D803DEB}"/>
              </a:ext>
            </a:extLst>
          </p:cNvPr>
          <p:cNvSpPr>
            <a:spLocks noGrp="1"/>
          </p:cNvSpPr>
          <p:nvPr>
            <p:ph type="title"/>
          </p:nvPr>
        </p:nvSpPr>
        <p:spPr/>
        <p:txBody>
          <a:bodyPr/>
          <a:lstStyle/>
          <a:p>
            <a:r>
              <a:rPr lang="en-US"/>
              <a:t>Instagram Key Metrics Table | Cities</a:t>
            </a:r>
          </a:p>
        </p:txBody>
      </p:sp>
      <p:graphicFrame>
        <p:nvGraphicFramePr>
          <p:cNvPr id="5" name="Table Placeholder 4">
            <a:extLst>
              <a:ext uri="{FF2B5EF4-FFF2-40B4-BE49-F238E27FC236}">
                <a16:creationId xmlns:a16="http://schemas.microsoft.com/office/drawing/2014/main" id="{226F44E1-FC9B-4142-B953-F4F9D3E0A6A8}"/>
              </a:ext>
            </a:extLst>
          </p:cNvPr>
          <p:cNvGraphicFramePr>
            <a:graphicFrameLocks noGrp="1"/>
          </p:cNvGraphicFramePr>
          <p:nvPr>
            <p:ph type="tbl" sz="quarter" idx="13"/>
            <p:extLst>
              <p:ext uri="{D42A27DB-BD31-4B8C-83A1-F6EECF244321}">
                <p14:modId xmlns:p14="http://schemas.microsoft.com/office/powerpoint/2010/main" val="2343805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537240"/>
                    </a:ext>
                  </a:extLst>
                </a:gridCol>
                <a:gridCol w="699516">
                  <a:extLst>
                    <a:ext uri="{9D8B030D-6E8A-4147-A177-3AD203B41FA5}">
                      <a16:colId xmlns:a16="http://schemas.microsoft.com/office/drawing/2014/main" val="741916214"/>
                    </a:ext>
                  </a:extLst>
                </a:gridCol>
                <a:gridCol w="699516">
                  <a:extLst>
                    <a:ext uri="{9D8B030D-6E8A-4147-A177-3AD203B41FA5}">
                      <a16:colId xmlns:a16="http://schemas.microsoft.com/office/drawing/2014/main" val="269036952"/>
                    </a:ext>
                  </a:extLst>
                </a:gridCol>
                <a:gridCol w="658368">
                  <a:extLst>
                    <a:ext uri="{9D8B030D-6E8A-4147-A177-3AD203B41FA5}">
                      <a16:colId xmlns:a16="http://schemas.microsoft.com/office/drawing/2014/main" val="2327555675"/>
                    </a:ext>
                  </a:extLst>
                </a:gridCol>
                <a:gridCol w="658368">
                  <a:extLst>
                    <a:ext uri="{9D8B030D-6E8A-4147-A177-3AD203B41FA5}">
                      <a16:colId xmlns:a16="http://schemas.microsoft.com/office/drawing/2014/main" val="2753006795"/>
                    </a:ext>
                  </a:extLst>
                </a:gridCol>
                <a:gridCol w="658368">
                  <a:extLst>
                    <a:ext uri="{9D8B030D-6E8A-4147-A177-3AD203B41FA5}">
                      <a16:colId xmlns:a16="http://schemas.microsoft.com/office/drawing/2014/main" val="938852740"/>
                    </a:ext>
                  </a:extLst>
                </a:gridCol>
                <a:gridCol w="699516">
                  <a:extLst>
                    <a:ext uri="{9D8B030D-6E8A-4147-A177-3AD203B41FA5}">
                      <a16:colId xmlns:a16="http://schemas.microsoft.com/office/drawing/2014/main" val="3703351985"/>
                    </a:ext>
                  </a:extLst>
                </a:gridCol>
                <a:gridCol w="699516">
                  <a:extLst>
                    <a:ext uri="{9D8B030D-6E8A-4147-A177-3AD203B41FA5}">
                      <a16:colId xmlns:a16="http://schemas.microsoft.com/office/drawing/2014/main" val="1112651068"/>
                    </a:ext>
                  </a:extLst>
                </a:gridCol>
                <a:gridCol w="699516">
                  <a:extLst>
                    <a:ext uri="{9D8B030D-6E8A-4147-A177-3AD203B41FA5}">
                      <a16:colId xmlns:a16="http://schemas.microsoft.com/office/drawing/2014/main" val="1526106541"/>
                    </a:ext>
                  </a:extLst>
                </a:gridCol>
                <a:gridCol w="658368">
                  <a:extLst>
                    <a:ext uri="{9D8B030D-6E8A-4147-A177-3AD203B41FA5}">
                      <a16:colId xmlns:a16="http://schemas.microsoft.com/office/drawing/2014/main" val="229257445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42405449"/>
                  </a:ext>
                </a:extLst>
              </a:tr>
              <a:tr h="370840">
                <a:tc>
                  <a:txBody>
                    <a:bodyPr/>
                    <a:lstStyle/>
                    <a:p>
                      <a:r>
                        <a:rPr lang="en-US" sz="1000"/>
                        <a:t>citiesdubai</a:t>
                      </a:r>
                    </a:p>
                  </a:txBody>
                  <a:tcPr/>
                </a:tc>
                <a:tc>
                  <a:txBody>
                    <a:bodyPr/>
                    <a:lstStyle/>
                    <a:p>
                      <a:r>
                        <a:rPr lang="en-US" sz="1000"/>
                        <a:t>13749</a:t>
                      </a:r>
                    </a:p>
                  </a:txBody>
                  <a:tcPr/>
                </a:tc>
                <a:tc>
                  <a:txBody>
                    <a:bodyPr/>
                    <a:lstStyle/>
                    <a:p>
                      <a:r>
                        <a:rPr lang="en-US" sz="1000"/>
                        <a:t>256</a:t>
                      </a:r>
                    </a:p>
                  </a:txBody>
                  <a:tcPr/>
                </a:tc>
                <a:tc>
                  <a:txBody>
                    <a:bodyPr/>
                    <a:lstStyle/>
                    <a:p>
                      <a:r>
                        <a:rPr lang="en-US" sz="1000"/>
                        <a:t>12</a:t>
                      </a:r>
                    </a:p>
                  </a:txBody>
                  <a:tcPr/>
                </a:tc>
                <a:tc>
                  <a:txBody>
                    <a:bodyPr/>
                    <a:lstStyle/>
                    <a:p>
                      <a:r>
                        <a:rPr lang="en-US" sz="1000"/>
                        <a:t>21</a:t>
                      </a:r>
                    </a:p>
                  </a:txBody>
                  <a:tcPr/>
                </a:tc>
                <a:tc>
                  <a:txBody>
                    <a:bodyPr/>
                    <a:lstStyle/>
                    <a:p>
                      <a:r>
                        <a:rPr lang="en-US" sz="1000"/>
                        <a:t>0</a:t>
                      </a:r>
                    </a:p>
                  </a:txBody>
                  <a:tcPr/>
                </a:tc>
                <a:tc>
                  <a:txBody>
                    <a:bodyPr/>
                    <a:lstStyle/>
                    <a:p>
                      <a:r>
                        <a:rPr lang="en-US" sz="1000"/>
                        <a:t>33</a:t>
                      </a:r>
                    </a:p>
                  </a:txBody>
                  <a:tcPr/>
                </a:tc>
                <a:tc>
                  <a:txBody>
                    <a:bodyPr/>
                    <a:lstStyle/>
                    <a:p>
                      <a:r>
                        <a:rPr lang="en-US" sz="1000"/>
                        <a:t>1943</a:t>
                      </a:r>
                    </a:p>
                  </a:txBody>
                  <a:tcPr/>
                </a:tc>
                <a:tc>
                  <a:txBody>
                    <a:bodyPr/>
                    <a:lstStyle/>
                    <a:p>
                      <a:r>
                        <a:rPr lang="en-US" sz="1000"/>
                        <a:t>14</a:t>
                      </a:r>
                    </a:p>
                  </a:txBody>
                  <a:tcPr/>
                </a:tc>
                <a:tc>
                  <a:txBody>
                    <a:bodyPr/>
                    <a:lstStyle/>
                    <a:p>
                      <a:r>
                        <a:rPr lang="en-US" sz="1000"/>
                        <a:t>0.4354 %</a:t>
                      </a:r>
                    </a:p>
                  </a:txBody>
                  <a:tcPr/>
                </a:tc>
                <a:extLst>
                  <a:ext uri="{0D108BD9-81ED-4DB2-BD59-A6C34878D82A}">
                    <a16:rowId xmlns:a16="http://schemas.microsoft.com/office/drawing/2014/main" val="2847546160"/>
                  </a:ext>
                </a:extLst>
              </a:tr>
              <a:tr h="370840">
                <a:tc>
                  <a:txBody>
                    <a:bodyPr/>
                    <a:lstStyle/>
                    <a:p>
                      <a:r>
                        <a:rPr lang="en-US" sz="1000"/>
                        <a:t>citiesriyadh</a:t>
                      </a:r>
                    </a:p>
                  </a:txBody>
                  <a:tcPr/>
                </a:tc>
                <a:tc>
                  <a:txBody>
                    <a:bodyPr/>
                    <a:lstStyle/>
                    <a:p>
                      <a:r>
                        <a:rPr lang="en-US" sz="1000"/>
                        <a:t>14636</a:t>
                      </a:r>
                    </a:p>
                  </a:txBody>
                  <a:tcPr/>
                </a:tc>
                <a:tc>
                  <a:txBody>
                    <a:bodyPr/>
                    <a:lstStyle/>
                    <a:p>
                      <a:r>
                        <a:rPr lang="en-US" sz="1000"/>
                        <a:t>351</a:t>
                      </a:r>
                    </a:p>
                  </a:txBody>
                  <a:tcPr/>
                </a:tc>
                <a:tc>
                  <a:txBody>
                    <a:bodyPr/>
                    <a:lstStyle/>
                    <a:p>
                      <a:r>
                        <a:rPr lang="en-US" sz="1000"/>
                        <a:t>24</a:t>
                      </a:r>
                    </a:p>
                  </a:txBody>
                  <a:tcPr/>
                </a:tc>
                <a:tc>
                  <a:txBody>
                    <a:bodyPr/>
                    <a:lstStyle/>
                    <a:p>
                      <a:r>
                        <a:rPr lang="en-US" sz="1000"/>
                        <a:t>4</a:t>
                      </a:r>
                    </a:p>
                  </a:txBody>
                  <a:tcPr/>
                </a:tc>
                <a:tc>
                  <a:txBody>
                    <a:bodyPr/>
                    <a:lstStyle/>
                    <a:p>
                      <a:r>
                        <a:rPr lang="en-US" sz="1000"/>
                        <a:t>0</a:t>
                      </a:r>
                    </a:p>
                  </a:txBody>
                  <a:tcPr/>
                </a:tc>
                <a:tc>
                  <a:txBody>
                    <a:bodyPr/>
                    <a:lstStyle/>
                    <a:p>
                      <a:r>
                        <a:rPr lang="en-US" sz="1000"/>
                        <a:t>28</a:t>
                      </a:r>
                    </a:p>
                  </a:txBody>
                  <a:tcPr/>
                </a:tc>
                <a:tc>
                  <a:txBody>
                    <a:bodyPr/>
                    <a:lstStyle/>
                    <a:p>
                      <a:r>
                        <a:rPr lang="en-US" sz="1000"/>
                        <a:t>2251</a:t>
                      </a:r>
                    </a:p>
                  </a:txBody>
                  <a:tcPr/>
                </a:tc>
                <a:tc>
                  <a:txBody>
                    <a:bodyPr/>
                    <a:lstStyle/>
                    <a:p>
                      <a:r>
                        <a:rPr lang="en-US" sz="1000"/>
                        <a:t>90</a:t>
                      </a:r>
                    </a:p>
                  </a:txBody>
                  <a:tcPr/>
                </a:tc>
                <a:tc>
                  <a:txBody>
                    <a:bodyPr/>
                    <a:lstStyle/>
                    <a:p>
                      <a:r>
                        <a:rPr lang="en-US" sz="1000"/>
                        <a:t>0.5782 %</a:t>
                      </a:r>
                    </a:p>
                  </a:txBody>
                  <a:tcPr/>
                </a:tc>
                <a:extLst>
                  <a:ext uri="{0D108BD9-81ED-4DB2-BD59-A6C34878D82A}">
                    <a16:rowId xmlns:a16="http://schemas.microsoft.com/office/drawing/2014/main" val="2578346714"/>
                  </a:ext>
                </a:extLst>
              </a:tr>
            </a:tbl>
          </a:graphicData>
        </a:graphic>
      </p:graphicFrame>
      <p:sp>
        <p:nvSpPr>
          <p:cNvPr id="4" name="Text Placeholder 3">
            <a:extLst>
              <a:ext uri="{FF2B5EF4-FFF2-40B4-BE49-F238E27FC236}">
                <a16:creationId xmlns:a16="http://schemas.microsoft.com/office/drawing/2014/main" id="{C08C1D80-6A0F-4846-8FCD-E0E28E3D470F}"/>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148187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03262-1A18-4EA9-8EDD-352784D266C7}"/>
              </a:ext>
            </a:extLst>
          </p:cNvPr>
          <p:cNvSpPr>
            <a:spLocks noGrp="1"/>
          </p:cNvSpPr>
          <p:nvPr>
            <p:ph type="title"/>
          </p:nvPr>
        </p:nvSpPr>
        <p:spPr/>
        <p:txBody>
          <a:bodyPr/>
          <a:lstStyle/>
          <a:p>
            <a:r>
              <a:rPr lang="en-US"/>
              <a:t>Instagram Posts Table | Cities - 1 of 8</a:t>
            </a:r>
          </a:p>
        </p:txBody>
      </p:sp>
      <p:graphicFrame>
        <p:nvGraphicFramePr>
          <p:cNvPr id="5" name="Table Placeholder 4">
            <a:extLst>
              <a:ext uri="{FF2B5EF4-FFF2-40B4-BE49-F238E27FC236}">
                <a16:creationId xmlns:a16="http://schemas.microsoft.com/office/drawing/2014/main" id="{3016B4A3-341E-434B-8E96-EF804044B459}"/>
              </a:ext>
            </a:extLst>
          </p:cNvPr>
          <p:cNvGraphicFramePr>
            <a:graphicFrameLocks noGrp="1"/>
          </p:cNvGraphicFramePr>
          <p:nvPr>
            <p:ph type="tbl" sz="quarter" idx="13"/>
            <p:extLst>
              <p:ext uri="{D42A27DB-BD31-4B8C-83A1-F6EECF244321}">
                <p14:modId xmlns:p14="http://schemas.microsoft.com/office/powerpoint/2010/main" val="667207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17877970"/>
                    </a:ext>
                  </a:extLst>
                </a:gridCol>
                <a:gridCol w="987552">
                  <a:extLst>
                    <a:ext uri="{9D8B030D-6E8A-4147-A177-3AD203B41FA5}">
                      <a16:colId xmlns:a16="http://schemas.microsoft.com/office/drawing/2014/main" val="4004071875"/>
                    </a:ext>
                  </a:extLst>
                </a:gridCol>
                <a:gridCol w="987552">
                  <a:extLst>
                    <a:ext uri="{9D8B030D-6E8A-4147-A177-3AD203B41FA5}">
                      <a16:colId xmlns:a16="http://schemas.microsoft.com/office/drawing/2014/main" val="3538137694"/>
                    </a:ext>
                  </a:extLst>
                </a:gridCol>
                <a:gridCol w="987552">
                  <a:extLst>
                    <a:ext uri="{9D8B030D-6E8A-4147-A177-3AD203B41FA5}">
                      <a16:colId xmlns:a16="http://schemas.microsoft.com/office/drawing/2014/main" val="3288841509"/>
                    </a:ext>
                  </a:extLst>
                </a:gridCol>
                <a:gridCol w="987552">
                  <a:extLst>
                    <a:ext uri="{9D8B030D-6E8A-4147-A177-3AD203B41FA5}">
                      <a16:colId xmlns:a16="http://schemas.microsoft.com/office/drawing/2014/main" val="311614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3212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- 2018-05-31 11:47:53 </a:t>
                      </a:r>
                      <a:r>
                        <a:rPr kumimoji="0" lang="en-US" sz="1000" b="0" i="0" u="none" strike="noStrike" kern="1200" cap="none" spc="0" normalizeH="0" baseline="0" noProof="0">
                          <a:ln>
                            <a:noFill/>
                          </a:ln>
                          <a:solidFill>
                            <a:prstClr val="black"/>
                          </a:solidFill>
                          <a:effectLst/>
                          <a:uLnTx/>
                          <a:uFillTx/>
                          <a:latin typeface="+mn-lt"/>
                          <a:ea typeface="+mn-ea"/>
                          <a:cs typeface="+mn-cs"/>
                        </a:rPr>
                        <a:t>
 Who's ready for a trip to the beach! These striped beach bags embroidered with colorful fish from #Orient499 are a great accompaniment for a day by the sea! Find them now at #CitiesDubai in JBR! @boutiqueatthebeachdxb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5648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- 2018-05-30 08:35:30 </a:t>
                      </a:r>
                      <a:r>
                        <a:rPr kumimoji="0" lang="en-US" sz="1000" b="0" i="0" u="none" strike="noStrike" kern="1200" cap="none" spc="0" normalizeH="0" baseline="0" noProof="0">
                          <a:ln>
                            <a:noFill/>
                          </a:ln>
                          <a:solidFill>
                            <a:prstClr val="black"/>
                          </a:solidFill>
                          <a:effectLst/>
                          <a:uLnTx/>
                          <a:uFillTx/>
                          <a:latin typeface="+mn-lt"/>
                          <a:ea typeface="+mn-ea"/>
                          <a:cs typeface="+mn-cs"/>
                        </a:rPr>
                        <a:t>
 Add convenience to your daily prayer routine with the Quran stand from Aya The Art of Living. Immaculately designed from wood and plaited fabric cord, the Quran stand offers function and comfort, and even includes a hidden shelf to store phones or glasses. Discover this design from #AyahAlBitar,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5926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- 2018-05-30 08:30:36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هذا الشهر الكريم قدم الطعام للعائلة والاصدقاء بأسلوب أنيق مع ادوات المائدة الجميلة من " صلصال"! متوفرة في مجموعات متعددة ومصنوعة من البورسلان والاكريليك يستوحي صلصال تصاميمه من الخطوط التاريخية والانماط التقليدية. اكتشف اطباق الطعام والاواني الزجاجية واكثر من ذلك من صلصال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This #Ramadan, serve family and friends in style with beautiful tableware from #Silsal! Available in several collections, and crafted from porcelain and modern acrylic, Silsal takes inspiration for its designs from historical calligraphy and traditional patterns. Discover dinnerware, serving-ware, glassware, and gifts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13707274"/>
                  </a:ext>
                </a:extLst>
              </a:tr>
            </a:tbl>
          </a:graphicData>
        </a:graphic>
      </p:graphicFrame>
      <p:sp>
        <p:nvSpPr>
          <p:cNvPr id="4" name="Text Placeholder 3">
            <a:extLst>
              <a:ext uri="{FF2B5EF4-FFF2-40B4-BE49-F238E27FC236}">
                <a16:creationId xmlns:a16="http://schemas.microsoft.com/office/drawing/2014/main" id="{69C1D713-E306-4CD5-88BB-02417176E5C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16393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68C621-FEAC-4EF8-AA31-18CC9FEBE269}"/>
              </a:ext>
            </a:extLst>
          </p:cNvPr>
          <p:cNvSpPr>
            <a:spLocks noGrp="1"/>
          </p:cNvSpPr>
          <p:nvPr>
            <p:ph type="title"/>
          </p:nvPr>
        </p:nvSpPr>
        <p:spPr/>
        <p:txBody>
          <a:bodyPr/>
          <a:lstStyle/>
          <a:p>
            <a:r>
              <a:rPr lang="en-US"/>
              <a:t>Instagram Posts Table | Cities - 2 of 8</a:t>
            </a:r>
          </a:p>
        </p:txBody>
      </p:sp>
      <p:graphicFrame>
        <p:nvGraphicFramePr>
          <p:cNvPr id="5" name="Table Placeholder 4">
            <a:extLst>
              <a:ext uri="{FF2B5EF4-FFF2-40B4-BE49-F238E27FC236}">
                <a16:creationId xmlns:a16="http://schemas.microsoft.com/office/drawing/2014/main" id="{D1E00442-BED0-49AF-B6F9-AF443B2242B5}"/>
              </a:ext>
            </a:extLst>
          </p:cNvPr>
          <p:cNvGraphicFramePr>
            <a:graphicFrameLocks noGrp="1"/>
          </p:cNvGraphicFramePr>
          <p:nvPr>
            <p:ph type="tbl" sz="quarter" idx="13"/>
            <p:extLst>
              <p:ext uri="{D42A27DB-BD31-4B8C-83A1-F6EECF244321}">
                <p14:modId xmlns:p14="http://schemas.microsoft.com/office/powerpoint/2010/main" val="4248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75704655"/>
                    </a:ext>
                  </a:extLst>
                </a:gridCol>
                <a:gridCol w="987552">
                  <a:extLst>
                    <a:ext uri="{9D8B030D-6E8A-4147-A177-3AD203B41FA5}">
                      <a16:colId xmlns:a16="http://schemas.microsoft.com/office/drawing/2014/main" val="3324758700"/>
                    </a:ext>
                  </a:extLst>
                </a:gridCol>
                <a:gridCol w="987552">
                  <a:extLst>
                    <a:ext uri="{9D8B030D-6E8A-4147-A177-3AD203B41FA5}">
                      <a16:colId xmlns:a16="http://schemas.microsoft.com/office/drawing/2014/main" val="1282927855"/>
                    </a:ext>
                  </a:extLst>
                </a:gridCol>
                <a:gridCol w="987552">
                  <a:extLst>
                    <a:ext uri="{9D8B030D-6E8A-4147-A177-3AD203B41FA5}">
                      <a16:colId xmlns:a16="http://schemas.microsoft.com/office/drawing/2014/main" val="1465802231"/>
                    </a:ext>
                  </a:extLst>
                </a:gridCol>
                <a:gridCol w="987552">
                  <a:extLst>
                    <a:ext uri="{9D8B030D-6E8A-4147-A177-3AD203B41FA5}">
                      <a16:colId xmlns:a16="http://schemas.microsoft.com/office/drawing/2014/main" val="1352077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5546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- 2018-05-29 12:26:51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صممت صواني بويدس بلوم من " ساكال " بأقل درجة سماكة ممكنة للرخام من أجل انشاء قطعة خفيفة الوزن. صواني بلوم متوفرة الآن لدى مدن !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Poids Plume trays from #SaccalDesignHouse are carefully crafted from marble and designed with the minimum possible thickness of the marble in order to create a lightweight piece reminiscent of a bird’s plume, or feather. Find Poids Plume trays now at #CitiesRiyadh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9568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- 2018-05-29 11:20:41 </a:t>
                      </a:r>
                      <a:r>
                        <a:rPr kumimoji="0" lang="en-US" sz="1000" b="0" i="0" u="none" strike="noStrike" kern="1200" cap="none" spc="0" normalizeH="0" baseline="0" noProof="0">
                          <a:ln>
                            <a:noFill/>
                          </a:ln>
                          <a:solidFill>
                            <a:prstClr val="black"/>
                          </a:solidFill>
                          <a:effectLst/>
                          <a:uLnTx/>
                          <a:uFillTx/>
                          <a:latin typeface="+mn-lt"/>
                          <a:ea typeface="+mn-ea"/>
                          <a:cs typeface="+mn-cs"/>
                        </a:rPr>
                        <a:t>
 This #Ramadan, host family and friends in style with tableware from #Silsal! Each collection takes inspiration from historical calligraphy and traditional patterns which are recast using bold colors and modern style on porcelain and acrylic to result in beautiful, functional, eye-catching designs. Discover the selection of Silsal,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2459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- 2018-05-28 11:57:08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تسمح لك " اوربت كي " بترتيب مفاتيحك في مكان واحد لتقليل الفوضى ، ويتم تصنيعها باستخدام مادة ناعمه تثبت المفاتيح لمنع خدش الاغراض الاخرى ، الان في مدن !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Orbitkey allows you to organize your keys into a neat stack to reduce clutter, and is made using soft band material which envelops the keys to prevent scratching of other items while eliminating noise. Find your Orbitkey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05659900"/>
                  </a:ext>
                </a:extLst>
              </a:tr>
            </a:tbl>
          </a:graphicData>
        </a:graphic>
      </p:graphicFrame>
      <p:sp>
        <p:nvSpPr>
          <p:cNvPr id="4" name="Text Placeholder 3">
            <a:extLst>
              <a:ext uri="{FF2B5EF4-FFF2-40B4-BE49-F238E27FC236}">
                <a16:creationId xmlns:a16="http://schemas.microsoft.com/office/drawing/2014/main" id="{DE6038EA-B77E-491B-A579-056584A05DD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395856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E4F2A0-B55A-463B-A723-E9E54C6C5252}"/>
              </a:ext>
            </a:extLst>
          </p:cNvPr>
          <p:cNvSpPr>
            <a:spLocks noGrp="1"/>
          </p:cNvSpPr>
          <p:nvPr>
            <p:ph type="title"/>
          </p:nvPr>
        </p:nvSpPr>
        <p:spPr/>
        <p:txBody>
          <a:bodyPr/>
          <a:lstStyle/>
          <a:p>
            <a:r>
              <a:rPr lang="en-US"/>
              <a:t>Instagram Posts Table | Cities - 3 of 8</a:t>
            </a:r>
          </a:p>
        </p:txBody>
      </p:sp>
      <p:graphicFrame>
        <p:nvGraphicFramePr>
          <p:cNvPr id="5" name="Table Placeholder 4">
            <a:extLst>
              <a:ext uri="{FF2B5EF4-FFF2-40B4-BE49-F238E27FC236}">
                <a16:creationId xmlns:a16="http://schemas.microsoft.com/office/drawing/2014/main" id="{DC3BDBF7-AC27-4B0B-9BFE-64CC950A1CE5}"/>
              </a:ext>
            </a:extLst>
          </p:cNvPr>
          <p:cNvGraphicFramePr>
            <a:graphicFrameLocks noGrp="1"/>
          </p:cNvGraphicFramePr>
          <p:nvPr>
            <p:ph type="tbl" sz="quarter" idx="13"/>
            <p:extLst>
              <p:ext uri="{D42A27DB-BD31-4B8C-83A1-F6EECF244321}">
                <p14:modId xmlns:p14="http://schemas.microsoft.com/office/powerpoint/2010/main" val="262399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036505501"/>
                    </a:ext>
                  </a:extLst>
                </a:gridCol>
                <a:gridCol w="987552">
                  <a:extLst>
                    <a:ext uri="{9D8B030D-6E8A-4147-A177-3AD203B41FA5}">
                      <a16:colId xmlns:a16="http://schemas.microsoft.com/office/drawing/2014/main" val="4207379551"/>
                    </a:ext>
                  </a:extLst>
                </a:gridCol>
                <a:gridCol w="987552">
                  <a:extLst>
                    <a:ext uri="{9D8B030D-6E8A-4147-A177-3AD203B41FA5}">
                      <a16:colId xmlns:a16="http://schemas.microsoft.com/office/drawing/2014/main" val="3218407699"/>
                    </a:ext>
                  </a:extLst>
                </a:gridCol>
                <a:gridCol w="987552">
                  <a:extLst>
                    <a:ext uri="{9D8B030D-6E8A-4147-A177-3AD203B41FA5}">
                      <a16:colId xmlns:a16="http://schemas.microsoft.com/office/drawing/2014/main" val="3562845327"/>
                    </a:ext>
                  </a:extLst>
                </a:gridCol>
                <a:gridCol w="987552">
                  <a:extLst>
                    <a:ext uri="{9D8B030D-6E8A-4147-A177-3AD203B41FA5}">
                      <a16:colId xmlns:a16="http://schemas.microsoft.com/office/drawing/2014/main" val="4129070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671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- 2018-05-28 09:19:31 </a:t>
                      </a:r>
                      <a:r>
                        <a:rPr kumimoji="0" lang="en-US" sz="1000" b="0" i="0" u="none" strike="noStrike" kern="1200" cap="none" spc="0" normalizeH="0" baseline="0" noProof="0">
                          <a:ln>
                            <a:noFill/>
                          </a:ln>
                          <a:solidFill>
                            <a:prstClr val="black"/>
                          </a:solidFill>
                          <a:effectLst/>
                          <a:uLnTx/>
                          <a:uFillTx/>
                          <a:latin typeface="+mn-lt"/>
                          <a:ea typeface="+mn-ea"/>
                          <a:cs typeface="+mn-cs"/>
                        </a:rPr>
                        <a:t>
 Enjoy a new twist on tradition from #Orient499! We love these vivid hand-embroidered accents, and the wall art from Abdallah Hatoum which offers a melding of metal and delicate artistic style! Check out the new #Ramadan collection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13405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- 2018-05-27 09:21:53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اعثر على تصاميم جديدة من " ساكال" في  متجر مدن! كما هو موضح هنا،  يمكن استخدام المبخره للعود او معطر زيتي او كحامل للشموع. مصنوعة يدوياً من النحاس، وقطع الرخام الرقيقة التي تبعث بريقًا ناعمًا ، تقدم المبخرة وظيفتين في نفس الوقت مع نمط أنيق وحديث. متاح الآن في المدن! 
</a:t>
                      </a:r>
                      <a:r>
                        <a:rPr kumimoji="0" lang="en-US" sz="1000" b="0" i="0" u="none" strike="noStrike" kern="1200" cap="none" spc="0" normalizeH="0" baseline="0" noProof="0">
                          <a:ln>
                            <a:noFill/>
                          </a:ln>
                          <a:solidFill>
                            <a:prstClr val="black"/>
                          </a:solidFill>
                          <a:effectLst/>
                          <a:uLnTx/>
                          <a:uFillTx/>
                          <a:latin typeface="+mn-lt"/>
                          <a:ea typeface="+mn-ea"/>
                          <a:cs typeface="+mn-cs"/>
                        </a:rPr>
                        <a:t>Find new designs from #SaccalDesignHouse at #CitiesRiyadh! Shown here, Censer can be used as an Oud burner, oil diffuser, or to display a tealight candle. Handcrafted from brushed brass, and thinly cut marble to emit a soft glow, Censer offers 2 in 1 functionality while sharing a sleek, modern style. Now available at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01541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- 2018-05-27 09:21:04 </a:t>
                      </a:r>
                      <a:r>
                        <a:rPr kumimoji="0" lang="en-US" sz="1000" b="0" i="0" u="none" strike="noStrike" kern="1200" cap="none" spc="0" normalizeH="0" baseline="0" noProof="0">
                          <a:ln>
                            <a:noFill/>
                          </a:ln>
                          <a:solidFill>
                            <a:prstClr val="black"/>
                          </a:solidFill>
                          <a:effectLst/>
                          <a:uLnTx/>
                          <a:uFillTx/>
                          <a:latin typeface="+mn-lt"/>
                          <a:ea typeface="+mn-ea"/>
                          <a:cs typeface="+mn-cs"/>
                        </a:rPr>
                        <a:t>
 New #NadaDebs designs have just arrived at #CitiesDubai! Add to your #Ramadan display with serving trays and home decor crafted from American walnut wood and inlaid with patterns made from mother-of-pearl or tin, sharing Nada Debs' characteristic style of minimalism fused with traditional accents.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8732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- 2018-05-26 10:59:12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شكرا لمجلة صوتكيس لمشاركة متجر  مدن مع قرائك ! انقر على الرابط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Thank you to Suitcase magazine for sharing #CitiesRiyadh with your readers! Click the link in bio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92412240"/>
                  </a:ext>
                </a:extLst>
              </a:tr>
            </a:tbl>
          </a:graphicData>
        </a:graphic>
      </p:graphicFrame>
      <p:sp>
        <p:nvSpPr>
          <p:cNvPr id="4" name="Text Placeholder 3">
            <a:extLst>
              <a:ext uri="{FF2B5EF4-FFF2-40B4-BE49-F238E27FC236}">
                <a16:creationId xmlns:a16="http://schemas.microsoft.com/office/drawing/2014/main" id="{363C099D-5225-4D06-A2E1-1B380367AFB4}"/>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2058492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DDC14D-4216-4669-8465-5549375ACD2F}"/>
              </a:ext>
            </a:extLst>
          </p:cNvPr>
          <p:cNvSpPr>
            <a:spLocks noGrp="1"/>
          </p:cNvSpPr>
          <p:nvPr>
            <p:ph type="title"/>
          </p:nvPr>
        </p:nvSpPr>
        <p:spPr/>
        <p:txBody>
          <a:bodyPr/>
          <a:lstStyle/>
          <a:p>
            <a:r>
              <a:rPr lang="en-US"/>
              <a:t>Instagram Posts Table | Cities - 4 of 8</a:t>
            </a:r>
          </a:p>
        </p:txBody>
      </p:sp>
      <p:graphicFrame>
        <p:nvGraphicFramePr>
          <p:cNvPr id="5" name="Table Placeholder 4">
            <a:extLst>
              <a:ext uri="{FF2B5EF4-FFF2-40B4-BE49-F238E27FC236}">
                <a16:creationId xmlns:a16="http://schemas.microsoft.com/office/drawing/2014/main" id="{BB7682F9-3B6E-4F09-BB88-76805A098A9E}"/>
              </a:ext>
            </a:extLst>
          </p:cNvPr>
          <p:cNvGraphicFramePr>
            <a:graphicFrameLocks noGrp="1"/>
          </p:cNvGraphicFramePr>
          <p:nvPr>
            <p:ph type="tbl" sz="quarter" idx="13"/>
            <p:extLst>
              <p:ext uri="{D42A27DB-BD31-4B8C-83A1-F6EECF244321}">
                <p14:modId xmlns:p14="http://schemas.microsoft.com/office/powerpoint/2010/main" val="3376601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17819872"/>
                    </a:ext>
                  </a:extLst>
                </a:gridCol>
                <a:gridCol w="987552">
                  <a:extLst>
                    <a:ext uri="{9D8B030D-6E8A-4147-A177-3AD203B41FA5}">
                      <a16:colId xmlns:a16="http://schemas.microsoft.com/office/drawing/2014/main" val="1303590646"/>
                    </a:ext>
                  </a:extLst>
                </a:gridCol>
                <a:gridCol w="987552">
                  <a:extLst>
                    <a:ext uri="{9D8B030D-6E8A-4147-A177-3AD203B41FA5}">
                      <a16:colId xmlns:a16="http://schemas.microsoft.com/office/drawing/2014/main" val="836798743"/>
                    </a:ext>
                  </a:extLst>
                </a:gridCol>
                <a:gridCol w="987552">
                  <a:extLst>
                    <a:ext uri="{9D8B030D-6E8A-4147-A177-3AD203B41FA5}">
                      <a16:colId xmlns:a16="http://schemas.microsoft.com/office/drawing/2014/main" val="3739546496"/>
                    </a:ext>
                  </a:extLst>
                </a:gridCol>
                <a:gridCol w="987552">
                  <a:extLst>
                    <a:ext uri="{9D8B030D-6E8A-4147-A177-3AD203B41FA5}">
                      <a16:colId xmlns:a16="http://schemas.microsoft.com/office/drawing/2014/main" val="1031481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44123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- 2018-05-26 10:58:24 </a:t>
                      </a:r>
                      <a:r>
                        <a:rPr kumimoji="0" lang="en-US" sz="1000" b="0" i="0" u="none" strike="noStrike" kern="1200" cap="none" spc="0" normalizeH="0" baseline="0" noProof="0">
                          <a:ln>
                            <a:noFill/>
                          </a:ln>
                          <a:solidFill>
                            <a:prstClr val="black"/>
                          </a:solidFill>
                          <a:effectLst/>
                          <a:uLnTx/>
                          <a:uFillTx/>
                          <a:latin typeface="+mn-lt"/>
                          <a:ea typeface="+mn-ea"/>
                          <a:cs typeface="+mn-cs"/>
                        </a:rPr>
                        <a:t>
 Celebrate #Ramadan with #CitiesDubai! Our new display at the Galleria Mall is bursting with new brands, sharing the best in home decor, tableware, fashion, and more! Discover #Silsal, new #NadaDebs, #Orient499, and everything you need to freshen up your style and your space this Ramadan! Be sure to check it out!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53234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- 2018-05-25 12:24:33 </a:t>
                      </a:r>
                      <a:r>
                        <a:rPr kumimoji="0" lang="en-US" sz="1000" b="0" i="0" u="none" strike="noStrike" kern="1200" cap="none" spc="0" normalizeH="0" baseline="0" noProof="0">
                          <a:ln>
                            <a:noFill/>
                          </a:ln>
                          <a:solidFill>
                            <a:prstClr val="black"/>
                          </a:solidFill>
                          <a:effectLst/>
                          <a:uLnTx/>
                          <a:uFillTx/>
                          <a:latin typeface="+mn-lt"/>
                          <a:ea typeface="+mn-ea"/>
                          <a:cs typeface="+mn-cs"/>
                        </a:rPr>
                        <a:t>
 Created by Abdallah Hatoum for #Orient499, this steel-crafted mural combines wheat imagery with a calligraphy design that offers a blessing for the home. Discover it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6003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- 2018-05-25 11:38:38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تخيل الجلوس هنا! يمكنك الاسترخاء مع "لوف بوت" الفريد من نوعه من مجموعه "بقجة"، تجده الآن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Imagine sitting here! Curl up in a new cozy spot with the unique Loveboat from #Bokja’s Migration series of seating. Find 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22122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- 2018-05-24 14:19:01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أعطي نبتتك لمسة سحرية مع النبتة الطائرة من "فلايت"،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Give your plant a touch of magic with the #Lyfe levitating planter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2815311"/>
                  </a:ext>
                </a:extLst>
              </a:tr>
            </a:tbl>
          </a:graphicData>
        </a:graphic>
      </p:graphicFrame>
      <p:sp>
        <p:nvSpPr>
          <p:cNvPr id="4" name="Text Placeholder 3">
            <a:extLst>
              <a:ext uri="{FF2B5EF4-FFF2-40B4-BE49-F238E27FC236}">
                <a16:creationId xmlns:a16="http://schemas.microsoft.com/office/drawing/2014/main" id="{DBC53D1A-0047-4F16-8190-B8ABA4DC187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8396532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F6F2C-F402-4741-9D91-8C0AB2AB4988}"/>
              </a:ext>
            </a:extLst>
          </p:cNvPr>
          <p:cNvSpPr>
            <a:spLocks noGrp="1"/>
          </p:cNvSpPr>
          <p:nvPr>
            <p:ph type="title"/>
          </p:nvPr>
        </p:nvSpPr>
        <p:spPr/>
        <p:txBody>
          <a:bodyPr/>
          <a:lstStyle/>
          <a:p>
            <a:r>
              <a:rPr lang="en-US"/>
              <a:t>Instagram Posts Table | Cities - 5 of 8</a:t>
            </a:r>
          </a:p>
        </p:txBody>
      </p:sp>
      <p:graphicFrame>
        <p:nvGraphicFramePr>
          <p:cNvPr id="5" name="Table Placeholder 4">
            <a:extLst>
              <a:ext uri="{FF2B5EF4-FFF2-40B4-BE49-F238E27FC236}">
                <a16:creationId xmlns:a16="http://schemas.microsoft.com/office/drawing/2014/main" id="{798ECB2F-A824-4B0A-9A79-A74078989751}"/>
              </a:ext>
            </a:extLst>
          </p:cNvPr>
          <p:cNvGraphicFramePr>
            <a:graphicFrameLocks noGrp="1"/>
          </p:cNvGraphicFramePr>
          <p:nvPr>
            <p:ph type="tbl" sz="quarter" idx="13"/>
            <p:extLst>
              <p:ext uri="{D42A27DB-BD31-4B8C-83A1-F6EECF244321}">
                <p14:modId xmlns:p14="http://schemas.microsoft.com/office/powerpoint/2010/main" val="14986716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62981433"/>
                    </a:ext>
                  </a:extLst>
                </a:gridCol>
                <a:gridCol w="987552">
                  <a:extLst>
                    <a:ext uri="{9D8B030D-6E8A-4147-A177-3AD203B41FA5}">
                      <a16:colId xmlns:a16="http://schemas.microsoft.com/office/drawing/2014/main" val="3965065167"/>
                    </a:ext>
                  </a:extLst>
                </a:gridCol>
                <a:gridCol w="987552">
                  <a:extLst>
                    <a:ext uri="{9D8B030D-6E8A-4147-A177-3AD203B41FA5}">
                      <a16:colId xmlns:a16="http://schemas.microsoft.com/office/drawing/2014/main" val="3761320169"/>
                    </a:ext>
                  </a:extLst>
                </a:gridCol>
                <a:gridCol w="987552">
                  <a:extLst>
                    <a:ext uri="{9D8B030D-6E8A-4147-A177-3AD203B41FA5}">
                      <a16:colId xmlns:a16="http://schemas.microsoft.com/office/drawing/2014/main" val="605364562"/>
                    </a:ext>
                  </a:extLst>
                </a:gridCol>
                <a:gridCol w="987552">
                  <a:extLst>
                    <a:ext uri="{9D8B030D-6E8A-4147-A177-3AD203B41FA5}">
                      <a16:colId xmlns:a16="http://schemas.microsoft.com/office/drawing/2014/main" val="2479245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59369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- 2018-05-24 14:16:34 </a:t>
                      </a:r>
                      <a:r>
                        <a:rPr kumimoji="0" lang="en-US" sz="1000" b="0" i="0" u="none" strike="noStrike" kern="1200" cap="none" spc="0" normalizeH="0" baseline="0" noProof="0">
                          <a:ln>
                            <a:noFill/>
                          </a:ln>
                          <a:solidFill>
                            <a:prstClr val="black"/>
                          </a:solidFill>
                          <a:effectLst/>
                          <a:uLnTx/>
                          <a:uFillTx/>
                          <a:latin typeface="+mn-lt"/>
                          <a:ea typeface="+mn-ea"/>
                          <a:cs typeface="+mn-cs"/>
                        </a:rPr>
                        <a:t>
 This #Ramadan, make your space scent-sational with colored diffusers from #CultiUAE! Cities suggests the sweet citrus fragrance of Aramara, which captures the aroma of a summer’s day, or transport your space to the sea with Mareminerale as it conveys the energy of the ocean and waves breaking onto the shore. Each fragrance is matched with vivid colors and stylish design, sure to stimulate the atmosphere of your interior! @cultiuae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4742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- 2018-05-23 10:16:50 </a:t>
                      </a:r>
                      <a:r>
                        <a:rPr kumimoji="0" lang="en-US" sz="1000" b="0" i="0" u="none" strike="noStrike" kern="1200" cap="none" spc="0" normalizeH="0" baseline="0" noProof="0">
                          <a:ln>
                            <a:noFill/>
                          </a:ln>
                          <a:solidFill>
                            <a:prstClr val="black"/>
                          </a:solidFill>
                          <a:effectLst/>
                          <a:uLnTx/>
                          <a:uFillTx/>
                          <a:latin typeface="+mn-lt"/>
                          <a:ea typeface="+mn-ea"/>
                          <a:cs typeface="+mn-cs"/>
                        </a:rPr>
                        <a:t>
 Porcelain and glass paired with gold-accented geometric #patterns and vibrant #colors set the tone and offer serving-ware with style! Enjoy #coffee and #tea with these beautifully-designed pieces from HM,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80233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- 2018-05-23 09:45:57 </a:t>
                      </a:r>
                      <a:r>
                        <a:rPr kumimoji="0" lang="en-US" sz="1000" b="0" i="0" u="none" strike="noStrike" kern="1200" cap="none" spc="0" normalizeH="0" baseline="0" noProof="0">
                          <a:ln>
                            <a:noFill/>
                          </a:ln>
                          <a:solidFill>
                            <a:prstClr val="black"/>
                          </a:solidFill>
                          <a:effectLst/>
                          <a:uLnTx/>
                          <a:uFillTx/>
                          <a:latin typeface="+mn-lt"/>
                          <a:ea typeface="+mn-ea"/>
                          <a:cs typeface="+mn-cs"/>
                        </a:rPr>
                        <a:t>
 Cities has everything you need for #Ramadan, including new tableware from #Silsal! Based in #Dubai, Silsal creates pieces that bring beauty to everyday objects. With a focus on bright #colors and bold #patterns, depicted on fine porcelain or modern acrylic, each collection showcases a different type of historical calligraphy using Silsal's signature style. Discover the perfect home accessories from Silsal,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72505505"/>
                  </a:ext>
                </a:extLst>
              </a:tr>
            </a:tbl>
          </a:graphicData>
        </a:graphic>
      </p:graphicFrame>
      <p:sp>
        <p:nvSpPr>
          <p:cNvPr id="4" name="Text Placeholder 3">
            <a:extLst>
              <a:ext uri="{FF2B5EF4-FFF2-40B4-BE49-F238E27FC236}">
                <a16:creationId xmlns:a16="http://schemas.microsoft.com/office/drawing/2014/main" id="{A65BFC54-ED42-4956-AB14-64937630913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03091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5F00F-D5CD-4AD8-9A1E-1AA25A791F8C}"/>
              </a:ext>
            </a:extLst>
          </p:cNvPr>
          <p:cNvSpPr>
            <a:spLocks noGrp="1"/>
          </p:cNvSpPr>
          <p:nvPr>
            <p:ph type="title"/>
          </p:nvPr>
        </p:nvSpPr>
        <p:spPr/>
        <p:txBody>
          <a:bodyPr/>
          <a:lstStyle/>
          <a:p>
            <a:r>
              <a:rPr lang="en-US"/>
              <a:t>Instagram Posts Table | Cities - 6 of 8</a:t>
            </a:r>
          </a:p>
        </p:txBody>
      </p:sp>
      <p:graphicFrame>
        <p:nvGraphicFramePr>
          <p:cNvPr id="5" name="Table Placeholder 4">
            <a:extLst>
              <a:ext uri="{FF2B5EF4-FFF2-40B4-BE49-F238E27FC236}">
                <a16:creationId xmlns:a16="http://schemas.microsoft.com/office/drawing/2014/main" id="{8689844A-2756-44D2-8B87-058E0337A11B}"/>
              </a:ext>
            </a:extLst>
          </p:cNvPr>
          <p:cNvGraphicFramePr>
            <a:graphicFrameLocks noGrp="1"/>
          </p:cNvGraphicFramePr>
          <p:nvPr>
            <p:ph type="tbl" sz="quarter" idx="13"/>
            <p:extLst>
              <p:ext uri="{D42A27DB-BD31-4B8C-83A1-F6EECF244321}">
                <p14:modId xmlns:p14="http://schemas.microsoft.com/office/powerpoint/2010/main" val="864379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08721654"/>
                    </a:ext>
                  </a:extLst>
                </a:gridCol>
                <a:gridCol w="987552">
                  <a:extLst>
                    <a:ext uri="{9D8B030D-6E8A-4147-A177-3AD203B41FA5}">
                      <a16:colId xmlns:a16="http://schemas.microsoft.com/office/drawing/2014/main" val="2634557839"/>
                    </a:ext>
                  </a:extLst>
                </a:gridCol>
                <a:gridCol w="987552">
                  <a:extLst>
                    <a:ext uri="{9D8B030D-6E8A-4147-A177-3AD203B41FA5}">
                      <a16:colId xmlns:a16="http://schemas.microsoft.com/office/drawing/2014/main" val="3432399734"/>
                    </a:ext>
                  </a:extLst>
                </a:gridCol>
                <a:gridCol w="987552">
                  <a:extLst>
                    <a:ext uri="{9D8B030D-6E8A-4147-A177-3AD203B41FA5}">
                      <a16:colId xmlns:a16="http://schemas.microsoft.com/office/drawing/2014/main" val="1104823889"/>
                    </a:ext>
                  </a:extLst>
                </a:gridCol>
                <a:gridCol w="987552">
                  <a:extLst>
                    <a:ext uri="{9D8B030D-6E8A-4147-A177-3AD203B41FA5}">
                      <a16:colId xmlns:a16="http://schemas.microsoft.com/office/drawing/2014/main" val="29109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7580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- 2018-05-22 14:28:02 </a:t>
                      </a:r>
                      <a:r>
                        <a:rPr kumimoji="0" lang="en-US" sz="1000" b="0" i="0" u="none" strike="noStrike" kern="1200" cap="none" spc="0" normalizeH="0" baseline="0" noProof="0">
                          <a:ln>
                            <a:noFill/>
                          </a:ln>
                          <a:solidFill>
                            <a:prstClr val="black"/>
                          </a:solidFill>
                          <a:effectLst/>
                          <a:uLnTx/>
                          <a:uFillTx/>
                          <a:latin typeface="+mn-lt"/>
                          <a:ea typeface="+mn-ea"/>
                          <a:cs typeface="+mn-cs"/>
                        </a:rPr>
                        <a:t>
 Get your #Ramadan on with #Silsal at Cities! Our new display features colorful tableware that combines art and function with high quality. Sharing items that focus on contrast, each collection showcases historical calligraphy with Silsal’s signature style of bright colors, flowing lines, and gorgeous patterns. Discover Silsal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34357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- 2018-05-22 14:06:08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قطع فريدة من نوعها، تصاميم جريئة وبألوان عديدة، اكتشفها الان مدن!
</a:t>
                      </a:r>
                      <a:r>
                        <a:rPr kumimoji="0" lang="en-US" sz="1000" b="0" i="0" u="none" strike="noStrike" kern="1200" cap="none" spc="0" normalizeH="0" baseline="0" noProof="0">
                          <a:ln>
                            <a:noFill/>
                          </a:ln>
                          <a:solidFill>
                            <a:prstClr val="black"/>
                          </a:solidFill>
                          <a:effectLst/>
                          <a:uLnTx/>
                          <a:uFillTx/>
                          <a:latin typeface="+mn-lt"/>
                          <a:ea typeface="+mn-ea"/>
                          <a:cs typeface="+mn-cs"/>
                        </a:rPr>
                        <a:t>Unique accent items, bold designs, and colors galore! Find a new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49690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- 2018-05-21 14:07:48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مجموعة "ميوز" من "جوناثان ادلر" تضم السيد والسيدة وفازات واطباق دورا مار المستوحاة من لوحة لبيكاسو، اكتشف المجموعة الان في مدن! #مدن #ديكور #كونسبت #ديكور_مودرن #ديكور_عصري #ديكورات_منزلية #ديكور_منزل #الرياض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The Muse collection from #JonathanAdler includes Mr. &amp; Mrs. Muse, and the Dora Maar vases and bowls, which are inspired by the famous muse of Pablo Picasso. Discover the collection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2207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- 2018-05-21 14:04:48 </a:t>
                      </a:r>
                      <a:r>
                        <a:rPr kumimoji="0" lang="en-US" sz="1000" b="0" i="0" u="none" strike="noStrike" kern="1200" cap="none" spc="0" normalizeH="0" baseline="0" noProof="0">
                          <a:ln>
                            <a:noFill/>
                          </a:ln>
                          <a:solidFill>
                            <a:prstClr val="black"/>
                          </a:solidFill>
                          <a:effectLst/>
                          <a:uLnTx/>
                          <a:uFillTx/>
                          <a:latin typeface="+mn-lt"/>
                          <a:ea typeface="+mn-ea"/>
                          <a:cs typeface="+mn-cs"/>
                        </a:rPr>
                        <a:t>
 Throwing it back to our opening bash, celebrating the first #Cities store in #Dubai! Today, you can shop #Cities at the Galleria Mall, at the Dubai Mall, and seaside in JBR! Here’s to many more years of Cities!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9373064"/>
                  </a:ext>
                </a:extLst>
              </a:tr>
            </a:tbl>
          </a:graphicData>
        </a:graphic>
      </p:graphicFrame>
      <p:sp>
        <p:nvSpPr>
          <p:cNvPr id="4" name="Text Placeholder 3">
            <a:extLst>
              <a:ext uri="{FF2B5EF4-FFF2-40B4-BE49-F238E27FC236}">
                <a16:creationId xmlns:a16="http://schemas.microsoft.com/office/drawing/2014/main" id="{4DEE4300-6E12-499E-8D42-80F425AF83D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044821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33AB3-7ABE-4034-BA3C-4757F98D20E9}"/>
              </a:ext>
            </a:extLst>
          </p:cNvPr>
          <p:cNvSpPr>
            <a:spLocks noGrp="1"/>
          </p:cNvSpPr>
          <p:nvPr>
            <p:ph type="title"/>
          </p:nvPr>
        </p:nvSpPr>
        <p:spPr/>
        <p:txBody>
          <a:bodyPr/>
          <a:lstStyle/>
          <a:p>
            <a:r>
              <a:rPr lang="en-US"/>
              <a:t>Instagram Posts Table | Cities - 7 of 8</a:t>
            </a:r>
          </a:p>
        </p:txBody>
      </p:sp>
      <p:graphicFrame>
        <p:nvGraphicFramePr>
          <p:cNvPr id="5" name="Table Placeholder 4">
            <a:extLst>
              <a:ext uri="{FF2B5EF4-FFF2-40B4-BE49-F238E27FC236}">
                <a16:creationId xmlns:a16="http://schemas.microsoft.com/office/drawing/2014/main" id="{56E3EC45-BFEB-474F-9361-2B510A5DE3F1}"/>
              </a:ext>
            </a:extLst>
          </p:cNvPr>
          <p:cNvGraphicFramePr>
            <a:graphicFrameLocks noGrp="1"/>
          </p:cNvGraphicFramePr>
          <p:nvPr>
            <p:ph type="tbl" sz="quarter" idx="13"/>
            <p:extLst>
              <p:ext uri="{D42A27DB-BD31-4B8C-83A1-F6EECF244321}">
                <p14:modId xmlns:p14="http://schemas.microsoft.com/office/powerpoint/2010/main" val="847981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2835658"/>
                    </a:ext>
                  </a:extLst>
                </a:gridCol>
                <a:gridCol w="987552">
                  <a:extLst>
                    <a:ext uri="{9D8B030D-6E8A-4147-A177-3AD203B41FA5}">
                      <a16:colId xmlns:a16="http://schemas.microsoft.com/office/drawing/2014/main" val="2899795182"/>
                    </a:ext>
                  </a:extLst>
                </a:gridCol>
                <a:gridCol w="987552">
                  <a:extLst>
                    <a:ext uri="{9D8B030D-6E8A-4147-A177-3AD203B41FA5}">
                      <a16:colId xmlns:a16="http://schemas.microsoft.com/office/drawing/2014/main" val="2959380548"/>
                    </a:ext>
                  </a:extLst>
                </a:gridCol>
                <a:gridCol w="987552">
                  <a:extLst>
                    <a:ext uri="{9D8B030D-6E8A-4147-A177-3AD203B41FA5}">
                      <a16:colId xmlns:a16="http://schemas.microsoft.com/office/drawing/2014/main" val="233422384"/>
                    </a:ext>
                  </a:extLst>
                </a:gridCol>
                <a:gridCol w="987552">
                  <a:extLst>
                    <a:ext uri="{9D8B030D-6E8A-4147-A177-3AD203B41FA5}">
                      <a16:colId xmlns:a16="http://schemas.microsoft.com/office/drawing/2014/main" val="668778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48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- 2018-05-19 07:52:30 </a:t>
                      </a:r>
                      <a:r>
                        <a:rPr kumimoji="0" lang="en-US" sz="1000" b="0" i="0" u="none" strike="noStrike" kern="1200" cap="none" spc="0" normalizeH="0" baseline="0" noProof="0">
                          <a:ln>
                            <a:noFill/>
                          </a:ln>
                          <a:solidFill>
                            <a:prstClr val="black"/>
                          </a:solidFill>
                          <a:effectLst/>
                          <a:uLnTx/>
                          <a:uFillTx/>
                          <a:latin typeface="+mn-lt"/>
                          <a:ea typeface="+mn-ea"/>
                          <a:cs typeface="+mn-cs"/>
                        </a:rPr>
                        <a:t>
 Made to use on the go and conveniently portable, the Sanctuary was created by Saudi designer Ayah Al Bitar as a storage structure to place all necessary items during prayer, with the purpose of adding functionality to prayer prep. It is an innovative design which creates a personal space for one to meditate or pray, while its minimalist form allows it to blend smoothly into any interior space. Find the Sanctuary now at #CitiesDubai! #CharmofRamadan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3461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- 2018-05-18 15:03:04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مقاعد جلدية مغربية من "بيبل اوف ساند" مصنوعة من أجود أنواع الجلود ومطرزة بنقوش باستخدام حرير صبرا، اختر المقعد المثالي،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Moroccan leather poufs from the People of Sand are made from the highest quality leather and embroidered with intricate patterns using sabra silk. Choose the perfect pouf for your space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852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citiesdubai - 2018-05-18 15:00:03 </a:t>
                      </a:r>
                      <a:r>
                        <a:rPr kumimoji="0" lang="en-US" sz="1000" b="0" i="0" u="none" strike="noStrike" kern="1200" cap="none" spc="0" normalizeH="0" baseline="0" noProof="0">
                          <a:ln>
                            <a:noFill/>
                          </a:ln>
                          <a:solidFill>
                            <a:prstClr val="black"/>
                          </a:solidFill>
                          <a:effectLst/>
                          <a:uLnTx/>
                          <a:uFillTx/>
                          <a:latin typeface="+mn-lt"/>
                          <a:ea typeface="+mn-ea"/>
                          <a:cs typeface="+mn-cs"/>
                        </a:rPr>
                        <a:t>
 Charge up with style and ease! The Woodie power hub and wireless power bank are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2413289"/>
                  </a:ext>
                </a:extLst>
              </a:tr>
            </a:tbl>
          </a:graphicData>
        </a:graphic>
      </p:graphicFrame>
      <p:sp>
        <p:nvSpPr>
          <p:cNvPr id="4" name="Text Placeholder 3">
            <a:extLst>
              <a:ext uri="{FF2B5EF4-FFF2-40B4-BE49-F238E27FC236}">
                <a16:creationId xmlns:a16="http://schemas.microsoft.com/office/drawing/2014/main" id="{8B2932EC-81DE-4C75-92BB-F75DC9FD8C19}"/>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64086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A82A37-BA65-48AE-AD69-57827BAB4B9B}"/>
              </a:ext>
            </a:extLst>
          </p:cNvPr>
          <p:cNvSpPr>
            <a:spLocks noGrp="1"/>
          </p:cNvSpPr>
          <p:nvPr>
            <p:ph type="title"/>
          </p:nvPr>
        </p:nvSpPr>
        <p:spPr/>
        <p:txBody>
          <a:bodyPr/>
          <a:lstStyle/>
          <a:p>
            <a:r>
              <a:rPr lang="en-US"/>
              <a:t>Instagram Posts Table | Cities - 8 of 8</a:t>
            </a:r>
          </a:p>
        </p:txBody>
      </p:sp>
      <p:graphicFrame>
        <p:nvGraphicFramePr>
          <p:cNvPr id="5" name="Table Placeholder 4">
            <a:extLst>
              <a:ext uri="{FF2B5EF4-FFF2-40B4-BE49-F238E27FC236}">
                <a16:creationId xmlns:a16="http://schemas.microsoft.com/office/drawing/2014/main" id="{C06B64E4-B52A-4D97-9A9E-E8F144E182DB}"/>
              </a:ext>
            </a:extLst>
          </p:cNvPr>
          <p:cNvGraphicFramePr>
            <a:graphicFrameLocks noGrp="1"/>
          </p:cNvGraphicFramePr>
          <p:nvPr>
            <p:ph type="tbl" sz="quarter" idx="13"/>
            <p:extLst>
              <p:ext uri="{D42A27DB-BD31-4B8C-83A1-F6EECF244321}">
                <p14:modId xmlns:p14="http://schemas.microsoft.com/office/powerpoint/2010/main" val="428534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96502233"/>
                    </a:ext>
                  </a:extLst>
                </a:gridCol>
                <a:gridCol w="987552">
                  <a:extLst>
                    <a:ext uri="{9D8B030D-6E8A-4147-A177-3AD203B41FA5}">
                      <a16:colId xmlns:a16="http://schemas.microsoft.com/office/drawing/2014/main" val="659160996"/>
                    </a:ext>
                  </a:extLst>
                </a:gridCol>
                <a:gridCol w="987552">
                  <a:extLst>
                    <a:ext uri="{9D8B030D-6E8A-4147-A177-3AD203B41FA5}">
                      <a16:colId xmlns:a16="http://schemas.microsoft.com/office/drawing/2014/main" val="2121256573"/>
                    </a:ext>
                  </a:extLst>
                </a:gridCol>
                <a:gridCol w="987552">
                  <a:extLst>
                    <a:ext uri="{9D8B030D-6E8A-4147-A177-3AD203B41FA5}">
                      <a16:colId xmlns:a16="http://schemas.microsoft.com/office/drawing/2014/main" val="125615186"/>
                    </a:ext>
                  </a:extLst>
                </a:gridCol>
                <a:gridCol w="987552">
                  <a:extLst>
                    <a:ext uri="{9D8B030D-6E8A-4147-A177-3AD203B41FA5}">
                      <a16:colId xmlns:a16="http://schemas.microsoft.com/office/drawing/2014/main" val="2603507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9024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citiesriyadh - 2018-05-17 11:40:24 </a:t>
                      </a:r>
                      <a:r>
                        <a:rPr kumimoji="0" lang="en-US" sz="1000" b="0" i="0" u="none" strike="noStrike" kern="1200" cap="none" spc="0" normalizeH="0" baseline="0" noProof="0">
                          <a:ln>
                            <a:noFill/>
                          </a:ln>
                          <a:solidFill>
                            <a:prstClr val="black"/>
                          </a:solidFill>
                          <a:effectLst/>
                          <a:uLnTx/>
                          <a:uFillTx/>
                          <a:latin typeface="+mn-lt"/>
                          <a:ea typeface="+mn-ea"/>
                          <a:cs typeface="+mn-cs"/>
                        </a:rPr>
                        <a:t>
 New York glam from #JonathanAdler offers a Ramadan-ready twist with serving-ware and home accessories featuring bold patterns, bright colors and beautiful brass and gold, all presented in Adler’s signature modern, minimalist style. We love the Anvil serving bowls which combine angular shapes with richly-colored enamel interiors, and the roughly textured exteriors of the brass Brutalist bowls. Or, enhance your floral display with the Versailles collection of vases featuring hex, maze, and cube patterns accentuated in gold. Find them now at #CitiesRiyadh, just in time for #Ramadan!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76547645"/>
                  </a:ext>
                </a:extLst>
              </a:tr>
            </a:tbl>
          </a:graphicData>
        </a:graphic>
      </p:graphicFrame>
      <p:sp>
        <p:nvSpPr>
          <p:cNvPr id="4" name="Text Placeholder 3">
            <a:extLst>
              <a:ext uri="{FF2B5EF4-FFF2-40B4-BE49-F238E27FC236}">
                <a16:creationId xmlns:a16="http://schemas.microsoft.com/office/drawing/2014/main" id="{FC46CE27-A588-4CE6-BC32-9DCC5E57A94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829040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431</Words>
  <Application>Microsoft Office PowerPoint</Application>
  <PresentationFormat>On-screen Show (4:3)</PresentationFormat>
  <Paragraphs>221</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Cities Instagram Dashboard </vt:lpstr>
      <vt:lpstr>Instagram Followers Change Rate | Cities</vt:lpstr>
      <vt:lpstr>Instagram Interaction Rate | Cities</vt:lpstr>
      <vt:lpstr>Instagram Key Metrics Table | Cities</vt:lpstr>
      <vt:lpstr>Instagram Posts Table | Cities - 1 of 8</vt:lpstr>
      <vt:lpstr>Instagram Posts Table | Cities - 2 of 8</vt:lpstr>
      <vt:lpstr>Instagram Posts Table | Cities - 3 of 8</vt:lpstr>
      <vt:lpstr>Instagram Posts Table | Cities - 4 of 8</vt:lpstr>
      <vt:lpstr>Instagram Posts Table | Cities - 5 of 8</vt:lpstr>
      <vt:lpstr>Instagram Posts Table | Cities - 6 of 8</vt:lpstr>
      <vt:lpstr>Instagram Posts Table | Cities - 7 of 8</vt:lpstr>
      <vt:lpstr>Instagram Posts Table | Cities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Instagram Dashboard </dc:title>
  <dc:creator>Administrator</dc:creator>
  <cp:lastModifiedBy>Administrator</cp:lastModifiedBy>
  <cp:revision>1</cp:revision>
  <dcterms:created xsi:type="dcterms:W3CDTF">2018-06-06T07:31:54Z</dcterms:created>
  <dcterms:modified xsi:type="dcterms:W3CDTF">2018-06-06T07:32:18Z</dcterms:modified>
</cp:coreProperties>
</file>