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289</c:v>
                </c:pt>
              </c:numCache>
            </c:numRef>
          </c:val>
          <c:extLst>
            <c:ext xmlns:c16="http://schemas.microsoft.com/office/drawing/2014/chart" uri="{C3380CC4-5D6E-409C-BE32-E72D297353CC}">
              <c16:uniqueId val="{00000000-2A5D-4F6C-B65B-72F5767E194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3</c:v>
                </c:pt>
              </c:numCache>
            </c:numRef>
          </c:val>
          <c:extLst>
            <c:ext xmlns:c16="http://schemas.microsoft.com/office/drawing/2014/chart" uri="{C3380CC4-5D6E-409C-BE32-E72D297353CC}">
              <c16:uniqueId val="{00000001-2A5D-4F6C-B65B-72F5767E194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2A5D-4F6C-B65B-72F5767E194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2A5D-4F6C-B65B-72F5767E194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2A5D-4F6C-B65B-72F5767E194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2A5D-4F6C-B65B-72F5767E19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2</c:v>
                </c:pt>
              </c:numCache>
            </c:numRef>
          </c:val>
          <c:extLst>
            <c:ext xmlns:c16="http://schemas.microsoft.com/office/drawing/2014/chart" uri="{C3380CC4-5D6E-409C-BE32-E72D297353CC}">
              <c16:uniqueId val="{00000006-2A5D-4F6C-B65B-72F5767E19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5</c:v>
                </c:pt>
              </c:numCache>
            </c:numRef>
          </c:val>
          <c:extLst>
            <c:ext xmlns:c16="http://schemas.microsoft.com/office/drawing/2014/chart" uri="{C3380CC4-5D6E-409C-BE32-E72D297353CC}">
              <c16:uniqueId val="{00000007-2A5D-4F6C-B65B-72F5767E194D}"/>
            </c:ext>
          </c:extLst>
        </c:ser>
        <c:dLbls>
          <c:showLegendKey val="0"/>
          <c:showVal val="0"/>
          <c:showCatName val="0"/>
          <c:showSerName val="0"/>
          <c:showPercent val="0"/>
          <c:showBubbleSize val="0"/>
        </c:dLbls>
        <c:gapWidth val="150"/>
        <c:overlap val="100"/>
        <c:axId val="166264680"/>
        <c:axId val="166265008"/>
      </c:barChart>
      <c:catAx>
        <c:axId val="16626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65008"/>
        <c:crosses val="autoZero"/>
        <c:auto val="1"/>
        <c:lblAlgn val="ctr"/>
        <c:lblOffset val="100"/>
        <c:noMultiLvlLbl val="0"/>
      </c:catAx>
      <c:valAx>
        <c:axId val="166265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6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9.1883614088821008E-3</c:v>
                </c:pt>
                <c:pt idx="1">
                  <c:v>1.2246647480252001E-2</c:v>
                </c:pt>
                <c:pt idx="2">
                  <c:v>1.5304560759106E-2</c:v>
                </c:pt>
                <c:pt idx="3">
                  <c:v>6.1207002081037996E-3</c:v>
                </c:pt>
                <c:pt idx="4">
                  <c:v>1.5301750520259999E-2</c:v>
                </c:pt>
                <c:pt idx="5">
                  <c:v>6.1210748607454998E-3</c:v>
                </c:pt>
                <c:pt idx="6">
                  <c:v>6.1214495592556003E-3</c:v>
                </c:pt>
                <c:pt idx="7">
                  <c:v>1.8366597281744002E-2</c:v>
                </c:pt>
                <c:pt idx="8">
                  <c:v>1.4285131219134E-2</c:v>
                </c:pt>
                <c:pt idx="9">
                  <c:v>1.6325864250438998E-2</c:v>
                </c:pt>
                <c:pt idx="10">
                  <c:v>6.1229488121478997E-3</c:v>
                </c:pt>
                <c:pt idx="11">
                  <c:v>6.1233237401261001E-3</c:v>
                </c:pt>
                <c:pt idx="12">
                  <c:v>9.1849856101891992E-3</c:v>
                </c:pt>
                <c:pt idx="13">
                  <c:v>6.1229488121478997E-3</c:v>
                </c:pt>
                <c:pt idx="14">
                  <c:v>6.1225739300801996E-3</c:v>
                </c:pt>
                <c:pt idx="15">
                  <c:v>1.2244398187829001E-2</c:v>
                </c:pt>
                <c:pt idx="16">
                  <c:v>1.5306434825201E-2</c:v>
                </c:pt>
                <c:pt idx="17">
                  <c:v>0</c:v>
                </c:pt>
                <c:pt idx="18">
                  <c:v>0</c:v>
                </c:pt>
                <c:pt idx="19">
                  <c:v>0</c:v>
                </c:pt>
                <c:pt idx="20">
                  <c:v>1.2246647480252001E-2</c:v>
                </c:pt>
                <c:pt idx="21">
                  <c:v>3.0616618700630999E-2</c:v>
                </c:pt>
                <c:pt idx="22">
                  <c:v>0.62454077883908998</c:v>
                </c:pt>
                <c:pt idx="23">
                  <c:v>6.1236987140233E-3</c:v>
                </c:pt>
                <c:pt idx="24">
                  <c:v>1.2248897599216E-2</c:v>
                </c:pt>
                <c:pt idx="25">
                  <c:v>1.2246647480252001E-2</c:v>
                </c:pt>
                <c:pt idx="26">
                  <c:v>1.2243648607284999E-2</c:v>
                </c:pt>
                <c:pt idx="27">
                  <c:v>1.5300814003305E-2</c:v>
                </c:pt>
                <c:pt idx="28">
                  <c:v>6.1184532550170997E-3</c:v>
                </c:pt>
                <c:pt idx="29">
                  <c:v>3.0581039755351999E-3</c:v>
                </c:pt>
                <c:pt idx="30">
                  <c:v>0</c:v>
                </c:pt>
              </c:numCache>
            </c:numRef>
          </c:val>
          <c:smooth val="0"/>
          <c:extLst>
            <c:ext xmlns:c16="http://schemas.microsoft.com/office/drawing/2014/chart" uri="{C3380CC4-5D6E-409C-BE32-E72D297353CC}">
              <c16:uniqueId val="{00000000-A0F2-41E0-A9B6-C65C7122E581}"/>
            </c:ext>
          </c:extLst>
        </c:ser>
        <c:dLbls>
          <c:showLegendKey val="0"/>
          <c:showVal val="0"/>
          <c:showCatName val="0"/>
          <c:showSerName val="0"/>
          <c:showPercent val="0"/>
          <c:showBubbleSize val="0"/>
        </c:dLbls>
        <c:smooth val="0"/>
        <c:axId val="283109280"/>
        <c:axId val="283109936"/>
      </c:lineChart>
      <c:dateAx>
        <c:axId val="28310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09936"/>
        <c:crosses val="autoZero"/>
        <c:auto val="1"/>
        <c:lblOffset val="100"/>
        <c:baseTimeUnit val="days"/>
      </c:dateAx>
      <c:valAx>
        <c:axId val="28310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3.3284832205640998E-2</c:v>
                </c:pt>
              </c:numCache>
            </c:numRef>
          </c:val>
          <c:extLst>
            <c:ext xmlns:c16="http://schemas.microsoft.com/office/drawing/2014/chart" uri="{C3380CC4-5D6E-409C-BE32-E72D297353CC}">
              <c16:uniqueId val="{00000000-8BA3-45B3-AB4F-5113989AC4C0}"/>
            </c:ext>
          </c:extLst>
        </c:ser>
        <c:dLbls>
          <c:showLegendKey val="0"/>
          <c:showVal val="0"/>
          <c:showCatName val="0"/>
          <c:showSerName val="0"/>
          <c:showPercent val="0"/>
          <c:showBubbleSize val="0"/>
        </c:dLbls>
        <c:gapWidth val="219"/>
        <c:overlap val="-27"/>
        <c:axId val="345738768"/>
        <c:axId val="345737128"/>
      </c:barChart>
      <c:catAx>
        <c:axId val="3457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7128"/>
        <c:crosses val="autoZero"/>
        <c:auto val="1"/>
        <c:lblAlgn val="ctr"/>
        <c:lblOffset val="100"/>
        <c:noMultiLvlLbl val="0"/>
      </c:catAx>
      <c:valAx>
        <c:axId val="34573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c:v>
                </c:pt>
                <c:pt idx="1">
                  <c:v>2</c:v>
                </c:pt>
                <c:pt idx="2">
                  <c:v>2</c:v>
                </c:pt>
                <c:pt idx="3">
                  <c:v>1</c:v>
                </c:pt>
                <c:pt idx="4">
                  <c:v>2</c:v>
                </c:pt>
                <c:pt idx="5">
                  <c:v>1</c:v>
                </c:pt>
                <c:pt idx="6">
                  <c:v>1</c:v>
                </c:pt>
                <c:pt idx="7">
                  <c:v>3</c:v>
                </c:pt>
                <c:pt idx="8">
                  <c:v>2</c:v>
                </c:pt>
                <c:pt idx="9">
                  <c:v>2</c:v>
                </c:pt>
                <c:pt idx="10">
                  <c:v>1</c:v>
                </c:pt>
                <c:pt idx="11">
                  <c:v>1</c:v>
                </c:pt>
                <c:pt idx="12">
                  <c:v>1</c:v>
                </c:pt>
                <c:pt idx="13">
                  <c:v>1</c:v>
                </c:pt>
                <c:pt idx="14">
                  <c:v>1</c:v>
                </c:pt>
                <c:pt idx="15">
                  <c:v>2</c:v>
                </c:pt>
                <c:pt idx="16">
                  <c:v>2</c:v>
                </c:pt>
                <c:pt idx="17">
                  <c:v>0</c:v>
                </c:pt>
                <c:pt idx="18">
                  <c:v>0</c:v>
                </c:pt>
                <c:pt idx="19">
                  <c:v>0</c:v>
                </c:pt>
                <c:pt idx="20">
                  <c:v>2</c:v>
                </c:pt>
                <c:pt idx="21">
                  <c:v>5</c:v>
                </c:pt>
                <c:pt idx="22">
                  <c:v>102</c:v>
                </c:pt>
                <c:pt idx="23">
                  <c:v>1</c:v>
                </c:pt>
                <c:pt idx="24">
                  <c:v>2</c:v>
                </c:pt>
                <c:pt idx="25">
                  <c:v>2</c:v>
                </c:pt>
                <c:pt idx="26">
                  <c:v>2</c:v>
                </c:pt>
                <c:pt idx="27">
                  <c:v>2</c:v>
                </c:pt>
                <c:pt idx="28">
                  <c:v>1</c:v>
                </c:pt>
                <c:pt idx="29">
                  <c:v>0</c:v>
                </c:pt>
                <c:pt idx="30">
                  <c:v>0</c:v>
                </c:pt>
              </c:numCache>
            </c:numRef>
          </c:val>
          <c:smooth val="0"/>
          <c:extLst>
            <c:ext xmlns:c16="http://schemas.microsoft.com/office/drawing/2014/chart" uri="{C3380CC4-5D6E-409C-BE32-E72D297353CC}">
              <c16:uniqueId val="{00000000-F852-47C0-B1DF-AA3B1BE0088B}"/>
            </c:ext>
          </c:extLst>
        </c:ser>
        <c:dLbls>
          <c:showLegendKey val="0"/>
          <c:showVal val="0"/>
          <c:showCatName val="0"/>
          <c:showSerName val="0"/>
          <c:showPercent val="0"/>
          <c:showBubbleSize val="0"/>
        </c:dLbls>
        <c:smooth val="0"/>
        <c:axId val="345736144"/>
        <c:axId val="345737784"/>
      </c:lineChart>
      <c:dateAx>
        <c:axId val="34573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7784"/>
        <c:crosses val="autoZero"/>
        <c:auto val="1"/>
        <c:lblOffset val="100"/>
        <c:baseTimeUnit val="days"/>
      </c:dateAx>
      <c:valAx>
        <c:axId val="34573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F0A-4BAA-8264-2999FA625748}"/>
            </c:ext>
          </c:extLst>
        </c:ser>
        <c:dLbls>
          <c:showLegendKey val="0"/>
          <c:showVal val="0"/>
          <c:showCatName val="0"/>
          <c:showSerName val="0"/>
          <c:showPercent val="0"/>
          <c:showBubbleSize val="0"/>
        </c:dLbls>
        <c:smooth val="0"/>
        <c:axId val="350157960"/>
        <c:axId val="350159600"/>
      </c:lineChart>
      <c:dateAx>
        <c:axId val="35015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9600"/>
        <c:crosses val="autoZero"/>
        <c:auto val="1"/>
        <c:lblOffset val="100"/>
        <c:baseTimeUnit val="days"/>
      </c:dateAx>
      <c:valAx>
        <c:axId val="35015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2</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2DA-44E7-9A68-A6EB7C5ED602}"/>
            </c:ext>
          </c:extLst>
        </c:ser>
        <c:dLbls>
          <c:showLegendKey val="0"/>
          <c:showVal val="0"/>
          <c:showCatName val="0"/>
          <c:showSerName val="0"/>
          <c:showPercent val="0"/>
          <c:showBubbleSize val="0"/>
        </c:dLbls>
        <c:smooth val="0"/>
        <c:axId val="348130064"/>
        <c:axId val="278080728"/>
      </c:lineChart>
      <c:dateAx>
        <c:axId val="34813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80728"/>
        <c:crosses val="autoZero"/>
        <c:auto val="1"/>
        <c:lblOffset val="100"/>
        <c:baseTimeUnit val="days"/>
      </c:dateAx>
      <c:valAx>
        <c:axId val="27808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3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35831</c:v>
                </c:pt>
                <c:pt idx="1">
                  <c:v>31311</c:v>
                </c:pt>
                <c:pt idx="2">
                  <c:v>13286</c:v>
                </c:pt>
                <c:pt idx="3">
                  <c:v>6233</c:v>
                </c:pt>
                <c:pt idx="4">
                  <c:v>7769</c:v>
                </c:pt>
                <c:pt idx="5">
                  <c:v>6016</c:v>
                </c:pt>
                <c:pt idx="6">
                  <c:v>5730</c:v>
                </c:pt>
                <c:pt idx="7">
                  <c:v>3961</c:v>
                </c:pt>
                <c:pt idx="8">
                  <c:v>5779</c:v>
                </c:pt>
                <c:pt idx="9">
                  <c:v>3834</c:v>
                </c:pt>
                <c:pt idx="10">
                  <c:v>5662</c:v>
                </c:pt>
                <c:pt idx="11">
                  <c:v>4785</c:v>
                </c:pt>
                <c:pt idx="12">
                  <c:v>6096</c:v>
                </c:pt>
                <c:pt idx="13">
                  <c:v>6874</c:v>
                </c:pt>
                <c:pt idx="14">
                  <c:v>5772</c:v>
                </c:pt>
                <c:pt idx="15">
                  <c:v>4626</c:v>
                </c:pt>
                <c:pt idx="16">
                  <c:v>5176</c:v>
                </c:pt>
                <c:pt idx="17">
                  <c:v>3488</c:v>
                </c:pt>
                <c:pt idx="18">
                  <c:v>8094</c:v>
                </c:pt>
                <c:pt idx="19">
                  <c:v>4913</c:v>
                </c:pt>
                <c:pt idx="20">
                  <c:v>3076</c:v>
                </c:pt>
                <c:pt idx="21">
                  <c:v>4541</c:v>
                </c:pt>
                <c:pt idx="22">
                  <c:v>5357</c:v>
                </c:pt>
                <c:pt idx="23">
                  <c:v>4075</c:v>
                </c:pt>
                <c:pt idx="24">
                  <c:v>6034</c:v>
                </c:pt>
                <c:pt idx="25">
                  <c:v>11980</c:v>
                </c:pt>
                <c:pt idx="26">
                  <c:v>12150</c:v>
                </c:pt>
                <c:pt idx="27">
                  <c:v>9036</c:v>
                </c:pt>
                <c:pt idx="28">
                  <c:v>8522</c:v>
                </c:pt>
                <c:pt idx="29">
                  <c:v>12353</c:v>
                </c:pt>
                <c:pt idx="30">
                  <c:v>10911</c:v>
                </c:pt>
              </c:numCache>
            </c:numRef>
          </c:val>
          <c:smooth val="0"/>
          <c:extLst>
            <c:ext xmlns:c16="http://schemas.microsoft.com/office/drawing/2014/chart" uri="{C3380CC4-5D6E-409C-BE32-E72D297353CC}">
              <c16:uniqueId val="{00000000-DA62-4150-BE5B-CFC79FAB3284}"/>
            </c:ext>
          </c:extLst>
        </c:ser>
        <c:dLbls>
          <c:showLegendKey val="0"/>
          <c:showVal val="0"/>
          <c:showCatName val="0"/>
          <c:showSerName val="0"/>
          <c:showPercent val="0"/>
          <c:showBubbleSize val="0"/>
        </c:dLbls>
        <c:smooth val="0"/>
        <c:axId val="345734752"/>
        <c:axId val="345735736"/>
      </c:lineChart>
      <c:dateAx>
        <c:axId val="34573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5736"/>
        <c:crosses val="autoZero"/>
        <c:auto val="1"/>
        <c:lblOffset val="100"/>
        <c:baseTimeUnit val="days"/>
      </c:dateAx>
      <c:valAx>
        <c:axId val="34573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736</c:v>
                </c:pt>
                <c:pt idx="1">
                  <c:v>643</c:v>
                </c:pt>
                <c:pt idx="2">
                  <c:v>239</c:v>
                </c:pt>
                <c:pt idx="3">
                  <c:v>73</c:v>
                </c:pt>
                <c:pt idx="4">
                  <c:v>70</c:v>
                </c:pt>
                <c:pt idx="5">
                  <c:v>54</c:v>
                </c:pt>
                <c:pt idx="6">
                  <c:v>62</c:v>
                </c:pt>
                <c:pt idx="7">
                  <c:v>60</c:v>
                </c:pt>
                <c:pt idx="8">
                  <c:v>58</c:v>
                </c:pt>
                <c:pt idx="9">
                  <c:v>50</c:v>
                </c:pt>
                <c:pt idx="10">
                  <c:v>58</c:v>
                </c:pt>
                <c:pt idx="11">
                  <c:v>65</c:v>
                </c:pt>
                <c:pt idx="12">
                  <c:v>60</c:v>
                </c:pt>
                <c:pt idx="13">
                  <c:v>65</c:v>
                </c:pt>
                <c:pt idx="14">
                  <c:v>55</c:v>
                </c:pt>
                <c:pt idx="15">
                  <c:v>44</c:v>
                </c:pt>
                <c:pt idx="16">
                  <c:v>58</c:v>
                </c:pt>
                <c:pt idx="17">
                  <c:v>52</c:v>
                </c:pt>
                <c:pt idx="18">
                  <c:v>46</c:v>
                </c:pt>
                <c:pt idx="19">
                  <c:v>53</c:v>
                </c:pt>
                <c:pt idx="20">
                  <c:v>58</c:v>
                </c:pt>
                <c:pt idx="21">
                  <c:v>55</c:v>
                </c:pt>
                <c:pt idx="22">
                  <c:v>54</c:v>
                </c:pt>
                <c:pt idx="23">
                  <c:v>42</c:v>
                </c:pt>
                <c:pt idx="24">
                  <c:v>174</c:v>
                </c:pt>
                <c:pt idx="25">
                  <c:v>239</c:v>
                </c:pt>
                <c:pt idx="26">
                  <c:v>224</c:v>
                </c:pt>
                <c:pt idx="27">
                  <c:v>225</c:v>
                </c:pt>
                <c:pt idx="28">
                  <c:v>224</c:v>
                </c:pt>
                <c:pt idx="29">
                  <c:v>212</c:v>
                </c:pt>
                <c:pt idx="30">
                  <c:v>213</c:v>
                </c:pt>
              </c:numCache>
            </c:numRef>
          </c:val>
          <c:smooth val="0"/>
          <c:extLst>
            <c:ext xmlns:c16="http://schemas.microsoft.com/office/drawing/2014/chart" uri="{C3380CC4-5D6E-409C-BE32-E72D297353CC}">
              <c16:uniqueId val="{00000000-F40D-4A6D-A08A-D2E16CFD1BA0}"/>
            </c:ext>
          </c:extLst>
        </c:ser>
        <c:dLbls>
          <c:showLegendKey val="0"/>
          <c:showVal val="0"/>
          <c:showCatName val="0"/>
          <c:showSerName val="0"/>
          <c:showPercent val="0"/>
          <c:showBubbleSize val="0"/>
        </c:dLbls>
        <c:smooth val="0"/>
        <c:axId val="168628216"/>
        <c:axId val="168628544"/>
      </c:lineChart>
      <c:dateAx>
        <c:axId val="16862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628544"/>
        <c:crosses val="autoZero"/>
        <c:auto val="1"/>
        <c:lblOffset val="100"/>
        <c:baseTimeUnit val="days"/>
      </c:dateAx>
      <c:valAx>
        <c:axId val="16862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62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C64-4770-9BD3-F4E44DA5A474}"/>
            </c:ext>
          </c:extLst>
        </c:ser>
        <c:dLbls>
          <c:showLegendKey val="0"/>
          <c:showVal val="0"/>
          <c:showCatName val="0"/>
          <c:showSerName val="0"/>
          <c:showPercent val="0"/>
          <c:showBubbleSize val="0"/>
        </c:dLbls>
        <c:smooth val="0"/>
        <c:axId val="350155336"/>
        <c:axId val="350157632"/>
      </c:lineChart>
      <c:dateAx>
        <c:axId val="35015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7632"/>
        <c:crosses val="autoZero"/>
        <c:auto val="1"/>
        <c:lblOffset val="100"/>
        <c:baseTimeUnit val="days"/>
      </c:dateAx>
      <c:valAx>
        <c:axId val="35015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1D5-4DC7-8402-985D093D93FC}"/>
            </c:ext>
          </c:extLst>
        </c:ser>
        <c:dLbls>
          <c:showLegendKey val="0"/>
          <c:showVal val="0"/>
          <c:showCatName val="0"/>
          <c:showSerName val="0"/>
          <c:showPercent val="0"/>
          <c:showBubbleSize val="0"/>
        </c:dLbls>
        <c:smooth val="0"/>
        <c:axId val="350160256"/>
        <c:axId val="350156320"/>
      </c:lineChart>
      <c:dateAx>
        <c:axId val="35016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56320"/>
        <c:crosses val="autoZero"/>
        <c:auto val="1"/>
        <c:lblOffset val="100"/>
        <c:baseTimeUnit val="days"/>
      </c:dateAx>
      <c:valAx>
        <c:axId val="35015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6C3FF-2126-4ACC-A294-EB3DB4376DD3}"/>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15B4AD5C-1524-474E-AB38-E326DDCD02B7}"/>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1127938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6D61-E854-4406-8F3A-B94134872CEE}"/>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DCF5C2E0-89A1-47EE-9027-D6C373B160BD}"/>
              </a:ext>
            </a:extLst>
          </p:cNvPr>
          <p:cNvGraphicFramePr>
            <a:graphicFrameLocks noGrp="1"/>
          </p:cNvGraphicFramePr>
          <p:nvPr>
            <p:ph type="tbl" sz="quarter" idx="13"/>
            <p:extLst>
              <p:ext uri="{D42A27DB-BD31-4B8C-83A1-F6EECF244321}">
                <p14:modId xmlns:p14="http://schemas.microsoft.com/office/powerpoint/2010/main" val="177353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55675730"/>
                    </a:ext>
                  </a:extLst>
                </a:gridCol>
                <a:gridCol w="263347">
                  <a:extLst>
                    <a:ext uri="{9D8B030D-6E8A-4147-A177-3AD203B41FA5}">
                      <a16:colId xmlns:a16="http://schemas.microsoft.com/office/drawing/2014/main" val="3117034536"/>
                    </a:ext>
                  </a:extLst>
                </a:gridCol>
                <a:gridCol w="263347">
                  <a:extLst>
                    <a:ext uri="{9D8B030D-6E8A-4147-A177-3AD203B41FA5}">
                      <a16:colId xmlns:a16="http://schemas.microsoft.com/office/drawing/2014/main" val="242486028"/>
                    </a:ext>
                  </a:extLst>
                </a:gridCol>
                <a:gridCol w="263347">
                  <a:extLst>
                    <a:ext uri="{9D8B030D-6E8A-4147-A177-3AD203B41FA5}">
                      <a16:colId xmlns:a16="http://schemas.microsoft.com/office/drawing/2014/main" val="4227189987"/>
                    </a:ext>
                  </a:extLst>
                </a:gridCol>
                <a:gridCol w="263347">
                  <a:extLst>
                    <a:ext uri="{9D8B030D-6E8A-4147-A177-3AD203B41FA5}">
                      <a16:colId xmlns:a16="http://schemas.microsoft.com/office/drawing/2014/main" val="1768962759"/>
                    </a:ext>
                  </a:extLst>
                </a:gridCol>
                <a:gridCol w="263347">
                  <a:extLst>
                    <a:ext uri="{9D8B030D-6E8A-4147-A177-3AD203B41FA5}">
                      <a16:colId xmlns:a16="http://schemas.microsoft.com/office/drawing/2014/main" val="3096309670"/>
                    </a:ext>
                  </a:extLst>
                </a:gridCol>
                <a:gridCol w="263347">
                  <a:extLst>
                    <a:ext uri="{9D8B030D-6E8A-4147-A177-3AD203B41FA5}">
                      <a16:colId xmlns:a16="http://schemas.microsoft.com/office/drawing/2014/main" val="914439088"/>
                    </a:ext>
                  </a:extLst>
                </a:gridCol>
                <a:gridCol w="263347">
                  <a:extLst>
                    <a:ext uri="{9D8B030D-6E8A-4147-A177-3AD203B41FA5}">
                      <a16:colId xmlns:a16="http://schemas.microsoft.com/office/drawing/2014/main" val="3551147626"/>
                    </a:ext>
                  </a:extLst>
                </a:gridCol>
                <a:gridCol w="263347">
                  <a:extLst>
                    <a:ext uri="{9D8B030D-6E8A-4147-A177-3AD203B41FA5}">
                      <a16:colId xmlns:a16="http://schemas.microsoft.com/office/drawing/2014/main" val="2864169116"/>
                    </a:ext>
                  </a:extLst>
                </a:gridCol>
                <a:gridCol w="263347">
                  <a:extLst>
                    <a:ext uri="{9D8B030D-6E8A-4147-A177-3AD203B41FA5}">
                      <a16:colId xmlns:a16="http://schemas.microsoft.com/office/drawing/2014/main" val="1698029118"/>
                    </a:ext>
                  </a:extLst>
                </a:gridCol>
                <a:gridCol w="263347">
                  <a:extLst>
                    <a:ext uri="{9D8B030D-6E8A-4147-A177-3AD203B41FA5}">
                      <a16:colId xmlns:a16="http://schemas.microsoft.com/office/drawing/2014/main" val="908043352"/>
                    </a:ext>
                  </a:extLst>
                </a:gridCol>
                <a:gridCol w="263347">
                  <a:extLst>
                    <a:ext uri="{9D8B030D-6E8A-4147-A177-3AD203B41FA5}">
                      <a16:colId xmlns:a16="http://schemas.microsoft.com/office/drawing/2014/main" val="249702036"/>
                    </a:ext>
                  </a:extLst>
                </a:gridCol>
                <a:gridCol w="263347">
                  <a:extLst>
                    <a:ext uri="{9D8B030D-6E8A-4147-A177-3AD203B41FA5}">
                      <a16:colId xmlns:a16="http://schemas.microsoft.com/office/drawing/2014/main" val="2390606478"/>
                    </a:ext>
                  </a:extLst>
                </a:gridCol>
                <a:gridCol w="263347">
                  <a:extLst>
                    <a:ext uri="{9D8B030D-6E8A-4147-A177-3AD203B41FA5}">
                      <a16:colId xmlns:a16="http://schemas.microsoft.com/office/drawing/2014/main" val="3365013866"/>
                    </a:ext>
                  </a:extLst>
                </a:gridCol>
                <a:gridCol w="263347">
                  <a:extLst>
                    <a:ext uri="{9D8B030D-6E8A-4147-A177-3AD203B41FA5}">
                      <a16:colId xmlns:a16="http://schemas.microsoft.com/office/drawing/2014/main" val="3380322785"/>
                    </a:ext>
                  </a:extLst>
                </a:gridCol>
                <a:gridCol w="263347">
                  <a:extLst>
                    <a:ext uri="{9D8B030D-6E8A-4147-A177-3AD203B41FA5}">
                      <a16:colId xmlns:a16="http://schemas.microsoft.com/office/drawing/2014/main" val="3477786669"/>
                    </a:ext>
                  </a:extLst>
                </a:gridCol>
                <a:gridCol w="263347">
                  <a:extLst>
                    <a:ext uri="{9D8B030D-6E8A-4147-A177-3AD203B41FA5}">
                      <a16:colId xmlns:a16="http://schemas.microsoft.com/office/drawing/2014/main" val="1551149578"/>
                    </a:ext>
                  </a:extLst>
                </a:gridCol>
                <a:gridCol w="263347">
                  <a:extLst>
                    <a:ext uri="{9D8B030D-6E8A-4147-A177-3AD203B41FA5}">
                      <a16:colId xmlns:a16="http://schemas.microsoft.com/office/drawing/2014/main" val="2418839196"/>
                    </a:ext>
                  </a:extLst>
                </a:gridCol>
                <a:gridCol w="263347">
                  <a:extLst>
                    <a:ext uri="{9D8B030D-6E8A-4147-A177-3AD203B41FA5}">
                      <a16:colId xmlns:a16="http://schemas.microsoft.com/office/drawing/2014/main" val="252743748"/>
                    </a:ext>
                  </a:extLst>
                </a:gridCol>
                <a:gridCol w="263347">
                  <a:extLst>
                    <a:ext uri="{9D8B030D-6E8A-4147-A177-3AD203B41FA5}">
                      <a16:colId xmlns:a16="http://schemas.microsoft.com/office/drawing/2014/main" val="2140117585"/>
                    </a:ext>
                  </a:extLst>
                </a:gridCol>
                <a:gridCol w="263347">
                  <a:extLst>
                    <a:ext uri="{9D8B030D-6E8A-4147-A177-3AD203B41FA5}">
                      <a16:colId xmlns:a16="http://schemas.microsoft.com/office/drawing/2014/main" val="3955365420"/>
                    </a:ext>
                  </a:extLst>
                </a:gridCol>
                <a:gridCol w="263347">
                  <a:extLst>
                    <a:ext uri="{9D8B030D-6E8A-4147-A177-3AD203B41FA5}">
                      <a16:colId xmlns:a16="http://schemas.microsoft.com/office/drawing/2014/main" val="1908838877"/>
                    </a:ext>
                  </a:extLst>
                </a:gridCol>
                <a:gridCol w="263347">
                  <a:extLst>
                    <a:ext uri="{9D8B030D-6E8A-4147-A177-3AD203B41FA5}">
                      <a16:colId xmlns:a16="http://schemas.microsoft.com/office/drawing/2014/main" val="17586702"/>
                    </a:ext>
                  </a:extLst>
                </a:gridCol>
                <a:gridCol w="263347">
                  <a:extLst>
                    <a:ext uri="{9D8B030D-6E8A-4147-A177-3AD203B41FA5}">
                      <a16:colId xmlns:a16="http://schemas.microsoft.com/office/drawing/2014/main" val="3534178324"/>
                    </a:ext>
                  </a:extLst>
                </a:gridCol>
                <a:gridCol w="263347">
                  <a:extLst>
                    <a:ext uri="{9D8B030D-6E8A-4147-A177-3AD203B41FA5}">
                      <a16:colId xmlns:a16="http://schemas.microsoft.com/office/drawing/2014/main" val="332265290"/>
                    </a:ext>
                  </a:extLst>
                </a:gridCol>
                <a:gridCol w="263347">
                  <a:extLst>
                    <a:ext uri="{9D8B030D-6E8A-4147-A177-3AD203B41FA5}">
                      <a16:colId xmlns:a16="http://schemas.microsoft.com/office/drawing/2014/main" val="2012388017"/>
                    </a:ext>
                  </a:extLst>
                </a:gridCol>
                <a:gridCol w="263347">
                  <a:extLst>
                    <a:ext uri="{9D8B030D-6E8A-4147-A177-3AD203B41FA5}">
                      <a16:colId xmlns:a16="http://schemas.microsoft.com/office/drawing/2014/main" val="3237650805"/>
                    </a:ext>
                  </a:extLst>
                </a:gridCol>
                <a:gridCol w="263347">
                  <a:extLst>
                    <a:ext uri="{9D8B030D-6E8A-4147-A177-3AD203B41FA5}">
                      <a16:colId xmlns:a16="http://schemas.microsoft.com/office/drawing/2014/main" val="868747185"/>
                    </a:ext>
                  </a:extLst>
                </a:gridCol>
                <a:gridCol w="263347">
                  <a:extLst>
                    <a:ext uri="{9D8B030D-6E8A-4147-A177-3AD203B41FA5}">
                      <a16:colId xmlns:a16="http://schemas.microsoft.com/office/drawing/2014/main" val="2344353078"/>
                    </a:ext>
                  </a:extLst>
                </a:gridCol>
                <a:gridCol w="263347">
                  <a:extLst>
                    <a:ext uri="{9D8B030D-6E8A-4147-A177-3AD203B41FA5}">
                      <a16:colId xmlns:a16="http://schemas.microsoft.com/office/drawing/2014/main" val="1805336426"/>
                    </a:ext>
                  </a:extLst>
                </a:gridCol>
                <a:gridCol w="263347">
                  <a:extLst>
                    <a:ext uri="{9D8B030D-6E8A-4147-A177-3AD203B41FA5}">
                      <a16:colId xmlns:a16="http://schemas.microsoft.com/office/drawing/2014/main" val="15986361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504128539"/>
                  </a:ext>
                </a:extLst>
              </a:tr>
              <a:tr h="370840">
                <a:tc>
                  <a:txBody>
                    <a:bodyPr/>
                    <a:lstStyle/>
                    <a:p>
                      <a:r>
                        <a:rPr lang="en-US" sz="1000"/>
                        <a:t>CITIES design and lifestyle store</a:t>
                      </a:r>
                    </a:p>
                  </a:txBody>
                  <a:tcPr/>
                </a:tc>
                <a:tc>
                  <a:txBody>
                    <a:bodyPr/>
                    <a:lstStyle/>
                    <a:p>
                      <a:r>
                        <a:rPr lang="en-US" sz="1000"/>
                        <a:t>16359</a:t>
                      </a:r>
                    </a:p>
                  </a:txBody>
                  <a:tcPr/>
                </a:tc>
                <a:tc>
                  <a:txBody>
                    <a:bodyPr/>
                    <a:lstStyle/>
                    <a:p>
                      <a:r>
                        <a:rPr lang="en-US" sz="1000"/>
                        <a:t>31</a:t>
                      </a:r>
                    </a:p>
                  </a:txBody>
                  <a:tcPr/>
                </a:tc>
                <a:tc>
                  <a:txBody>
                    <a:bodyPr/>
                    <a:lstStyle/>
                    <a:p>
                      <a:r>
                        <a:rPr lang="en-US" sz="1000"/>
                        <a:t>91</a:t>
                      </a:r>
                    </a:p>
                  </a:txBody>
                  <a:tcPr/>
                </a:tc>
                <a:tc>
                  <a:txBody>
                    <a:bodyPr/>
                    <a:lstStyle/>
                    <a:p>
                      <a:r>
                        <a:rPr lang="en-US" sz="1000"/>
                        <a:t>46</a:t>
                      </a:r>
                    </a:p>
                  </a:txBody>
                  <a:tcPr/>
                </a:tc>
                <a:tc>
                  <a:txBody>
                    <a:bodyPr/>
                    <a:lstStyle/>
                    <a:p>
                      <a:r>
                        <a:rPr lang="en-US" sz="1000"/>
                        <a:t>10845.64516129</a:t>
                      </a:r>
                    </a:p>
                  </a:txBody>
                  <a:tcPr/>
                </a:tc>
                <a:tc>
                  <a:txBody>
                    <a:bodyPr/>
                    <a:lstStyle/>
                    <a:p>
                      <a:r>
                        <a:rPr lang="en-US" sz="1000"/>
                        <a:t>278761</a:t>
                      </a:r>
                    </a:p>
                  </a:txBody>
                  <a:tcPr/>
                </a:tc>
                <a:tc>
                  <a:txBody>
                    <a:bodyPr/>
                    <a:lstStyle/>
                    <a:p>
                      <a:r>
                        <a:rPr lang="en-US" sz="1000"/>
                        <a:t>267098</a:t>
                      </a:r>
                    </a:p>
                  </a:txBody>
                  <a:tcPr/>
                </a:tc>
                <a:tc>
                  <a:txBody>
                    <a:bodyPr/>
                    <a:lstStyle/>
                    <a:p>
                      <a:r>
                        <a:rPr lang="en-US" sz="1000"/>
                        <a:t>11663</a:t>
                      </a:r>
                    </a:p>
                  </a:txBody>
                  <a:tcPr/>
                </a:tc>
                <a:tc>
                  <a:txBody>
                    <a:bodyPr/>
                    <a:lstStyle/>
                    <a:p>
                      <a:r>
                        <a:rPr lang="en-US" sz="1000"/>
                        <a:t>0.32 %</a:t>
                      </a:r>
                    </a:p>
                  </a:txBody>
                  <a:tcPr/>
                </a:tc>
                <a:tc>
                  <a:txBody>
                    <a:bodyPr/>
                    <a:lstStyle/>
                    <a:p>
                      <a:r>
                        <a:rPr lang="en-US" sz="1000"/>
                        <a:t>330</a:t>
                      </a:r>
                    </a:p>
                  </a:txBody>
                  <a:tcPr/>
                </a:tc>
                <a:tc>
                  <a:txBody>
                    <a:bodyPr/>
                    <a:lstStyle/>
                    <a:p>
                      <a:r>
                        <a:rPr lang="en-US" sz="1000"/>
                        <a:t>114</a:t>
                      </a:r>
                    </a:p>
                  </a:txBody>
                  <a:tcPr/>
                </a:tc>
                <a:tc>
                  <a:txBody>
                    <a:bodyPr/>
                    <a:lstStyle/>
                    <a:p>
                      <a:r>
                        <a:rPr lang="en-US" sz="1000"/>
                        <a:t>4</a:t>
                      </a:r>
                    </a:p>
                  </a:txBody>
                  <a:tcPr/>
                </a:tc>
                <a:tc>
                  <a:txBody>
                    <a:bodyPr/>
                    <a:lstStyle/>
                    <a:p>
                      <a:r>
                        <a:rPr lang="en-US" sz="1000"/>
                        <a:t>1</a:t>
                      </a:r>
                    </a:p>
                  </a:txBody>
                  <a:tcPr/>
                </a:tc>
                <a:tc>
                  <a:txBody>
                    <a:bodyPr/>
                    <a:lstStyle/>
                    <a:p>
                      <a:r>
                        <a:rPr lang="en-US" sz="1000"/>
                        <a:t>4412</a:t>
                      </a:r>
                    </a:p>
                  </a:txBody>
                  <a:tcPr/>
                </a:tc>
                <a:tc>
                  <a:txBody>
                    <a:bodyPr/>
                    <a:lstStyle/>
                    <a:p>
                      <a:r>
                        <a:rPr lang="en-US" sz="1000"/>
                        <a:t>495</a:t>
                      </a:r>
                    </a:p>
                  </a:txBody>
                  <a:tcPr/>
                </a:tc>
                <a:tc>
                  <a:txBody>
                    <a:bodyPr/>
                    <a:lstStyle/>
                    <a:p>
                      <a:r>
                        <a:rPr lang="en-US" sz="1000"/>
                        <a:t>1402</a:t>
                      </a:r>
                    </a:p>
                  </a:txBody>
                  <a:tcPr/>
                </a:tc>
                <a:tc>
                  <a:txBody>
                    <a:bodyPr/>
                    <a:lstStyle/>
                    <a:p>
                      <a:r>
                        <a:rPr lang="en-US" sz="1000"/>
                        <a:t>3</a:t>
                      </a:r>
                    </a:p>
                  </a:txBody>
                  <a:tcPr/>
                </a:tc>
                <a:tc>
                  <a:txBody>
                    <a:bodyPr/>
                    <a:lstStyle/>
                    <a:p>
                      <a:r>
                        <a:rPr lang="en-US" sz="1000"/>
                        <a:t>804</a:t>
                      </a:r>
                    </a:p>
                  </a:txBody>
                  <a:tcPr/>
                </a:tc>
                <a:tc>
                  <a:txBody>
                    <a:bodyPr/>
                    <a:lstStyle/>
                    <a:p>
                      <a:r>
                        <a:rPr lang="en-US" sz="1000"/>
                        <a:t>0</a:t>
                      </a:r>
                    </a:p>
                  </a:txBody>
                  <a:tcPr/>
                </a:tc>
                <a:tc>
                  <a:txBody>
                    <a:bodyPr/>
                    <a:lstStyle/>
                    <a:p>
                      <a:r>
                        <a:rPr lang="en-US" sz="1000"/>
                        <a:t>746</a:t>
                      </a:r>
                    </a:p>
                  </a:txBody>
                  <a:tcPr/>
                </a:tc>
                <a:tc>
                  <a:txBody>
                    <a:bodyPr/>
                    <a:lstStyle/>
                    <a:p>
                      <a:r>
                        <a:rPr lang="en-US" sz="1000"/>
                        <a:t>727</a:t>
                      </a:r>
                    </a:p>
                  </a:txBody>
                  <a:tcPr/>
                </a:tc>
                <a:tc>
                  <a:txBody>
                    <a:bodyPr/>
                    <a:lstStyle/>
                    <a:p>
                      <a:r>
                        <a:rPr lang="en-US" sz="1000"/>
                        <a:t>12</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56239767"/>
                  </a:ext>
                </a:extLst>
              </a:tr>
            </a:tbl>
          </a:graphicData>
        </a:graphic>
      </p:graphicFrame>
      <p:sp>
        <p:nvSpPr>
          <p:cNvPr id="4" name="Text Placeholder 3">
            <a:extLst>
              <a:ext uri="{FF2B5EF4-FFF2-40B4-BE49-F238E27FC236}">
                <a16:creationId xmlns:a16="http://schemas.microsoft.com/office/drawing/2014/main" id="{DC0E9BF2-D354-4EA8-9036-76470600EEF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60353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17B28-3504-4C3A-996E-273CF132AA60}"/>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4C546CD9-5470-4DEE-B284-4F2FD2297AED}"/>
              </a:ext>
            </a:extLst>
          </p:cNvPr>
          <p:cNvGraphicFramePr>
            <a:graphicFrameLocks noGrp="1"/>
          </p:cNvGraphicFramePr>
          <p:nvPr>
            <p:ph type="tbl" sz="quarter" idx="13"/>
            <p:extLst>
              <p:ext uri="{D42A27DB-BD31-4B8C-83A1-F6EECF244321}">
                <p14:modId xmlns:p14="http://schemas.microsoft.com/office/powerpoint/2010/main" val="78457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5546574"/>
                    </a:ext>
                  </a:extLst>
                </a:gridCol>
                <a:gridCol w="1234440">
                  <a:extLst>
                    <a:ext uri="{9D8B030D-6E8A-4147-A177-3AD203B41FA5}">
                      <a16:colId xmlns:a16="http://schemas.microsoft.com/office/drawing/2014/main" val="3751764570"/>
                    </a:ext>
                  </a:extLst>
                </a:gridCol>
                <a:gridCol w="822960">
                  <a:extLst>
                    <a:ext uri="{9D8B030D-6E8A-4147-A177-3AD203B41FA5}">
                      <a16:colId xmlns:a16="http://schemas.microsoft.com/office/drawing/2014/main" val="478448959"/>
                    </a:ext>
                  </a:extLst>
                </a:gridCol>
                <a:gridCol w="822960">
                  <a:extLst>
                    <a:ext uri="{9D8B030D-6E8A-4147-A177-3AD203B41FA5}">
                      <a16:colId xmlns:a16="http://schemas.microsoft.com/office/drawing/2014/main" val="2840887703"/>
                    </a:ext>
                  </a:extLst>
                </a:gridCol>
                <a:gridCol w="822960">
                  <a:extLst>
                    <a:ext uri="{9D8B030D-6E8A-4147-A177-3AD203B41FA5}">
                      <a16:colId xmlns:a16="http://schemas.microsoft.com/office/drawing/2014/main" val="3835794637"/>
                    </a:ext>
                  </a:extLst>
                </a:gridCol>
                <a:gridCol w="822960">
                  <a:extLst>
                    <a:ext uri="{9D8B030D-6E8A-4147-A177-3AD203B41FA5}">
                      <a16:colId xmlns:a16="http://schemas.microsoft.com/office/drawing/2014/main" val="2519586916"/>
                    </a:ext>
                  </a:extLst>
                </a:gridCol>
                <a:gridCol w="822960">
                  <a:extLst>
                    <a:ext uri="{9D8B030D-6E8A-4147-A177-3AD203B41FA5}">
                      <a16:colId xmlns:a16="http://schemas.microsoft.com/office/drawing/2014/main" val="2953978007"/>
                    </a:ext>
                  </a:extLst>
                </a:gridCol>
                <a:gridCol w="822960">
                  <a:extLst>
                    <a:ext uri="{9D8B030D-6E8A-4147-A177-3AD203B41FA5}">
                      <a16:colId xmlns:a16="http://schemas.microsoft.com/office/drawing/2014/main" val="17816248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93996920"/>
                  </a:ext>
                </a:extLst>
              </a:tr>
              <a:tr h="370840">
                <a:tc>
                  <a:txBody>
                    <a:bodyPr/>
                    <a:lstStyle/>
                    <a:p>
                      <a:r>
                        <a:rPr lang="en-US" sz="1000"/>
                        <a:t>CITIES design and lifestyle store</a:t>
                      </a:r>
                    </a:p>
                  </a:txBody>
                  <a:tcPr/>
                </a:tc>
                <a:tc>
                  <a:txBody>
                    <a:bodyPr/>
                    <a:lstStyle/>
                    <a:p>
                      <a:r>
                        <a:rPr lang="en-US" sz="1000"/>
                        <a:t>16360</a:t>
                      </a:r>
                    </a:p>
                  </a:txBody>
                  <a:tcPr/>
                </a:tc>
                <a:tc>
                  <a:txBody>
                    <a:bodyPr/>
                    <a:lstStyle/>
                    <a:p>
                      <a:r>
                        <a:rPr lang="en-US" sz="1000"/>
                        <a:t>17</a:t>
                      </a:r>
                    </a:p>
                  </a:txBody>
                  <a:tcPr/>
                </a:tc>
                <a:tc>
                  <a:txBody>
                    <a:bodyPr/>
                    <a:lstStyle/>
                    <a:p>
                      <a:r>
                        <a:rPr lang="en-US" sz="1000"/>
                        <a:t>0.1 %</a:t>
                      </a:r>
                    </a:p>
                  </a:txBody>
                  <a:tcPr/>
                </a:tc>
                <a:tc>
                  <a:txBody>
                    <a:bodyPr/>
                    <a:lstStyle/>
                    <a:p>
                      <a:r>
                        <a:rPr lang="en-US" sz="1000"/>
                        <a:t>31</a:t>
                      </a:r>
                    </a:p>
                  </a:txBody>
                  <a:tcPr/>
                </a:tc>
                <a:tc>
                  <a:txBody>
                    <a:bodyPr/>
                    <a:lstStyle/>
                    <a:p>
                      <a:r>
                        <a:rPr lang="en-US" sz="1000"/>
                        <a:t>0.2 %</a:t>
                      </a:r>
                    </a:p>
                  </a:txBody>
                  <a:tcPr/>
                </a:tc>
                <a:tc>
                  <a:txBody>
                    <a:bodyPr/>
                    <a:lstStyle/>
                    <a:p>
                      <a:r>
                        <a:rPr lang="en-US" sz="1000"/>
                        <a:t>30</a:t>
                      </a:r>
                    </a:p>
                  </a:txBody>
                  <a:tcPr/>
                </a:tc>
                <a:tc>
                  <a:txBody>
                    <a:bodyPr/>
                    <a:lstStyle/>
                    <a:p>
                      <a:r>
                        <a:rPr lang="en-US" sz="1000"/>
                        <a:t>0.2 %</a:t>
                      </a:r>
                    </a:p>
                  </a:txBody>
                  <a:tcPr/>
                </a:tc>
                <a:extLst>
                  <a:ext uri="{0D108BD9-81ED-4DB2-BD59-A6C34878D82A}">
                    <a16:rowId xmlns:a16="http://schemas.microsoft.com/office/drawing/2014/main" val="2095004662"/>
                  </a:ext>
                </a:extLst>
              </a:tr>
            </a:tbl>
          </a:graphicData>
        </a:graphic>
      </p:graphicFrame>
      <p:sp>
        <p:nvSpPr>
          <p:cNvPr id="4" name="Text Placeholder 3">
            <a:extLst>
              <a:ext uri="{FF2B5EF4-FFF2-40B4-BE49-F238E27FC236}">
                <a16:creationId xmlns:a16="http://schemas.microsoft.com/office/drawing/2014/main" id="{F8BE400A-FBF0-4C02-9DFD-87006B08E7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13116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E8BF-4965-4F3D-ADB4-C001377FE534}"/>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11BE8243-63F4-45A5-93B9-D7801398F77A}"/>
              </a:ext>
            </a:extLst>
          </p:cNvPr>
          <p:cNvGraphicFramePr>
            <a:graphicFrameLocks noGrp="1"/>
          </p:cNvGraphicFramePr>
          <p:nvPr>
            <p:ph type="chart" sz="quarter" idx="13"/>
            <p:extLst>
              <p:ext uri="{D42A27DB-BD31-4B8C-83A1-F6EECF244321}">
                <p14:modId xmlns:p14="http://schemas.microsoft.com/office/powerpoint/2010/main" val="2332694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97587-4B24-4C56-8B66-4197F2534D4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6DEB9CC-B034-42D3-AA62-CBD1872B5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187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54509-0132-4272-8EA1-1EF29B13CFE6}"/>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B7287150-F730-4DE5-ADDF-94D306E2EDB4}"/>
              </a:ext>
            </a:extLst>
          </p:cNvPr>
          <p:cNvGraphicFramePr>
            <a:graphicFrameLocks noGrp="1"/>
          </p:cNvGraphicFramePr>
          <p:nvPr>
            <p:ph type="chart" sz="quarter" idx="13"/>
            <p:extLst>
              <p:ext uri="{D42A27DB-BD31-4B8C-83A1-F6EECF244321}">
                <p14:modId xmlns:p14="http://schemas.microsoft.com/office/powerpoint/2010/main" val="217736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BD7CE-E2D0-490C-ABCE-6DD9BF6A15F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33685F9-B4D9-4058-A934-FA668DB800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162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810E-DDFF-4F3B-99F8-1CCFD2222BAA}"/>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C512691F-416F-4FD1-A47A-E38C878E1254}"/>
              </a:ext>
            </a:extLst>
          </p:cNvPr>
          <p:cNvGraphicFramePr>
            <a:graphicFrameLocks noGrp="1"/>
          </p:cNvGraphicFramePr>
          <p:nvPr>
            <p:ph type="chart" sz="quarter" idx="13"/>
            <p:extLst>
              <p:ext uri="{D42A27DB-BD31-4B8C-83A1-F6EECF244321}">
                <p14:modId xmlns:p14="http://schemas.microsoft.com/office/powerpoint/2010/main" val="3721956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BF45C-A955-4C55-A0FB-16C6FFF0C98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0E28155-9394-47E0-BFBE-7555203F5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796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6A41-D2B2-4016-8B85-64C55E09B618}"/>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84371826-FF5C-4D97-B1AA-A8022F928186}"/>
              </a:ext>
            </a:extLst>
          </p:cNvPr>
          <p:cNvGraphicFramePr>
            <a:graphicFrameLocks noGrp="1"/>
          </p:cNvGraphicFramePr>
          <p:nvPr>
            <p:ph type="chart" sz="quarter" idx="13"/>
            <p:extLst>
              <p:ext uri="{D42A27DB-BD31-4B8C-83A1-F6EECF244321}">
                <p14:modId xmlns:p14="http://schemas.microsoft.com/office/powerpoint/2010/main" val="2326486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D051A-D94E-425E-B755-FB1EFA20B3D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4941EB0-2846-4AB3-A79B-FFD86F2C4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430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9BF3-0FE1-4E6F-A859-2E6E58E32670}"/>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2E523719-DE39-4C1F-8BD6-6C6955921532}"/>
              </a:ext>
            </a:extLst>
          </p:cNvPr>
          <p:cNvGraphicFramePr>
            <a:graphicFrameLocks noGrp="1"/>
          </p:cNvGraphicFramePr>
          <p:nvPr>
            <p:ph type="chart" sz="quarter" idx="13"/>
            <p:extLst>
              <p:ext uri="{D42A27DB-BD31-4B8C-83A1-F6EECF244321}">
                <p14:modId xmlns:p14="http://schemas.microsoft.com/office/powerpoint/2010/main" val="1081674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2409A-6158-4962-9A7B-142A1E1042B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68220D7-9DE8-4D73-9C5B-9ABE16FF4E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84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8FD7-C5FE-40FF-BBFB-C017C78BAD7A}"/>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3CEC93F7-2F48-4C74-89D6-3E4262B90F36}"/>
              </a:ext>
            </a:extLst>
          </p:cNvPr>
          <p:cNvGraphicFramePr>
            <a:graphicFrameLocks noGrp="1"/>
          </p:cNvGraphicFramePr>
          <p:nvPr>
            <p:ph type="chart" sz="quarter" idx="13"/>
            <p:extLst>
              <p:ext uri="{D42A27DB-BD31-4B8C-83A1-F6EECF244321}">
                <p14:modId xmlns:p14="http://schemas.microsoft.com/office/powerpoint/2010/main" val="1369916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DD724-2813-480C-B508-878761ABD70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B4DC62B-0A96-4F3F-B9F8-7F935BF46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809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096B9-24BA-4F2C-9687-CDC6CA187B88}"/>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92026BE4-DC47-47B2-9882-D6A94962CCBD}"/>
              </a:ext>
            </a:extLst>
          </p:cNvPr>
          <p:cNvGraphicFramePr>
            <a:graphicFrameLocks noGrp="1"/>
          </p:cNvGraphicFramePr>
          <p:nvPr>
            <p:ph type="chart" sz="quarter" idx="13"/>
            <p:extLst>
              <p:ext uri="{D42A27DB-BD31-4B8C-83A1-F6EECF244321}">
                <p14:modId xmlns:p14="http://schemas.microsoft.com/office/powerpoint/2010/main" val="1547667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26E10-B707-46C9-807C-485EA650F0D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33EC092-EA76-4AD6-939C-9B7287632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780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A59C-8509-4F59-AA99-14A768C2B565}"/>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D6F62F2E-FBF9-44CF-A63D-F81EB6D2956A}"/>
              </a:ext>
            </a:extLst>
          </p:cNvPr>
          <p:cNvGraphicFramePr>
            <a:graphicFrameLocks noGrp="1"/>
          </p:cNvGraphicFramePr>
          <p:nvPr>
            <p:ph type="chart" sz="quarter" idx="13"/>
            <p:extLst>
              <p:ext uri="{D42A27DB-BD31-4B8C-83A1-F6EECF244321}">
                <p14:modId xmlns:p14="http://schemas.microsoft.com/office/powerpoint/2010/main" val="3710445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FF76F-5B63-40FE-8F67-0FA3490826B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85D76B5-38E4-483E-8E8A-2E6E4B239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683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F618-8C00-4727-B117-02B212509BD0}"/>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242B2AF7-A09E-49C7-9E03-299B6AE0DE7A}"/>
              </a:ext>
            </a:extLst>
          </p:cNvPr>
          <p:cNvGraphicFramePr>
            <a:graphicFrameLocks noGrp="1"/>
          </p:cNvGraphicFramePr>
          <p:nvPr>
            <p:ph type="chart" sz="quarter" idx="13"/>
            <p:extLst>
              <p:ext uri="{D42A27DB-BD31-4B8C-83A1-F6EECF244321}">
                <p14:modId xmlns:p14="http://schemas.microsoft.com/office/powerpoint/2010/main" val="103411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53AE4-2234-40B2-8B8C-2F30D4D891B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B277F7A-85D4-4E92-9E64-711EF21B0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452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ECD6E-8E32-48FF-9007-B53F0092CBE7}"/>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05372768-D77A-49C7-B774-967A3D5AE6D8}"/>
              </a:ext>
            </a:extLst>
          </p:cNvPr>
          <p:cNvGraphicFramePr>
            <a:graphicFrameLocks noGrp="1"/>
          </p:cNvGraphicFramePr>
          <p:nvPr>
            <p:ph type="chart" sz="quarter" idx="13"/>
            <p:extLst>
              <p:ext uri="{D42A27DB-BD31-4B8C-83A1-F6EECF244321}">
                <p14:modId xmlns:p14="http://schemas.microsoft.com/office/powerpoint/2010/main" val="2088890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21D65-7781-420B-8976-3E5938A1D86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B59B318-DBCD-4D98-A05E-A7074F198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048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1E47-16DF-42F8-A0B1-B9205D8AA255}"/>
              </a:ext>
            </a:extLst>
          </p:cNvPr>
          <p:cNvSpPr>
            <a:spLocks noGrp="1"/>
          </p:cNvSpPr>
          <p:nvPr>
            <p:ph type="title"/>
          </p:nvPr>
        </p:nvSpPr>
        <p:spPr/>
        <p:txBody>
          <a:bodyPr/>
          <a:lstStyle/>
          <a:p>
            <a:r>
              <a:rPr lang="en-US"/>
              <a:t>Facebook Own Posts Table | Cities - 1 of 20</a:t>
            </a:r>
          </a:p>
        </p:txBody>
      </p:sp>
      <p:graphicFrame>
        <p:nvGraphicFramePr>
          <p:cNvPr id="5" name="Table Placeholder 4">
            <a:extLst>
              <a:ext uri="{FF2B5EF4-FFF2-40B4-BE49-F238E27FC236}">
                <a16:creationId xmlns:a16="http://schemas.microsoft.com/office/drawing/2014/main" id="{16E92E5B-C4DE-4FCF-BECD-862704FFA3BD}"/>
              </a:ext>
            </a:extLst>
          </p:cNvPr>
          <p:cNvGraphicFramePr>
            <a:graphicFrameLocks noGrp="1"/>
          </p:cNvGraphicFramePr>
          <p:nvPr>
            <p:ph type="tbl" sz="quarter" idx="13"/>
            <p:extLst>
              <p:ext uri="{D42A27DB-BD31-4B8C-83A1-F6EECF244321}">
                <p14:modId xmlns:p14="http://schemas.microsoft.com/office/powerpoint/2010/main" val="285405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2892076"/>
                    </a:ext>
                  </a:extLst>
                </a:gridCol>
                <a:gridCol w="370332">
                  <a:extLst>
                    <a:ext uri="{9D8B030D-6E8A-4147-A177-3AD203B41FA5}">
                      <a16:colId xmlns:a16="http://schemas.microsoft.com/office/drawing/2014/main" val="2221345824"/>
                    </a:ext>
                  </a:extLst>
                </a:gridCol>
                <a:gridCol w="370332">
                  <a:extLst>
                    <a:ext uri="{9D8B030D-6E8A-4147-A177-3AD203B41FA5}">
                      <a16:colId xmlns:a16="http://schemas.microsoft.com/office/drawing/2014/main" val="3058600264"/>
                    </a:ext>
                  </a:extLst>
                </a:gridCol>
                <a:gridCol w="370332">
                  <a:extLst>
                    <a:ext uri="{9D8B030D-6E8A-4147-A177-3AD203B41FA5}">
                      <a16:colId xmlns:a16="http://schemas.microsoft.com/office/drawing/2014/main" val="415904800"/>
                    </a:ext>
                  </a:extLst>
                </a:gridCol>
                <a:gridCol w="329184">
                  <a:extLst>
                    <a:ext uri="{9D8B030D-6E8A-4147-A177-3AD203B41FA5}">
                      <a16:colId xmlns:a16="http://schemas.microsoft.com/office/drawing/2014/main" val="2075432767"/>
                    </a:ext>
                  </a:extLst>
                </a:gridCol>
                <a:gridCol w="329184">
                  <a:extLst>
                    <a:ext uri="{9D8B030D-6E8A-4147-A177-3AD203B41FA5}">
                      <a16:colId xmlns:a16="http://schemas.microsoft.com/office/drawing/2014/main" val="2815722789"/>
                    </a:ext>
                  </a:extLst>
                </a:gridCol>
                <a:gridCol w="329184">
                  <a:extLst>
                    <a:ext uri="{9D8B030D-6E8A-4147-A177-3AD203B41FA5}">
                      <a16:colId xmlns:a16="http://schemas.microsoft.com/office/drawing/2014/main" val="4148080123"/>
                    </a:ext>
                  </a:extLst>
                </a:gridCol>
                <a:gridCol w="329184">
                  <a:extLst>
                    <a:ext uri="{9D8B030D-6E8A-4147-A177-3AD203B41FA5}">
                      <a16:colId xmlns:a16="http://schemas.microsoft.com/office/drawing/2014/main" val="1376889557"/>
                    </a:ext>
                  </a:extLst>
                </a:gridCol>
                <a:gridCol w="329184">
                  <a:extLst>
                    <a:ext uri="{9D8B030D-6E8A-4147-A177-3AD203B41FA5}">
                      <a16:colId xmlns:a16="http://schemas.microsoft.com/office/drawing/2014/main" val="867755317"/>
                    </a:ext>
                  </a:extLst>
                </a:gridCol>
                <a:gridCol w="329184">
                  <a:extLst>
                    <a:ext uri="{9D8B030D-6E8A-4147-A177-3AD203B41FA5}">
                      <a16:colId xmlns:a16="http://schemas.microsoft.com/office/drawing/2014/main" val="1571689654"/>
                    </a:ext>
                  </a:extLst>
                </a:gridCol>
                <a:gridCol w="329184">
                  <a:extLst>
                    <a:ext uri="{9D8B030D-6E8A-4147-A177-3AD203B41FA5}">
                      <a16:colId xmlns:a16="http://schemas.microsoft.com/office/drawing/2014/main" val="4248132028"/>
                    </a:ext>
                  </a:extLst>
                </a:gridCol>
                <a:gridCol w="329184">
                  <a:extLst>
                    <a:ext uri="{9D8B030D-6E8A-4147-A177-3AD203B41FA5}">
                      <a16:colId xmlns:a16="http://schemas.microsoft.com/office/drawing/2014/main" val="683733975"/>
                    </a:ext>
                  </a:extLst>
                </a:gridCol>
                <a:gridCol w="329184">
                  <a:extLst>
                    <a:ext uri="{9D8B030D-6E8A-4147-A177-3AD203B41FA5}">
                      <a16:colId xmlns:a16="http://schemas.microsoft.com/office/drawing/2014/main" val="3377415901"/>
                    </a:ext>
                  </a:extLst>
                </a:gridCol>
                <a:gridCol w="370332">
                  <a:extLst>
                    <a:ext uri="{9D8B030D-6E8A-4147-A177-3AD203B41FA5}">
                      <a16:colId xmlns:a16="http://schemas.microsoft.com/office/drawing/2014/main" val="2388669378"/>
                    </a:ext>
                  </a:extLst>
                </a:gridCol>
                <a:gridCol w="370332">
                  <a:extLst>
                    <a:ext uri="{9D8B030D-6E8A-4147-A177-3AD203B41FA5}">
                      <a16:colId xmlns:a16="http://schemas.microsoft.com/office/drawing/2014/main" val="1005868597"/>
                    </a:ext>
                  </a:extLst>
                </a:gridCol>
                <a:gridCol w="329184">
                  <a:extLst>
                    <a:ext uri="{9D8B030D-6E8A-4147-A177-3AD203B41FA5}">
                      <a16:colId xmlns:a16="http://schemas.microsoft.com/office/drawing/2014/main" val="2112051179"/>
                    </a:ext>
                  </a:extLst>
                </a:gridCol>
                <a:gridCol w="329184">
                  <a:extLst>
                    <a:ext uri="{9D8B030D-6E8A-4147-A177-3AD203B41FA5}">
                      <a16:colId xmlns:a16="http://schemas.microsoft.com/office/drawing/2014/main" val="2787282737"/>
                    </a:ext>
                  </a:extLst>
                </a:gridCol>
                <a:gridCol w="370332">
                  <a:extLst>
                    <a:ext uri="{9D8B030D-6E8A-4147-A177-3AD203B41FA5}">
                      <a16:colId xmlns:a16="http://schemas.microsoft.com/office/drawing/2014/main" val="188142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337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- 2018-05-30 08:33:53 </a:t>
                      </a:r>
                      <a:r>
                        <a:rPr kumimoji="0" lang="en-US" sz="1000" b="0" i="0" u="none" strike="noStrike" kern="1200" cap="none" spc="0" normalizeH="0" baseline="0" noProof="0">
                          <a:ln>
                            <a:noFill/>
                          </a:ln>
                          <a:solidFill>
                            <a:prstClr val="black"/>
                          </a:solidFill>
                          <a:effectLst/>
                          <a:uLnTx/>
                          <a:uFillTx/>
                          <a:latin typeface="+mn-lt"/>
                          <a:ea typeface="+mn-ea"/>
                          <a:cs typeface="+mn-cs"/>
                        </a:rPr>
                        <a:t> 
 Add convenience to your daily prayer routine with the Quran stand from Aya The Art of Living. Immaculately designed from wood and plaited fabric cord, the Quran stand offers function and comfort, and even includes a hidden shelf to store phones or glasses. Discover this design from #AyahAlBitar,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829263"/>
                  </a:ext>
                </a:extLst>
              </a:tr>
            </a:tbl>
          </a:graphicData>
        </a:graphic>
      </p:graphicFrame>
      <p:sp>
        <p:nvSpPr>
          <p:cNvPr id="4" name="Text Placeholder 3">
            <a:extLst>
              <a:ext uri="{FF2B5EF4-FFF2-40B4-BE49-F238E27FC236}">
                <a16:creationId xmlns:a16="http://schemas.microsoft.com/office/drawing/2014/main" id="{92A400D7-5A70-4E6A-A58A-306EB057226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6115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1D46-4FD3-449D-9B7D-6780CF564BB1}"/>
              </a:ext>
            </a:extLst>
          </p:cNvPr>
          <p:cNvSpPr>
            <a:spLocks noGrp="1"/>
          </p:cNvSpPr>
          <p:nvPr>
            <p:ph type="title"/>
          </p:nvPr>
        </p:nvSpPr>
        <p:spPr/>
        <p:txBody>
          <a:bodyPr/>
          <a:lstStyle/>
          <a:p>
            <a:r>
              <a:rPr lang="en-US"/>
              <a:t>Facebook Own Posts Table | Cities - 2 of 20</a:t>
            </a:r>
          </a:p>
        </p:txBody>
      </p:sp>
      <p:graphicFrame>
        <p:nvGraphicFramePr>
          <p:cNvPr id="5" name="Table Placeholder 4">
            <a:extLst>
              <a:ext uri="{FF2B5EF4-FFF2-40B4-BE49-F238E27FC236}">
                <a16:creationId xmlns:a16="http://schemas.microsoft.com/office/drawing/2014/main" id="{F5E8B69E-B9E7-4885-AEEB-5D3E091F002F}"/>
              </a:ext>
            </a:extLst>
          </p:cNvPr>
          <p:cNvGraphicFramePr>
            <a:graphicFrameLocks noGrp="1"/>
          </p:cNvGraphicFramePr>
          <p:nvPr>
            <p:ph type="tbl" sz="quarter" idx="13"/>
            <p:extLst>
              <p:ext uri="{D42A27DB-BD31-4B8C-83A1-F6EECF244321}">
                <p14:modId xmlns:p14="http://schemas.microsoft.com/office/powerpoint/2010/main" val="323351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7451670"/>
                    </a:ext>
                  </a:extLst>
                </a:gridCol>
                <a:gridCol w="370332">
                  <a:extLst>
                    <a:ext uri="{9D8B030D-6E8A-4147-A177-3AD203B41FA5}">
                      <a16:colId xmlns:a16="http://schemas.microsoft.com/office/drawing/2014/main" val="3692907146"/>
                    </a:ext>
                  </a:extLst>
                </a:gridCol>
                <a:gridCol w="370332">
                  <a:extLst>
                    <a:ext uri="{9D8B030D-6E8A-4147-A177-3AD203B41FA5}">
                      <a16:colId xmlns:a16="http://schemas.microsoft.com/office/drawing/2014/main" val="3452247185"/>
                    </a:ext>
                  </a:extLst>
                </a:gridCol>
                <a:gridCol w="370332">
                  <a:extLst>
                    <a:ext uri="{9D8B030D-6E8A-4147-A177-3AD203B41FA5}">
                      <a16:colId xmlns:a16="http://schemas.microsoft.com/office/drawing/2014/main" val="188120260"/>
                    </a:ext>
                  </a:extLst>
                </a:gridCol>
                <a:gridCol w="329184">
                  <a:extLst>
                    <a:ext uri="{9D8B030D-6E8A-4147-A177-3AD203B41FA5}">
                      <a16:colId xmlns:a16="http://schemas.microsoft.com/office/drawing/2014/main" val="1329935508"/>
                    </a:ext>
                  </a:extLst>
                </a:gridCol>
                <a:gridCol w="329184">
                  <a:extLst>
                    <a:ext uri="{9D8B030D-6E8A-4147-A177-3AD203B41FA5}">
                      <a16:colId xmlns:a16="http://schemas.microsoft.com/office/drawing/2014/main" val="1758002922"/>
                    </a:ext>
                  </a:extLst>
                </a:gridCol>
                <a:gridCol w="329184">
                  <a:extLst>
                    <a:ext uri="{9D8B030D-6E8A-4147-A177-3AD203B41FA5}">
                      <a16:colId xmlns:a16="http://schemas.microsoft.com/office/drawing/2014/main" val="828814023"/>
                    </a:ext>
                  </a:extLst>
                </a:gridCol>
                <a:gridCol w="329184">
                  <a:extLst>
                    <a:ext uri="{9D8B030D-6E8A-4147-A177-3AD203B41FA5}">
                      <a16:colId xmlns:a16="http://schemas.microsoft.com/office/drawing/2014/main" val="3475727184"/>
                    </a:ext>
                  </a:extLst>
                </a:gridCol>
                <a:gridCol w="329184">
                  <a:extLst>
                    <a:ext uri="{9D8B030D-6E8A-4147-A177-3AD203B41FA5}">
                      <a16:colId xmlns:a16="http://schemas.microsoft.com/office/drawing/2014/main" val="3602596024"/>
                    </a:ext>
                  </a:extLst>
                </a:gridCol>
                <a:gridCol w="329184">
                  <a:extLst>
                    <a:ext uri="{9D8B030D-6E8A-4147-A177-3AD203B41FA5}">
                      <a16:colId xmlns:a16="http://schemas.microsoft.com/office/drawing/2014/main" val="1998648154"/>
                    </a:ext>
                  </a:extLst>
                </a:gridCol>
                <a:gridCol w="329184">
                  <a:extLst>
                    <a:ext uri="{9D8B030D-6E8A-4147-A177-3AD203B41FA5}">
                      <a16:colId xmlns:a16="http://schemas.microsoft.com/office/drawing/2014/main" val="1742419998"/>
                    </a:ext>
                  </a:extLst>
                </a:gridCol>
                <a:gridCol w="329184">
                  <a:extLst>
                    <a:ext uri="{9D8B030D-6E8A-4147-A177-3AD203B41FA5}">
                      <a16:colId xmlns:a16="http://schemas.microsoft.com/office/drawing/2014/main" val="2286796184"/>
                    </a:ext>
                  </a:extLst>
                </a:gridCol>
                <a:gridCol w="329184">
                  <a:extLst>
                    <a:ext uri="{9D8B030D-6E8A-4147-A177-3AD203B41FA5}">
                      <a16:colId xmlns:a16="http://schemas.microsoft.com/office/drawing/2014/main" val="2364317851"/>
                    </a:ext>
                  </a:extLst>
                </a:gridCol>
                <a:gridCol w="370332">
                  <a:extLst>
                    <a:ext uri="{9D8B030D-6E8A-4147-A177-3AD203B41FA5}">
                      <a16:colId xmlns:a16="http://schemas.microsoft.com/office/drawing/2014/main" val="1894833678"/>
                    </a:ext>
                  </a:extLst>
                </a:gridCol>
                <a:gridCol w="370332">
                  <a:extLst>
                    <a:ext uri="{9D8B030D-6E8A-4147-A177-3AD203B41FA5}">
                      <a16:colId xmlns:a16="http://schemas.microsoft.com/office/drawing/2014/main" val="1265249641"/>
                    </a:ext>
                  </a:extLst>
                </a:gridCol>
                <a:gridCol w="329184">
                  <a:extLst>
                    <a:ext uri="{9D8B030D-6E8A-4147-A177-3AD203B41FA5}">
                      <a16:colId xmlns:a16="http://schemas.microsoft.com/office/drawing/2014/main" val="3552299037"/>
                    </a:ext>
                  </a:extLst>
                </a:gridCol>
                <a:gridCol w="329184">
                  <a:extLst>
                    <a:ext uri="{9D8B030D-6E8A-4147-A177-3AD203B41FA5}">
                      <a16:colId xmlns:a16="http://schemas.microsoft.com/office/drawing/2014/main" val="244564756"/>
                    </a:ext>
                  </a:extLst>
                </a:gridCol>
                <a:gridCol w="370332">
                  <a:extLst>
                    <a:ext uri="{9D8B030D-6E8A-4147-A177-3AD203B41FA5}">
                      <a16:colId xmlns:a16="http://schemas.microsoft.com/office/drawing/2014/main" val="3912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70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- 2018-05-30 08:28:40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هذا الشهر الكريم قدم الطعام للعائلة والاصدقاء بأسلوب أنيق مع ادوات المائدة الجميلة من " صلصال"! متوفرة في مجموعات متعددة ومصنوعة من البورسلان والاكريليك يستوحي صلصال تصاميمه من الخطوط التاريخية والانماط التقليدية. اكتشف اطباق الطعام والاواني الزجاجية واكثر من ذلك من صلصال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This #Ramadan, serve family and friends in style with beautiful tableware from #Silsal! Available in several collections, and crafted from porcelain and modern acrylic, Silsal takes inspiration for its designs from historical calligraphy and traditional patterns. Discover dinnerware, serving-ware, glassware, and gifts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310757"/>
                  </a:ext>
                </a:extLst>
              </a:tr>
            </a:tbl>
          </a:graphicData>
        </a:graphic>
      </p:graphicFrame>
      <p:sp>
        <p:nvSpPr>
          <p:cNvPr id="4" name="Text Placeholder 3">
            <a:extLst>
              <a:ext uri="{FF2B5EF4-FFF2-40B4-BE49-F238E27FC236}">
                <a16:creationId xmlns:a16="http://schemas.microsoft.com/office/drawing/2014/main" id="{FA961DEA-61B7-4EC7-B0C6-A6E2D4B506D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33785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07DC-A799-4FD4-8FCD-C3A34064BE43}"/>
              </a:ext>
            </a:extLst>
          </p:cNvPr>
          <p:cNvSpPr>
            <a:spLocks noGrp="1"/>
          </p:cNvSpPr>
          <p:nvPr>
            <p:ph type="title"/>
          </p:nvPr>
        </p:nvSpPr>
        <p:spPr/>
        <p:txBody>
          <a:bodyPr/>
          <a:lstStyle/>
          <a:p>
            <a:r>
              <a:rPr lang="en-US"/>
              <a:t>Facebook Own Posts Table | Cities - 3 of 20</a:t>
            </a:r>
          </a:p>
        </p:txBody>
      </p:sp>
      <p:graphicFrame>
        <p:nvGraphicFramePr>
          <p:cNvPr id="5" name="Table Placeholder 4">
            <a:extLst>
              <a:ext uri="{FF2B5EF4-FFF2-40B4-BE49-F238E27FC236}">
                <a16:creationId xmlns:a16="http://schemas.microsoft.com/office/drawing/2014/main" id="{C2B2657F-1028-48FE-9241-A88EA5E92D67}"/>
              </a:ext>
            </a:extLst>
          </p:cNvPr>
          <p:cNvGraphicFramePr>
            <a:graphicFrameLocks noGrp="1"/>
          </p:cNvGraphicFramePr>
          <p:nvPr>
            <p:ph type="tbl" sz="quarter" idx="13"/>
            <p:extLst>
              <p:ext uri="{D42A27DB-BD31-4B8C-83A1-F6EECF244321}">
                <p14:modId xmlns:p14="http://schemas.microsoft.com/office/powerpoint/2010/main" val="164686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7822818"/>
                    </a:ext>
                  </a:extLst>
                </a:gridCol>
                <a:gridCol w="370332">
                  <a:extLst>
                    <a:ext uri="{9D8B030D-6E8A-4147-A177-3AD203B41FA5}">
                      <a16:colId xmlns:a16="http://schemas.microsoft.com/office/drawing/2014/main" val="925981103"/>
                    </a:ext>
                  </a:extLst>
                </a:gridCol>
                <a:gridCol w="370332">
                  <a:extLst>
                    <a:ext uri="{9D8B030D-6E8A-4147-A177-3AD203B41FA5}">
                      <a16:colId xmlns:a16="http://schemas.microsoft.com/office/drawing/2014/main" val="1333566176"/>
                    </a:ext>
                  </a:extLst>
                </a:gridCol>
                <a:gridCol w="370332">
                  <a:extLst>
                    <a:ext uri="{9D8B030D-6E8A-4147-A177-3AD203B41FA5}">
                      <a16:colId xmlns:a16="http://schemas.microsoft.com/office/drawing/2014/main" val="66646471"/>
                    </a:ext>
                  </a:extLst>
                </a:gridCol>
                <a:gridCol w="329184">
                  <a:extLst>
                    <a:ext uri="{9D8B030D-6E8A-4147-A177-3AD203B41FA5}">
                      <a16:colId xmlns:a16="http://schemas.microsoft.com/office/drawing/2014/main" val="1198770459"/>
                    </a:ext>
                  </a:extLst>
                </a:gridCol>
                <a:gridCol w="329184">
                  <a:extLst>
                    <a:ext uri="{9D8B030D-6E8A-4147-A177-3AD203B41FA5}">
                      <a16:colId xmlns:a16="http://schemas.microsoft.com/office/drawing/2014/main" val="3196459981"/>
                    </a:ext>
                  </a:extLst>
                </a:gridCol>
                <a:gridCol w="329184">
                  <a:extLst>
                    <a:ext uri="{9D8B030D-6E8A-4147-A177-3AD203B41FA5}">
                      <a16:colId xmlns:a16="http://schemas.microsoft.com/office/drawing/2014/main" val="22879772"/>
                    </a:ext>
                  </a:extLst>
                </a:gridCol>
                <a:gridCol w="329184">
                  <a:extLst>
                    <a:ext uri="{9D8B030D-6E8A-4147-A177-3AD203B41FA5}">
                      <a16:colId xmlns:a16="http://schemas.microsoft.com/office/drawing/2014/main" val="3459140799"/>
                    </a:ext>
                  </a:extLst>
                </a:gridCol>
                <a:gridCol w="329184">
                  <a:extLst>
                    <a:ext uri="{9D8B030D-6E8A-4147-A177-3AD203B41FA5}">
                      <a16:colId xmlns:a16="http://schemas.microsoft.com/office/drawing/2014/main" val="308755797"/>
                    </a:ext>
                  </a:extLst>
                </a:gridCol>
                <a:gridCol w="329184">
                  <a:extLst>
                    <a:ext uri="{9D8B030D-6E8A-4147-A177-3AD203B41FA5}">
                      <a16:colId xmlns:a16="http://schemas.microsoft.com/office/drawing/2014/main" val="2219615217"/>
                    </a:ext>
                  </a:extLst>
                </a:gridCol>
                <a:gridCol w="329184">
                  <a:extLst>
                    <a:ext uri="{9D8B030D-6E8A-4147-A177-3AD203B41FA5}">
                      <a16:colId xmlns:a16="http://schemas.microsoft.com/office/drawing/2014/main" val="2099064547"/>
                    </a:ext>
                  </a:extLst>
                </a:gridCol>
                <a:gridCol w="329184">
                  <a:extLst>
                    <a:ext uri="{9D8B030D-6E8A-4147-A177-3AD203B41FA5}">
                      <a16:colId xmlns:a16="http://schemas.microsoft.com/office/drawing/2014/main" val="1440762825"/>
                    </a:ext>
                  </a:extLst>
                </a:gridCol>
                <a:gridCol w="329184">
                  <a:extLst>
                    <a:ext uri="{9D8B030D-6E8A-4147-A177-3AD203B41FA5}">
                      <a16:colId xmlns:a16="http://schemas.microsoft.com/office/drawing/2014/main" val="958928877"/>
                    </a:ext>
                  </a:extLst>
                </a:gridCol>
                <a:gridCol w="370332">
                  <a:extLst>
                    <a:ext uri="{9D8B030D-6E8A-4147-A177-3AD203B41FA5}">
                      <a16:colId xmlns:a16="http://schemas.microsoft.com/office/drawing/2014/main" val="2544795269"/>
                    </a:ext>
                  </a:extLst>
                </a:gridCol>
                <a:gridCol w="370332">
                  <a:extLst>
                    <a:ext uri="{9D8B030D-6E8A-4147-A177-3AD203B41FA5}">
                      <a16:colId xmlns:a16="http://schemas.microsoft.com/office/drawing/2014/main" val="1233906749"/>
                    </a:ext>
                  </a:extLst>
                </a:gridCol>
                <a:gridCol w="329184">
                  <a:extLst>
                    <a:ext uri="{9D8B030D-6E8A-4147-A177-3AD203B41FA5}">
                      <a16:colId xmlns:a16="http://schemas.microsoft.com/office/drawing/2014/main" val="75811413"/>
                    </a:ext>
                  </a:extLst>
                </a:gridCol>
                <a:gridCol w="329184">
                  <a:extLst>
                    <a:ext uri="{9D8B030D-6E8A-4147-A177-3AD203B41FA5}">
                      <a16:colId xmlns:a16="http://schemas.microsoft.com/office/drawing/2014/main" val="2993622535"/>
                    </a:ext>
                  </a:extLst>
                </a:gridCol>
                <a:gridCol w="370332">
                  <a:extLst>
                    <a:ext uri="{9D8B030D-6E8A-4147-A177-3AD203B41FA5}">
                      <a16:colId xmlns:a16="http://schemas.microsoft.com/office/drawing/2014/main" val="334163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845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- 2018-05-29 12:25:46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صممت صواني بويدس بلوم من " ساكال " بأقل درجة سماكة ممكنة للرخام من أجل انشاء قطعة خفيفة الوزن. صواني بلوم متوفرة الآن لدى مدن !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Poids Plume trays from #SaccalDesignHouse are carefully crafted from marble and designed with the minimum possible thickness of the marble in order to create a lightweight piece reminiscent of a bird’s plume, or feather. Find Poids Plume trays now at #CitiesRiyadh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3596266"/>
                  </a:ext>
                </a:extLst>
              </a:tr>
            </a:tbl>
          </a:graphicData>
        </a:graphic>
      </p:graphicFrame>
      <p:sp>
        <p:nvSpPr>
          <p:cNvPr id="4" name="Text Placeholder 3">
            <a:extLst>
              <a:ext uri="{FF2B5EF4-FFF2-40B4-BE49-F238E27FC236}">
                <a16:creationId xmlns:a16="http://schemas.microsoft.com/office/drawing/2014/main" id="{7F1CABF9-58C9-483D-9D8D-09E905A5567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5167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6C2B-5E0D-4360-8A5C-88C51EE6145D}"/>
              </a:ext>
            </a:extLst>
          </p:cNvPr>
          <p:cNvSpPr>
            <a:spLocks noGrp="1"/>
          </p:cNvSpPr>
          <p:nvPr>
            <p:ph type="title"/>
          </p:nvPr>
        </p:nvSpPr>
        <p:spPr/>
        <p:txBody>
          <a:bodyPr/>
          <a:lstStyle/>
          <a:p>
            <a:r>
              <a:rPr lang="en-US"/>
              <a:t>Facebook Own Posts Table | Cities - 4 of 20</a:t>
            </a:r>
          </a:p>
        </p:txBody>
      </p:sp>
      <p:graphicFrame>
        <p:nvGraphicFramePr>
          <p:cNvPr id="5" name="Table Placeholder 4">
            <a:extLst>
              <a:ext uri="{FF2B5EF4-FFF2-40B4-BE49-F238E27FC236}">
                <a16:creationId xmlns:a16="http://schemas.microsoft.com/office/drawing/2014/main" id="{3FA90091-25A4-433F-8E46-12BC6F6E8135}"/>
              </a:ext>
            </a:extLst>
          </p:cNvPr>
          <p:cNvGraphicFramePr>
            <a:graphicFrameLocks noGrp="1"/>
          </p:cNvGraphicFramePr>
          <p:nvPr>
            <p:ph type="tbl" sz="quarter" idx="13"/>
            <p:extLst>
              <p:ext uri="{D42A27DB-BD31-4B8C-83A1-F6EECF244321}">
                <p14:modId xmlns:p14="http://schemas.microsoft.com/office/powerpoint/2010/main" val="170952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5689707"/>
                    </a:ext>
                  </a:extLst>
                </a:gridCol>
                <a:gridCol w="370332">
                  <a:extLst>
                    <a:ext uri="{9D8B030D-6E8A-4147-A177-3AD203B41FA5}">
                      <a16:colId xmlns:a16="http://schemas.microsoft.com/office/drawing/2014/main" val="680622368"/>
                    </a:ext>
                  </a:extLst>
                </a:gridCol>
                <a:gridCol w="370332">
                  <a:extLst>
                    <a:ext uri="{9D8B030D-6E8A-4147-A177-3AD203B41FA5}">
                      <a16:colId xmlns:a16="http://schemas.microsoft.com/office/drawing/2014/main" val="1581698637"/>
                    </a:ext>
                  </a:extLst>
                </a:gridCol>
                <a:gridCol w="370332">
                  <a:extLst>
                    <a:ext uri="{9D8B030D-6E8A-4147-A177-3AD203B41FA5}">
                      <a16:colId xmlns:a16="http://schemas.microsoft.com/office/drawing/2014/main" val="1903494431"/>
                    </a:ext>
                  </a:extLst>
                </a:gridCol>
                <a:gridCol w="329184">
                  <a:extLst>
                    <a:ext uri="{9D8B030D-6E8A-4147-A177-3AD203B41FA5}">
                      <a16:colId xmlns:a16="http://schemas.microsoft.com/office/drawing/2014/main" val="3078366207"/>
                    </a:ext>
                  </a:extLst>
                </a:gridCol>
                <a:gridCol w="329184">
                  <a:extLst>
                    <a:ext uri="{9D8B030D-6E8A-4147-A177-3AD203B41FA5}">
                      <a16:colId xmlns:a16="http://schemas.microsoft.com/office/drawing/2014/main" val="1107398163"/>
                    </a:ext>
                  </a:extLst>
                </a:gridCol>
                <a:gridCol w="329184">
                  <a:extLst>
                    <a:ext uri="{9D8B030D-6E8A-4147-A177-3AD203B41FA5}">
                      <a16:colId xmlns:a16="http://schemas.microsoft.com/office/drawing/2014/main" val="320318460"/>
                    </a:ext>
                  </a:extLst>
                </a:gridCol>
                <a:gridCol w="329184">
                  <a:extLst>
                    <a:ext uri="{9D8B030D-6E8A-4147-A177-3AD203B41FA5}">
                      <a16:colId xmlns:a16="http://schemas.microsoft.com/office/drawing/2014/main" val="3507012506"/>
                    </a:ext>
                  </a:extLst>
                </a:gridCol>
                <a:gridCol w="329184">
                  <a:extLst>
                    <a:ext uri="{9D8B030D-6E8A-4147-A177-3AD203B41FA5}">
                      <a16:colId xmlns:a16="http://schemas.microsoft.com/office/drawing/2014/main" val="697354326"/>
                    </a:ext>
                  </a:extLst>
                </a:gridCol>
                <a:gridCol w="329184">
                  <a:extLst>
                    <a:ext uri="{9D8B030D-6E8A-4147-A177-3AD203B41FA5}">
                      <a16:colId xmlns:a16="http://schemas.microsoft.com/office/drawing/2014/main" val="1543556513"/>
                    </a:ext>
                  </a:extLst>
                </a:gridCol>
                <a:gridCol w="329184">
                  <a:extLst>
                    <a:ext uri="{9D8B030D-6E8A-4147-A177-3AD203B41FA5}">
                      <a16:colId xmlns:a16="http://schemas.microsoft.com/office/drawing/2014/main" val="3171335740"/>
                    </a:ext>
                  </a:extLst>
                </a:gridCol>
                <a:gridCol w="329184">
                  <a:extLst>
                    <a:ext uri="{9D8B030D-6E8A-4147-A177-3AD203B41FA5}">
                      <a16:colId xmlns:a16="http://schemas.microsoft.com/office/drawing/2014/main" val="2114850375"/>
                    </a:ext>
                  </a:extLst>
                </a:gridCol>
                <a:gridCol w="329184">
                  <a:extLst>
                    <a:ext uri="{9D8B030D-6E8A-4147-A177-3AD203B41FA5}">
                      <a16:colId xmlns:a16="http://schemas.microsoft.com/office/drawing/2014/main" val="3258566944"/>
                    </a:ext>
                  </a:extLst>
                </a:gridCol>
                <a:gridCol w="370332">
                  <a:extLst>
                    <a:ext uri="{9D8B030D-6E8A-4147-A177-3AD203B41FA5}">
                      <a16:colId xmlns:a16="http://schemas.microsoft.com/office/drawing/2014/main" val="3721896709"/>
                    </a:ext>
                  </a:extLst>
                </a:gridCol>
                <a:gridCol w="370332">
                  <a:extLst>
                    <a:ext uri="{9D8B030D-6E8A-4147-A177-3AD203B41FA5}">
                      <a16:colId xmlns:a16="http://schemas.microsoft.com/office/drawing/2014/main" val="3330394103"/>
                    </a:ext>
                  </a:extLst>
                </a:gridCol>
                <a:gridCol w="329184">
                  <a:extLst>
                    <a:ext uri="{9D8B030D-6E8A-4147-A177-3AD203B41FA5}">
                      <a16:colId xmlns:a16="http://schemas.microsoft.com/office/drawing/2014/main" val="3074610955"/>
                    </a:ext>
                  </a:extLst>
                </a:gridCol>
                <a:gridCol w="329184">
                  <a:extLst>
                    <a:ext uri="{9D8B030D-6E8A-4147-A177-3AD203B41FA5}">
                      <a16:colId xmlns:a16="http://schemas.microsoft.com/office/drawing/2014/main" val="869625229"/>
                    </a:ext>
                  </a:extLst>
                </a:gridCol>
                <a:gridCol w="370332">
                  <a:extLst>
                    <a:ext uri="{9D8B030D-6E8A-4147-A177-3AD203B41FA5}">
                      <a16:colId xmlns:a16="http://schemas.microsoft.com/office/drawing/2014/main" val="149881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024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- 2018-05-29 11:18:52 </a:t>
                      </a:r>
                      <a:r>
                        <a:rPr kumimoji="0" lang="en-US" sz="1000" b="0" i="0" u="none" strike="noStrike" kern="1200" cap="none" spc="0" normalizeH="0" baseline="0" noProof="0">
                          <a:ln>
                            <a:noFill/>
                          </a:ln>
                          <a:solidFill>
                            <a:prstClr val="black"/>
                          </a:solidFill>
                          <a:effectLst/>
                          <a:uLnTx/>
                          <a:uFillTx/>
                          <a:latin typeface="+mn-lt"/>
                          <a:ea typeface="+mn-ea"/>
                          <a:cs typeface="+mn-cs"/>
                        </a:rPr>
                        <a:t> 
 This #Ramadan, host family and friends in style with tableware from #Silsal! Each collection takes inspiration from historical calligraphy and traditional patterns which are recast using bold colors and modern style on porcelain and acrylic to result in beautiful, functional, eye-catching designs. Discover the selection of Silsal,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854916"/>
                  </a:ext>
                </a:extLst>
              </a:tr>
            </a:tbl>
          </a:graphicData>
        </a:graphic>
      </p:graphicFrame>
      <p:sp>
        <p:nvSpPr>
          <p:cNvPr id="4" name="Text Placeholder 3">
            <a:extLst>
              <a:ext uri="{FF2B5EF4-FFF2-40B4-BE49-F238E27FC236}">
                <a16:creationId xmlns:a16="http://schemas.microsoft.com/office/drawing/2014/main" id="{AF73ED28-CB69-4323-9725-7AB3BCD54F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3196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73F4-0080-4F1B-8254-96E30F82A45C}"/>
              </a:ext>
            </a:extLst>
          </p:cNvPr>
          <p:cNvSpPr>
            <a:spLocks noGrp="1"/>
          </p:cNvSpPr>
          <p:nvPr>
            <p:ph type="title"/>
          </p:nvPr>
        </p:nvSpPr>
        <p:spPr/>
        <p:txBody>
          <a:bodyPr/>
          <a:lstStyle/>
          <a:p>
            <a:r>
              <a:rPr lang="en-US"/>
              <a:t>Facebook Own Posts Table | Cities - 5 of 20</a:t>
            </a:r>
          </a:p>
        </p:txBody>
      </p:sp>
      <p:graphicFrame>
        <p:nvGraphicFramePr>
          <p:cNvPr id="5" name="Table Placeholder 4">
            <a:extLst>
              <a:ext uri="{FF2B5EF4-FFF2-40B4-BE49-F238E27FC236}">
                <a16:creationId xmlns:a16="http://schemas.microsoft.com/office/drawing/2014/main" id="{EEC37926-5DA1-4A5E-8D3D-A966936FDA73}"/>
              </a:ext>
            </a:extLst>
          </p:cNvPr>
          <p:cNvGraphicFramePr>
            <a:graphicFrameLocks noGrp="1"/>
          </p:cNvGraphicFramePr>
          <p:nvPr>
            <p:ph type="tbl" sz="quarter" idx="13"/>
            <p:extLst>
              <p:ext uri="{D42A27DB-BD31-4B8C-83A1-F6EECF244321}">
                <p14:modId xmlns:p14="http://schemas.microsoft.com/office/powerpoint/2010/main" val="136377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7516537"/>
                    </a:ext>
                  </a:extLst>
                </a:gridCol>
                <a:gridCol w="370332">
                  <a:extLst>
                    <a:ext uri="{9D8B030D-6E8A-4147-A177-3AD203B41FA5}">
                      <a16:colId xmlns:a16="http://schemas.microsoft.com/office/drawing/2014/main" val="2452530423"/>
                    </a:ext>
                  </a:extLst>
                </a:gridCol>
                <a:gridCol w="370332">
                  <a:extLst>
                    <a:ext uri="{9D8B030D-6E8A-4147-A177-3AD203B41FA5}">
                      <a16:colId xmlns:a16="http://schemas.microsoft.com/office/drawing/2014/main" val="858157477"/>
                    </a:ext>
                  </a:extLst>
                </a:gridCol>
                <a:gridCol w="370332">
                  <a:extLst>
                    <a:ext uri="{9D8B030D-6E8A-4147-A177-3AD203B41FA5}">
                      <a16:colId xmlns:a16="http://schemas.microsoft.com/office/drawing/2014/main" val="4279303519"/>
                    </a:ext>
                  </a:extLst>
                </a:gridCol>
                <a:gridCol w="329184">
                  <a:extLst>
                    <a:ext uri="{9D8B030D-6E8A-4147-A177-3AD203B41FA5}">
                      <a16:colId xmlns:a16="http://schemas.microsoft.com/office/drawing/2014/main" val="2999446721"/>
                    </a:ext>
                  </a:extLst>
                </a:gridCol>
                <a:gridCol w="329184">
                  <a:extLst>
                    <a:ext uri="{9D8B030D-6E8A-4147-A177-3AD203B41FA5}">
                      <a16:colId xmlns:a16="http://schemas.microsoft.com/office/drawing/2014/main" val="2719747836"/>
                    </a:ext>
                  </a:extLst>
                </a:gridCol>
                <a:gridCol w="329184">
                  <a:extLst>
                    <a:ext uri="{9D8B030D-6E8A-4147-A177-3AD203B41FA5}">
                      <a16:colId xmlns:a16="http://schemas.microsoft.com/office/drawing/2014/main" val="2820718426"/>
                    </a:ext>
                  </a:extLst>
                </a:gridCol>
                <a:gridCol w="329184">
                  <a:extLst>
                    <a:ext uri="{9D8B030D-6E8A-4147-A177-3AD203B41FA5}">
                      <a16:colId xmlns:a16="http://schemas.microsoft.com/office/drawing/2014/main" val="2903678163"/>
                    </a:ext>
                  </a:extLst>
                </a:gridCol>
                <a:gridCol w="329184">
                  <a:extLst>
                    <a:ext uri="{9D8B030D-6E8A-4147-A177-3AD203B41FA5}">
                      <a16:colId xmlns:a16="http://schemas.microsoft.com/office/drawing/2014/main" val="3782622902"/>
                    </a:ext>
                  </a:extLst>
                </a:gridCol>
                <a:gridCol w="329184">
                  <a:extLst>
                    <a:ext uri="{9D8B030D-6E8A-4147-A177-3AD203B41FA5}">
                      <a16:colId xmlns:a16="http://schemas.microsoft.com/office/drawing/2014/main" val="755002426"/>
                    </a:ext>
                  </a:extLst>
                </a:gridCol>
                <a:gridCol w="329184">
                  <a:extLst>
                    <a:ext uri="{9D8B030D-6E8A-4147-A177-3AD203B41FA5}">
                      <a16:colId xmlns:a16="http://schemas.microsoft.com/office/drawing/2014/main" val="939429863"/>
                    </a:ext>
                  </a:extLst>
                </a:gridCol>
                <a:gridCol w="329184">
                  <a:extLst>
                    <a:ext uri="{9D8B030D-6E8A-4147-A177-3AD203B41FA5}">
                      <a16:colId xmlns:a16="http://schemas.microsoft.com/office/drawing/2014/main" val="1685901071"/>
                    </a:ext>
                  </a:extLst>
                </a:gridCol>
                <a:gridCol w="329184">
                  <a:extLst>
                    <a:ext uri="{9D8B030D-6E8A-4147-A177-3AD203B41FA5}">
                      <a16:colId xmlns:a16="http://schemas.microsoft.com/office/drawing/2014/main" val="2846980625"/>
                    </a:ext>
                  </a:extLst>
                </a:gridCol>
                <a:gridCol w="370332">
                  <a:extLst>
                    <a:ext uri="{9D8B030D-6E8A-4147-A177-3AD203B41FA5}">
                      <a16:colId xmlns:a16="http://schemas.microsoft.com/office/drawing/2014/main" val="3083214116"/>
                    </a:ext>
                  </a:extLst>
                </a:gridCol>
                <a:gridCol w="370332">
                  <a:extLst>
                    <a:ext uri="{9D8B030D-6E8A-4147-A177-3AD203B41FA5}">
                      <a16:colId xmlns:a16="http://schemas.microsoft.com/office/drawing/2014/main" val="3909842120"/>
                    </a:ext>
                  </a:extLst>
                </a:gridCol>
                <a:gridCol w="329184">
                  <a:extLst>
                    <a:ext uri="{9D8B030D-6E8A-4147-A177-3AD203B41FA5}">
                      <a16:colId xmlns:a16="http://schemas.microsoft.com/office/drawing/2014/main" val="2119239228"/>
                    </a:ext>
                  </a:extLst>
                </a:gridCol>
                <a:gridCol w="329184">
                  <a:extLst>
                    <a:ext uri="{9D8B030D-6E8A-4147-A177-3AD203B41FA5}">
                      <a16:colId xmlns:a16="http://schemas.microsoft.com/office/drawing/2014/main" val="2370027419"/>
                    </a:ext>
                  </a:extLst>
                </a:gridCol>
                <a:gridCol w="370332">
                  <a:extLst>
                    <a:ext uri="{9D8B030D-6E8A-4147-A177-3AD203B41FA5}">
                      <a16:colId xmlns:a16="http://schemas.microsoft.com/office/drawing/2014/main" val="334152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533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- 2018-05-28 11:56:06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تسمح لك " اوربت كي " بترتيب مفاتيحك في مكان واحد لتقليل الفوضى ، ويتم تصنيعها باستخدام مادة ناعمه تثبت المفاتيح لمنع خدش الاغراض الاخرى ، الان في مدن !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Orbitkey allows you to organize your keys into a neat stack to reduce clutter, and is made using soft band material which envelops the keys to prevent scratching of other items while eliminating noise. Find your Orbitkey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186003"/>
                  </a:ext>
                </a:extLst>
              </a:tr>
            </a:tbl>
          </a:graphicData>
        </a:graphic>
      </p:graphicFrame>
      <p:sp>
        <p:nvSpPr>
          <p:cNvPr id="4" name="Text Placeholder 3">
            <a:extLst>
              <a:ext uri="{FF2B5EF4-FFF2-40B4-BE49-F238E27FC236}">
                <a16:creationId xmlns:a16="http://schemas.microsoft.com/office/drawing/2014/main" id="{0612A2F1-5205-428B-93C8-95E75B84A99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71769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5378-0658-409F-893D-BC68F98EF79D}"/>
              </a:ext>
            </a:extLst>
          </p:cNvPr>
          <p:cNvSpPr>
            <a:spLocks noGrp="1"/>
          </p:cNvSpPr>
          <p:nvPr>
            <p:ph type="title"/>
          </p:nvPr>
        </p:nvSpPr>
        <p:spPr/>
        <p:txBody>
          <a:bodyPr/>
          <a:lstStyle/>
          <a:p>
            <a:r>
              <a:rPr lang="en-US"/>
              <a:t>Facebook Own Posts Table | Cities - 6 of 20</a:t>
            </a:r>
          </a:p>
        </p:txBody>
      </p:sp>
      <p:graphicFrame>
        <p:nvGraphicFramePr>
          <p:cNvPr id="5" name="Table Placeholder 4">
            <a:extLst>
              <a:ext uri="{FF2B5EF4-FFF2-40B4-BE49-F238E27FC236}">
                <a16:creationId xmlns:a16="http://schemas.microsoft.com/office/drawing/2014/main" id="{7BD5A3E1-CFC1-474B-AB87-E8AAACADF3E8}"/>
              </a:ext>
            </a:extLst>
          </p:cNvPr>
          <p:cNvGraphicFramePr>
            <a:graphicFrameLocks noGrp="1"/>
          </p:cNvGraphicFramePr>
          <p:nvPr>
            <p:ph type="tbl" sz="quarter" idx="13"/>
            <p:extLst>
              <p:ext uri="{D42A27DB-BD31-4B8C-83A1-F6EECF244321}">
                <p14:modId xmlns:p14="http://schemas.microsoft.com/office/powerpoint/2010/main" val="424572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8361559"/>
                    </a:ext>
                  </a:extLst>
                </a:gridCol>
                <a:gridCol w="370332">
                  <a:extLst>
                    <a:ext uri="{9D8B030D-6E8A-4147-A177-3AD203B41FA5}">
                      <a16:colId xmlns:a16="http://schemas.microsoft.com/office/drawing/2014/main" val="1888164821"/>
                    </a:ext>
                  </a:extLst>
                </a:gridCol>
                <a:gridCol w="370332">
                  <a:extLst>
                    <a:ext uri="{9D8B030D-6E8A-4147-A177-3AD203B41FA5}">
                      <a16:colId xmlns:a16="http://schemas.microsoft.com/office/drawing/2014/main" val="370028162"/>
                    </a:ext>
                  </a:extLst>
                </a:gridCol>
                <a:gridCol w="370332">
                  <a:extLst>
                    <a:ext uri="{9D8B030D-6E8A-4147-A177-3AD203B41FA5}">
                      <a16:colId xmlns:a16="http://schemas.microsoft.com/office/drawing/2014/main" val="3756426567"/>
                    </a:ext>
                  </a:extLst>
                </a:gridCol>
                <a:gridCol w="329184">
                  <a:extLst>
                    <a:ext uri="{9D8B030D-6E8A-4147-A177-3AD203B41FA5}">
                      <a16:colId xmlns:a16="http://schemas.microsoft.com/office/drawing/2014/main" val="909910179"/>
                    </a:ext>
                  </a:extLst>
                </a:gridCol>
                <a:gridCol w="329184">
                  <a:extLst>
                    <a:ext uri="{9D8B030D-6E8A-4147-A177-3AD203B41FA5}">
                      <a16:colId xmlns:a16="http://schemas.microsoft.com/office/drawing/2014/main" val="2054875796"/>
                    </a:ext>
                  </a:extLst>
                </a:gridCol>
                <a:gridCol w="329184">
                  <a:extLst>
                    <a:ext uri="{9D8B030D-6E8A-4147-A177-3AD203B41FA5}">
                      <a16:colId xmlns:a16="http://schemas.microsoft.com/office/drawing/2014/main" val="87582497"/>
                    </a:ext>
                  </a:extLst>
                </a:gridCol>
                <a:gridCol w="329184">
                  <a:extLst>
                    <a:ext uri="{9D8B030D-6E8A-4147-A177-3AD203B41FA5}">
                      <a16:colId xmlns:a16="http://schemas.microsoft.com/office/drawing/2014/main" val="1512838583"/>
                    </a:ext>
                  </a:extLst>
                </a:gridCol>
                <a:gridCol w="329184">
                  <a:extLst>
                    <a:ext uri="{9D8B030D-6E8A-4147-A177-3AD203B41FA5}">
                      <a16:colId xmlns:a16="http://schemas.microsoft.com/office/drawing/2014/main" val="3638304187"/>
                    </a:ext>
                  </a:extLst>
                </a:gridCol>
                <a:gridCol w="329184">
                  <a:extLst>
                    <a:ext uri="{9D8B030D-6E8A-4147-A177-3AD203B41FA5}">
                      <a16:colId xmlns:a16="http://schemas.microsoft.com/office/drawing/2014/main" val="1117922519"/>
                    </a:ext>
                  </a:extLst>
                </a:gridCol>
                <a:gridCol w="329184">
                  <a:extLst>
                    <a:ext uri="{9D8B030D-6E8A-4147-A177-3AD203B41FA5}">
                      <a16:colId xmlns:a16="http://schemas.microsoft.com/office/drawing/2014/main" val="864312393"/>
                    </a:ext>
                  </a:extLst>
                </a:gridCol>
                <a:gridCol w="329184">
                  <a:extLst>
                    <a:ext uri="{9D8B030D-6E8A-4147-A177-3AD203B41FA5}">
                      <a16:colId xmlns:a16="http://schemas.microsoft.com/office/drawing/2014/main" val="2193402314"/>
                    </a:ext>
                  </a:extLst>
                </a:gridCol>
                <a:gridCol w="329184">
                  <a:extLst>
                    <a:ext uri="{9D8B030D-6E8A-4147-A177-3AD203B41FA5}">
                      <a16:colId xmlns:a16="http://schemas.microsoft.com/office/drawing/2014/main" val="1071428707"/>
                    </a:ext>
                  </a:extLst>
                </a:gridCol>
                <a:gridCol w="370332">
                  <a:extLst>
                    <a:ext uri="{9D8B030D-6E8A-4147-A177-3AD203B41FA5}">
                      <a16:colId xmlns:a16="http://schemas.microsoft.com/office/drawing/2014/main" val="1572562039"/>
                    </a:ext>
                  </a:extLst>
                </a:gridCol>
                <a:gridCol w="370332">
                  <a:extLst>
                    <a:ext uri="{9D8B030D-6E8A-4147-A177-3AD203B41FA5}">
                      <a16:colId xmlns:a16="http://schemas.microsoft.com/office/drawing/2014/main" val="3441273722"/>
                    </a:ext>
                  </a:extLst>
                </a:gridCol>
                <a:gridCol w="329184">
                  <a:extLst>
                    <a:ext uri="{9D8B030D-6E8A-4147-A177-3AD203B41FA5}">
                      <a16:colId xmlns:a16="http://schemas.microsoft.com/office/drawing/2014/main" val="3382633828"/>
                    </a:ext>
                  </a:extLst>
                </a:gridCol>
                <a:gridCol w="329184">
                  <a:extLst>
                    <a:ext uri="{9D8B030D-6E8A-4147-A177-3AD203B41FA5}">
                      <a16:colId xmlns:a16="http://schemas.microsoft.com/office/drawing/2014/main" val="63317100"/>
                    </a:ext>
                  </a:extLst>
                </a:gridCol>
                <a:gridCol w="370332">
                  <a:extLst>
                    <a:ext uri="{9D8B030D-6E8A-4147-A177-3AD203B41FA5}">
                      <a16:colId xmlns:a16="http://schemas.microsoft.com/office/drawing/2014/main" val="356369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269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- 2018-05-28 09:16:14 </a:t>
                      </a:r>
                      <a:r>
                        <a:rPr kumimoji="0" lang="en-US" sz="1000" b="0" i="0" u="none" strike="noStrike" kern="1200" cap="none" spc="0" normalizeH="0" baseline="0" noProof="0">
                          <a:ln>
                            <a:noFill/>
                          </a:ln>
                          <a:solidFill>
                            <a:prstClr val="black"/>
                          </a:solidFill>
                          <a:effectLst/>
                          <a:uLnTx/>
                          <a:uFillTx/>
                          <a:latin typeface="+mn-lt"/>
                          <a:ea typeface="+mn-ea"/>
                          <a:cs typeface="+mn-cs"/>
                        </a:rPr>
                        <a:t> 
 Enjoy a new twist on tradition from #Orient499! We love these vivid hand-embroidered accents, and the wall art from Abdallah Hatoum which offers a melding of metal and delicate artistic style! Check out the new #Ramadan collection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1041650"/>
                  </a:ext>
                </a:extLst>
              </a:tr>
            </a:tbl>
          </a:graphicData>
        </a:graphic>
      </p:graphicFrame>
      <p:sp>
        <p:nvSpPr>
          <p:cNvPr id="4" name="Text Placeholder 3">
            <a:extLst>
              <a:ext uri="{FF2B5EF4-FFF2-40B4-BE49-F238E27FC236}">
                <a16:creationId xmlns:a16="http://schemas.microsoft.com/office/drawing/2014/main" id="{0D08D411-D9A6-4E86-A908-0371B4F020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83832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95E78-17C8-4705-BEAD-2266498998AA}"/>
              </a:ext>
            </a:extLst>
          </p:cNvPr>
          <p:cNvSpPr>
            <a:spLocks noGrp="1"/>
          </p:cNvSpPr>
          <p:nvPr>
            <p:ph type="title"/>
          </p:nvPr>
        </p:nvSpPr>
        <p:spPr/>
        <p:txBody>
          <a:bodyPr/>
          <a:lstStyle/>
          <a:p>
            <a:r>
              <a:rPr lang="en-US"/>
              <a:t>Facebook Own Posts Table | Cities - 7 of 20</a:t>
            </a:r>
          </a:p>
        </p:txBody>
      </p:sp>
      <p:graphicFrame>
        <p:nvGraphicFramePr>
          <p:cNvPr id="5" name="Table Placeholder 4">
            <a:extLst>
              <a:ext uri="{FF2B5EF4-FFF2-40B4-BE49-F238E27FC236}">
                <a16:creationId xmlns:a16="http://schemas.microsoft.com/office/drawing/2014/main" id="{A370C4E8-539E-4350-8B34-B4303A9CD543}"/>
              </a:ext>
            </a:extLst>
          </p:cNvPr>
          <p:cNvGraphicFramePr>
            <a:graphicFrameLocks noGrp="1"/>
          </p:cNvGraphicFramePr>
          <p:nvPr>
            <p:ph type="tbl" sz="quarter" idx="13"/>
            <p:extLst>
              <p:ext uri="{D42A27DB-BD31-4B8C-83A1-F6EECF244321}">
                <p14:modId xmlns:p14="http://schemas.microsoft.com/office/powerpoint/2010/main" val="291550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1525747"/>
                    </a:ext>
                  </a:extLst>
                </a:gridCol>
                <a:gridCol w="370332">
                  <a:extLst>
                    <a:ext uri="{9D8B030D-6E8A-4147-A177-3AD203B41FA5}">
                      <a16:colId xmlns:a16="http://schemas.microsoft.com/office/drawing/2014/main" val="1490326108"/>
                    </a:ext>
                  </a:extLst>
                </a:gridCol>
                <a:gridCol w="370332">
                  <a:extLst>
                    <a:ext uri="{9D8B030D-6E8A-4147-A177-3AD203B41FA5}">
                      <a16:colId xmlns:a16="http://schemas.microsoft.com/office/drawing/2014/main" val="2523887074"/>
                    </a:ext>
                  </a:extLst>
                </a:gridCol>
                <a:gridCol w="370332">
                  <a:extLst>
                    <a:ext uri="{9D8B030D-6E8A-4147-A177-3AD203B41FA5}">
                      <a16:colId xmlns:a16="http://schemas.microsoft.com/office/drawing/2014/main" val="2337347900"/>
                    </a:ext>
                  </a:extLst>
                </a:gridCol>
                <a:gridCol w="329184">
                  <a:extLst>
                    <a:ext uri="{9D8B030D-6E8A-4147-A177-3AD203B41FA5}">
                      <a16:colId xmlns:a16="http://schemas.microsoft.com/office/drawing/2014/main" val="4182152138"/>
                    </a:ext>
                  </a:extLst>
                </a:gridCol>
                <a:gridCol w="329184">
                  <a:extLst>
                    <a:ext uri="{9D8B030D-6E8A-4147-A177-3AD203B41FA5}">
                      <a16:colId xmlns:a16="http://schemas.microsoft.com/office/drawing/2014/main" val="1501310498"/>
                    </a:ext>
                  </a:extLst>
                </a:gridCol>
                <a:gridCol w="329184">
                  <a:extLst>
                    <a:ext uri="{9D8B030D-6E8A-4147-A177-3AD203B41FA5}">
                      <a16:colId xmlns:a16="http://schemas.microsoft.com/office/drawing/2014/main" val="2043222736"/>
                    </a:ext>
                  </a:extLst>
                </a:gridCol>
                <a:gridCol w="329184">
                  <a:extLst>
                    <a:ext uri="{9D8B030D-6E8A-4147-A177-3AD203B41FA5}">
                      <a16:colId xmlns:a16="http://schemas.microsoft.com/office/drawing/2014/main" val="3149731869"/>
                    </a:ext>
                  </a:extLst>
                </a:gridCol>
                <a:gridCol w="329184">
                  <a:extLst>
                    <a:ext uri="{9D8B030D-6E8A-4147-A177-3AD203B41FA5}">
                      <a16:colId xmlns:a16="http://schemas.microsoft.com/office/drawing/2014/main" val="2298387162"/>
                    </a:ext>
                  </a:extLst>
                </a:gridCol>
                <a:gridCol w="329184">
                  <a:extLst>
                    <a:ext uri="{9D8B030D-6E8A-4147-A177-3AD203B41FA5}">
                      <a16:colId xmlns:a16="http://schemas.microsoft.com/office/drawing/2014/main" val="3152058881"/>
                    </a:ext>
                  </a:extLst>
                </a:gridCol>
                <a:gridCol w="329184">
                  <a:extLst>
                    <a:ext uri="{9D8B030D-6E8A-4147-A177-3AD203B41FA5}">
                      <a16:colId xmlns:a16="http://schemas.microsoft.com/office/drawing/2014/main" val="3814149790"/>
                    </a:ext>
                  </a:extLst>
                </a:gridCol>
                <a:gridCol w="329184">
                  <a:extLst>
                    <a:ext uri="{9D8B030D-6E8A-4147-A177-3AD203B41FA5}">
                      <a16:colId xmlns:a16="http://schemas.microsoft.com/office/drawing/2014/main" val="68009306"/>
                    </a:ext>
                  </a:extLst>
                </a:gridCol>
                <a:gridCol w="329184">
                  <a:extLst>
                    <a:ext uri="{9D8B030D-6E8A-4147-A177-3AD203B41FA5}">
                      <a16:colId xmlns:a16="http://schemas.microsoft.com/office/drawing/2014/main" val="2790250735"/>
                    </a:ext>
                  </a:extLst>
                </a:gridCol>
                <a:gridCol w="370332">
                  <a:extLst>
                    <a:ext uri="{9D8B030D-6E8A-4147-A177-3AD203B41FA5}">
                      <a16:colId xmlns:a16="http://schemas.microsoft.com/office/drawing/2014/main" val="2713822690"/>
                    </a:ext>
                  </a:extLst>
                </a:gridCol>
                <a:gridCol w="370332">
                  <a:extLst>
                    <a:ext uri="{9D8B030D-6E8A-4147-A177-3AD203B41FA5}">
                      <a16:colId xmlns:a16="http://schemas.microsoft.com/office/drawing/2014/main" val="3114245640"/>
                    </a:ext>
                  </a:extLst>
                </a:gridCol>
                <a:gridCol w="329184">
                  <a:extLst>
                    <a:ext uri="{9D8B030D-6E8A-4147-A177-3AD203B41FA5}">
                      <a16:colId xmlns:a16="http://schemas.microsoft.com/office/drawing/2014/main" val="51818127"/>
                    </a:ext>
                  </a:extLst>
                </a:gridCol>
                <a:gridCol w="329184">
                  <a:extLst>
                    <a:ext uri="{9D8B030D-6E8A-4147-A177-3AD203B41FA5}">
                      <a16:colId xmlns:a16="http://schemas.microsoft.com/office/drawing/2014/main" val="1657534794"/>
                    </a:ext>
                  </a:extLst>
                </a:gridCol>
                <a:gridCol w="370332">
                  <a:extLst>
                    <a:ext uri="{9D8B030D-6E8A-4147-A177-3AD203B41FA5}">
                      <a16:colId xmlns:a16="http://schemas.microsoft.com/office/drawing/2014/main" val="18095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60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- 2018-05-27 06:00:02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اعثر على تصاميم جديدة من " ساكال" في  متجر مدن! كما هو موضح هنا،  يمكن استخدام المبخره للعود او معطر زيتي او كحامل للشموع. مصنوعة يدوياً من النحاس، وقطع الرخام الرقيقة التي تبعث بريقًا ناعمًا ، تقدم المبخرة وظيفتين في نفس الوقت مع نمط أنيق وحديث. متاح الآن في المدن! 
</a:t>
                      </a:r>
                      <a:r>
                        <a:rPr kumimoji="0" lang="en-US" sz="1000" b="0" i="0" u="none" strike="noStrike" kern="1200" cap="none" spc="0" normalizeH="0" baseline="0" noProof="0">
                          <a:ln>
                            <a:noFill/>
                          </a:ln>
                          <a:solidFill>
                            <a:prstClr val="black"/>
                          </a:solidFill>
                          <a:effectLst/>
                          <a:uLnTx/>
                          <a:uFillTx/>
                          <a:latin typeface="+mn-lt"/>
                          <a:ea typeface="+mn-ea"/>
                          <a:cs typeface="+mn-cs"/>
                        </a:rPr>
                        <a:t>Find new designs from #SaccalDesignHouse at #CitiesRiyadh! Shown here, Censer can be used as an Oud burner, oil diffuser, or to display a tealight candle. Handcrafted from brushed brass, and thinly cut marble to emit a soft glow, Censer offers 2 in 1 functionality while sharing a sleek, modern style. Now available at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944266"/>
                  </a:ext>
                </a:extLst>
              </a:tr>
            </a:tbl>
          </a:graphicData>
        </a:graphic>
      </p:graphicFrame>
      <p:sp>
        <p:nvSpPr>
          <p:cNvPr id="4" name="Text Placeholder 3">
            <a:extLst>
              <a:ext uri="{FF2B5EF4-FFF2-40B4-BE49-F238E27FC236}">
                <a16:creationId xmlns:a16="http://schemas.microsoft.com/office/drawing/2014/main" id="{3AD275B8-32E2-45CF-9538-9AE1CEDBBDF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115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F0991-7CB1-4613-875A-B0B4818177B5}"/>
              </a:ext>
            </a:extLst>
          </p:cNvPr>
          <p:cNvSpPr>
            <a:spLocks noGrp="1"/>
          </p:cNvSpPr>
          <p:nvPr>
            <p:ph type="title"/>
          </p:nvPr>
        </p:nvSpPr>
        <p:spPr/>
        <p:txBody>
          <a:bodyPr/>
          <a:lstStyle/>
          <a:p>
            <a:r>
              <a:rPr lang="en-US"/>
              <a:t>Facebook Own Posts Table | Cities - 8 of 20</a:t>
            </a:r>
          </a:p>
        </p:txBody>
      </p:sp>
      <p:graphicFrame>
        <p:nvGraphicFramePr>
          <p:cNvPr id="5" name="Table Placeholder 4">
            <a:extLst>
              <a:ext uri="{FF2B5EF4-FFF2-40B4-BE49-F238E27FC236}">
                <a16:creationId xmlns:a16="http://schemas.microsoft.com/office/drawing/2014/main" id="{ABCD2F89-8C9F-43A2-8F1A-03C3C6054B99}"/>
              </a:ext>
            </a:extLst>
          </p:cNvPr>
          <p:cNvGraphicFramePr>
            <a:graphicFrameLocks noGrp="1"/>
          </p:cNvGraphicFramePr>
          <p:nvPr>
            <p:ph type="tbl" sz="quarter" idx="13"/>
            <p:extLst>
              <p:ext uri="{D42A27DB-BD31-4B8C-83A1-F6EECF244321}">
                <p14:modId xmlns:p14="http://schemas.microsoft.com/office/powerpoint/2010/main" val="364648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1821513"/>
                    </a:ext>
                  </a:extLst>
                </a:gridCol>
                <a:gridCol w="370332">
                  <a:extLst>
                    <a:ext uri="{9D8B030D-6E8A-4147-A177-3AD203B41FA5}">
                      <a16:colId xmlns:a16="http://schemas.microsoft.com/office/drawing/2014/main" val="2615425536"/>
                    </a:ext>
                  </a:extLst>
                </a:gridCol>
                <a:gridCol w="370332">
                  <a:extLst>
                    <a:ext uri="{9D8B030D-6E8A-4147-A177-3AD203B41FA5}">
                      <a16:colId xmlns:a16="http://schemas.microsoft.com/office/drawing/2014/main" val="1872133281"/>
                    </a:ext>
                  </a:extLst>
                </a:gridCol>
                <a:gridCol w="370332">
                  <a:extLst>
                    <a:ext uri="{9D8B030D-6E8A-4147-A177-3AD203B41FA5}">
                      <a16:colId xmlns:a16="http://schemas.microsoft.com/office/drawing/2014/main" val="3853020337"/>
                    </a:ext>
                  </a:extLst>
                </a:gridCol>
                <a:gridCol w="329184">
                  <a:extLst>
                    <a:ext uri="{9D8B030D-6E8A-4147-A177-3AD203B41FA5}">
                      <a16:colId xmlns:a16="http://schemas.microsoft.com/office/drawing/2014/main" val="759070680"/>
                    </a:ext>
                  </a:extLst>
                </a:gridCol>
                <a:gridCol w="329184">
                  <a:extLst>
                    <a:ext uri="{9D8B030D-6E8A-4147-A177-3AD203B41FA5}">
                      <a16:colId xmlns:a16="http://schemas.microsoft.com/office/drawing/2014/main" val="2132190484"/>
                    </a:ext>
                  </a:extLst>
                </a:gridCol>
                <a:gridCol w="329184">
                  <a:extLst>
                    <a:ext uri="{9D8B030D-6E8A-4147-A177-3AD203B41FA5}">
                      <a16:colId xmlns:a16="http://schemas.microsoft.com/office/drawing/2014/main" val="2245937074"/>
                    </a:ext>
                  </a:extLst>
                </a:gridCol>
                <a:gridCol w="329184">
                  <a:extLst>
                    <a:ext uri="{9D8B030D-6E8A-4147-A177-3AD203B41FA5}">
                      <a16:colId xmlns:a16="http://schemas.microsoft.com/office/drawing/2014/main" val="4276155310"/>
                    </a:ext>
                  </a:extLst>
                </a:gridCol>
                <a:gridCol w="329184">
                  <a:extLst>
                    <a:ext uri="{9D8B030D-6E8A-4147-A177-3AD203B41FA5}">
                      <a16:colId xmlns:a16="http://schemas.microsoft.com/office/drawing/2014/main" val="4056206199"/>
                    </a:ext>
                  </a:extLst>
                </a:gridCol>
                <a:gridCol w="329184">
                  <a:extLst>
                    <a:ext uri="{9D8B030D-6E8A-4147-A177-3AD203B41FA5}">
                      <a16:colId xmlns:a16="http://schemas.microsoft.com/office/drawing/2014/main" val="2466229840"/>
                    </a:ext>
                  </a:extLst>
                </a:gridCol>
                <a:gridCol w="329184">
                  <a:extLst>
                    <a:ext uri="{9D8B030D-6E8A-4147-A177-3AD203B41FA5}">
                      <a16:colId xmlns:a16="http://schemas.microsoft.com/office/drawing/2014/main" val="3401375476"/>
                    </a:ext>
                  </a:extLst>
                </a:gridCol>
                <a:gridCol w="329184">
                  <a:extLst>
                    <a:ext uri="{9D8B030D-6E8A-4147-A177-3AD203B41FA5}">
                      <a16:colId xmlns:a16="http://schemas.microsoft.com/office/drawing/2014/main" val="275462439"/>
                    </a:ext>
                  </a:extLst>
                </a:gridCol>
                <a:gridCol w="329184">
                  <a:extLst>
                    <a:ext uri="{9D8B030D-6E8A-4147-A177-3AD203B41FA5}">
                      <a16:colId xmlns:a16="http://schemas.microsoft.com/office/drawing/2014/main" val="1424148017"/>
                    </a:ext>
                  </a:extLst>
                </a:gridCol>
                <a:gridCol w="370332">
                  <a:extLst>
                    <a:ext uri="{9D8B030D-6E8A-4147-A177-3AD203B41FA5}">
                      <a16:colId xmlns:a16="http://schemas.microsoft.com/office/drawing/2014/main" val="2494839300"/>
                    </a:ext>
                  </a:extLst>
                </a:gridCol>
                <a:gridCol w="370332">
                  <a:extLst>
                    <a:ext uri="{9D8B030D-6E8A-4147-A177-3AD203B41FA5}">
                      <a16:colId xmlns:a16="http://schemas.microsoft.com/office/drawing/2014/main" val="4207661422"/>
                    </a:ext>
                  </a:extLst>
                </a:gridCol>
                <a:gridCol w="329184">
                  <a:extLst>
                    <a:ext uri="{9D8B030D-6E8A-4147-A177-3AD203B41FA5}">
                      <a16:colId xmlns:a16="http://schemas.microsoft.com/office/drawing/2014/main" val="1451966886"/>
                    </a:ext>
                  </a:extLst>
                </a:gridCol>
                <a:gridCol w="329184">
                  <a:extLst>
                    <a:ext uri="{9D8B030D-6E8A-4147-A177-3AD203B41FA5}">
                      <a16:colId xmlns:a16="http://schemas.microsoft.com/office/drawing/2014/main" val="95077365"/>
                    </a:ext>
                  </a:extLst>
                </a:gridCol>
                <a:gridCol w="370332">
                  <a:extLst>
                    <a:ext uri="{9D8B030D-6E8A-4147-A177-3AD203B41FA5}">
                      <a16:colId xmlns:a16="http://schemas.microsoft.com/office/drawing/2014/main" val="660508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740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- 2018-05-27 06:00:02 </a:t>
                      </a:r>
                      <a:r>
                        <a:rPr kumimoji="0" lang="en-US" sz="1000" b="0" i="0" u="none" strike="noStrike" kern="1200" cap="none" spc="0" normalizeH="0" baseline="0" noProof="0">
                          <a:ln>
                            <a:noFill/>
                          </a:ln>
                          <a:solidFill>
                            <a:prstClr val="black"/>
                          </a:solidFill>
                          <a:effectLst/>
                          <a:uLnTx/>
                          <a:uFillTx/>
                          <a:latin typeface="+mn-lt"/>
                          <a:ea typeface="+mn-ea"/>
                          <a:cs typeface="+mn-cs"/>
                        </a:rPr>
                        <a:t> 
 New #NadaDebs designs have just arrived at #CitiesDubai! Add to your #Ramadan display with serving trays and home decor crafted from American walnut wood and inlaid with patterns made from mother-of-pearl or tin, sharing Nada Debs' characteristic style of minimalism fused with traditional accents.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86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- 2018-05-26 10:38:30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لمجلة </a:t>
                      </a:r>
                      <a:r>
                        <a:rPr kumimoji="0" lang="en-US" sz="1000" b="0" i="0" u="none" strike="noStrike" kern="1200" cap="none" spc="0" normalizeH="0" baseline="0" noProof="0">
                          <a:ln>
                            <a:noFill/>
                          </a:ln>
                          <a:solidFill>
                            <a:prstClr val="black"/>
                          </a:solidFill>
                          <a:effectLst/>
                          <a:uLnTx/>
                          <a:uFillTx/>
                          <a:latin typeface="+mn-lt"/>
                          <a:ea typeface="+mn-ea"/>
                          <a:cs typeface="+mn-cs"/>
                        </a:rPr>
                        <a:t>Suitcase </a:t>
                      </a:r>
                      <a:r>
                        <a:rPr kumimoji="0" lang="ar-AE" sz="1000" b="0" i="0" u="none" strike="noStrike" kern="1200" cap="none" spc="0" normalizeH="0" baseline="0" noProof="0">
                          <a:ln>
                            <a:noFill/>
                          </a:ln>
                          <a:solidFill>
                            <a:prstClr val="black"/>
                          </a:solidFill>
                          <a:effectLst/>
                          <a:uLnTx/>
                          <a:uFillTx/>
                          <a:latin typeface="+mn-lt"/>
                          <a:ea typeface="+mn-ea"/>
                          <a:cs typeface="+mn-cs"/>
                        </a:rPr>
                        <a:t>لمشاركة متجر  مدن مع قرائك ! انقر على الرابط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Thank you to Suitcase magazine for sharing #CitiesRiyadh with your readers! Click the link in bio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793777"/>
                  </a:ext>
                </a:extLst>
              </a:tr>
            </a:tbl>
          </a:graphicData>
        </a:graphic>
      </p:graphicFrame>
      <p:sp>
        <p:nvSpPr>
          <p:cNvPr id="4" name="Text Placeholder 3">
            <a:extLst>
              <a:ext uri="{FF2B5EF4-FFF2-40B4-BE49-F238E27FC236}">
                <a16:creationId xmlns:a16="http://schemas.microsoft.com/office/drawing/2014/main" id="{A83558FD-C049-4A06-B19D-0227E8FA21F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63937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8E4D-029B-475B-865D-5E7B60F8422A}"/>
              </a:ext>
            </a:extLst>
          </p:cNvPr>
          <p:cNvSpPr>
            <a:spLocks noGrp="1"/>
          </p:cNvSpPr>
          <p:nvPr>
            <p:ph type="title"/>
          </p:nvPr>
        </p:nvSpPr>
        <p:spPr/>
        <p:txBody>
          <a:bodyPr/>
          <a:lstStyle/>
          <a:p>
            <a:r>
              <a:rPr lang="en-US"/>
              <a:t>Facebook Own Posts Table | Cities - 9 of 20</a:t>
            </a:r>
          </a:p>
        </p:txBody>
      </p:sp>
      <p:graphicFrame>
        <p:nvGraphicFramePr>
          <p:cNvPr id="5" name="Table Placeholder 4">
            <a:extLst>
              <a:ext uri="{FF2B5EF4-FFF2-40B4-BE49-F238E27FC236}">
                <a16:creationId xmlns:a16="http://schemas.microsoft.com/office/drawing/2014/main" id="{D23F9620-E20B-45EC-B6C3-981CAF18A3DD}"/>
              </a:ext>
            </a:extLst>
          </p:cNvPr>
          <p:cNvGraphicFramePr>
            <a:graphicFrameLocks noGrp="1"/>
          </p:cNvGraphicFramePr>
          <p:nvPr>
            <p:ph type="tbl" sz="quarter" idx="13"/>
            <p:extLst>
              <p:ext uri="{D42A27DB-BD31-4B8C-83A1-F6EECF244321}">
                <p14:modId xmlns:p14="http://schemas.microsoft.com/office/powerpoint/2010/main" val="245345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287778"/>
                    </a:ext>
                  </a:extLst>
                </a:gridCol>
                <a:gridCol w="370332">
                  <a:extLst>
                    <a:ext uri="{9D8B030D-6E8A-4147-A177-3AD203B41FA5}">
                      <a16:colId xmlns:a16="http://schemas.microsoft.com/office/drawing/2014/main" val="1949157839"/>
                    </a:ext>
                  </a:extLst>
                </a:gridCol>
                <a:gridCol w="370332">
                  <a:extLst>
                    <a:ext uri="{9D8B030D-6E8A-4147-A177-3AD203B41FA5}">
                      <a16:colId xmlns:a16="http://schemas.microsoft.com/office/drawing/2014/main" val="861150278"/>
                    </a:ext>
                  </a:extLst>
                </a:gridCol>
                <a:gridCol w="370332">
                  <a:extLst>
                    <a:ext uri="{9D8B030D-6E8A-4147-A177-3AD203B41FA5}">
                      <a16:colId xmlns:a16="http://schemas.microsoft.com/office/drawing/2014/main" val="278767137"/>
                    </a:ext>
                  </a:extLst>
                </a:gridCol>
                <a:gridCol w="329184">
                  <a:extLst>
                    <a:ext uri="{9D8B030D-6E8A-4147-A177-3AD203B41FA5}">
                      <a16:colId xmlns:a16="http://schemas.microsoft.com/office/drawing/2014/main" val="2469091339"/>
                    </a:ext>
                  </a:extLst>
                </a:gridCol>
                <a:gridCol w="329184">
                  <a:extLst>
                    <a:ext uri="{9D8B030D-6E8A-4147-A177-3AD203B41FA5}">
                      <a16:colId xmlns:a16="http://schemas.microsoft.com/office/drawing/2014/main" val="3424127153"/>
                    </a:ext>
                  </a:extLst>
                </a:gridCol>
                <a:gridCol w="329184">
                  <a:extLst>
                    <a:ext uri="{9D8B030D-6E8A-4147-A177-3AD203B41FA5}">
                      <a16:colId xmlns:a16="http://schemas.microsoft.com/office/drawing/2014/main" val="3701219703"/>
                    </a:ext>
                  </a:extLst>
                </a:gridCol>
                <a:gridCol w="329184">
                  <a:extLst>
                    <a:ext uri="{9D8B030D-6E8A-4147-A177-3AD203B41FA5}">
                      <a16:colId xmlns:a16="http://schemas.microsoft.com/office/drawing/2014/main" val="3746586247"/>
                    </a:ext>
                  </a:extLst>
                </a:gridCol>
                <a:gridCol w="329184">
                  <a:extLst>
                    <a:ext uri="{9D8B030D-6E8A-4147-A177-3AD203B41FA5}">
                      <a16:colId xmlns:a16="http://schemas.microsoft.com/office/drawing/2014/main" val="1496360101"/>
                    </a:ext>
                  </a:extLst>
                </a:gridCol>
                <a:gridCol w="329184">
                  <a:extLst>
                    <a:ext uri="{9D8B030D-6E8A-4147-A177-3AD203B41FA5}">
                      <a16:colId xmlns:a16="http://schemas.microsoft.com/office/drawing/2014/main" val="2946967616"/>
                    </a:ext>
                  </a:extLst>
                </a:gridCol>
                <a:gridCol w="329184">
                  <a:extLst>
                    <a:ext uri="{9D8B030D-6E8A-4147-A177-3AD203B41FA5}">
                      <a16:colId xmlns:a16="http://schemas.microsoft.com/office/drawing/2014/main" val="3100675612"/>
                    </a:ext>
                  </a:extLst>
                </a:gridCol>
                <a:gridCol w="329184">
                  <a:extLst>
                    <a:ext uri="{9D8B030D-6E8A-4147-A177-3AD203B41FA5}">
                      <a16:colId xmlns:a16="http://schemas.microsoft.com/office/drawing/2014/main" val="1276472621"/>
                    </a:ext>
                  </a:extLst>
                </a:gridCol>
                <a:gridCol w="329184">
                  <a:extLst>
                    <a:ext uri="{9D8B030D-6E8A-4147-A177-3AD203B41FA5}">
                      <a16:colId xmlns:a16="http://schemas.microsoft.com/office/drawing/2014/main" val="3416765657"/>
                    </a:ext>
                  </a:extLst>
                </a:gridCol>
                <a:gridCol w="370332">
                  <a:extLst>
                    <a:ext uri="{9D8B030D-6E8A-4147-A177-3AD203B41FA5}">
                      <a16:colId xmlns:a16="http://schemas.microsoft.com/office/drawing/2014/main" val="1248985375"/>
                    </a:ext>
                  </a:extLst>
                </a:gridCol>
                <a:gridCol w="370332">
                  <a:extLst>
                    <a:ext uri="{9D8B030D-6E8A-4147-A177-3AD203B41FA5}">
                      <a16:colId xmlns:a16="http://schemas.microsoft.com/office/drawing/2014/main" val="12770950"/>
                    </a:ext>
                  </a:extLst>
                </a:gridCol>
                <a:gridCol w="329184">
                  <a:extLst>
                    <a:ext uri="{9D8B030D-6E8A-4147-A177-3AD203B41FA5}">
                      <a16:colId xmlns:a16="http://schemas.microsoft.com/office/drawing/2014/main" val="802609382"/>
                    </a:ext>
                  </a:extLst>
                </a:gridCol>
                <a:gridCol w="329184">
                  <a:extLst>
                    <a:ext uri="{9D8B030D-6E8A-4147-A177-3AD203B41FA5}">
                      <a16:colId xmlns:a16="http://schemas.microsoft.com/office/drawing/2014/main" val="972822033"/>
                    </a:ext>
                  </a:extLst>
                </a:gridCol>
                <a:gridCol w="370332">
                  <a:extLst>
                    <a:ext uri="{9D8B030D-6E8A-4147-A177-3AD203B41FA5}">
                      <a16:colId xmlns:a16="http://schemas.microsoft.com/office/drawing/2014/main" val="163244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20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- 2018-05-26 10:35:49 </a:t>
                      </a:r>
                      <a:r>
                        <a:rPr kumimoji="0" lang="en-US" sz="1000" b="0" i="0" u="none" strike="noStrike" kern="1200" cap="none" spc="0" normalizeH="0" baseline="0" noProof="0">
                          <a:ln>
                            <a:noFill/>
                          </a:ln>
                          <a:solidFill>
                            <a:prstClr val="black"/>
                          </a:solidFill>
                          <a:effectLst/>
                          <a:uLnTx/>
                          <a:uFillTx/>
                          <a:latin typeface="+mn-lt"/>
                          <a:ea typeface="+mn-ea"/>
                          <a:cs typeface="+mn-cs"/>
                        </a:rPr>
                        <a:t> 
 Celebrate #Ramadan with #CitiesDubai! Our new display at the Galleria Mall is bursting with new brands, sharing the best in home decor, tableware, fashion, and more! Discover #Silsal, new #NadaDebs, #Orient499, and everything you need to freshen up your style and your space this Ramadan! Be sure to check it out!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1377997"/>
                  </a:ext>
                </a:extLst>
              </a:tr>
            </a:tbl>
          </a:graphicData>
        </a:graphic>
      </p:graphicFrame>
      <p:sp>
        <p:nvSpPr>
          <p:cNvPr id="4" name="Text Placeholder 3">
            <a:extLst>
              <a:ext uri="{FF2B5EF4-FFF2-40B4-BE49-F238E27FC236}">
                <a16:creationId xmlns:a16="http://schemas.microsoft.com/office/drawing/2014/main" id="{FFBBF306-6807-41E6-B2BD-365D53228C8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782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9739-1D7F-48CC-BC45-583F01234401}"/>
              </a:ext>
            </a:extLst>
          </p:cNvPr>
          <p:cNvSpPr>
            <a:spLocks noGrp="1"/>
          </p:cNvSpPr>
          <p:nvPr>
            <p:ph type="title"/>
          </p:nvPr>
        </p:nvSpPr>
        <p:spPr/>
        <p:txBody>
          <a:bodyPr/>
          <a:lstStyle/>
          <a:p>
            <a:r>
              <a:rPr lang="en-US"/>
              <a:t>Facebook Own Posts Table | Cities - 10 of 20</a:t>
            </a:r>
          </a:p>
        </p:txBody>
      </p:sp>
      <p:graphicFrame>
        <p:nvGraphicFramePr>
          <p:cNvPr id="5" name="Table Placeholder 4">
            <a:extLst>
              <a:ext uri="{FF2B5EF4-FFF2-40B4-BE49-F238E27FC236}">
                <a16:creationId xmlns:a16="http://schemas.microsoft.com/office/drawing/2014/main" id="{A4C57057-5384-4100-B08D-1A97AF09898C}"/>
              </a:ext>
            </a:extLst>
          </p:cNvPr>
          <p:cNvGraphicFramePr>
            <a:graphicFrameLocks noGrp="1"/>
          </p:cNvGraphicFramePr>
          <p:nvPr>
            <p:ph type="tbl" sz="quarter" idx="13"/>
            <p:extLst>
              <p:ext uri="{D42A27DB-BD31-4B8C-83A1-F6EECF244321}">
                <p14:modId xmlns:p14="http://schemas.microsoft.com/office/powerpoint/2010/main" val="51248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830174"/>
                    </a:ext>
                  </a:extLst>
                </a:gridCol>
                <a:gridCol w="370332">
                  <a:extLst>
                    <a:ext uri="{9D8B030D-6E8A-4147-A177-3AD203B41FA5}">
                      <a16:colId xmlns:a16="http://schemas.microsoft.com/office/drawing/2014/main" val="2360352021"/>
                    </a:ext>
                  </a:extLst>
                </a:gridCol>
                <a:gridCol w="370332">
                  <a:extLst>
                    <a:ext uri="{9D8B030D-6E8A-4147-A177-3AD203B41FA5}">
                      <a16:colId xmlns:a16="http://schemas.microsoft.com/office/drawing/2014/main" val="2307066484"/>
                    </a:ext>
                  </a:extLst>
                </a:gridCol>
                <a:gridCol w="370332">
                  <a:extLst>
                    <a:ext uri="{9D8B030D-6E8A-4147-A177-3AD203B41FA5}">
                      <a16:colId xmlns:a16="http://schemas.microsoft.com/office/drawing/2014/main" val="1849788157"/>
                    </a:ext>
                  </a:extLst>
                </a:gridCol>
                <a:gridCol w="329184">
                  <a:extLst>
                    <a:ext uri="{9D8B030D-6E8A-4147-A177-3AD203B41FA5}">
                      <a16:colId xmlns:a16="http://schemas.microsoft.com/office/drawing/2014/main" val="1062851981"/>
                    </a:ext>
                  </a:extLst>
                </a:gridCol>
                <a:gridCol w="329184">
                  <a:extLst>
                    <a:ext uri="{9D8B030D-6E8A-4147-A177-3AD203B41FA5}">
                      <a16:colId xmlns:a16="http://schemas.microsoft.com/office/drawing/2014/main" val="3109372898"/>
                    </a:ext>
                  </a:extLst>
                </a:gridCol>
                <a:gridCol w="329184">
                  <a:extLst>
                    <a:ext uri="{9D8B030D-6E8A-4147-A177-3AD203B41FA5}">
                      <a16:colId xmlns:a16="http://schemas.microsoft.com/office/drawing/2014/main" val="476006686"/>
                    </a:ext>
                  </a:extLst>
                </a:gridCol>
                <a:gridCol w="329184">
                  <a:extLst>
                    <a:ext uri="{9D8B030D-6E8A-4147-A177-3AD203B41FA5}">
                      <a16:colId xmlns:a16="http://schemas.microsoft.com/office/drawing/2014/main" val="4165056473"/>
                    </a:ext>
                  </a:extLst>
                </a:gridCol>
                <a:gridCol w="329184">
                  <a:extLst>
                    <a:ext uri="{9D8B030D-6E8A-4147-A177-3AD203B41FA5}">
                      <a16:colId xmlns:a16="http://schemas.microsoft.com/office/drawing/2014/main" val="2054853101"/>
                    </a:ext>
                  </a:extLst>
                </a:gridCol>
                <a:gridCol w="329184">
                  <a:extLst>
                    <a:ext uri="{9D8B030D-6E8A-4147-A177-3AD203B41FA5}">
                      <a16:colId xmlns:a16="http://schemas.microsoft.com/office/drawing/2014/main" val="3131868106"/>
                    </a:ext>
                  </a:extLst>
                </a:gridCol>
                <a:gridCol w="329184">
                  <a:extLst>
                    <a:ext uri="{9D8B030D-6E8A-4147-A177-3AD203B41FA5}">
                      <a16:colId xmlns:a16="http://schemas.microsoft.com/office/drawing/2014/main" val="1863629098"/>
                    </a:ext>
                  </a:extLst>
                </a:gridCol>
                <a:gridCol w="329184">
                  <a:extLst>
                    <a:ext uri="{9D8B030D-6E8A-4147-A177-3AD203B41FA5}">
                      <a16:colId xmlns:a16="http://schemas.microsoft.com/office/drawing/2014/main" val="2533982105"/>
                    </a:ext>
                  </a:extLst>
                </a:gridCol>
                <a:gridCol w="329184">
                  <a:extLst>
                    <a:ext uri="{9D8B030D-6E8A-4147-A177-3AD203B41FA5}">
                      <a16:colId xmlns:a16="http://schemas.microsoft.com/office/drawing/2014/main" val="3365533437"/>
                    </a:ext>
                  </a:extLst>
                </a:gridCol>
                <a:gridCol w="370332">
                  <a:extLst>
                    <a:ext uri="{9D8B030D-6E8A-4147-A177-3AD203B41FA5}">
                      <a16:colId xmlns:a16="http://schemas.microsoft.com/office/drawing/2014/main" val="2283569613"/>
                    </a:ext>
                  </a:extLst>
                </a:gridCol>
                <a:gridCol w="370332">
                  <a:extLst>
                    <a:ext uri="{9D8B030D-6E8A-4147-A177-3AD203B41FA5}">
                      <a16:colId xmlns:a16="http://schemas.microsoft.com/office/drawing/2014/main" val="492315391"/>
                    </a:ext>
                  </a:extLst>
                </a:gridCol>
                <a:gridCol w="329184">
                  <a:extLst>
                    <a:ext uri="{9D8B030D-6E8A-4147-A177-3AD203B41FA5}">
                      <a16:colId xmlns:a16="http://schemas.microsoft.com/office/drawing/2014/main" val="554704006"/>
                    </a:ext>
                  </a:extLst>
                </a:gridCol>
                <a:gridCol w="329184">
                  <a:extLst>
                    <a:ext uri="{9D8B030D-6E8A-4147-A177-3AD203B41FA5}">
                      <a16:colId xmlns:a16="http://schemas.microsoft.com/office/drawing/2014/main" val="115790685"/>
                    </a:ext>
                  </a:extLst>
                </a:gridCol>
                <a:gridCol w="370332">
                  <a:extLst>
                    <a:ext uri="{9D8B030D-6E8A-4147-A177-3AD203B41FA5}">
                      <a16:colId xmlns:a16="http://schemas.microsoft.com/office/drawing/2014/main" val="113914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645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- 2018-05-25 11:23:11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الجلوس هنا! يمكنك الاسترخاء مع "لوف بوت" الفريد من نوعه من مجموعه "بقجة"، تجده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Imagine sitting here! Curl up in a new cozy spot with the unique Loveboat from #Bokja’s Migration series of seating. Find 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21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- 2018-05-24 14:07:50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أعطي نبتتك لمسة سحرية مع النبتة الطائرة من "فلايت"،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Give your plant a touch of magic with the #Lyfe levitating planter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0033759"/>
                  </a:ext>
                </a:extLst>
              </a:tr>
            </a:tbl>
          </a:graphicData>
        </a:graphic>
      </p:graphicFrame>
      <p:sp>
        <p:nvSpPr>
          <p:cNvPr id="4" name="Text Placeholder 3">
            <a:extLst>
              <a:ext uri="{FF2B5EF4-FFF2-40B4-BE49-F238E27FC236}">
                <a16:creationId xmlns:a16="http://schemas.microsoft.com/office/drawing/2014/main" id="{792589EF-FF9E-430B-A42C-E9FAE94F1D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20752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5371-75D4-4EEB-A1DB-8B9444DFA179}"/>
              </a:ext>
            </a:extLst>
          </p:cNvPr>
          <p:cNvSpPr>
            <a:spLocks noGrp="1"/>
          </p:cNvSpPr>
          <p:nvPr>
            <p:ph type="title"/>
          </p:nvPr>
        </p:nvSpPr>
        <p:spPr/>
        <p:txBody>
          <a:bodyPr/>
          <a:lstStyle/>
          <a:p>
            <a:r>
              <a:rPr lang="en-US"/>
              <a:t>Facebook Own Posts Table | Cities - 11 of 20</a:t>
            </a:r>
          </a:p>
        </p:txBody>
      </p:sp>
      <p:graphicFrame>
        <p:nvGraphicFramePr>
          <p:cNvPr id="5" name="Table Placeholder 4">
            <a:extLst>
              <a:ext uri="{FF2B5EF4-FFF2-40B4-BE49-F238E27FC236}">
                <a16:creationId xmlns:a16="http://schemas.microsoft.com/office/drawing/2014/main" id="{C9F80973-E951-4518-B930-33E13313E3CC}"/>
              </a:ext>
            </a:extLst>
          </p:cNvPr>
          <p:cNvGraphicFramePr>
            <a:graphicFrameLocks noGrp="1"/>
          </p:cNvGraphicFramePr>
          <p:nvPr>
            <p:ph type="tbl" sz="quarter" idx="13"/>
            <p:extLst>
              <p:ext uri="{D42A27DB-BD31-4B8C-83A1-F6EECF244321}">
                <p14:modId xmlns:p14="http://schemas.microsoft.com/office/powerpoint/2010/main" val="286128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6865247"/>
                    </a:ext>
                  </a:extLst>
                </a:gridCol>
                <a:gridCol w="370332">
                  <a:extLst>
                    <a:ext uri="{9D8B030D-6E8A-4147-A177-3AD203B41FA5}">
                      <a16:colId xmlns:a16="http://schemas.microsoft.com/office/drawing/2014/main" val="2686072032"/>
                    </a:ext>
                  </a:extLst>
                </a:gridCol>
                <a:gridCol w="370332">
                  <a:extLst>
                    <a:ext uri="{9D8B030D-6E8A-4147-A177-3AD203B41FA5}">
                      <a16:colId xmlns:a16="http://schemas.microsoft.com/office/drawing/2014/main" val="564460327"/>
                    </a:ext>
                  </a:extLst>
                </a:gridCol>
                <a:gridCol w="370332">
                  <a:extLst>
                    <a:ext uri="{9D8B030D-6E8A-4147-A177-3AD203B41FA5}">
                      <a16:colId xmlns:a16="http://schemas.microsoft.com/office/drawing/2014/main" val="4222571957"/>
                    </a:ext>
                  </a:extLst>
                </a:gridCol>
                <a:gridCol w="329184">
                  <a:extLst>
                    <a:ext uri="{9D8B030D-6E8A-4147-A177-3AD203B41FA5}">
                      <a16:colId xmlns:a16="http://schemas.microsoft.com/office/drawing/2014/main" val="1967149851"/>
                    </a:ext>
                  </a:extLst>
                </a:gridCol>
                <a:gridCol w="329184">
                  <a:extLst>
                    <a:ext uri="{9D8B030D-6E8A-4147-A177-3AD203B41FA5}">
                      <a16:colId xmlns:a16="http://schemas.microsoft.com/office/drawing/2014/main" val="1756969668"/>
                    </a:ext>
                  </a:extLst>
                </a:gridCol>
                <a:gridCol w="329184">
                  <a:extLst>
                    <a:ext uri="{9D8B030D-6E8A-4147-A177-3AD203B41FA5}">
                      <a16:colId xmlns:a16="http://schemas.microsoft.com/office/drawing/2014/main" val="1021688579"/>
                    </a:ext>
                  </a:extLst>
                </a:gridCol>
                <a:gridCol w="329184">
                  <a:extLst>
                    <a:ext uri="{9D8B030D-6E8A-4147-A177-3AD203B41FA5}">
                      <a16:colId xmlns:a16="http://schemas.microsoft.com/office/drawing/2014/main" val="851194193"/>
                    </a:ext>
                  </a:extLst>
                </a:gridCol>
                <a:gridCol w="329184">
                  <a:extLst>
                    <a:ext uri="{9D8B030D-6E8A-4147-A177-3AD203B41FA5}">
                      <a16:colId xmlns:a16="http://schemas.microsoft.com/office/drawing/2014/main" val="2853901842"/>
                    </a:ext>
                  </a:extLst>
                </a:gridCol>
                <a:gridCol w="329184">
                  <a:extLst>
                    <a:ext uri="{9D8B030D-6E8A-4147-A177-3AD203B41FA5}">
                      <a16:colId xmlns:a16="http://schemas.microsoft.com/office/drawing/2014/main" val="2213045156"/>
                    </a:ext>
                  </a:extLst>
                </a:gridCol>
                <a:gridCol w="329184">
                  <a:extLst>
                    <a:ext uri="{9D8B030D-6E8A-4147-A177-3AD203B41FA5}">
                      <a16:colId xmlns:a16="http://schemas.microsoft.com/office/drawing/2014/main" val="379220521"/>
                    </a:ext>
                  </a:extLst>
                </a:gridCol>
                <a:gridCol w="329184">
                  <a:extLst>
                    <a:ext uri="{9D8B030D-6E8A-4147-A177-3AD203B41FA5}">
                      <a16:colId xmlns:a16="http://schemas.microsoft.com/office/drawing/2014/main" val="2459369320"/>
                    </a:ext>
                  </a:extLst>
                </a:gridCol>
                <a:gridCol w="329184">
                  <a:extLst>
                    <a:ext uri="{9D8B030D-6E8A-4147-A177-3AD203B41FA5}">
                      <a16:colId xmlns:a16="http://schemas.microsoft.com/office/drawing/2014/main" val="1246953866"/>
                    </a:ext>
                  </a:extLst>
                </a:gridCol>
                <a:gridCol w="370332">
                  <a:extLst>
                    <a:ext uri="{9D8B030D-6E8A-4147-A177-3AD203B41FA5}">
                      <a16:colId xmlns:a16="http://schemas.microsoft.com/office/drawing/2014/main" val="4287334433"/>
                    </a:ext>
                  </a:extLst>
                </a:gridCol>
                <a:gridCol w="370332">
                  <a:extLst>
                    <a:ext uri="{9D8B030D-6E8A-4147-A177-3AD203B41FA5}">
                      <a16:colId xmlns:a16="http://schemas.microsoft.com/office/drawing/2014/main" val="3539566917"/>
                    </a:ext>
                  </a:extLst>
                </a:gridCol>
                <a:gridCol w="329184">
                  <a:extLst>
                    <a:ext uri="{9D8B030D-6E8A-4147-A177-3AD203B41FA5}">
                      <a16:colId xmlns:a16="http://schemas.microsoft.com/office/drawing/2014/main" val="2415614824"/>
                    </a:ext>
                  </a:extLst>
                </a:gridCol>
                <a:gridCol w="329184">
                  <a:extLst>
                    <a:ext uri="{9D8B030D-6E8A-4147-A177-3AD203B41FA5}">
                      <a16:colId xmlns:a16="http://schemas.microsoft.com/office/drawing/2014/main" val="1821158078"/>
                    </a:ext>
                  </a:extLst>
                </a:gridCol>
                <a:gridCol w="370332">
                  <a:extLst>
                    <a:ext uri="{9D8B030D-6E8A-4147-A177-3AD203B41FA5}">
                      <a16:colId xmlns:a16="http://schemas.microsoft.com/office/drawing/2014/main" val="286992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180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- 2018-05-24 14:05:44 </a:t>
                      </a:r>
                      <a:r>
                        <a:rPr kumimoji="0" lang="en-US" sz="1000" b="0" i="0" u="none" strike="noStrike" kern="1200" cap="none" spc="0" normalizeH="0" baseline="0" noProof="0">
                          <a:ln>
                            <a:noFill/>
                          </a:ln>
                          <a:solidFill>
                            <a:prstClr val="black"/>
                          </a:solidFill>
                          <a:effectLst/>
                          <a:uLnTx/>
                          <a:uFillTx/>
                          <a:latin typeface="+mn-lt"/>
                          <a:ea typeface="+mn-ea"/>
                          <a:cs typeface="+mn-cs"/>
                        </a:rPr>
                        <a:t> 
 This #Ramadan, make your space scent-sational with colored diffusers from #CultiUAE! Cities suggests the sweet citrus fragrance of Aramara, which captures the aroma of a summer’s day, or transport your space to the sea with Mareminerale as it conveys the energy of the ocean and waves breaking onto the shore. Each fragrance is matched with vivid colors and stylish design, sure to stimulate the atmosphere of your interior! @cultiuae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4637404"/>
                  </a:ext>
                </a:extLst>
              </a:tr>
            </a:tbl>
          </a:graphicData>
        </a:graphic>
      </p:graphicFrame>
      <p:sp>
        <p:nvSpPr>
          <p:cNvPr id="4" name="Text Placeholder 3">
            <a:extLst>
              <a:ext uri="{FF2B5EF4-FFF2-40B4-BE49-F238E27FC236}">
                <a16:creationId xmlns:a16="http://schemas.microsoft.com/office/drawing/2014/main" id="{7985A49F-0F31-41A2-A3C3-97B1FF47EBC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76632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377A-DDB4-425A-987D-BF6119694BCE}"/>
              </a:ext>
            </a:extLst>
          </p:cNvPr>
          <p:cNvSpPr>
            <a:spLocks noGrp="1"/>
          </p:cNvSpPr>
          <p:nvPr>
            <p:ph type="title"/>
          </p:nvPr>
        </p:nvSpPr>
        <p:spPr/>
        <p:txBody>
          <a:bodyPr/>
          <a:lstStyle/>
          <a:p>
            <a:r>
              <a:rPr lang="en-US"/>
              <a:t>Facebook Own Posts Table | Cities - 12 of 20</a:t>
            </a:r>
          </a:p>
        </p:txBody>
      </p:sp>
      <p:graphicFrame>
        <p:nvGraphicFramePr>
          <p:cNvPr id="5" name="Table Placeholder 4">
            <a:extLst>
              <a:ext uri="{FF2B5EF4-FFF2-40B4-BE49-F238E27FC236}">
                <a16:creationId xmlns:a16="http://schemas.microsoft.com/office/drawing/2014/main" id="{1A3BF3FC-5261-4EB2-8876-A70196DA4025}"/>
              </a:ext>
            </a:extLst>
          </p:cNvPr>
          <p:cNvGraphicFramePr>
            <a:graphicFrameLocks noGrp="1"/>
          </p:cNvGraphicFramePr>
          <p:nvPr>
            <p:ph type="tbl" sz="quarter" idx="13"/>
            <p:extLst>
              <p:ext uri="{D42A27DB-BD31-4B8C-83A1-F6EECF244321}">
                <p14:modId xmlns:p14="http://schemas.microsoft.com/office/powerpoint/2010/main" val="402837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6835871"/>
                    </a:ext>
                  </a:extLst>
                </a:gridCol>
                <a:gridCol w="370332">
                  <a:extLst>
                    <a:ext uri="{9D8B030D-6E8A-4147-A177-3AD203B41FA5}">
                      <a16:colId xmlns:a16="http://schemas.microsoft.com/office/drawing/2014/main" val="3504395508"/>
                    </a:ext>
                  </a:extLst>
                </a:gridCol>
                <a:gridCol w="370332">
                  <a:extLst>
                    <a:ext uri="{9D8B030D-6E8A-4147-A177-3AD203B41FA5}">
                      <a16:colId xmlns:a16="http://schemas.microsoft.com/office/drawing/2014/main" val="4001418498"/>
                    </a:ext>
                  </a:extLst>
                </a:gridCol>
                <a:gridCol w="370332">
                  <a:extLst>
                    <a:ext uri="{9D8B030D-6E8A-4147-A177-3AD203B41FA5}">
                      <a16:colId xmlns:a16="http://schemas.microsoft.com/office/drawing/2014/main" val="2139233275"/>
                    </a:ext>
                  </a:extLst>
                </a:gridCol>
                <a:gridCol w="329184">
                  <a:extLst>
                    <a:ext uri="{9D8B030D-6E8A-4147-A177-3AD203B41FA5}">
                      <a16:colId xmlns:a16="http://schemas.microsoft.com/office/drawing/2014/main" val="1297634114"/>
                    </a:ext>
                  </a:extLst>
                </a:gridCol>
                <a:gridCol w="329184">
                  <a:extLst>
                    <a:ext uri="{9D8B030D-6E8A-4147-A177-3AD203B41FA5}">
                      <a16:colId xmlns:a16="http://schemas.microsoft.com/office/drawing/2014/main" val="1811925974"/>
                    </a:ext>
                  </a:extLst>
                </a:gridCol>
                <a:gridCol w="329184">
                  <a:extLst>
                    <a:ext uri="{9D8B030D-6E8A-4147-A177-3AD203B41FA5}">
                      <a16:colId xmlns:a16="http://schemas.microsoft.com/office/drawing/2014/main" val="1677785856"/>
                    </a:ext>
                  </a:extLst>
                </a:gridCol>
                <a:gridCol w="329184">
                  <a:extLst>
                    <a:ext uri="{9D8B030D-6E8A-4147-A177-3AD203B41FA5}">
                      <a16:colId xmlns:a16="http://schemas.microsoft.com/office/drawing/2014/main" val="3957721203"/>
                    </a:ext>
                  </a:extLst>
                </a:gridCol>
                <a:gridCol w="329184">
                  <a:extLst>
                    <a:ext uri="{9D8B030D-6E8A-4147-A177-3AD203B41FA5}">
                      <a16:colId xmlns:a16="http://schemas.microsoft.com/office/drawing/2014/main" val="1403076750"/>
                    </a:ext>
                  </a:extLst>
                </a:gridCol>
                <a:gridCol w="329184">
                  <a:extLst>
                    <a:ext uri="{9D8B030D-6E8A-4147-A177-3AD203B41FA5}">
                      <a16:colId xmlns:a16="http://schemas.microsoft.com/office/drawing/2014/main" val="3775238644"/>
                    </a:ext>
                  </a:extLst>
                </a:gridCol>
                <a:gridCol w="329184">
                  <a:extLst>
                    <a:ext uri="{9D8B030D-6E8A-4147-A177-3AD203B41FA5}">
                      <a16:colId xmlns:a16="http://schemas.microsoft.com/office/drawing/2014/main" val="2309368437"/>
                    </a:ext>
                  </a:extLst>
                </a:gridCol>
                <a:gridCol w="329184">
                  <a:extLst>
                    <a:ext uri="{9D8B030D-6E8A-4147-A177-3AD203B41FA5}">
                      <a16:colId xmlns:a16="http://schemas.microsoft.com/office/drawing/2014/main" val="1254267581"/>
                    </a:ext>
                  </a:extLst>
                </a:gridCol>
                <a:gridCol w="329184">
                  <a:extLst>
                    <a:ext uri="{9D8B030D-6E8A-4147-A177-3AD203B41FA5}">
                      <a16:colId xmlns:a16="http://schemas.microsoft.com/office/drawing/2014/main" val="1917238119"/>
                    </a:ext>
                  </a:extLst>
                </a:gridCol>
                <a:gridCol w="370332">
                  <a:extLst>
                    <a:ext uri="{9D8B030D-6E8A-4147-A177-3AD203B41FA5}">
                      <a16:colId xmlns:a16="http://schemas.microsoft.com/office/drawing/2014/main" val="2661188708"/>
                    </a:ext>
                  </a:extLst>
                </a:gridCol>
                <a:gridCol w="370332">
                  <a:extLst>
                    <a:ext uri="{9D8B030D-6E8A-4147-A177-3AD203B41FA5}">
                      <a16:colId xmlns:a16="http://schemas.microsoft.com/office/drawing/2014/main" val="2338044216"/>
                    </a:ext>
                  </a:extLst>
                </a:gridCol>
                <a:gridCol w="329184">
                  <a:extLst>
                    <a:ext uri="{9D8B030D-6E8A-4147-A177-3AD203B41FA5}">
                      <a16:colId xmlns:a16="http://schemas.microsoft.com/office/drawing/2014/main" val="2398046697"/>
                    </a:ext>
                  </a:extLst>
                </a:gridCol>
                <a:gridCol w="329184">
                  <a:extLst>
                    <a:ext uri="{9D8B030D-6E8A-4147-A177-3AD203B41FA5}">
                      <a16:colId xmlns:a16="http://schemas.microsoft.com/office/drawing/2014/main" val="3894869986"/>
                    </a:ext>
                  </a:extLst>
                </a:gridCol>
                <a:gridCol w="370332">
                  <a:extLst>
                    <a:ext uri="{9D8B030D-6E8A-4147-A177-3AD203B41FA5}">
                      <a16:colId xmlns:a16="http://schemas.microsoft.com/office/drawing/2014/main" val="193456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78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- 2018-05-23 10:04:42 </a:t>
                      </a:r>
                      <a:r>
                        <a:rPr kumimoji="0" lang="en-US" sz="1000" b="0" i="0" u="none" strike="noStrike" kern="1200" cap="none" spc="0" normalizeH="0" baseline="0" noProof="0">
                          <a:ln>
                            <a:noFill/>
                          </a:ln>
                          <a:solidFill>
                            <a:prstClr val="black"/>
                          </a:solidFill>
                          <a:effectLst/>
                          <a:uLnTx/>
                          <a:uFillTx/>
                          <a:latin typeface="+mn-lt"/>
                          <a:ea typeface="+mn-ea"/>
                          <a:cs typeface="+mn-cs"/>
                        </a:rPr>
                        <a:t> 
 Porcelain and glass paired with gold-accented geometric #patterns and vibrant #colors set the tone and offer serving-ware with style! Enjoy #coffee and #tea with these beautifully-designed pieces from HM,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1126420"/>
                  </a:ext>
                </a:extLst>
              </a:tr>
            </a:tbl>
          </a:graphicData>
        </a:graphic>
      </p:graphicFrame>
      <p:sp>
        <p:nvSpPr>
          <p:cNvPr id="4" name="Text Placeholder 3">
            <a:extLst>
              <a:ext uri="{FF2B5EF4-FFF2-40B4-BE49-F238E27FC236}">
                <a16:creationId xmlns:a16="http://schemas.microsoft.com/office/drawing/2014/main" id="{173E2B6E-F88A-49E9-B1BB-A7E5DBA4AA2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31761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BF48A-0CC7-4FAC-91B9-43A9852FEB97}"/>
              </a:ext>
            </a:extLst>
          </p:cNvPr>
          <p:cNvSpPr>
            <a:spLocks noGrp="1"/>
          </p:cNvSpPr>
          <p:nvPr>
            <p:ph type="title"/>
          </p:nvPr>
        </p:nvSpPr>
        <p:spPr/>
        <p:txBody>
          <a:bodyPr/>
          <a:lstStyle/>
          <a:p>
            <a:r>
              <a:rPr lang="en-US"/>
              <a:t>Facebook Own Posts Table | Cities - 13 of 20</a:t>
            </a:r>
          </a:p>
        </p:txBody>
      </p:sp>
      <p:graphicFrame>
        <p:nvGraphicFramePr>
          <p:cNvPr id="5" name="Table Placeholder 4">
            <a:extLst>
              <a:ext uri="{FF2B5EF4-FFF2-40B4-BE49-F238E27FC236}">
                <a16:creationId xmlns:a16="http://schemas.microsoft.com/office/drawing/2014/main" id="{E70E5A52-8EE0-4D01-ACB6-6E022CEA62C9}"/>
              </a:ext>
            </a:extLst>
          </p:cNvPr>
          <p:cNvGraphicFramePr>
            <a:graphicFrameLocks noGrp="1"/>
          </p:cNvGraphicFramePr>
          <p:nvPr>
            <p:ph type="tbl" sz="quarter" idx="13"/>
            <p:extLst>
              <p:ext uri="{D42A27DB-BD31-4B8C-83A1-F6EECF244321}">
                <p14:modId xmlns:p14="http://schemas.microsoft.com/office/powerpoint/2010/main" val="304628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0773474"/>
                    </a:ext>
                  </a:extLst>
                </a:gridCol>
                <a:gridCol w="370332">
                  <a:extLst>
                    <a:ext uri="{9D8B030D-6E8A-4147-A177-3AD203B41FA5}">
                      <a16:colId xmlns:a16="http://schemas.microsoft.com/office/drawing/2014/main" val="1880437424"/>
                    </a:ext>
                  </a:extLst>
                </a:gridCol>
                <a:gridCol w="370332">
                  <a:extLst>
                    <a:ext uri="{9D8B030D-6E8A-4147-A177-3AD203B41FA5}">
                      <a16:colId xmlns:a16="http://schemas.microsoft.com/office/drawing/2014/main" val="1292199308"/>
                    </a:ext>
                  </a:extLst>
                </a:gridCol>
                <a:gridCol w="370332">
                  <a:extLst>
                    <a:ext uri="{9D8B030D-6E8A-4147-A177-3AD203B41FA5}">
                      <a16:colId xmlns:a16="http://schemas.microsoft.com/office/drawing/2014/main" val="993650466"/>
                    </a:ext>
                  </a:extLst>
                </a:gridCol>
                <a:gridCol w="329184">
                  <a:extLst>
                    <a:ext uri="{9D8B030D-6E8A-4147-A177-3AD203B41FA5}">
                      <a16:colId xmlns:a16="http://schemas.microsoft.com/office/drawing/2014/main" val="259793778"/>
                    </a:ext>
                  </a:extLst>
                </a:gridCol>
                <a:gridCol w="329184">
                  <a:extLst>
                    <a:ext uri="{9D8B030D-6E8A-4147-A177-3AD203B41FA5}">
                      <a16:colId xmlns:a16="http://schemas.microsoft.com/office/drawing/2014/main" val="1427543162"/>
                    </a:ext>
                  </a:extLst>
                </a:gridCol>
                <a:gridCol w="329184">
                  <a:extLst>
                    <a:ext uri="{9D8B030D-6E8A-4147-A177-3AD203B41FA5}">
                      <a16:colId xmlns:a16="http://schemas.microsoft.com/office/drawing/2014/main" val="2161736918"/>
                    </a:ext>
                  </a:extLst>
                </a:gridCol>
                <a:gridCol w="329184">
                  <a:extLst>
                    <a:ext uri="{9D8B030D-6E8A-4147-A177-3AD203B41FA5}">
                      <a16:colId xmlns:a16="http://schemas.microsoft.com/office/drawing/2014/main" val="3956276826"/>
                    </a:ext>
                  </a:extLst>
                </a:gridCol>
                <a:gridCol w="329184">
                  <a:extLst>
                    <a:ext uri="{9D8B030D-6E8A-4147-A177-3AD203B41FA5}">
                      <a16:colId xmlns:a16="http://schemas.microsoft.com/office/drawing/2014/main" val="471924586"/>
                    </a:ext>
                  </a:extLst>
                </a:gridCol>
                <a:gridCol w="329184">
                  <a:extLst>
                    <a:ext uri="{9D8B030D-6E8A-4147-A177-3AD203B41FA5}">
                      <a16:colId xmlns:a16="http://schemas.microsoft.com/office/drawing/2014/main" val="1743815032"/>
                    </a:ext>
                  </a:extLst>
                </a:gridCol>
                <a:gridCol w="329184">
                  <a:extLst>
                    <a:ext uri="{9D8B030D-6E8A-4147-A177-3AD203B41FA5}">
                      <a16:colId xmlns:a16="http://schemas.microsoft.com/office/drawing/2014/main" val="4134110455"/>
                    </a:ext>
                  </a:extLst>
                </a:gridCol>
                <a:gridCol w="329184">
                  <a:extLst>
                    <a:ext uri="{9D8B030D-6E8A-4147-A177-3AD203B41FA5}">
                      <a16:colId xmlns:a16="http://schemas.microsoft.com/office/drawing/2014/main" val="3371406148"/>
                    </a:ext>
                  </a:extLst>
                </a:gridCol>
                <a:gridCol w="329184">
                  <a:extLst>
                    <a:ext uri="{9D8B030D-6E8A-4147-A177-3AD203B41FA5}">
                      <a16:colId xmlns:a16="http://schemas.microsoft.com/office/drawing/2014/main" val="3362399894"/>
                    </a:ext>
                  </a:extLst>
                </a:gridCol>
                <a:gridCol w="370332">
                  <a:extLst>
                    <a:ext uri="{9D8B030D-6E8A-4147-A177-3AD203B41FA5}">
                      <a16:colId xmlns:a16="http://schemas.microsoft.com/office/drawing/2014/main" val="2423424628"/>
                    </a:ext>
                  </a:extLst>
                </a:gridCol>
                <a:gridCol w="370332">
                  <a:extLst>
                    <a:ext uri="{9D8B030D-6E8A-4147-A177-3AD203B41FA5}">
                      <a16:colId xmlns:a16="http://schemas.microsoft.com/office/drawing/2014/main" val="4252017161"/>
                    </a:ext>
                  </a:extLst>
                </a:gridCol>
                <a:gridCol w="329184">
                  <a:extLst>
                    <a:ext uri="{9D8B030D-6E8A-4147-A177-3AD203B41FA5}">
                      <a16:colId xmlns:a16="http://schemas.microsoft.com/office/drawing/2014/main" val="2118725985"/>
                    </a:ext>
                  </a:extLst>
                </a:gridCol>
                <a:gridCol w="329184">
                  <a:extLst>
                    <a:ext uri="{9D8B030D-6E8A-4147-A177-3AD203B41FA5}">
                      <a16:colId xmlns:a16="http://schemas.microsoft.com/office/drawing/2014/main" val="2484744926"/>
                    </a:ext>
                  </a:extLst>
                </a:gridCol>
                <a:gridCol w="370332">
                  <a:extLst>
                    <a:ext uri="{9D8B030D-6E8A-4147-A177-3AD203B41FA5}">
                      <a16:colId xmlns:a16="http://schemas.microsoft.com/office/drawing/2014/main" val="425998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311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- 2018-05-23 09:43:57 </a:t>
                      </a:r>
                      <a:r>
                        <a:rPr kumimoji="0" lang="en-US" sz="1000" b="0" i="0" u="none" strike="noStrike" kern="1200" cap="none" spc="0" normalizeH="0" baseline="0" noProof="0">
                          <a:ln>
                            <a:noFill/>
                          </a:ln>
                          <a:solidFill>
                            <a:prstClr val="black"/>
                          </a:solidFill>
                          <a:effectLst/>
                          <a:uLnTx/>
                          <a:uFillTx/>
                          <a:latin typeface="+mn-lt"/>
                          <a:ea typeface="+mn-ea"/>
                          <a:cs typeface="+mn-cs"/>
                        </a:rPr>
                        <a:t> 
 Cities has everything you need for #Ramadan, including new tableware from #Silsal! Based in #Dubai, Silsal creates pieces that bring beauty to everyday objects. With a focus on bright #colors and bold #patterns, depicted on fine porcelain or modern acrylic, each collection showcases a different type of historical calligraphy using Silsal's signature style. Discover the perfect home accessories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7659815"/>
                  </a:ext>
                </a:extLst>
              </a:tr>
            </a:tbl>
          </a:graphicData>
        </a:graphic>
      </p:graphicFrame>
      <p:sp>
        <p:nvSpPr>
          <p:cNvPr id="4" name="Text Placeholder 3">
            <a:extLst>
              <a:ext uri="{FF2B5EF4-FFF2-40B4-BE49-F238E27FC236}">
                <a16:creationId xmlns:a16="http://schemas.microsoft.com/office/drawing/2014/main" id="{1E3D4681-CD73-4E3F-B458-9229451ED5B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33547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682D3-F48E-4501-AFCE-8DDA9D18483F}"/>
              </a:ext>
            </a:extLst>
          </p:cNvPr>
          <p:cNvSpPr>
            <a:spLocks noGrp="1"/>
          </p:cNvSpPr>
          <p:nvPr>
            <p:ph type="title"/>
          </p:nvPr>
        </p:nvSpPr>
        <p:spPr/>
        <p:txBody>
          <a:bodyPr/>
          <a:lstStyle/>
          <a:p>
            <a:r>
              <a:rPr lang="en-US"/>
              <a:t>Facebook Own Posts Table | Cities - 14 of 20</a:t>
            </a:r>
          </a:p>
        </p:txBody>
      </p:sp>
      <p:graphicFrame>
        <p:nvGraphicFramePr>
          <p:cNvPr id="5" name="Table Placeholder 4">
            <a:extLst>
              <a:ext uri="{FF2B5EF4-FFF2-40B4-BE49-F238E27FC236}">
                <a16:creationId xmlns:a16="http://schemas.microsoft.com/office/drawing/2014/main" id="{333D68BC-F11F-4335-9F99-0D39401DF10B}"/>
              </a:ext>
            </a:extLst>
          </p:cNvPr>
          <p:cNvGraphicFramePr>
            <a:graphicFrameLocks noGrp="1"/>
          </p:cNvGraphicFramePr>
          <p:nvPr>
            <p:ph type="tbl" sz="quarter" idx="13"/>
            <p:extLst>
              <p:ext uri="{D42A27DB-BD31-4B8C-83A1-F6EECF244321}">
                <p14:modId xmlns:p14="http://schemas.microsoft.com/office/powerpoint/2010/main" val="337370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0125626"/>
                    </a:ext>
                  </a:extLst>
                </a:gridCol>
                <a:gridCol w="370332">
                  <a:extLst>
                    <a:ext uri="{9D8B030D-6E8A-4147-A177-3AD203B41FA5}">
                      <a16:colId xmlns:a16="http://schemas.microsoft.com/office/drawing/2014/main" val="1509143155"/>
                    </a:ext>
                  </a:extLst>
                </a:gridCol>
                <a:gridCol w="370332">
                  <a:extLst>
                    <a:ext uri="{9D8B030D-6E8A-4147-A177-3AD203B41FA5}">
                      <a16:colId xmlns:a16="http://schemas.microsoft.com/office/drawing/2014/main" val="2495380664"/>
                    </a:ext>
                  </a:extLst>
                </a:gridCol>
                <a:gridCol w="370332">
                  <a:extLst>
                    <a:ext uri="{9D8B030D-6E8A-4147-A177-3AD203B41FA5}">
                      <a16:colId xmlns:a16="http://schemas.microsoft.com/office/drawing/2014/main" val="987519551"/>
                    </a:ext>
                  </a:extLst>
                </a:gridCol>
                <a:gridCol w="329184">
                  <a:extLst>
                    <a:ext uri="{9D8B030D-6E8A-4147-A177-3AD203B41FA5}">
                      <a16:colId xmlns:a16="http://schemas.microsoft.com/office/drawing/2014/main" val="4273603295"/>
                    </a:ext>
                  </a:extLst>
                </a:gridCol>
                <a:gridCol w="329184">
                  <a:extLst>
                    <a:ext uri="{9D8B030D-6E8A-4147-A177-3AD203B41FA5}">
                      <a16:colId xmlns:a16="http://schemas.microsoft.com/office/drawing/2014/main" val="1582361419"/>
                    </a:ext>
                  </a:extLst>
                </a:gridCol>
                <a:gridCol w="329184">
                  <a:extLst>
                    <a:ext uri="{9D8B030D-6E8A-4147-A177-3AD203B41FA5}">
                      <a16:colId xmlns:a16="http://schemas.microsoft.com/office/drawing/2014/main" val="811797281"/>
                    </a:ext>
                  </a:extLst>
                </a:gridCol>
                <a:gridCol w="329184">
                  <a:extLst>
                    <a:ext uri="{9D8B030D-6E8A-4147-A177-3AD203B41FA5}">
                      <a16:colId xmlns:a16="http://schemas.microsoft.com/office/drawing/2014/main" val="2825173009"/>
                    </a:ext>
                  </a:extLst>
                </a:gridCol>
                <a:gridCol w="329184">
                  <a:extLst>
                    <a:ext uri="{9D8B030D-6E8A-4147-A177-3AD203B41FA5}">
                      <a16:colId xmlns:a16="http://schemas.microsoft.com/office/drawing/2014/main" val="359611337"/>
                    </a:ext>
                  </a:extLst>
                </a:gridCol>
                <a:gridCol w="329184">
                  <a:extLst>
                    <a:ext uri="{9D8B030D-6E8A-4147-A177-3AD203B41FA5}">
                      <a16:colId xmlns:a16="http://schemas.microsoft.com/office/drawing/2014/main" val="2412798790"/>
                    </a:ext>
                  </a:extLst>
                </a:gridCol>
                <a:gridCol w="329184">
                  <a:extLst>
                    <a:ext uri="{9D8B030D-6E8A-4147-A177-3AD203B41FA5}">
                      <a16:colId xmlns:a16="http://schemas.microsoft.com/office/drawing/2014/main" val="2866536844"/>
                    </a:ext>
                  </a:extLst>
                </a:gridCol>
                <a:gridCol w="329184">
                  <a:extLst>
                    <a:ext uri="{9D8B030D-6E8A-4147-A177-3AD203B41FA5}">
                      <a16:colId xmlns:a16="http://schemas.microsoft.com/office/drawing/2014/main" val="107331374"/>
                    </a:ext>
                  </a:extLst>
                </a:gridCol>
                <a:gridCol w="329184">
                  <a:extLst>
                    <a:ext uri="{9D8B030D-6E8A-4147-A177-3AD203B41FA5}">
                      <a16:colId xmlns:a16="http://schemas.microsoft.com/office/drawing/2014/main" val="2829928673"/>
                    </a:ext>
                  </a:extLst>
                </a:gridCol>
                <a:gridCol w="370332">
                  <a:extLst>
                    <a:ext uri="{9D8B030D-6E8A-4147-A177-3AD203B41FA5}">
                      <a16:colId xmlns:a16="http://schemas.microsoft.com/office/drawing/2014/main" val="719191899"/>
                    </a:ext>
                  </a:extLst>
                </a:gridCol>
                <a:gridCol w="370332">
                  <a:extLst>
                    <a:ext uri="{9D8B030D-6E8A-4147-A177-3AD203B41FA5}">
                      <a16:colId xmlns:a16="http://schemas.microsoft.com/office/drawing/2014/main" val="14105242"/>
                    </a:ext>
                  </a:extLst>
                </a:gridCol>
                <a:gridCol w="329184">
                  <a:extLst>
                    <a:ext uri="{9D8B030D-6E8A-4147-A177-3AD203B41FA5}">
                      <a16:colId xmlns:a16="http://schemas.microsoft.com/office/drawing/2014/main" val="2518481724"/>
                    </a:ext>
                  </a:extLst>
                </a:gridCol>
                <a:gridCol w="329184">
                  <a:extLst>
                    <a:ext uri="{9D8B030D-6E8A-4147-A177-3AD203B41FA5}">
                      <a16:colId xmlns:a16="http://schemas.microsoft.com/office/drawing/2014/main" val="3743652855"/>
                    </a:ext>
                  </a:extLst>
                </a:gridCol>
                <a:gridCol w="370332">
                  <a:extLst>
                    <a:ext uri="{9D8B030D-6E8A-4147-A177-3AD203B41FA5}">
                      <a16:colId xmlns:a16="http://schemas.microsoft.com/office/drawing/2014/main" val="125701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527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- 2018-05-22 14:04:49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قطع فريدة من نوعها، تصاميم جريئة وبألوان عديدة، اكتشفها الان مدن!
</a:t>
                      </a:r>
                      <a:r>
                        <a:rPr kumimoji="0" lang="en-US" sz="1000" b="0" i="0" u="none" strike="noStrike" kern="1200" cap="none" spc="0" normalizeH="0" baseline="0" noProof="0">
                          <a:ln>
                            <a:noFill/>
                          </a:ln>
                          <a:solidFill>
                            <a:prstClr val="black"/>
                          </a:solidFill>
                          <a:effectLst/>
                          <a:uLnTx/>
                          <a:uFillTx/>
                          <a:latin typeface="+mn-lt"/>
                          <a:ea typeface="+mn-ea"/>
                          <a:cs typeface="+mn-cs"/>
                        </a:rPr>
                        <a:t>Unique accent items, bold designs, and colors galore! Find a new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5529728"/>
                  </a:ext>
                </a:extLst>
              </a:tr>
            </a:tbl>
          </a:graphicData>
        </a:graphic>
      </p:graphicFrame>
      <p:sp>
        <p:nvSpPr>
          <p:cNvPr id="4" name="Text Placeholder 3">
            <a:extLst>
              <a:ext uri="{FF2B5EF4-FFF2-40B4-BE49-F238E27FC236}">
                <a16:creationId xmlns:a16="http://schemas.microsoft.com/office/drawing/2014/main" id="{818421C9-9828-4C20-820F-A388BC31139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03889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D3531-5438-4BBE-AFC3-C5A0455FA50C}"/>
              </a:ext>
            </a:extLst>
          </p:cNvPr>
          <p:cNvSpPr>
            <a:spLocks noGrp="1"/>
          </p:cNvSpPr>
          <p:nvPr>
            <p:ph type="title"/>
          </p:nvPr>
        </p:nvSpPr>
        <p:spPr/>
        <p:txBody>
          <a:bodyPr/>
          <a:lstStyle/>
          <a:p>
            <a:r>
              <a:rPr lang="en-US"/>
              <a:t>Facebook Own Posts Table | Cities - 15 of 20</a:t>
            </a:r>
          </a:p>
        </p:txBody>
      </p:sp>
      <p:graphicFrame>
        <p:nvGraphicFramePr>
          <p:cNvPr id="5" name="Table Placeholder 4">
            <a:extLst>
              <a:ext uri="{FF2B5EF4-FFF2-40B4-BE49-F238E27FC236}">
                <a16:creationId xmlns:a16="http://schemas.microsoft.com/office/drawing/2014/main" id="{ADA8B822-7423-4785-A317-81CF1D2F4B65}"/>
              </a:ext>
            </a:extLst>
          </p:cNvPr>
          <p:cNvGraphicFramePr>
            <a:graphicFrameLocks noGrp="1"/>
          </p:cNvGraphicFramePr>
          <p:nvPr>
            <p:ph type="tbl" sz="quarter" idx="13"/>
            <p:extLst>
              <p:ext uri="{D42A27DB-BD31-4B8C-83A1-F6EECF244321}">
                <p14:modId xmlns:p14="http://schemas.microsoft.com/office/powerpoint/2010/main" val="227095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6082755"/>
                    </a:ext>
                  </a:extLst>
                </a:gridCol>
                <a:gridCol w="370332">
                  <a:extLst>
                    <a:ext uri="{9D8B030D-6E8A-4147-A177-3AD203B41FA5}">
                      <a16:colId xmlns:a16="http://schemas.microsoft.com/office/drawing/2014/main" val="3060250812"/>
                    </a:ext>
                  </a:extLst>
                </a:gridCol>
                <a:gridCol w="370332">
                  <a:extLst>
                    <a:ext uri="{9D8B030D-6E8A-4147-A177-3AD203B41FA5}">
                      <a16:colId xmlns:a16="http://schemas.microsoft.com/office/drawing/2014/main" val="503734581"/>
                    </a:ext>
                  </a:extLst>
                </a:gridCol>
                <a:gridCol w="370332">
                  <a:extLst>
                    <a:ext uri="{9D8B030D-6E8A-4147-A177-3AD203B41FA5}">
                      <a16:colId xmlns:a16="http://schemas.microsoft.com/office/drawing/2014/main" val="325554257"/>
                    </a:ext>
                  </a:extLst>
                </a:gridCol>
                <a:gridCol w="329184">
                  <a:extLst>
                    <a:ext uri="{9D8B030D-6E8A-4147-A177-3AD203B41FA5}">
                      <a16:colId xmlns:a16="http://schemas.microsoft.com/office/drawing/2014/main" val="919032370"/>
                    </a:ext>
                  </a:extLst>
                </a:gridCol>
                <a:gridCol w="329184">
                  <a:extLst>
                    <a:ext uri="{9D8B030D-6E8A-4147-A177-3AD203B41FA5}">
                      <a16:colId xmlns:a16="http://schemas.microsoft.com/office/drawing/2014/main" val="219644049"/>
                    </a:ext>
                  </a:extLst>
                </a:gridCol>
                <a:gridCol w="329184">
                  <a:extLst>
                    <a:ext uri="{9D8B030D-6E8A-4147-A177-3AD203B41FA5}">
                      <a16:colId xmlns:a16="http://schemas.microsoft.com/office/drawing/2014/main" val="1538025548"/>
                    </a:ext>
                  </a:extLst>
                </a:gridCol>
                <a:gridCol w="329184">
                  <a:extLst>
                    <a:ext uri="{9D8B030D-6E8A-4147-A177-3AD203B41FA5}">
                      <a16:colId xmlns:a16="http://schemas.microsoft.com/office/drawing/2014/main" val="3430124687"/>
                    </a:ext>
                  </a:extLst>
                </a:gridCol>
                <a:gridCol w="329184">
                  <a:extLst>
                    <a:ext uri="{9D8B030D-6E8A-4147-A177-3AD203B41FA5}">
                      <a16:colId xmlns:a16="http://schemas.microsoft.com/office/drawing/2014/main" val="3682235373"/>
                    </a:ext>
                  </a:extLst>
                </a:gridCol>
                <a:gridCol w="329184">
                  <a:extLst>
                    <a:ext uri="{9D8B030D-6E8A-4147-A177-3AD203B41FA5}">
                      <a16:colId xmlns:a16="http://schemas.microsoft.com/office/drawing/2014/main" val="3322415439"/>
                    </a:ext>
                  </a:extLst>
                </a:gridCol>
                <a:gridCol w="329184">
                  <a:extLst>
                    <a:ext uri="{9D8B030D-6E8A-4147-A177-3AD203B41FA5}">
                      <a16:colId xmlns:a16="http://schemas.microsoft.com/office/drawing/2014/main" val="861593163"/>
                    </a:ext>
                  </a:extLst>
                </a:gridCol>
                <a:gridCol w="329184">
                  <a:extLst>
                    <a:ext uri="{9D8B030D-6E8A-4147-A177-3AD203B41FA5}">
                      <a16:colId xmlns:a16="http://schemas.microsoft.com/office/drawing/2014/main" val="2333791911"/>
                    </a:ext>
                  </a:extLst>
                </a:gridCol>
                <a:gridCol w="329184">
                  <a:extLst>
                    <a:ext uri="{9D8B030D-6E8A-4147-A177-3AD203B41FA5}">
                      <a16:colId xmlns:a16="http://schemas.microsoft.com/office/drawing/2014/main" val="3135379274"/>
                    </a:ext>
                  </a:extLst>
                </a:gridCol>
                <a:gridCol w="370332">
                  <a:extLst>
                    <a:ext uri="{9D8B030D-6E8A-4147-A177-3AD203B41FA5}">
                      <a16:colId xmlns:a16="http://schemas.microsoft.com/office/drawing/2014/main" val="139705956"/>
                    </a:ext>
                  </a:extLst>
                </a:gridCol>
                <a:gridCol w="370332">
                  <a:extLst>
                    <a:ext uri="{9D8B030D-6E8A-4147-A177-3AD203B41FA5}">
                      <a16:colId xmlns:a16="http://schemas.microsoft.com/office/drawing/2014/main" val="2113351541"/>
                    </a:ext>
                  </a:extLst>
                </a:gridCol>
                <a:gridCol w="329184">
                  <a:extLst>
                    <a:ext uri="{9D8B030D-6E8A-4147-A177-3AD203B41FA5}">
                      <a16:colId xmlns:a16="http://schemas.microsoft.com/office/drawing/2014/main" val="1758180529"/>
                    </a:ext>
                  </a:extLst>
                </a:gridCol>
                <a:gridCol w="329184">
                  <a:extLst>
                    <a:ext uri="{9D8B030D-6E8A-4147-A177-3AD203B41FA5}">
                      <a16:colId xmlns:a16="http://schemas.microsoft.com/office/drawing/2014/main" val="1328454591"/>
                    </a:ext>
                  </a:extLst>
                </a:gridCol>
                <a:gridCol w="370332">
                  <a:extLst>
                    <a:ext uri="{9D8B030D-6E8A-4147-A177-3AD203B41FA5}">
                      <a16:colId xmlns:a16="http://schemas.microsoft.com/office/drawing/2014/main" val="11549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85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- 2018-05-21 14:06:42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"ميوز" من "جوناثان ادلر" تضم السيد والسيدة وفازات واطباق دورا مار المستوحاة من لوحة لبيكاسو، اكتشف المجموعة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The Muse collection from #JonathanAdler includes Mr. &amp; Mrs. Muse, and the Dora Maar vases and bowls, which are inspired by the famous muse of Pablo Picasso. Discover the collection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9062493"/>
                  </a:ext>
                </a:extLst>
              </a:tr>
            </a:tbl>
          </a:graphicData>
        </a:graphic>
      </p:graphicFrame>
      <p:sp>
        <p:nvSpPr>
          <p:cNvPr id="4" name="Text Placeholder 3">
            <a:extLst>
              <a:ext uri="{FF2B5EF4-FFF2-40B4-BE49-F238E27FC236}">
                <a16:creationId xmlns:a16="http://schemas.microsoft.com/office/drawing/2014/main" id="{3634BC57-6BDF-458A-B6AC-2A595DC4D50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89763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C985-2DF0-49FB-950B-1550B06FC740}"/>
              </a:ext>
            </a:extLst>
          </p:cNvPr>
          <p:cNvSpPr>
            <a:spLocks noGrp="1"/>
          </p:cNvSpPr>
          <p:nvPr>
            <p:ph type="title"/>
          </p:nvPr>
        </p:nvSpPr>
        <p:spPr/>
        <p:txBody>
          <a:bodyPr/>
          <a:lstStyle/>
          <a:p>
            <a:r>
              <a:rPr lang="en-US"/>
              <a:t>Facebook Own Posts Table | Cities - 16 of 20</a:t>
            </a:r>
          </a:p>
        </p:txBody>
      </p:sp>
      <p:graphicFrame>
        <p:nvGraphicFramePr>
          <p:cNvPr id="5" name="Table Placeholder 4">
            <a:extLst>
              <a:ext uri="{FF2B5EF4-FFF2-40B4-BE49-F238E27FC236}">
                <a16:creationId xmlns:a16="http://schemas.microsoft.com/office/drawing/2014/main" id="{F5A3F1A0-B1AB-4917-9E34-C1D421A10147}"/>
              </a:ext>
            </a:extLst>
          </p:cNvPr>
          <p:cNvGraphicFramePr>
            <a:graphicFrameLocks noGrp="1"/>
          </p:cNvGraphicFramePr>
          <p:nvPr>
            <p:ph type="tbl" sz="quarter" idx="13"/>
            <p:extLst>
              <p:ext uri="{D42A27DB-BD31-4B8C-83A1-F6EECF244321}">
                <p14:modId xmlns:p14="http://schemas.microsoft.com/office/powerpoint/2010/main" val="15264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4341835"/>
                    </a:ext>
                  </a:extLst>
                </a:gridCol>
                <a:gridCol w="370332">
                  <a:extLst>
                    <a:ext uri="{9D8B030D-6E8A-4147-A177-3AD203B41FA5}">
                      <a16:colId xmlns:a16="http://schemas.microsoft.com/office/drawing/2014/main" val="2921894808"/>
                    </a:ext>
                  </a:extLst>
                </a:gridCol>
                <a:gridCol w="370332">
                  <a:extLst>
                    <a:ext uri="{9D8B030D-6E8A-4147-A177-3AD203B41FA5}">
                      <a16:colId xmlns:a16="http://schemas.microsoft.com/office/drawing/2014/main" val="4158970147"/>
                    </a:ext>
                  </a:extLst>
                </a:gridCol>
                <a:gridCol w="370332">
                  <a:extLst>
                    <a:ext uri="{9D8B030D-6E8A-4147-A177-3AD203B41FA5}">
                      <a16:colId xmlns:a16="http://schemas.microsoft.com/office/drawing/2014/main" val="2564974436"/>
                    </a:ext>
                  </a:extLst>
                </a:gridCol>
                <a:gridCol w="329184">
                  <a:extLst>
                    <a:ext uri="{9D8B030D-6E8A-4147-A177-3AD203B41FA5}">
                      <a16:colId xmlns:a16="http://schemas.microsoft.com/office/drawing/2014/main" val="1070448650"/>
                    </a:ext>
                  </a:extLst>
                </a:gridCol>
                <a:gridCol w="329184">
                  <a:extLst>
                    <a:ext uri="{9D8B030D-6E8A-4147-A177-3AD203B41FA5}">
                      <a16:colId xmlns:a16="http://schemas.microsoft.com/office/drawing/2014/main" val="3638366670"/>
                    </a:ext>
                  </a:extLst>
                </a:gridCol>
                <a:gridCol w="329184">
                  <a:extLst>
                    <a:ext uri="{9D8B030D-6E8A-4147-A177-3AD203B41FA5}">
                      <a16:colId xmlns:a16="http://schemas.microsoft.com/office/drawing/2014/main" val="4121799263"/>
                    </a:ext>
                  </a:extLst>
                </a:gridCol>
                <a:gridCol w="329184">
                  <a:extLst>
                    <a:ext uri="{9D8B030D-6E8A-4147-A177-3AD203B41FA5}">
                      <a16:colId xmlns:a16="http://schemas.microsoft.com/office/drawing/2014/main" val="3364711408"/>
                    </a:ext>
                  </a:extLst>
                </a:gridCol>
                <a:gridCol w="329184">
                  <a:extLst>
                    <a:ext uri="{9D8B030D-6E8A-4147-A177-3AD203B41FA5}">
                      <a16:colId xmlns:a16="http://schemas.microsoft.com/office/drawing/2014/main" val="294351414"/>
                    </a:ext>
                  </a:extLst>
                </a:gridCol>
                <a:gridCol w="329184">
                  <a:extLst>
                    <a:ext uri="{9D8B030D-6E8A-4147-A177-3AD203B41FA5}">
                      <a16:colId xmlns:a16="http://schemas.microsoft.com/office/drawing/2014/main" val="2428136216"/>
                    </a:ext>
                  </a:extLst>
                </a:gridCol>
                <a:gridCol w="329184">
                  <a:extLst>
                    <a:ext uri="{9D8B030D-6E8A-4147-A177-3AD203B41FA5}">
                      <a16:colId xmlns:a16="http://schemas.microsoft.com/office/drawing/2014/main" val="2336692773"/>
                    </a:ext>
                  </a:extLst>
                </a:gridCol>
                <a:gridCol w="329184">
                  <a:extLst>
                    <a:ext uri="{9D8B030D-6E8A-4147-A177-3AD203B41FA5}">
                      <a16:colId xmlns:a16="http://schemas.microsoft.com/office/drawing/2014/main" val="809873384"/>
                    </a:ext>
                  </a:extLst>
                </a:gridCol>
                <a:gridCol w="329184">
                  <a:extLst>
                    <a:ext uri="{9D8B030D-6E8A-4147-A177-3AD203B41FA5}">
                      <a16:colId xmlns:a16="http://schemas.microsoft.com/office/drawing/2014/main" val="2352040022"/>
                    </a:ext>
                  </a:extLst>
                </a:gridCol>
                <a:gridCol w="370332">
                  <a:extLst>
                    <a:ext uri="{9D8B030D-6E8A-4147-A177-3AD203B41FA5}">
                      <a16:colId xmlns:a16="http://schemas.microsoft.com/office/drawing/2014/main" val="2919840210"/>
                    </a:ext>
                  </a:extLst>
                </a:gridCol>
                <a:gridCol w="370332">
                  <a:extLst>
                    <a:ext uri="{9D8B030D-6E8A-4147-A177-3AD203B41FA5}">
                      <a16:colId xmlns:a16="http://schemas.microsoft.com/office/drawing/2014/main" val="1907677989"/>
                    </a:ext>
                  </a:extLst>
                </a:gridCol>
                <a:gridCol w="329184">
                  <a:extLst>
                    <a:ext uri="{9D8B030D-6E8A-4147-A177-3AD203B41FA5}">
                      <a16:colId xmlns:a16="http://schemas.microsoft.com/office/drawing/2014/main" val="1740993448"/>
                    </a:ext>
                  </a:extLst>
                </a:gridCol>
                <a:gridCol w="329184">
                  <a:extLst>
                    <a:ext uri="{9D8B030D-6E8A-4147-A177-3AD203B41FA5}">
                      <a16:colId xmlns:a16="http://schemas.microsoft.com/office/drawing/2014/main" val="3669822669"/>
                    </a:ext>
                  </a:extLst>
                </a:gridCol>
                <a:gridCol w="370332">
                  <a:extLst>
                    <a:ext uri="{9D8B030D-6E8A-4147-A177-3AD203B41FA5}">
                      <a16:colId xmlns:a16="http://schemas.microsoft.com/office/drawing/2014/main" val="64312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12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- 2018-05-21 13:48:59 </a:t>
                      </a:r>
                      <a:r>
                        <a:rPr kumimoji="0" lang="en-US" sz="1000" b="0" i="0" u="none" strike="noStrike" kern="1200" cap="none" spc="0" normalizeH="0" baseline="0" noProof="0">
                          <a:ln>
                            <a:noFill/>
                          </a:ln>
                          <a:solidFill>
                            <a:prstClr val="black"/>
                          </a:solidFill>
                          <a:effectLst/>
                          <a:uLnTx/>
                          <a:uFillTx/>
                          <a:latin typeface="+mn-lt"/>
                          <a:ea typeface="+mn-ea"/>
                          <a:cs typeface="+mn-cs"/>
                        </a:rPr>
                        <a:t> 
 Throwing it back to our opening bash, celebrating the first #Cities store in #Dubai! Today, you can shop #Cities at the Galleria Mall, at the Dubai Mall, and seaside in JBR! Here’s to many more years of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9559666"/>
                  </a:ext>
                </a:extLst>
              </a:tr>
            </a:tbl>
          </a:graphicData>
        </a:graphic>
      </p:graphicFrame>
      <p:sp>
        <p:nvSpPr>
          <p:cNvPr id="4" name="Text Placeholder 3">
            <a:extLst>
              <a:ext uri="{FF2B5EF4-FFF2-40B4-BE49-F238E27FC236}">
                <a16:creationId xmlns:a16="http://schemas.microsoft.com/office/drawing/2014/main" id="{44D611F2-3B21-4322-8919-575CE0A308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07560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4360-80AA-49FF-890B-4D898A8A2483}"/>
              </a:ext>
            </a:extLst>
          </p:cNvPr>
          <p:cNvSpPr>
            <a:spLocks noGrp="1"/>
          </p:cNvSpPr>
          <p:nvPr>
            <p:ph type="title"/>
          </p:nvPr>
        </p:nvSpPr>
        <p:spPr/>
        <p:txBody>
          <a:bodyPr/>
          <a:lstStyle/>
          <a:p>
            <a:r>
              <a:rPr lang="en-US"/>
              <a:t>Facebook Own Posts Table | Cities - 17 of 20</a:t>
            </a:r>
          </a:p>
        </p:txBody>
      </p:sp>
      <p:graphicFrame>
        <p:nvGraphicFramePr>
          <p:cNvPr id="5" name="Table Placeholder 4">
            <a:extLst>
              <a:ext uri="{FF2B5EF4-FFF2-40B4-BE49-F238E27FC236}">
                <a16:creationId xmlns:a16="http://schemas.microsoft.com/office/drawing/2014/main" id="{5AF3F678-6031-4871-A831-D31F7B9B10E6}"/>
              </a:ext>
            </a:extLst>
          </p:cNvPr>
          <p:cNvGraphicFramePr>
            <a:graphicFrameLocks noGrp="1"/>
          </p:cNvGraphicFramePr>
          <p:nvPr>
            <p:ph type="tbl" sz="quarter" idx="13"/>
            <p:extLst>
              <p:ext uri="{D42A27DB-BD31-4B8C-83A1-F6EECF244321}">
                <p14:modId xmlns:p14="http://schemas.microsoft.com/office/powerpoint/2010/main" val="4204243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4202159"/>
                    </a:ext>
                  </a:extLst>
                </a:gridCol>
                <a:gridCol w="370332">
                  <a:extLst>
                    <a:ext uri="{9D8B030D-6E8A-4147-A177-3AD203B41FA5}">
                      <a16:colId xmlns:a16="http://schemas.microsoft.com/office/drawing/2014/main" val="3033816765"/>
                    </a:ext>
                  </a:extLst>
                </a:gridCol>
                <a:gridCol w="370332">
                  <a:extLst>
                    <a:ext uri="{9D8B030D-6E8A-4147-A177-3AD203B41FA5}">
                      <a16:colId xmlns:a16="http://schemas.microsoft.com/office/drawing/2014/main" val="778410201"/>
                    </a:ext>
                  </a:extLst>
                </a:gridCol>
                <a:gridCol w="370332">
                  <a:extLst>
                    <a:ext uri="{9D8B030D-6E8A-4147-A177-3AD203B41FA5}">
                      <a16:colId xmlns:a16="http://schemas.microsoft.com/office/drawing/2014/main" val="482509712"/>
                    </a:ext>
                  </a:extLst>
                </a:gridCol>
                <a:gridCol w="329184">
                  <a:extLst>
                    <a:ext uri="{9D8B030D-6E8A-4147-A177-3AD203B41FA5}">
                      <a16:colId xmlns:a16="http://schemas.microsoft.com/office/drawing/2014/main" val="2111165902"/>
                    </a:ext>
                  </a:extLst>
                </a:gridCol>
                <a:gridCol w="329184">
                  <a:extLst>
                    <a:ext uri="{9D8B030D-6E8A-4147-A177-3AD203B41FA5}">
                      <a16:colId xmlns:a16="http://schemas.microsoft.com/office/drawing/2014/main" val="1078574059"/>
                    </a:ext>
                  </a:extLst>
                </a:gridCol>
                <a:gridCol w="329184">
                  <a:extLst>
                    <a:ext uri="{9D8B030D-6E8A-4147-A177-3AD203B41FA5}">
                      <a16:colId xmlns:a16="http://schemas.microsoft.com/office/drawing/2014/main" val="811321194"/>
                    </a:ext>
                  </a:extLst>
                </a:gridCol>
                <a:gridCol w="329184">
                  <a:extLst>
                    <a:ext uri="{9D8B030D-6E8A-4147-A177-3AD203B41FA5}">
                      <a16:colId xmlns:a16="http://schemas.microsoft.com/office/drawing/2014/main" val="1176863054"/>
                    </a:ext>
                  </a:extLst>
                </a:gridCol>
                <a:gridCol w="329184">
                  <a:extLst>
                    <a:ext uri="{9D8B030D-6E8A-4147-A177-3AD203B41FA5}">
                      <a16:colId xmlns:a16="http://schemas.microsoft.com/office/drawing/2014/main" val="706784537"/>
                    </a:ext>
                  </a:extLst>
                </a:gridCol>
                <a:gridCol w="329184">
                  <a:extLst>
                    <a:ext uri="{9D8B030D-6E8A-4147-A177-3AD203B41FA5}">
                      <a16:colId xmlns:a16="http://schemas.microsoft.com/office/drawing/2014/main" val="2002476740"/>
                    </a:ext>
                  </a:extLst>
                </a:gridCol>
                <a:gridCol w="329184">
                  <a:extLst>
                    <a:ext uri="{9D8B030D-6E8A-4147-A177-3AD203B41FA5}">
                      <a16:colId xmlns:a16="http://schemas.microsoft.com/office/drawing/2014/main" val="837885593"/>
                    </a:ext>
                  </a:extLst>
                </a:gridCol>
                <a:gridCol w="329184">
                  <a:extLst>
                    <a:ext uri="{9D8B030D-6E8A-4147-A177-3AD203B41FA5}">
                      <a16:colId xmlns:a16="http://schemas.microsoft.com/office/drawing/2014/main" val="3920304322"/>
                    </a:ext>
                  </a:extLst>
                </a:gridCol>
                <a:gridCol w="329184">
                  <a:extLst>
                    <a:ext uri="{9D8B030D-6E8A-4147-A177-3AD203B41FA5}">
                      <a16:colId xmlns:a16="http://schemas.microsoft.com/office/drawing/2014/main" val="4225371055"/>
                    </a:ext>
                  </a:extLst>
                </a:gridCol>
                <a:gridCol w="370332">
                  <a:extLst>
                    <a:ext uri="{9D8B030D-6E8A-4147-A177-3AD203B41FA5}">
                      <a16:colId xmlns:a16="http://schemas.microsoft.com/office/drawing/2014/main" val="3519438550"/>
                    </a:ext>
                  </a:extLst>
                </a:gridCol>
                <a:gridCol w="370332">
                  <a:extLst>
                    <a:ext uri="{9D8B030D-6E8A-4147-A177-3AD203B41FA5}">
                      <a16:colId xmlns:a16="http://schemas.microsoft.com/office/drawing/2014/main" val="1033758926"/>
                    </a:ext>
                  </a:extLst>
                </a:gridCol>
                <a:gridCol w="329184">
                  <a:extLst>
                    <a:ext uri="{9D8B030D-6E8A-4147-A177-3AD203B41FA5}">
                      <a16:colId xmlns:a16="http://schemas.microsoft.com/office/drawing/2014/main" val="413297883"/>
                    </a:ext>
                  </a:extLst>
                </a:gridCol>
                <a:gridCol w="329184">
                  <a:extLst>
                    <a:ext uri="{9D8B030D-6E8A-4147-A177-3AD203B41FA5}">
                      <a16:colId xmlns:a16="http://schemas.microsoft.com/office/drawing/2014/main" val="3904091992"/>
                    </a:ext>
                  </a:extLst>
                </a:gridCol>
                <a:gridCol w="370332">
                  <a:extLst>
                    <a:ext uri="{9D8B030D-6E8A-4147-A177-3AD203B41FA5}">
                      <a16:colId xmlns:a16="http://schemas.microsoft.com/office/drawing/2014/main" val="88956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085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- 2018-05-17 11:38:01 </a:t>
                      </a:r>
                      <a:r>
                        <a:rPr kumimoji="0" lang="en-US" sz="1000" b="0" i="0" u="none" strike="noStrike" kern="1200" cap="none" spc="0" normalizeH="0" baseline="0" noProof="0">
                          <a:ln>
                            <a:noFill/>
                          </a:ln>
                          <a:solidFill>
                            <a:prstClr val="black"/>
                          </a:solidFill>
                          <a:effectLst/>
                          <a:uLnTx/>
                          <a:uFillTx/>
                          <a:latin typeface="+mn-lt"/>
                          <a:ea typeface="+mn-ea"/>
                          <a:cs typeface="+mn-cs"/>
                        </a:rPr>
                        <a:t> 
 New York glam from #JonathanAdler offers a Ramadan-ready twist with serving-ware and home accessories featuring bold patterns, bright colors and beautiful brass and gold, all presented in Adler’s signature modern, minimalist style. We love the Anvil serving bowls which combine angular shapes with richly-colored enamel interiors, and the roughly textured exteriors of the brass Brutalist bowls. Or, enhance your floral display with the Versailles collection of vases featuring hex, maze, and cube patterns accentuated in gold. Find them now at #CitiesRiyadh, just in time for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603014"/>
                  </a:ext>
                </a:extLst>
              </a:tr>
            </a:tbl>
          </a:graphicData>
        </a:graphic>
      </p:graphicFrame>
      <p:sp>
        <p:nvSpPr>
          <p:cNvPr id="4" name="Text Placeholder 3">
            <a:extLst>
              <a:ext uri="{FF2B5EF4-FFF2-40B4-BE49-F238E27FC236}">
                <a16:creationId xmlns:a16="http://schemas.microsoft.com/office/drawing/2014/main" id="{0330D411-8945-4516-B995-0BE220236C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15514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0D91-5D86-481A-94D6-A8291674C62D}"/>
              </a:ext>
            </a:extLst>
          </p:cNvPr>
          <p:cNvSpPr>
            <a:spLocks noGrp="1"/>
          </p:cNvSpPr>
          <p:nvPr>
            <p:ph type="title"/>
          </p:nvPr>
        </p:nvSpPr>
        <p:spPr/>
        <p:txBody>
          <a:bodyPr/>
          <a:lstStyle/>
          <a:p>
            <a:r>
              <a:rPr lang="en-US"/>
              <a:t>Facebook Own Posts Table | Cities - 18 of 20</a:t>
            </a:r>
          </a:p>
        </p:txBody>
      </p:sp>
      <p:graphicFrame>
        <p:nvGraphicFramePr>
          <p:cNvPr id="5" name="Table Placeholder 4">
            <a:extLst>
              <a:ext uri="{FF2B5EF4-FFF2-40B4-BE49-F238E27FC236}">
                <a16:creationId xmlns:a16="http://schemas.microsoft.com/office/drawing/2014/main" id="{60B53EC6-FB96-473C-A49B-A3430D868FC2}"/>
              </a:ext>
            </a:extLst>
          </p:cNvPr>
          <p:cNvGraphicFramePr>
            <a:graphicFrameLocks noGrp="1"/>
          </p:cNvGraphicFramePr>
          <p:nvPr>
            <p:ph type="tbl" sz="quarter" idx="13"/>
            <p:extLst>
              <p:ext uri="{D42A27DB-BD31-4B8C-83A1-F6EECF244321}">
                <p14:modId xmlns:p14="http://schemas.microsoft.com/office/powerpoint/2010/main" val="310793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6869111"/>
                    </a:ext>
                  </a:extLst>
                </a:gridCol>
                <a:gridCol w="370332">
                  <a:extLst>
                    <a:ext uri="{9D8B030D-6E8A-4147-A177-3AD203B41FA5}">
                      <a16:colId xmlns:a16="http://schemas.microsoft.com/office/drawing/2014/main" val="3519229777"/>
                    </a:ext>
                  </a:extLst>
                </a:gridCol>
                <a:gridCol w="370332">
                  <a:extLst>
                    <a:ext uri="{9D8B030D-6E8A-4147-A177-3AD203B41FA5}">
                      <a16:colId xmlns:a16="http://schemas.microsoft.com/office/drawing/2014/main" val="1953046370"/>
                    </a:ext>
                  </a:extLst>
                </a:gridCol>
                <a:gridCol w="370332">
                  <a:extLst>
                    <a:ext uri="{9D8B030D-6E8A-4147-A177-3AD203B41FA5}">
                      <a16:colId xmlns:a16="http://schemas.microsoft.com/office/drawing/2014/main" val="3096032704"/>
                    </a:ext>
                  </a:extLst>
                </a:gridCol>
                <a:gridCol w="329184">
                  <a:extLst>
                    <a:ext uri="{9D8B030D-6E8A-4147-A177-3AD203B41FA5}">
                      <a16:colId xmlns:a16="http://schemas.microsoft.com/office/drawing/2014/main" val="3525547419"/>
                    </a:ext>
                  </a:extLst>
                </a:gridCol>
                <a:gridCol w="329184">
                  <a:extLst>
                    <a:ext uri="{9D8B030D-6E8A-4147-A177-3AD203B41FA5}">
                      <a16:colId xmlns:a16="http://schemas.microsoft.com/office/drawing/2014/main" val="2271504781"/>
                    </a:ext>
                  </a:extLst>
                </a:gridCol>
                <a:gridCol w="329184">
                  <a:extLst>
                    <a:ext uri="{9D8B030D-6E8A-4147-A177-3AD203B41FA5}">
                      <a16:colId xmlns:a16="http://schemas.microsoft.com/office/drawing/2014/main" val="2665007611"/>
                    </a:ext>
                  </a:extLst>
                </a:gridCol>
                <a:gridCol w="329184">
                  <a:extLst>
                    <a:ext uri="{9D8B030D-6E8A-4147-A177-3AD203B41FA5}">
                      <a16:colId xmlns:a16="http://schemas.microsoft.com/office/drawing/2014/main" val="2434707949"/>
                    </a:ext>
                  </a:extLst>
                </a:gridCol>
                <a:gridCol w="329184">
                  <a:extLst>
                    <a:ext uri="{9D8B030D-6E8A-4147-A177-3AD203B41FA5}">
                      <a16:colId xmlns:a16="http://schemas.microsoft.com/office/drawing/2014/main" val="2052607144"/>
                    </a:ext>
                  </a:extLst>
                </a:gridCol>
                <a:gridCol w="329184">
                  <a:extLst>
                    <a:ext uri="{9D8B030D-6E8A-4147-A177-3AD203B41FA5}">
                      <a16:colId xmlns:a16="http://schemas.microsoft.com/office/drawing/2014/main" val="497626844"/>
                    </a:ext>
                  </a:extLst>
                </a:gridCol>
                <a:gridCol w="329184">
                  <a:extLst>
                    <a:ext uri="{9D8B030D-6E8A-4147-A177-3AD203B41FA5}">
                      <a16:colId xmlns:a16="http://schemas.microsoft.com/office/drawing/2014/main" val="265754160"/>
                    </a:ext>
                  </a:extLst>
                </a:gridCol>
                <a:gridCol w="329184">
                  <a:extLst>
                    <a:ext uri="{9D8B030D-6E8A-4147-A177-3AD203B41FA5}">
                      <a16:colId xmlns:a16="http://schemas.microsoft.com/office/drawing/2014/main" val="3629184420"/>
                    </a:ext>
                  </a:extLst>
                </a:gridCol>
                <a:gridCol w="329184">
                  <a:extLst>
                    <a:ext uri="{9D8B030D-6E8A-4147-A177-3AD203B41FA5}">
                      <a16:colId xmlns:a16="http://schemas.microsoft.com/office/drawing/2014/main" val="3439601218"/>
                    </a:ext>
                  </a:extLst>
                </a:gridCol>
                <a:gridCol w="370332">
                  <a:extLst>
                    <a:ext uri="{9D8B030D-6E8A-4147-A177-3AD203B41FA5}">
                      <a16:colId xmlns:a16="http://schemas.microsoft.com/office/drawing/2014/main" val="2822561129"/>
                    </a:ext>
                  </a:extLst>
                </a:gridCol>
                <a:gridCol w="370332">
                  <a:extLst>
                    <a:ext uri="{9D8B030D-6E8A-4147-A177-3AD203B41FA5}">
                      <a16:colId xmlns:a16="http://schemas.microsoft.com/office/drawing/2014/main" val="1999416382"/>
                    </a:ext>
                  </a:extLst>
                </a:gridCol>
                <a:gridCol w="329184">
                  <a:extLst>
                    <a:ext uri="{9D8B030D-6E8A-4147-A177-3AD203B41FA5}">
                      <a16:colId xmlns:a16="http://schemas.microsoft.com/office/drawing/2014/main" val="1642581120"/>
                    </a:ext>
                  </a:extLst>
                </a:gridCol>
                <a:gridCol w="329184">
                  <a:extLst>
                    <a:ext uri="{9D8B030D-6E8A-4147-A177-3AD203B41FA5}">
                      <a16:colId xmlns:a16="http://schemas.microsoft.com/office/drawing/2014/main" val="3979008178"/>
                    </a:ext>
                  </a:extLst>
                </a:gridCol>
                <a:gridCol w="370332">
                  <a:extLst>
                    <a:ext uri="{9D8B030D-6E8A-4147-A177-3AD203B41FA5}">
                      <a16:colId xmlns:a16="http://schemas.microsoft.com/office/drawing/2014/main" val="396895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72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- 2018-05-17 11:02:30 </a:t>
                      </a:r>
                      <a:r>
                        <a:rPr kumimoji="0" lang="en-US" sz="1000" b="0" i="0" u="none" strike="noStrike" kern="1200" cap="none" spc="0" normalizeH="0" baseline="0" noProof="0">
                          <a:ln>
                            <a:noFill/>
                          </a:ln>
                          <a:solidFill>
                            <a:prstClr val="black"/>
                          </a:solidFill>
                          <a:effectLst/>
                          <a:uLnTx/>
                          <a:uFillTx/>
                          <a:latin typeface="+mn-lt"/>
                          <a:ea typeface="+mn-ea"/>
                          <a:cs typeface="+mn-cs"/>
                        </a:rPr>
                        <a:t> 
 We're #Ramadan ready with new fashions from #Orient499! Be sure to check out the latest collection of dresses and abayas featuring intricate and colorful hand-embroidered accents, and rich golden brocade patterns offering a hint of arabesque style combined with modern shapes and colors, perfect for everyday wear! Find them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820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- 2018-05-17 06:55:23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أمنياتنا لكم بالحب والصحه والازدهار  والسلام ، رمضان مبارك من مدن!
</a:t>
                      </a:r>
                      <a:r>
                        <a:rPr kumimoji="0" lang="en-US" sz="1000" b="0" i="0" u="none" strike="noStrike" kern="1200" cap="none" spc="0" normalizeH="0" baseline="0" noProof="0">
                          <a:ln>
                            <a:noFill/>
                          </a:ln>
                          <a:solidFill>
                            <a:prstClr val="black"/>
                          </a:solidFill>
                          <a:effectLst/>
                          <a:uLnTx/>
                          <a:uFillTx/>
                          <a:latin typeface="+mn-lt"/>
                          <a:ea typeface="+mn-ea"/>
                          <a:cs typeface="+mn-cs"/>
                        </a:rPr>
                        <a:t>Wishing you all fullness in love, health, prosperity, and peace. Ramadan Mubarak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67115"/>
                  </a:ext>
                </a:extLst>
              </a:tr>
            </a:tbl>
          </a:graphicData>
        </a:graphic>
      </p:graphicFrame>
      <p:sp>
        <p:nvSpPr>
          <p:cNvPr id="4" name="Text Placeholder 3">
            <a:extLst>
              <a:ext uri="{FF2B5EF4-FFF2-40B4-BE49-F238E27FC236}">
                <a16:creationId xmlns:a16="http://schemas.microsoft.com/office/drawing/2014/main" id="{8245DD4C-937B-4D29-8CDF-13B47058CE2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89354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0C4E-47E0-441A-8090-73342DDD61E3}"/>
              </a:ext>
            </a:extLst>
          </p:cNvPr>
          <p:cNvSpPr>
            <a:spLocks noGrp="1"/>
          </p:cNvSpPr>
          <p:nvPr>
            <p:ph type="title"/>
          </p:nvPr>
        </p:nvSpPr>
        <p:spPr/>
        <p:txBody>
          <a:bodyPr/>
          <a:lstStyle/>
          <a:p>
            <a:r>
              <a:rPr lang="en-US"/>
              <a:t>Facebook Own Posts Table | Cities - 19 of 20</a:t>
            </a:r>
          </a:p>
        </p:txBody>
      </p:sp>
      <p:graphicFrame>
        <p:nvGraphicFramePr>
          <p:cNvPr id="5" name="Table Placeholder 4">
            <a:extLst>
              <a:ext uri="{FF2B5EF4-FFF2-40B4-BE49-F238E27FC236}">
                <a16:creationId xmlns:a16="http://schemas.microsoft.com/office/drawing/2014/main" id="{4D234061-CB12-4718-ADFB-67040C048F92}"/>
              </a:ext>
            </a:extLst>
          </p:cNvPr>
          <p:cNvGraphicFramePr>
            <a:graphicFrameLocks noGrp="1"/>
          </p:cNvGraphicFramePr>
          <p:nvPr>
            <p:ph type="tbl" sz="quarter" idx="13"/>
            <p:extLst>
              <p:ext uri="{D42A27DB-BD31-4B8C-83A1-F6EECF244321}">
                <p14:modId xmlns:p14="http://schemas.microsoft.com/office/powerpoint/2010/main" val="385215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0640996"/>
                    </a:ext>
                  </a:extLst>
                </a:gridCol>
                <a:gridCol w="370332">
                  <a:extLst>
                    <a:ext uri="{9D8B030D-6E8A-4147-A177-3AD203B41FA5}">
                      <a16:colId xmlns:a16="http://schemas.microsoft.com/office/drawing/2014/main" val="1393235890"/>
                    </a:ext>
                  </a:extLst>
                </a:gridCol>
                <a:gridCol w="370332">
                  <a:extLst>
                    <a:ext uri="{9D8B030D-6E8A-4147-A177-3AD203B41FA5}">
                      <a16:colId xmlns:a16="http://schemas.microsoft.com/office/drawing/2014/main" val="3985449055"/>
                    </a:ext>
                  </a:extLst>
                </a:gridCol>
                <a:gridCol w="370332">
                  <a:extLst>
                    <a:ext uri="{9D8B030D-6E8A-4147-A177-3AD203B41FA5}">
                      <a16:colId xmlns:a16="http://schemas.microsoft.com/office/drawing/2014/main" val="26053540"/>
                    </a:ext>
                  </a:extLst>
                </a:gridCol>
                <a:gridCol w="329184">
                  <a:extLst>
                    <a:ext uri="{9D8B030D-6E8A-4147-A177-3AD203B41FA5}">
                      <a16:colId xmlns:a16="http://schemas.microsoft.com/office/drawing/2014/main" val="1126504975"/>
                    </a:ext>
                  </a:extLst>
                </a:gridCol>
                <a:gridCol w="329184">
                  <a:extLst>
                    <a:ext uri="{9D8B030D-6E8A-4147-A177-3AD203B41FA5}">
                      <a16:colId xmlns:a16="http://schemas.microsoft.com/office/drawing/2014/main" val="4158851433"/>
                    </a:ext>
                  </a:extLst>
                </a:gridCol>
                <a:gridCol w="329184">
                  <a:extLst>
                    <a:ext uri="{9D8B030D-6E8A-4147-A177-3AD203B41FA5}">
                      <a16:colId xmlns:a16="http://schemas.microsoft.com/office/drawing/2014/main" val="1473520473"/>
                    </a:ext>
                  </a:extLst>
                </a:gridCol>
                <a:gridCol w="329184">
                  <a:extLst>
                    <a:ext uri="{9D8B030D-6E8A-4147-A177-3AD203B41FA5}">
                      <a16:colId xmlns:a16="http://schemas.microsoft.com/office/drawing/2014/main" val="1933276121"/>
                    </a:ext>
                  </a:extLst>
                </a:gridCol>
                <a:gridCol w="329184">
                  <a:extLst>
                    <a:ext uri="{9D8B030D-6E8A-4147-A177-3AD203B41FA5}">
                      <a16:colId xmlns:a16="http://schemas.microsoft.com/office/drawing/2014/main" val="2022620609"/>
                    </a:ext>
                  </a:extLst>
                </a:gridCol>
                <a:gridCol w="329184">
                  <a:extLst>
                    <a:ext uri="{9D8B030D-6E8A-4147-A177-3AD203B41FA5}">
                      <a16:colId xmlns:a16="http://schemas.microsoft.com/office/drawing/2014/main" val="3633318058"/>
                    </a:ext>
                  </a:extLst>
                </a:gridCol>
                <a:gridCol w="329184">
                  <a:extLst>
                    <a:ext uri="{9D8B030D-6E8A-4147-A177-3AD203B41FA5}">
                      <a16:colId xmlns:a16="http://schemas.microsoft.com/office/drawing/2014/main" val="3392282434"/>
                    </a:ext>
                  </a:extLst>
                </a:gridCol>
                <a:gridCol w="329184">
                  <a:extLst>
                    <a:ext uri="{9D8B030D-6E8A-4147-A177-3AD203B41FA5}">
                      <a16:colId xmlns:a16="http://schemas.microsoft.com/office/drawing/2014/main" val="2842706220"/>
                    </a:ext>
                  </a:extLst>
                </a:gridCol>
                <a:gridCol w="329184">
                  <a:extLst>
                    <a:ext uri="{9D8B030D-6E8A-4147-A177-3AD203B41FA5}">
                      <a16:colId xmlns:a16="http://schemas.microsoft.com/office/drawing/2014/main" val="2463054616"/>
                    </a:ext>
                  </a:extLst>
                </a:gridCol>
                <a:gridCol w="370332">
                  <a:extLst>
                    <a:ext uri="{9D8B030D-6E8A-4147-A177-3AD203B41FA5}">
                      <a16:colId xmlns:a16="http://schemas.microsoft.com/office/drawing/2014/main" val="4169719379"/>
                    </a:ext>
                  </a:extLst>
                </a:gridCol>
                <a:gridCol w="370332">
                  <a:extLst>
                    <a:ext uri="{9D8B030D-6E8A-4147-A177-3AD203B41FA5}">
                      <a16:colId xmlns:a16="http://schemas.microsoft.com/office/drawing/2014/main" val="1164118199"/>
                    </a:ext>
                  </a:extLst>
                </a:gridCol>
                <a:gridCol w="329184">
                  <a:extLst>
                    <a:ext uri="{9D8B030D-6E8A-4147-A177-3AD203B41FA5}">
                      <a16:colId xmlns:a16="http://schemas.microsoft.com/office/drawing/2014/main" val="4045461901"/>
                    </a:ext>
                  </a:extLst>
                </a:gridCol>
                <a:gridCol w="329184">
                  <a:extLst>
                    <a:ext uri="{9D8B030D-6E8A-4147-A177-3AD203B41FA5}">
                      <a16:colId xmlns:a16="http://schemas.microsoft.com/office/drawing/2014/main" val="1708344851"/>
                    </a:ext>
                  </a:extLst>
                </a:gridCol>
                <a:gridCol w="370332">
                  <a:extLst>
                    <a:ext uri="{9D8B030D-6E8A-4147-A177-3AD203B41FA5}">
                      <a16:colId xmlns:a16="http://schemas.microsoft.com/office/drawing/2014/main" val="379174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733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- 2018-05-17 06:51:39 </a:t>
                      </a:r>
                      <a:r>
                        <a:rPr kumimoji="0" lang="en-US" sz="1000" b="0" i="0" u="none" strike="noStrike" kern="1200" cap="none" spc="0" normalizeH="0" baseline="0" noProof="0">
                          <a:ln>
                            <a:noFill/>
                          </a:ln>
                          <a:solidFill>
                            <a:prstClr val="black"/>
                          </a:solidFill>
                          <a:effectLst/>
                          <a:uLnTx/>
                          <a:uFillTx/>
                          <a:latin typeface="+mn-lt"/>
                          <a:ea typeface="+mn-ea"/>
                          <a:cs typeface="+mn-cs"/>
                        </a:rPr>
                        <a:t> 
 Wishing you all fullness in love, health, prosperity, and peace. Ramadan Mubarak from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569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- 2018-05-16 09:39:38 </a:t>
                      </a:r>
                      <a:r>
                        <a:rPr kumimoji="0" lang="en-US" sz="1000" b="0" i="0" u="none" strike="noStrike" kern="1200" cap="none" spc="0" normalizeH="0" baseline="0" noProof="0">
                          <a:ln>
                            <a:noFill/>
                          </a:ln>
                          <a:solidFill>
                            <a:prstClr val="black"/>
                          </a:solidFill>
                          <a:effectLst/>
                          <a:uLnTx/>
                          <a:uFillTx/>
                          <a:latin typeface="+mn-lt"/>
                          <a:ea typeface="+mn-ea"/>
                          <a:cs typeface="+mn-cs"/>
                        </a:rPr>
                        <a:t> 
 A new take on #lighting! The Flash lamp by Studio Job for #Qeeboo features a flashlight-shaped design where the light beam also acts as the base. Find it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2377943"/>
                  </a:ext>
                </a:extLst>
              </a:tr>
            </a:tbl>
          </a:graphicData>
        </a:graphic>
      </p:graphicFrame>
      <p:sp>
        <p:nvSpPr>
          <p:cNvPr id="4" name="Text Placeholder 3">
            <a:extLst>
              <a:ext uri="{FF2B5EF4-FFF2-40B4-BE49-F238E27FC236}">
                <a16:creationId xmlns:a16="http://schemas.microsoft.com/office/drawing/2014/main" id="{AD662B08-79D5-4AD9-9C6A-EE922C2A222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09551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368C-CB07-4C02-BCBF-E29EA6EC2C67}"/>
              </a:ext>
            </a:extLst>
          </p:cNvPr>
          <p:cNvSpPr>
            <a:spLocks noGrp="1"/>
          </p:cNvSpPr>
          <p:nvPr>
            <p:ph type="title"/>
          </p:nvPr>
        </p:nvSpPr>
        <p:spPr/>
        <p:txBody>
          <a:bodyPr/>
          <a:lstStyle/>
          <a:p>
            <a:r>
              <a:rPr lang="en-US"/>
              <a:t>Facebook Own Posts Table | Cities - 20 of 20</a:t>
            </a:r>
          </a:p>
        </p:txBody>
      </p:sp>
      <p:graphicFrame>
        <p:nvGraphicFramePr>
          <p:cNvPr id="5" name="Table Placeholder 4">
            <a:extLst>
              <a:ext uri="{FF2B5EF4-FFF2-40B4-BE49-F238E27FC236}">
                <a16:creationId xmlns:a16="http://schemas.microsoft.com/office/drawing/2014/main" id="{DBBBB8C5-4749-4965-883A-7D05DE0884F5}"/>
              </a:ext>
            </a:extLst>
          </p:cNvPr>
          <p:cNvGraphicFramePr>
            <a:graphicFrameLocks noGrp="1"/>
          </p:cNvGraphicFramePr>
          <p:nvPr>
            <p:ph type="tbl" sz="quarter" idx="13"/>
            <p:extLst>
              <p:ext uri="{D42A27DB-BD31-4B8C-83A1-F6EECF244321}">
                <p14:modId xmlns:p14="http://schemas.microsoft.com/office/powerpoint/2010/main" val="323588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8749661"/>
                    </a:ext>
                  </a:extLst>
                </a:gridCol>
                <a:gridCol w="370332">
                  <a:extLst>
                    <a:ext uri="{9D8B030D-6E8A-4147-A177-3AD203B41FA5}">
                      <a16:colId xmlns:a16="http://schemas.microsoft.com/office/drawing/2014/main" val="855796860"/>
                    </a:ext>
                  </a:extLst>
                </a:gridCol>
                <a:gridCol w="370332">
                  <a:extLst>
                    <a:ext uri="{9D8B030D-6E8A-4147-A177-3AD203B41FA5}">
                      <a16:colId xmlns:a16="http://schemas.microsoft.com/office/drawing/2014/main" val="3161546726"/>
                    </a:ext>
                  </a:extLst>
                </a:gridCol>
                <a:gridCol w="370332">
                  <a:extLst>
                    <a:ext uri="{9D8B030D-6E8A-4147-A177-3AD203B41FA5}">
                      <a16:colId xmlns:a16="http://schemas.microsoft.com/office/drawing/2014/main" val="181643849"/>
                    </a:ext>
                  </a:extLst>
                </a:gridCol>
                <a:gridCol w="329184">
                  <a:extLst>
                    <a:ext uri="{9D8B030D-6E8A-4147-A177-3AD203B41FA5}">
                      <a16:colId xmlns:a16="http://schemas.microsoft.com/office/drawing/2014/main" val="2577611839"/>
                    </a:ext>
                  </a:extLst>
                </a:gridCol>
                <a:gridCol w="329184">
                  <a:extLst>
                    <a:ext uri="{9D8B030D-6E8A-4147-A177-3AD203B41FA5}">
                      <a16:colId xmlns:a16="http://schemas.microsoft.com/office/drawing/2014/main" val="3670683114"/>
                    </a:ext>
                  </a:extLst>
                </a:gridCol>
                <a:gridCol w="329184">
                  <a:extLst>
                    <a:ext uri="{9D8B030D-6E8A-4147-A177-3AD203B41FA5}">
                      <a16:colId xmlns:a16="http://schemas.microsoft.com/office/drawing/2014/main" val="3379570738"/>
                    </a:ext>
                  </a:extLst>
                </a:gridCol>
                <a:gridCol w="329184">
                  <a:extLst>
                    <a:ext uri="{9D8B030D-6E8A-4147-A177-3AD203B41FA5}">
                      <a16:colId xmlns:a16="http://schemas.microsoft.com/office/drawing/2014/main" val="1545961125"/>
                    </a:ext>
                  </a:extLst>
                </a:gridCol>
                <a:gridCol w="329184">
                  <a:extLst>
                    <a:ext uri="{9D8B030D-6E8A-4147-A177-3AD203B41FA5}">
                      <a16:colId xmlns:a16="http://schemas.microsoft.com/office/drawing/2014/main" val="1761546138"/>
                    </a:ext>
                  </a:extLst>
                </a:gridCol>
                <a:gridCol w="329184">
                  <a:extLst>
                    <a:ext uri="{9D8B030D-6E8A-4147-A177-3AD203B41FA5}">
                      <a16:colId xmlns:a16="http://schemas.microsoft.com/office/drawing/2014/main" val="290581254"/>
                    </a:ext>
                  </a:extLst>
                </a:gridCol>
                <a:gridCol w="329184">
                  <a:extLst>
                    <a:ext uri="{9D8B030D-6E8A-4147-A177-3AD203B41FA5}">
                      <a16:colId xmlns:a16="http://schemas.microsoft.com/office/drawing/2014/main" val="4274377559"/>
                    </a:ext>
                  </a:extLst>
                </a:gridCol>
                <a:gridCol w="329184">
                  <a:extLst>
                    <a:ext uri="{9D8B030D-6E8A-4147-A177-3AD203B41FA5}">
                      <a16:colId xmlns:a16="http://schemas.microsoft.com/office/drawing/2014/main" val="3838571508"/>
                    </a:ext>
                  </a:extLst>
                </a:gridCol>
                <a:gridCol w="329184">
                  <a:extLst>
                    <a:ext uri="{9D8B030D-6E8A-4147-A177-3AD203B41FA5}">
                      <a16:colId xmlns:a16="http://schemas.microsoft.com/office/drawing/2014/main" val="4117642782"/>
                    </a:ext>
                  </a:extLst>
                </a:gridCol>
                <a:gridCol w="370332">
                  <a:extLst>
                    <a:ext uri="{9D8B030D-6E8A-4147-A177-3AD203B41FA5}">
                      <a16:colId xmlns:a16="http://schemas.microsoft.com/office/drawing/2014/main" val="2063034297"/>
                    </a:ext>
                  </a:extLst>
                </a:gridCol>
                <a:gridCol w="370332">
                  <a:extLst>
                    <a:ext uri="{9D8B030D-6E8A-4147-A177-3AD203B41FA5}">
                      <a16:colId xmlns:a16="http://schemas.microsoft.com/office/drawing/2014/main" val="2729888000"/>
                    </a:ext>
                  </a:extLst>
                </a:gridCol>
                <a:gridCol w="329184">
                  <a:extLst>
                    <a:ext uri="{9D8B030D-6E8A-4147-A177-3AD203B41FA5}">
                      <a16:colId xmlns:a16="http://schemas.microsoft.com/office/drawing/2014/main" val="2371844707"/>
                    </a:ext>
                  </a:extLst>
                </a:gridCol>
                <a:gridCol w="329184">
                  <a:extLst>
                    <a:ext uri="{9D8B030D-6E8A-4147-A177-3AD203B41FA5}">
                      <a16:colId xmlns:a16="http://schemas.microsoft.com/office/drawing/2014/main" val="1055354247"/>
                    </a:ext>
                  </a:extLst>
                </a:gridCol>
                <a:gridCol w="370332">
                  <a:extLst>
                    <a:ext uri="{9D8B030D-6E8A-4147-A177-3AD203B41FA5}">
                      <a16:colId xmlns:a16="http://schemas.microsoft.com/office/drawing/2014/main" val="165234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751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- 2018-05-16 08:37:22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توفر المصابيح المنسوجة من المصمم اللبناني "نايف فرانسيس" وهجاً جميلا مزخرفاً ويمكن تعليقها بشكل فردي او كمجموعة، اعثرعليها الان في مدن!#مدن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Weaved #lamps from Lebanese designer #NayefFrancis offer a beautiful, patterned glow and can be hung individually or grouped together.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9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- 2018-05-15 11:27:19 </a:t>
                      </a:r>
                      <a:r>
                        <a:rPr kumimoji="0" lang="en-US" sz="1000" b="0" i="0" u="none" strike="noStrike" kern="1200" cap="none" spc="0" normalizeH="0" baseline="0" noProof="0">
                          <a:ln>
                            <a:noFill/>
                          </a:ln>
                          <a:solidFill>
                            <a:prstClr val="black"/>
                          </a:solidFill>
                          <a:effectLst/>
                          <a:uLnTx/>
                          <a:uFillTx/>
                          <a:latin typeface="+mn-lt"/>
                          <a:ea typeface="+mn-ea"/>
                          <a:cs typeface="+mn-cs"/>
                        </a:rPr>
                        <a:t> 
 Remembering a beautiful evening when #CitiesDubai styled the Harper’s Bazaar Interiors Design Awards. Scroll through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3230995"/>
                  </a:ext>
                </a:extLst>
              </a:tr>
            </a:tbl>
          </a:graphicData>
        </a:graphic>
      </p:graphicFrame>
      <p:sp>
        <p:nvSpPr>
          <p:cNvPr id="4" name="Text Placeholder 3">
            <a:extLst>
              <a:ext uri="{FF2B5EF4-FFF2-40B4-BE49-F238E27FC236}">
                <a16:creationId xmlns:a16="http://schemas.microsoft.com/office/drawing/2014/main" id="{94461838-0E80-47FD-AC37-4DC516DA66A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091833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1731</Words>
  <Application>Microsoft Office PowerPoint</Application>
  <PresentationFormat>On-screen Show (4:3)</PresentationFormat>
  <Paragraphs>964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20</vt:lpstr>
      <vt:lpstr>Facebook Own Posts Table | Cities - 2 of 20</vt:lpstr>
      <vt:lpstr>Facebook Own Posts Table | Cities - 3 of 20</vt:lpstr>
      <vt:lpstr>Facebook Own Posts Table | Cities - 4 of 20</vt:lpstr>
      <vt:lpstr>Facebook Own Posts Table | Cities - 5 of 20</vt:lpstr>
      <vt:lpstr>Facebook Own Posts Table | Cities - 6 of 20</vt:lpstr>
      <vt:lpstr>Facebook Own Posts Table | Cities - 7 of 20</vt:lpstr>
      <vt:lpstr>Facebook Own Posts Table | Cities - 8 of 20</vt:lpstr>
      <vt:lpstr>Facebook Own Posts Table | Cities - 9 of 20</vt:lpstr>
      <vt:lpstr>Facebook Own Posts Table | Cities - 10 of 20</vt:lpstr>
      <vt:lpstr>Facebook Own Posts Table | Cities - 11 of 20</vt:lpstr>
      <vt:lpstr>Facebook Own Posts Table | Cities - 12 of 20</vt:lpstr>
      <vt:lpstr>Facebook Own Posts Table | Cities - 13 of 20</vt:lpstr>
      <vt:lpstr>Facebook Own Posts Table | Cities - 14 of 20</vt:lpstr>
      <vt:lpstr>Facebook Own Posts Table | Cities - 15 of 20</vt:lpstr>
      <vt:lpstr>Facebook Own Posts Table | Cities - 16 of 20</vt:lpstr>
      <vt:lpstr>Facebook Own Posts Table | Cities - 17 of 20</vt:lpstr>
      <vt:lpstr>Facebook Own Posts Table | Cities - 18 of 20</vt:lpstr>
      <vt:lpstr>Facebook Own Posts Table | Cities - 19 of 20</vt:lpstr>
      <vt:lpstr>Facebook Own Posts Table | Cities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2018-06-06T07:12:05Z</dcterms:created>
  <dcterms:modified xsi:type="dcterms:W3CDTF">2018-06-06T07:13:19Z</dcterms:modified>
</cp:coreProperties>
</file>