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2">
                  <c:v>7.5930144267274003E-3</c:v>
                </c:pt>
                <c:pt idx="3">
                  <c:v>9.8701693113659006E-2</c:v>
                </c:pt>
                <c:pt idx="4">
                  <c:v>2.2754854368932001E-2</c:v>
                </c:pt>
                <c:pt idx="5">
                  <c:v>1.5166451808598999E-2</c:v>
                </c:pt>
                <c:pt idx="6">
                  <c:v>0.11373113958602001</c:v>
                </c:pt>
                <c:pt idx="7">
                  <c:v>4.5440775522568998E-2</c:v>
                </c:pt>
                <c:pt idx="8">
                  <c:v>0</c:v>
                </c:pt>
                <c:pt idx="9">
                  <c:v>3.7850113550341E-2</c:v>
                </c:pt>
                <c:pt idx="10">
                  <c:v>3.7835792659856003E-2</c:v>
                </c:pt>
                <c:pt idx="11">
                  <c:v>3.7821482602117998E-2</c:v>
                </c:pt>
                <c:pt idx="12">
                  <c:v>3.0245746691870998E-2</c:v>
                </c:pt>
                <c:pt idx="13">
                  <c:v>1.5118300703001001E-2</c:v>
                </c:pt>
                <c:pt idx="14">
                  <c:v>6.8022069382511E-2</c:v>
                </c:pt>
                <c:pt idx="15">
                  <c:v>4.5317220543806998E-2</c:v>
                </c:pt>
                <c:pt idx="16">
                  <c:v>2.2648346670693001E-2</c:v>
                </c:pt>
                <c:pt idx="17">
                  <c:v>9.0572873424409006E-2</c:v>
                </c:pt>
                <c:pt idx="18">
                  <c:v>9.0490913204131995E-2</c:v>
                </c:pt>
                <c:pt idx="19">
                  <c:v>9.7943192948089994E-2</c:v>
                </c:pt>
                <c:pt idx="20">
                  <c:v>0.10537407797682</c:v>
                </c:pt>
                <c:pt idx="21">
                  <c:v>0.14285714285713999</c:v>
                </c:pt>
                <c:pt idx="22">
                  <c:v>0.18019370823635</c:v>
                </c:pt>
                <c:pt idx="23">
                  <c:v>0.17237502810461999</c:v>
                </c:pt>
                <c:pt idx="24">
                  <c:v>0.17956007780937</c:v>
                </c:pt>
                <c:pt idx="25">
                  <c:v>0.15683345780433</c:v>
                </c:pt>
                <c:pt idx="26">
                  <c:v>0.15658787562449</c:v>
                </c:pt>
                <c:pt idx="27">
                  <c:v>0.10422870756402999</c:v>
                </c:pt>
                <c:pt idx="28">
                  <c:v>0.26030046110367</c:v>
                </c:pt>
                <c:pt idx="29">
                  <c:v>8.9014168088420997E-2</c:v>
                </c:pt>
              </c:numCache>
            </c:numRef>
          </c:val>
          <c:smooth val="0"/>
          <c:extLst>
            <c:ext xmlns:c16="http://schemas.microsoft.com/office/drawing/2014/chart" uri="{C3380CC4-5D6E-409C-BE32-E72D297353CC}">
              <c16:uniqueId val="{00000000-9AC8-4DD2-A530-C39AA0E22C97}"/>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2">
                  <c:v>8.6070865012193007E-2</c:v>
                </c:pt>
                <c:pt idx="3">
                  <c:v>0.10032965457933</c:v>
                </c:pt>
                <c:pt idx="4">
                  <c:v>7.8751431844215E-2</c:v>
                </c:pt>
                <c:pt idx="5">
                  <c:v>4.2921525144860001E-2</c:v>
                </c:pt>
                <c:pt idx="6">
                  <c:v>1.430103682517E-2</c:v>
                </c:pt>
                <c:pt idx="7">
                  <c:v>5.0046471723742998E-2</c:v>
                </c:pt>
                <c:pt idx="8">
                  <c:v>0</c:v>
                </c:pt>
                <c:pt idx="9">
                  <c:v>7.1459196798628003E-3</c:v>
                </c:pt>
                <c:pt idx="10">
                  <c:v>-2.1436227224009001E-2</c:v>
                </c:pt>
                <c:pt idx="11">
                  <c:v>2.1440823327616002E-2</c:v>
                </c:pt>
                <c:pt idx="12">
                  <c:v>3.5727045373347997E-2</c:v>
                </c:pt>
                <c:pt idx="13">
                  <c:v>0.05</c:v>
                </c:pt>
                <c:pt idx="14">
                  <c:v>-2.8557149996430001E-2</c:v>
                </c:pt>
                <c:pt idx="15">
                  <c:v>-2.1423980575591001E-2</c:v>
                </c:pt>
                <c:pt idx="16">
                  <c:v>0</c:v>
                </c:pt>
                <c:pt idx="17">
                  <c:v>0.05</c:v>
                </c:pt>
                <c:pt idx="18">
                  <c:v>3.5696437495537997E-2</c:v>
                </c:pt>
                <c:pt idx="19">
                  <c:v>2.8546959748787001E-2</c:v>
                </c:pt>
                <c:pt idx="20">
                  <c:v>2.1404109589041001E-2</c:v>
                </c:pt>
                <c:pt idx="21">
                  <c:v>7.8464940437976999E-2</c:v>
                </c:pt>
                <c:pt idx="22">
                  <c:v>0.10691375623664</c:v>
                </c:pt>
                <c:pt idx="23">
                  <c:v>0.17799928800285</c:v>
                </c:pt>
                <c:pt idx="24">
                  <c:v>0.31982942430703998</c:v>
                </c:pt>
                <c:pt idx="25">
                  <c:v>0.26213248317393001</c:v>
                </c:pt>
                <c:pt idx="26">
                  <c:v>0.31797625777275002</c:v>
                </c:pt>
                <c:pt idx="27">
                  <c:v>0.22539973233782001</c:v>
                </c:pt>
                <c:pt idx="28">
                  <c:v>0.24597652681144</c:v>
                </c:pt>
                <c:pt idx="29">
                  <c:v>0.14722378014581999</c:v>
                </c:pt>
              </c:numCache>
            </c:numRef>
          </c:val>
          <c:smooth val="0"/>
          <c:extLst>
            <c:ext xmlns:c16="http://schemas.microsoft.com/office/drawing/2014/chart" uri="{C3380CC4-5D6E-409C-BE32-E72D297353CC}">
              <c16:uniqueId val="{00000001-9AC8-4DD2-A530-C39AA0E22C97}"/>
            </c:ext>
          </c:extLst>
        </c:ser>
        <c:dLbls>
          <c:showLegendKey val="0"/>
          <c:showVal val="0"/>
          <c:showCatName val="0"/>
          <c:showSerName val="0"/>
          <c:showPercent val="0"/>
          <c:showBubbleSize val="0"/>
        </c:dLbls>
        <c:smooth val="0"/>
        <c:axId val="279336240"/>
        <c:axId val="279337224"/>
      </c:lineChart>
      <c:dateAx>
        <c:axId val="27933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37224"/>
        <c:crosses val="autoZero"/>
        <c:auto val="1"/>
        <c:lblOffset val="100"/>
        <c:baseTimeUnit val="days"/>
      </c:dateAx>
      <c:valAx>
        <c:axId val="27933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3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0.91110000000000002</c:v>
                </c:pt>
                <c:pt idx="3">
                  <c:v>0.41739999999999999</c:v>
                </c:pt>
                <c:pt idx="4">
                  <c:v>0.52329999999999999</c:v>
                </c:pt>
                <c:pt idx="5">
                  <c:v>0.57630000000000003</c:v>
                </c:pt>
                <c:pt idx="6">
                  <c:v>0</c:v>
                </c:pt>
                <c:pt idx="7">
                  <c:v>0.39369999999999999</c:v>
                </c:pt>
                <c:pt idx="8">
                  <c:v>0.50719999999999998</c:v>
                </c:pt>
                <c:pt idx="9">
                  <c:v>0.33300000000000002</c:v>
                </c:pt>
                <c:pt idx="10">
                  <c:v>0.46910000000000002</c:v>
                </c:pt>
                <c:pt idx="11">
                  <c:v>0.35549999999999998</c:v>
                </c:pt>
                <c:pt idx="12">
                  <c:v>0.4914</c:v>
                </c:pt>
                <c:pt idx="13">
                  <c:v>0.61980000000000002</c:v>
                </c:pt>
                <c:pt idx="14">
                  <c:v>0.6573</c:v>
                </c:pt>
                <c:pt idx="15">
                  <c:v>0.32469999999999999</c:v>
                </c:pt>
                <c:pt idx="16">
                  <c:v>0.43030000000000002</c:v>
                </c:pt>
                <c:pt idx="17">
                  <c:v>0.66390000000000005</c:v>
                </c:pt>
                <c:pt idx="18">
                  <c:v>0.21859999999999999</c:v>
                </c:pt>
                <c:pt idx="19">
                  <c:v>0.3841</c:v>
                </c:pt>
                <c:pt idx="20">
                  <c:v>0.33850000000000002</c:v>
                </c:pt>
                <c:pt idx="21">
                  <c:v>0.45079999999999998</c:v>
                </c:pt>
                <c:pt idx="22">
                  <c:v>0.79139999999999999</c:v>
                </c:pt>
                <c:pt idx="23">
                  <c:v>0.3669</c:v>
                </c:pt>
                <c:pt idx="24">
                  <c:v>0.50080000000000002</c:v>
                </c:pt>
                <c:pt idx="25">
                  <c:v>0.6119</c:v>
                </c:pt>
                <c:pt idx="26">
                  <c:v>0.5141</c:v>
                </c:pt>
                <c:pt idx="27">
                  <c:v>0.36459999999999998</c:v>
                </c:pt>
                <c:pt idx="28">
                  <c:v>0.2525</c:v>
                </c:pt>
                <c:pt idx="29">
                  <c:v>0.32619999999999999</c:v>
                </c:pt>
              </c:numCache>
            </c:numRef>
          </c:val>
          <c:smooth val="0"/>
          <c:extLst>
            <c:ext xmlns:c16="http://schemas.microsoft.com/office/drawing/2014/chart" uri="{C3380CC4-5D6E-409C-BE32-E72D297353CC}">
              <c16:uniqueId val="{00000000-2DD3-4705-9523-B49D58BF788A}"/>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c:v>
                </c:pt>
                <c:pt idx="1">
                  <c:v>0</c:v>
                </c:pt>
                <c:pt idx="2">
                  <c:v>0.52339999999999998</c:v>
                </c:pt>
                <c:pt idx="3">
                  <c:v>1.6760999999999999</c:v>
                </c:pt>
                <c:pt idx="4">
                  <c:v>0.37930000000000003</c:v>
                </c:pt>
                <c:pt idx="5">
                  <c:v>0.37909999999999999</c:v>
                </c:pt>
                <c:pt idx="6">
                  <c:v>0</c:v>
                </c:pt>
                <c:pt idx="7">
                  <c:v>0</c:v>
                </c:pt>
                <c:pt idx="8">
                  <c:v>0.52880000000000005</c:v>
                </c:pt>
                <c:pt idx="9">
                  <c:v>0.8861</c:v>
                </c:pt>
                <c:pt idx="10">
                  <c:v>1.1005</c:v>
                </c:pt>
                <c:pt idx="11">
                  <c:v>1.1577</c:v>
                </c:pt>
                <c:pt idx="12">
                  <c:v>0.43580000000000002</c:v>
                </c:pt>
                <c:pt idx="13">
                  <c:v>0.62129999999999996</c:v>
                </c:pt>
                <c:pt idx="14">
                  <c:v>0.39989999999999998</c:v>
                </c:pt>
                <c:pt idx="15">
                  <c:v>0.57140000000000002</c:v>
                </c:pt>
                <c:pt idx="16">
                  <c:v>0.34289999999999998</c:v>
                </c:pt>
                <c:pt idx="17">
                  <c:v>0.41420000000000001</c:v>
                </c:pt>
                <c:pt idx="18">
                  <c:v>0.84940000000000004</c:v>
                </c:pt>
                <c:pt idx="19">
                  <c:v>0.52090000000000003</c:v>
                </c:pt>
                <c:pt idx="20">
                  <c:v>0.40660000000000002</c:v>
                </c:pt>
                <c:pt idx="21">
                  <c:v>0.5776</c:v>
                </c:pt>
                <c:pt idx="22">
                  <c:v>0.43459999999999999</c:v>
                </c:pt>
                <c:pt idx="23">
                  <c:v>1.1096999999999999</c:v>
                </c:pt>
                <c:pt idx="24">
                  <c:v>0.32640000000000002</c:v>
                </c:pt>
                <c:pt idx="25">
                  <c:v>0.46700000000000003</c:v>
                </c:pt>
                <c:pt idx="26">
                  <c:v>0.58560000000000001</c:v>
                </c:pt>
                <c:pt idx="27">
                  <c:v>0.29549999999999998</c:v>
                </c:pt>
                <c:pt idx="28">
                  <c:v>0.2457</c:v>
                </c:pt>
                <c:pt idx="29">
                  <c:v>1.2330000000000001</c:v>
                </c:pt>
              </c:numCache>
            </c:numRef>
          </c:val>
          <c:smooth val="0"/>
          <c:extLst>
            <c:ext xmlns:c16="http://schemas.microsoft.com/office/drawing/2014/chart" uri="{C3380CC4-5D6E-409C-BE32-E72D297353CC}">
              <c16:uniqueId val="{00000001-2DD3-4705-9523-B49D58BF788A}"/>
            </c:ext>
          </c:extLst>
        </c:ser>
        <c:dLbls>
          <c:showLegendKey val="0"/>
          <c:showVal val="0"/>
          <c:showCatName val="0"/>
          <c:showSerName val="0"/>
          <c:showPercent val="0"/>
          <c:showBubbleSize val="0"/>
        </c:dLbls>
        <c:smooth val="0"/>
        <c:axId val="338354776"/>
        <c:axId val="338356416"/>
      </c:lineChart>
      <c:dateAx>
        <c:axId val="338354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56416"/>
        <c:crosses val="autoZero"/>
        <c:auto val="1"/>
        <c:lblOffset val="100"/>
        <c:baseTimeUnit val="days"/>
      </c:dateAx>
      <c:valAx>
        <c:axId val="33835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5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0F67-C34A-41D9-A11A-406F6010D223}"/>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CD96314A-CA9B-4F9A-8EBA-50B50BFB0BBC}"/>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843882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24891-577B-4D79-8BC1-FF0E7B95F8B4}"/>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742FA67E-23D7-40FF-8A3F-ABE90368169D}"/>
              </a:ext>
            </a:extLst>
          </p:cNvPr>
          <p:cNvGraphicFramePr>
            <a:graphicFrameLocks noGrp="1"/>
          </p:cNvGraphicFramePr>
          <p:nvPr>
            <p:ph type="chart" sz="quarter" idx="13"/>
            <p:extLst>
              <p:ext uri="{D42A27DB-BD31-4B8C-83A1-F6EECF244321}">
                <p14:modId xmlns:p14="http://schemas.microsoft.com/office/powerpoint/2010/main" val="4094217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648D53-6D97-4708-BFBE-388AB048EC7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C5924A0-C312-4A80-9A70-D4BCDAAFB0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7632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DDEAC-C9D6-4CF3-A3F7-6823022F495B}"/>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B8D75E43-083D-41D1-9BF1-1BF47F6C6B30}"/>
              </a:ext>
            </a:extLst>
          </p:cNvPr>
          <p:cNvGraphicFramePr>
            <a:graphicFrameLocks noGrp="1"/>
          </p:cNvGraphicFramePr>
          <p:nvPr>
            <p:ph type="chart" sz="quarter" idx="13"/>
            <p:extLst>
              <p:ext uri="{D42A27DB-BD31-4B8C-83A1-F6EECF244321}">
                <p14:modId xmlns:p14="http://schemas.microsoft.com/office/powerpoint/2010/main" val="2955844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FD5EA8-4DB7-4EBE-96BF-5C93098B2766}"/>
              </a:ext>
            </a:extLst>
          </p:cNvPr>
          <p:cNvSpPr>
            <a:spLocks noGrp="1"/>
          </p:cNvSpPr>
          <p:nvPr>
            <p:ph type="body" sz="quarter" idx="14"/>
          </p:nvPr>
        </p:nvSpPr>
        <p:spPr/>
        <p:txBody>
          <a:bodyPr/>
          <a:lstStyle/>
          <a:p>
            <a:r>
              <a:rPr lang="en-US"/>
              <a:t>04/01/2018 - 05/31/2018</a:t>
            </a:r>
          </a:p>
        </p:txBody>
      </p:sp>
      <p:sp>
        <p:nvSpPr>
          <p:cNvPr id="5" name="Footer Placeholder 4">
            <a:extLst>
              <a:ext uri="{FF2B5EF4-FFF2-40B4-BE49-F238E27FC236}">
                <a16:creationId xmlns:a16="http://schemas.microsoft.com/office/drawing/2014/main" id="{A07A6C88-DCBC-49F2-A5A4-F2D480CBC9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6228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B4049-30EB-4F75-9E08-4E444602280C}"/>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71EEF4E4-D28A-4B8B-881B-7A7DF31A26D6}"/>
              </a:ext>
            </a:extLst>
          </p:cNvPr>
          <p:cNvGraphicFramePr>
            <a:graphicFrameLocks noGrp="1"/>
          </p:cNvGraphicFramePr>
          <p:nvPr>
            <p:ph type="tbl" sz="quarter" idx="13"/>
            <p:extLst>
              <p:ext uri="{D42A27DB-BD31-4B8C-83A1-F6EECF244321}">
                <p14:modId xmlns:p14="http://schemas.microsoft.com/office/powerpoint/2010/main" val="1413325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4290450"/>
                    </a:ext>
                  </a:extLst>
                </a:gridCol>
                <a:gridCol w="699516">
                  <a:extLst>
                    <a:ext uri="{9D8B030D-6E8A-4147-A177-3AD203B41FA5}">
                      <a16:colId xmlns:a16="http://schemas.microsoft.com/office/drawing/2014/main" val="751739419"/>
                    </a:ext>
                  </a:extLst>
                </a:gridCol>
                <a:gridCol w="699516">
                  <a:extLst>
                    <a:ext uri="{9D8B030D-6E8A-4147-A177-3AD203B41FA5}">
                      <a16:colId xmlns:a16="http://schemas.microsoft.com/office/drawing/2014/main" val="2127001572"/>
                    </a:ext>
                  </a:extLst>
                </a:gridCol>
                <a:gridCol w="658368">
                  <a:extLst>
                    <a:ext uri="{9D8B030D-6E8A-4147-A177-3AD203B41FA5}">
                      <a16:colId xmlns:a16="http://schemas.microsoft.com/office/drawing/2014/main" val="2466828356"/>
                    </a:ext>
                  </a:extLst>
                </a:gridCol>
                <a:gridCol w="658368">
                  <a:extLst>
                    <a:ext uri="{9D8B030D-6E8A-4147-A177-3AD203B41FA5}">
                      <a16:colId xmlns:a16="http://schemas.microsoft.com/office/drawing/2014/main" val="1091717224"/>
                    </a:ext>
                  </a:extLst>
                </a:gridCol>
                <a:gridCol w="658368">
                  <a:extLst>
                    <a:ext uri="{9D8B030D-6E8A-4147-A177-3AD203B41FA5}">
                      <a16:colId xmlns:a16="http://schemas.microsoft.com/office/drawing/2014/main" val="2634396784"/>
                    </a:ext>
                  </a:extLst>
                </a:gridCol>
                <a:gridCol w="699516">
                  <a:extLst>
                    <a:ext uri="{9D8B030D-6E8A-4147-A177-3AD203B41FA5}">
                      <a16:colId xmlns:a16="http://schemas.microsoft.com/office/drawing/2014/main" val="2908747911"/>
                    </a:ext>
                  </a:extLst>
                </a:gridCol>
                <a:gridCol w="699516">
                  <a:extLst>
                    <a:ext uri="{9D8B030D-6E8A-4147-A177-3AD203B41FA5}">
                      <a16:colId xmlns:a16="http://schemas.microsoft.com/office/drawing/2014/main" val="1292342619"/>
                    </a:ext>
                  </a:extLst>
                </a:gridCol>
                <a:gridCol w="699516">
                  <a:extLst>
                    <a:ext uri="{9D8B030D-6E8A-4147-A177-3AD203B41FA5}">
                      <a16:colId xmlns:a16="http://schemas.microsoft.com/office/drawing/2014/main" val="3627033920"/>
                    </a:ext>
                  </a:extLst>
                </a:gridCol>
                <a:gridCol w="658368">
                  <a:extLst>
                    <a:ext uri="{9D8B030D-6E8A-4147-A177-3AD203B41FA5}">
                      <a16:colId xmlns:a16="http://schemas.microsoft.com/office/drawing/2014/main" val="35040803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54417955"/>
                  </a:ext>
                </a:extLst>
              </a:tr>
              <a:tr h="370840">
                <a:tc>
                  <a:txBody>
                    <a:bodyPr/>
                    <a:lstStyle/>
                    <a:p>
                      <a:r>
                        <a:rPr lang="en-US" sz="1000"/>
                        <a:t>citiesdubai</a:t>
                      </a:r>
                    </a:p>
                  </a:txBody>
                  <a:tcPr/>
                </a:tc>
                <a:tc>
                  <a:txBody>
                    <a:bodyPr/>
                    <a:lstStyle/>
                    <a:p>
                      <a:r>
                        <a:rPr lang="en-US" sz="1000"/>
                        <a:t>13493</a:t>
                      </a:r>
                    </a:p>
                  </a:txBody>
                  <a:tcPr/>
                </a:tc>
                <a:tc>
                  <a:txBody>
                    <a:bodyPr/>
                    <a:lstStyle/>
                    <a:p>
                      <a:r>
                        <a:rPr lang="en-US" sz="1000"/>
                        <a:t>350</a:t>
                      </a:r>
                    </a:p>
                  </a:txBody>
                  <a:tcPr/>
                </a:tc>
                <a:tc>
                  <a:txBody>
                    <a:bodyPr/>
                    <a:lstStyle/>
                    <a:p>
                      <a:r>
                        <a:rPr lang="en-US" sz="1000"/>
                        <a:t>25</a:t>
                      </a:r>
                    </a:p>
                  </a:txBody>
                  <a:tcPr/>
                </a:tc>
                <a:tc>
                  <a:txBody>
                    <a:bodyPr/>
                    <a:lstStyle/>
                    <a:p>
                      <a:r>
                        <a:rPr lang="en-US" sz="1000"/>
                        <a:t>9</a:t>
                      </a:r>
                    </a:p>
                  </a:txBody>
                  <a:tcPr/>
                </a:tc>
                <a:tc>
                  <a:txBody>
                    <a:bodyPr/>
                    <a:lstStyle/>
                    <a:p>
                      <a:r>
                        <a:rPr lang="en-US" sz="1000"/>
                        <a:t>2</a:t>
                      </a:r>
                    </a:p>
                  </a:txBody>
                  <a:tcPr/>
                </a:tc>
                <a:tc>
                  <a:txBody>
                    <a:bodyPr/>
                    <a:lstStyle/>
                    <a:p>
                      <a:r>
                        <a:rPr lang="en-US" sz="1000"/>
                        <a:t>36</a:t>
                      </a:r>
                    </a:p>
                  </a:txBody>
                  <a:tcPr/>
                </a:tc>
                <a:tc>
                  <a:txBody>
                    <a:bodyPr/>
                    <a:lstStyle/>
                    <a:p>
                      <a:r>
                        <a:rPr lang="en-US" sz="1000"/>
                        <a:t>2343</a:t>
                      </a:r>
                    </a:p>
                  </a:txBody>
                  <a:tcPr/>
                </a:tc>
                <a:tc>
                  <a:txBody>
                    <a:bodyPr/>
                    <a:lstStyle/>
                    <a:p>
                      <a:r>
                        <a:rPr lang="en-US" sz="1000"/>
                        <a:t>19</a:t>
                      </a:r>
                    </a:p>
                  </a:txBody>
                  <a:tcPr/>
                </a:tc>
                <a:tc>
                  <a:txBody>
                    <a:bodyPr/>
                    <a:lstStyle/>
                    <a:p>
                      <a:r>
                        <a:rPr lang="en-US" sz="1000"/>
                        <a:t>0.4926 %</a:t>
                      </a:r>
                    </a:p>
                  </a:txBody>
                  <a:tcPr/>
                </a:tc>
                <a:extLst>
                  <a:ext uri="{0D108BD9-81ED-4DB2-BD59-A6C34878D82A}">
                    <a16:rowId xmlns:a16="http://schemas.microsoft.com/office/drawing/2014/main" val="2606216590"/>
                  </a:ext>
                </a:extLst>
              </a:tr>
              <a:tr h="370840">
                <a:tc>
                  <a:txBody>
                    <a:bodyPr/>
                    <a:lstStyle/>
                    <a:p>
                      <a:r>
                        <a:rPr lang="en-US" sz="1000"/>
                        <a:t>citiesriyadh</a:t>
                      </a:r>
                    </a:p>
                  </a:txBody>
                  <a:tcPr/>
                </a:tc>
                <a:tc>
                  <a:txBody>
                    <a:bodyPr/>
                    <a:lstStyle/>
                    <a:p>
                      <a:r>
                        <a:rPr lang="en-US" sz="1000"/>
                        <a:t>14285</a:t>
                      </a:r>
                    </a:p>
                  </a:txBody>
                  <a:tcPr/>
                </a:tc>
                <a:tc>
                  <a:txBody>
                    <a:bodyPr/>
                    <a:lstStyle/>
                    <a:p>
                      <a:r>
                        <a:rPr lang="en-US" sz="1000"/>
                        <a:t>370</a:t>
                      </a:r>
                    </a:p>
                  </a:txBody>
                  <a:tcPr/>
                </a:tc>
                <a:tc>
                  <a:txBody>
                    <a:bodyPr/>
                    <a:lstStyle/>
                    <a:p>
                      <a:r>
                        <a:rPr lang="en-US" sz="1000"/>
                        <a:t>26</a:t>
                      </a:r>
                    </a:p>
                  </a:txBody>
                  <a:tcPr/>
                </a:tc>
                <a:tc>
                  <a:txBody>
                    <a:bodyPr/>
                    <a:lstStyle/>
                    <a:p>
                      <a:r>
                        <a:rPr lang="en-US" sz="1000"/>
                        <a:t>2</a:t>
                      </a:r>
                    </a:p>
                  </a:txBody>
                  <a:tcPr/>
                </a:tc>
                <a:tc>
                  <a:txBody>
                    <a:bodyPr/>
                    <a:lstStyle/>
                    <a:p>
                      <a:r>
                        <a:rPr lang="en-US" sz="1000"/>
                        <a:t>0</a:t>
                      </a:r>
                    </a:p>
                  </a:txBody>
                  <a:tcPr/>
                </a:tc>
                <a:tc>
                  <a:txBody>
                    <a:bodyPr/>
                    <a:lstStyle/>
                    <a:p>
                      <a:r>
                        <a:rPr lang="en-US" sz="1000"/>
                        <a:t>28</a:t>
                      </a:r>
                    </a:p>
                  </a:txBody>
                  <a:tcPr/>
                </a:tc>
                <a:tc>
                  <a:txBody>
                    <a:bodyPr/>
                    <a:lstStyle/>
                    <a:p>
                      <a:r>
                        <a:rPr lang="en-US" sz="1000"/>
                        <a:t>2309</a:t>
                      </a:r>
                    </a:p>
                  </a:txBody>
                  <a:tcPr/>
                </a:tc>
                <a:tc>
                  <a:txBody>
                    <a:bodyPr/>
                    <a:lstStyle/>
                    <a:p>
                      <a:r>
                        <a:rPr lang="en-US" sz="1000"/>
                        <a:t>110</a:t>
                      </a:r>
                    </a:p>
                  </a:txBody>
                  <a:tcPr/>
                </a:tc>
                <a:tc>
                  <a:txBody>
                    <a:bodyPr/>
                    <a:lstStyle/>
                    <a:p>
                      <a:r>
                        <a:rPr lang="en-US" sz="1000"/>
                        <a:t>0.6127 %</a:t>
                      </a:r>
                    </a:p>
                  </a:txBody>
                  <a:tcPr/>
                </a:tc>
                <a:extLst>
                  <a:ext uri="{0D108BD9-81ED-4DB2-BD59-A6C34878D82A}">
                    <a16:rowId xmlns:a16="http://schemas.microsoft.com/office/drawing/2014/main" val="525720019"/>
                  </a:ext>
                </a:extLst>
              </a:tr>
            </a:tbl>
          </a:graphicData>
        </a:graphic>
      </p:graphicFrame>
      <p:sp>
        <p:nvSpPr>
          <p:cNvPr id="4" name="Text Placeholder 3">
            <a:extLst>
              <a:ext uri="{FF2B5EF4-FFF2-40B4-BE49-F238E27FC236}">
                <a16:creationId xmlns:a16="http://schemas.microsoft.com/office/drawing/2014/main" id="{D6B76F42-CAB0-4525-9B7F-BEF3C465415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00228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08409-0447-48BB-A5C4-899B17FD826A}"/>
              </a:ext>
            </a:extLst>
          </p:cNvPr>
          <p:cNvSpPr>
            <a:spLocks noGrp="1"/>
          </p:cNvSpPr>
          <p:nvPr>
            <p:ph type="title"/>
          </p:nvPr>
        </p:nvSpPr>
        <p:spPr/>
        <p:txBody>
          <a:bodyPr/>
          <a:lstStyle/>
          <a:p>
            <a:r>
              <a:rPr lang="en-US"/>
              <a:t>Instagram Posts Table | Cities - 1 of 7</a:t>
            </a:r>
          </a:p>
        </p:txBody>
      </p:sp>
      <p:graphicFrame>
        <p:nvGraphicFramePr>
          <p:cNvPr id="5" name="Table Placeholder 4">
            <a:extLst>
              <a:ext uri="{FF2B5EF4-FFF2-40B4-BE49-F238E27FC236}">
                <a16:creationId xmlns:a16="http://schemas.microsoft.com/office/drawing/2014/main" id="{35BCF2E7-1BC7-4695-94B1-17B452133A83}"/>
              </a:ext>
            </a:extLst>
          </p:cNvPr>
          <p:cNvGraphicFramePr>
            <a:graphicFrameLocks noGrp="1"/>
          </p:cNvGraphicFramePr>
          <p:nvPr>
            <p:ph type="tbl" sz="quarter" idx="13"/>
            <p:extLst>
              <p:ext uri="{D42A27DB-BD31-4B8C-83A1-F6EECF244321}">
                <p14:modId xmlns:p14="http://schemas.microsoft.com/office/powerpoint/2010/main" val="885592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30986864"/>
                    </a:ext>
                  </a:extLst>
                </a:gridCol>
                <a:gridCol w="987552">
                  <a:extLst>
                    <a:ext uri="{9D8B030D-6E8A-4147-A177-3AD203B41FA5}">
                      <a16:colId xmlns:a16="http://schemas.microsoft.com/office/drawing/2014/main" val="587327659"/>
                    </a:ext>
                  </a:extLst>
                </a:gridCol>
                <a:gridCol w="987552">
                  <a:extLst>
                    <a:ext uri="{9D8B030D-6E8A-4147-A177-3AD203B41FA5}">
                      <a16:colId xmlns:a16="http://schemas.microsoft.com/office/drawing/2014/main" val="3250044782"/>
                    </a:ext>
                  </a:extLst>
                </a:gridCol>
                <a:gridCol w="987552">
                  <a:extLst>
                    <a:ext uri="{9D8B030D-6E8A-4147-A177-3AD203B41FA5}">
                      <a16:colId xmlns:a16="http://schemas.microsoft.com/office/drawing/2014/main" val="486271671"/>
                    </a:ext>
                  </a:extLst>
                </a:gridCol>
                <a:gridCol w="987552">
                  <a:extLst>
                    <a:ext uri="{9D8B030D-6E8A-4147-A177-3AD203B41FA5}">
                      <a16:colId xmlns:a16="http://schemas.microsoft.com/office/drawing/2014/main" val="4014216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507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- 2018-04-30 09:22:42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قوس قزح من المقاعد! لوّن غرفتك مع مقاعد نابضة بالحياة من "بول آرت"،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It’s a rainbow of seating! Colorize your space with vibrant seating options from #PolArt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966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- 2018-04-30 09:21:54 </a:t>
                      </a:r>
                      <a:r>
                        <a:rPr kumimoji="0" lang="en-US" sz="1000" b="0" i="0" u="none" strike="noStrike" kern="1200" cap="none" spc="0" normalizeH="0" baseline="0" noProof="0">
                          <a:ln>
                            <a:noFill/>
                          </a:ln>
                          <a:solidFill>
                            <a:prstClr val="black"/>
                          </a:solidFill>
                          <a:effectLst/>
                          <a:uLnTx/>
                          <a:uFillTx/>
                          <a:latin typeface="+mn-lt"/>
                          <a:ea typeface="+mn-ea"/>
                          <a:cs typeface="+mn-cs"/>
                        </a:rPr>
                        <a:t>
 Showcase your unique style with Malika crochet #lamps from #Hamimi! Sharing the finest in #Moroccan handcrafting, pendant lamps are available in 2 styles, 4 sizes, and 16 colors. Order yours now from #CitiesDubai to light up your space in time for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713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- 2018-04-29 14:09:18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الديكور المميز من "بولس بوتين"،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Discover distinctive décor from #PolsPotten,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156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- 2018-04-29 14:08:18 </a:t>
                      </a:r>
                      <a:r>
                        <a:rPr kumimoji="0" lang="en-US" sz="1000" b="0" i="0" u="none" strike="noStrike" kern="1200" cap="none" spc="0" normalizeH="0" baseline="0" noProof="0">
                          <a:ln>
                            <a:noFill/>
                          </a:ln>
                          <a:solidFill>
                            <a:prstClr val="black"/>
                          </a:solidFill>
                          <a:effectLst/>
                          <a:uLnTx/>
                          <a:uFillTx/>
                          <a:latin typeface="+mn-lt"/>
                          <a:ea typeface="+mn-ea"/>
                          <a:cs typeface="+mn-cs"/>
                        </a:rPr>
                        <a:t>
 Step-by-step lighting! Find the Verso lamp from #Seletti,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375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- 2018-04-28 07:48:16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بالاناقة المطلقة مع ساعة بردلي من "ايون"،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Enjoy the ultimate in time-telling style with the #Bradley timepiece from #Eone! Choose your favorite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7464240"/>
                  </a:ext>
                </a:extLst>
              </a:tr>
            </a:tbl>
          </a:graphicData>
        </a:graphic>
      </p:graphicFrame>
      <p:sp>
        <p:nvSpPr>
          <p:cNvPr id="4" name="Text Placeholder 3">
            <a:extLst>
              <a:ext uri="{FF2B5EF4-FFF2-40B4-BE49-F238E27FC236}">
                <a16:creationId xmlns:a16="http://schemas.microsoft.com/office/drawing/2014/main" id="{58522CB6-70B1-4908-AD30-28A979898F8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14139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64C9E-11B7-425F-8475-C986D682C9D2}"/>
              </a:ext>
            </a:extLst>
          </p:cNvPr>
          <p:cNvSpPr>
            <a:spLocks noGrp="1"/>
          </p:cNvSpPr>
          <p:nvPr>
            <p:ph type="title"/>
          </p:nvPr>
        </p:nvSpPr>
        <p:spPr/>
        <p:txBody>
          <a:bodyPr/>
          <a:lstStyle/>
          <a:p>
            <a:r>
              <a:rPr lang="en-US"/>
              <a:t>Instagram Posts Table | Cities - 2 of 7</a:t>
            </a:r>
          </a:p>
        </p:txBody>
      </p:sp>
      <p:graphicFrame>
        <p:nvGraphicFramePr>
          <p:cNvPr id="5" name="Table Placeholder 4">
            <a:extLst>
              <a:ext uri="{FF2B5EF4-FFF2-40B4-BE49-F238E27FC236}">
                <a16:creationId xmlns:a16="http://schemas.microsoft.com/office/drawing/2014/main" id="{54C7D7D7-CCD5-4133-95BF-1B5323A7CCE5}"/>
              </a:ext>
            </a:extLst>
          </p:cNvPr>
          <p:cNvGraphicFramePr>
            <a:graphicFrameLocks noGrp="1"/>
          </p:cNvGraphicFramePr>
          <p:nvPr>
            <p:ph type="tbl" sz="quarter" idx="13"/>
            <p:extLst>
              <p:ext uri="{D42A27DB-BD31-4B8C-83A1-F6EECF244321}">
                <p14:modId xmlns:p14="http://schemas.microsoft.com/office/powerpoint/2010/main" val="192954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30450804"/>
                    </a:ext>
                  </a:extLst>
                </a:gridCol>
                <a:gridCol w="987552">
                  <a:extLst>
                    <a:ext uri="{9D8B030D-6E8A-4147-A177-3AD203B41FA5}">
                      <a16:colId xmlns:a16="http://schemas.microsoft.com/office/drawing/2014/main" val="1975825023"/>
                    </a:ext>
                  </a:extLst>
                </a:gridCol>
                <a:gridCol w="987552">
                  <a:extLst>
                    <a:ext uri="{9D8B030D-6E8A-4147-A177-3AD203B41FA5}">
                      <a16:colId xmlns:a16="http://schemas.microsoft.com/office/drawing/2014/main" val="916249639"/>
                    </a:ext>
                  </a:extLst>
                </a:gridCol>
                <a:gridCol w="987552">
                  <a:extLst>
                    <a:ext uri="{9D8B030D-6E8A-4147-A177-3AD203B41FA5}">
                      <a16:colId xmlns:a16="http://schemas.microsoft.com/office/drawing/2014/main" val="947942305"/>
                    </a:ext>
                  </a:extLst>
                </a:gridCol>
                <a:gridCol w="987552">
                  <a:extLst>
                    <a:ext uri="{9D8B030D-6E8A-4147-A177-3AD203B41FA5}">
                      <a16:colId xmlns:a16="http://schemas.microsoft.com/office/drawing/2014/main" val="2512454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577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- 2018-04-28 07:47:29 </a:t>
                      </a:r>
                      <a:r>
                        <a:rPr kumimoji="0" lang="en-US" sz="1000" b="0" i="0" u="none" strike="noStrike" kern="1200" cap="none" spc="0" normalizeH="0" baseline="0" noProof="0">
                          <a:ln>
                            <a:noFill/>
                          </a:ln>
                          <a:solidFill>
                            <a:prstClr val="black"/>
                          </a:solidFill>
                          <a:effectLst/>
                          <a:uLnTx/>
                          <a:uFillTx/>
                          <a:latin typeface="+mn-lt"/>
                          <a:ea typeface="+mn-ea"/>
                          <a:cs typeface="+mn-cs"/>
                        </a:rPr>
                        <a:t>
 Let the Kong shine a light in your space! Get the latest in #lighting and #décor from #Qeeboo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708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- 2018-04-27 07:28:36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الاضواء المنسوجة من "نايف فرانسيس" توفر وهجاً رائعا ويمكن تعليق ضوء واحد او كمجموعة،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Weaved lights from #NayefFrancis offer a gorgeous patterned glow and can be hung individually or grouped together. Find them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365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- 2018-04-27 07:27:44 </a:t>
                      </a:r>
                      <a:r>
                        <a:rPr kumimoji="0" lang="en-US" sz="1000" b="0" i="0" u="none" strike="noStrike" kern="1200" cap="none" spc="0" normalizeH="0" baseline="0" noProof="0">
                          <a:ln>
                            <a:noFill/>
                          </a:ln>
                          <a:solidFill>
                            <a:prstClr val="black"/>
                          </a:solidFill>
                          <a:effectLst/>
                          <a:uLnTx/>
                          <a:uFillTx/>
                          <a:latin typeface="+mn-lt"/>
                          <a:ea typeface="+mn-ea"/>
                          <a:cs typeface="+mn-cs"/>
                        </a:rPr>
                        <a:t>
 Out and About with Cities: A Walk on the UAE Streets, we can’t enough of @eLSeed’s latest creation at #DubaiOpera! Originally conceived during his year-long residency at Tashkeel Studio, Declaration was initially a temporary installation, created as an emotional testament to art and a love declaration to the calligraphy eL Seed has devoted his life to. Today, it exists in 3D form in the center of #Dubai, as a tribute to the original Declaration and as a way to declare his love for the city of Dubai. Located in the outer courtyard of Dubai Opera, the words that form the sculpture are taken from a quote by His Highness Sheikh Mohammed Bin Rashid Al Maktoum, and state: “Art in all its colors and types reflects the culture of the nations, their history and civilization.”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2163931"/>
                  </a:ext>
                </a:extLst>
              </a:tr>
            </a:tbl>
          </a:graphicData>
        </a:graphic>
      </p:graphicFrame>
      <p:sp>
        <p:nvSpPr>
          <p:cNvPr id="4" name="Text Placeholder 3">
            <a:extLst>
              <a:ext uri="{FF2B5EF4-FFF2-40B4-BE49-F238E27FC236}">
                <a16:creationId xmlns:a16="http://schemas.microsoft.com/office/drawing/2014/main" id="{EA239A04-F312-4A6D-BAA0-21510575A86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99817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11455-F9A4-4E88-89FA-025C824B060D}"/>
              </a:ext>
            </a:extLst>
          </p:cNvPr>
          <p:cNvSpPr>
            <a:spLocks noGrp="1"/>
          </p:cNvSpPr>
          <p:nvPr>
            <p:ph type="title"/>
          </p:nvPr>
        </p:nvSpPr>
        <p:spPr/>
        <p:txBody>
          <a:bodyPr/>
          <a:lstStyle/>
          <a:p>
            <a:r>
              <a:rPr lang="en-US"/>
              <a:t>Instagram Posts Table | Cities - 3 of 7</a:t>
            </a:r>
          </a:p>
        </p:txBody>
      </p:sp>
      <p:graphicFrame>
        <p:nvGraphicFramePr>
          <p:cNvPr id="5" name="Table Placeholder 4">
            <a:extLst>
              <a:ext uri="{FF2B5EF4-FFF2-40B4-BE49-F238E27FC236}">
                <a16:creationId xmlns:a16="http://schemas.microsoft.com/office/drawing/2014/main" id="{A32DFAE1-50E8-4F45-952C-6A42B864943A}"/>
              </a:ext>
            </a:extLst>
          </p:cNvPr>
          <p:cNvGraphicFramePr>
            <a:graphicFrameLocks noGrp="1"/>
          </p:cNvGraphicFramePr>
          <p:nvPr>
            <p:ph type="tbl" sz="quarter" idx="13"/>
            <p:extLst>
              <p:ext uri="{D42A27DB-BD31-4B8C-83A1-F6EECF244321}">
                <p14:modId xmlns:p14="http://schemas.microsoft.com/office/powerpoint/2010/main" val="2063900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65976917"/>
                    </a:ext>
                  </a:extLst>
                </a:gridCol>
                <a:gridCol w="987552">
                  <a:extLst>
                    <a:ext uri="{9D8B030D-6E8A-4147-A177-3AD203B41FA5}">
                      <a16:colId xmlns:a16="http://schemas.microsoft.com/office/drawing/2014/main" val="3804754733"/>
                    </a:ext>
                  </a:extLst>
                </a:gridCol>
                <a:gridCol w="987552">
                  <a:extLst>
                    <a:ext uri="{9D8B030D-6E8A-4147-A177-3AD203B41FA5}">
                      <a16:colId xmlns:a16="http://schemas.microsoft.com/office/drawing/2014/main" val="725496520"/>
                    </a:ext>
                  </a:extLst>
                </a:gridCol>
                <a:gridCol w="987552">
                  <a:extLst>
                    <a:ext uri="{9D8B030D-6E8A-4147-A177-3AD203B41FA5}">
                      <a16:colId xmlns:a16="http://schemas.microsoft.com/office/drawing/2014/main" val="2334024092"/>
                    </a:ext>
                  </a:extLst>
                </a:gridCol>
                <a:gridCol w="987552">
                  <a:extLst>
                    <a:ext uri="{9D8B030D-6E8A-4147-A177-3AD203B41FA5}">
                      <a16:colId xmlns:a16="http://schemas.microsoft.com/office/drawing/2014/main" val="1729587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499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- 2018-04-26 08:09:25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ديكور عربات القيادة من" اوتانتك مودلز" ستحسّن ديكور غرفتك،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Driving décor from #AuthenticModels is sure to rev up your interior style! Discover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0033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- 2018-04-26 08:06:00 </a:t>
                      </a:r>
                      <a:r>
                        <a:rPr kumimoji="0" lang="en-US" sz="1000" b="0" i="0" u="none" strike="noStrike" kern="1200" cap="none" spc="0" normalizeH="0" baseline="0" noProof="0">
                          <a:ln>
                            <a:noFill/>
                          </a:ln>
                          <a:solidFill>
                            <a:prstClr val="black"/>
                          </a:solidFill>
                          <a:effectLst/>
                          <a:uLnTx/>
                          <a:uFillTx/>
                          <a:latin typeface="+mn-lt"/>
                          <a:ea typeface="+mn-ea"/>
                          <a:cs typeface="+mn-cs"/>
                        </a:rPr>
                        <a:t>
 This week we love the site-specific permanent installation “Elastika” created by #ZahaHadid. It can be found in the heart of Miami’s Design District, within the historic Moore building which was originally built in 1921 as a furniture showroom space. The Moore building contains four floors and is focused around a soaring central atrium which houses Hadid’s creation. Installed in 2005, Elastika was commissioned by building owner Craig Robinson and connects the spaces and floors across the atrium of the building. Sharing Hadid’s characteristic fluid curves, it stretches and spans the open interior, establishing an elastic connection between the different floors of the building, simultaneously complementing and contradicting the surrounding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6271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- 2018-04-26 07:22:50 </a:t>
                      </a:r>
                      <a:r>
                        <a:rPr kumimoji="0" lang="en-US" sz="1000" b="0" i="0" u="none" strike="noStrike" kern="1200" cap="none" spc="0" normalizeH="0" baseline="0" noProof="0">
                          <a:ln>
                            <a:noFill/>
                          </a:ln>
                          <a:solidFill>
                            <a:prstClr val="black"/>
                          </a:solidFill>
                          <a:effectLst/>
                          <a:uLnTx/>
                          <a:uFillTx/>
                          <a:latin typeface="+mn-lt"/>
                          <a:ea typeface="+mn-ea"/>
                          <a:cs typeface="+mn-cs"/>
                        </a:rPr>
                        <a:t>
 Fine French ceramic tradition gives way to contemporary, lighthearted styles. Find the latest from FDC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8469191"/>
                  </a:ext>
                </a:extLst>
              </a:tr>
            </a:tbl>
          </a:graphicData>
        </a:graphic>
      </p:graphicFrame>
      <p:sp>
        <p:nvSpPr>
          <p:cNvPr id="4" name="Text Placeholder 3">
            <a:extLst>
              <a:ext uri="{FF2B5EF4-FFF2-40B4-BE49-F238E27FC236}">
                <a16:creationId xmlns:a16="http://schemas.microsoft.com/office/drawing/2014/main" id="{B7F2E17D-9E7F-45D1-9361-7BB9F77C782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7849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7640A-FAB2-49E1-80ED-A50091EE9C74}"/>
              </a:ext>
            </a:extLst>
          </p:cNvPr>
          <p:cNvSpPr>
            <a:spLocks noGrp="1"/>
          </p:cNvSpPr>
          <p:nvPr>
            <p:ph type="title"/>
          </p:nvPr>
        </p:nvSpPr>
        <p:spPr/>
        <p:txBody>
          <a:bodyPr/>
          <a:lstStyle/>
          <a:p>
            <a:r>
              <a:rPr lang="en-US"/>
              <a:t>Instagram Posts Table | Cities - 4 of 7</a:t>
            </a:r>
          </a:p>
        </p:txBody>
      </p:sp>
      <p:graphicFrame>
        <p:nvGraphicFramePr>
          <p:cNvPr id="5" name="Table Placeholder 4">
            <a:extLst>
              <a:ext uri="{FF2B5EF4-FFF2-40B4-BE49-F238E27FC236}">
                <a16:creationId xmlns:a16="http://schemas.microsoft.com/office/drawing/2014/main" id="{5A8F055F-DDB9-46B2-8478-260B6E246859}"/>
              </a:ext>
            </a:extLst>
          </p:cNvPr>
          <p:cNvGraphicFramePr>
            <a:graphicFrameLocks noGrp="1"/>
          </p:cNvGraphicFramePr>
          <p:nvPr>
            <p:ph type="tbl" sz="quarter" idx="13"/>
            <p:extLst>
              <p:ext uri="{D42A27DB-BD31-4B8C-83A1-F6EECF244321}">
                <p14:modId xmlns:p14="http://schemas.microsoft.com/office/powerpoint/2010/main" val="274240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75716868"/>
                    </a:ext>
                  </a:extLst>
                </a:gridCol>
                <a:gridCol w="987552">
                  <a:extLst>
                    <a:ext uri="{9D8B030D-6E8A-4147-A177-3AD203B41FA5}">
                      <a16:colId xmlns:a16="http://schemas.microsoft.com/office/drawing/2014/main" val="3109667718"/>
                    </a:ext>
                  </a:extLst>
                </a:gridCol>
                <a:gridCol w="987552">
                  <a:extLst>
                    <a:ext uri="{9D8B030D-6E8A-4147-A177-3AD203B41FA5}">
                      <a16:colId xmlns:a16="http://schemas.microsoft.com/office/drawing/2014/main" val="4231484864"/>
                    </a:ext>
                  </a:extLst>
                </a:gridCol>
                <a:gridCol w="987552">
                  <a:extLst>
                    <a:ext uri="{9D8B030D-6E8A-4147-A177-3AD203B41FA5}">
                      <a16:colId xmlns:a16="http://schemas.microsoft.com/office/drawing/2014/main" val="947908404"/>
                    </a:ext>
                  </a:extLst>
                </a:gridCol>
                <a:gridCol w="987552">
                  <a:extLst>
                    <a:ext uri="{9D8B030D-6E8A-4147-A177-3AD203B41FA5}">
                      <a16:colId xmlns:a16="http://schemas.microsoft.com/office/drawing/2014/main" val="593702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128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- 2018-04-25 08:07:24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الاضاءة الطائرة من " فلايت"،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Set the light bulb free with #Flyte! Find your favorite levitating light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528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- 2018-04-25 08:00:14 </a:t>
                      </a:r>
                      <a:r>
                        <a:rPr kumimoji="0" lang="en-US" sz="1000" b="0" i="0" u="none" strike="noStrike" kern="1200" cap="none" spc="0" normalizeH="0" baseline="0" noProof="0">
                          <a:ln>
                            <a:noFill/>
                          </a:ln>
                          <a:solidFill>
                            <a:prstClr val="black"/>
                          </a:solidFill>
                          <a:effectLst/>
                          <a:uLnTx/>
                          <a:uFillTx/>
                          <a:latin typeface="+mn-lt"/>
                          <a:ea typeface="+mn-ea"/>
                          <a:cs typeface="+mn-cs"/>
                        </a:rPr>
                        <a:t>
 A Glimpse of Spaces: Inspiration by Cities' very own founder, Hazem Aljesr, found at Montroi’s flagship store in D3. The installation, titled Vitalism, made its debut at #DubaiDesignWeek in November 2017. Presented as an invitation to connectivity and unity, the creation of Zeinab Alhashemi depicts ‘Gargour,’ handcrafted traditional metal fish traps. Offering a different perspective on crafting, the unfinished forms capture the beauty of the creation process while sharing a focus on preserving cultural traditions and honoring artisanal 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140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- 2018-04-25 06:55:27 </a:t>
                      </a:r>
                      <a:r>
                        <a:rPr kumimoji="0" lang="en-US" sz="1000" b="0" i="0" u="none" strike="noStrike" kern="1200" cap="none" spc="0" normalizeH="0" baseline="0" noProof="0">
                          <a:ln>
                            <a:noFill/>
                          </a:ln>
                          <a:solidFill>
                            <a:prstClr val="black"/>
                          </a:solidFill>
                          <a:effectLst/>
                          <a:uLnTx/>
                          <a:uFillTx/>
                          <a:latin typeface="+mn-lt"/>
                          <a:ea typeface="+mn-ea"/>
                          <a:cs typeface="+mn-cs"/>
                        </a:rPr>
                        <a:t>
 Scents on the go! Aromatic sachets from #CultiUAE are available in four captivating scents, and are perfect for small spaces. Enhance your travels with the Aramara #fragrance, offering a mix of bitter orange, bergamot, and sandalwood, or try the floral appeal of Tessuto which combines cassis leaves and white musk. Choose your favorite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8323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- 2018-04-24 08:43:34 </a:t>
                      </a:r>
                      <a:r>
                        <a:rPr kumimoji="0" lang="en-US" sz="1000" b="0" i="0" u="none" strike="noStrike" kern="1200" cap="none" spc="0" normalizeH="0" baseline="0" noProof="0">
                          <a:ln>
                            <a:noFill/>
                          </a:ln>
                          <a:solidFill>
                            <a:prstClr val="black"/>
                          </a:solidFill>
                          <a:effectLst/>
                          <a:uLnTx/>
                          <a:uFillTx/>
                          <a:latin typeface="+mn-lt"/>
                          <a:ea typeface="+mn-ea"/>
                          <a:cs typeface="+mn-cs"/>
                        </a:rPr>
                        <a:t>
 An apple a day...will make a delightful addition to your space! Find fruitful decor from Bull &amp; Stein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56817685"/>
                  </a:ext>
                </a:extLst>
              </a:tr>
            </a:tbl>
          </a:graphicData>
        </a:graphic>
      </p:graphicFrame>
      <p:sp>
        <p:nvSpPr>
          <p:cNvPr id="4" name="Text Placeholder 3">
            <a:extLst>
              <a:ext uri="{FF2B5EF4-FFF2-40B4-BE49-F238E27FC236}">
                <a16:creationId xmlns:a16="http://schemas.microsoft.com/office/drawing/2014/main" id="{D0A9A14B-A034-40C9-BBF5-2671D0A0FC0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9718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2FE03-6FAB-4A90-9FD8-B86A89D23CD8}"/>
              </a:ext>
            </a:extLst>
          </p:cNvPr>
          <p:cNvSpPr>
            <a:spLocks noGrp="1"/>
          </p:cNvSpPr>
          <p:nvPr>
            <p:ph type="title"/>
          </p:nvPr>
        </p:nvSpPr>
        <p:spPr/>
        <p:txBody>
          <a:bodyPr/>
          <a:lstStyle/>
          <a:p>
            <a:r>
              <a:rPr lang="en-US"/>
              <a:t>Instagram Posts Table | Cities - 5 of 7</a:t>
            </a:r>
          </a:p>
        </p:txBody>
      </p:sp>
      <p:graphicFrame>
        <p:nvGraphicFramePr>
          <p:cNvPr id="5" name="Table Placeholder 4">
            <a:extLst>
              <a:ext uri="{FF2B5EF4-FFF2-40B4-BE49-F238E27FC236}">
                <a16:creationId xmlns:a16="http://schemas.microsoft.com/office/drawing/2014/main" id="{AD60C1D4-76AF-4FC9-AE84-E876F4B1009D}"/>
              </a:ext>
            </a:extLst>
          </p:cNvPr>
          <p:cNvGraphicFramePr>
            <a:graphicFrameLocks noGrp="1"/>
          </p:cNvGraphicFramePr>
          <p:nvPr>
            <p:ph type="tbl" sz="quarter" idx="13"/>
            <p:extLst>
              <p:ext uri="{D42A27DB-BD31-4B8C-83A1-F6EECF244321}">
                <p14:modId xmlns:p14="http://schemas.microsoft.com/office/powerpoint/2010/main" val="66385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83089083"/>
                    </a:ext>
                  </a:extLst>
                </a:gridCol>
                <a:gridCol w="987552">
                  <a:extLst>
                    <a:ext uri="{9D8B030D-6E8A-4147-A177-3AD203B41FA5}">
                      <a16:colId xmlns:a16="http://schemas.microsoft.com/office/drawing/2014/main" val="757129408"/>
                    </a:ext>
                  </a:extLst>
                </a:gridCol>
                <a:gridCol w="987552">
                  <a:extLst>
                    <a:ext uri="{9D8B030D-6E8A-4147-A177-3AD203B41FA5}">
                      <a16:colId xmlns:a16="http://schemas.microsoft.com/office/drawing/2014/main" val="2751866620"/>
                    </a:ext>
                  </a:extLst>
                </a:gridCol>
                <a:gridCol w="987552">
                  <a:extLst>
                    <a:ext uri="{9D8B030D-6E8A-4147-A177-3AD203B41FA5}">
                      <a16:colId xmlns:a16="http://schemas.microsoft.com/office/drawing/2014/main" val="3149253641"/>
                    </a:ext>
                  </a:extLst>
                </a:gridCol>
                <a:gridCol w="987552">
                  <a:extLst>
                    <a:ext uri="{9D8B030D-6E8A-4147-A177-3AD203B41FA5}">
                      <a16:colId xmlns:a16="http://schemas.microsoft.com/office/drawing/2014/main" val="2754653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42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- 2018-04-24 08:09:26 </a:t>
                      </a:r>
                      <a:r>
                        <a:rPr kumimoji="0" lang="en-US" sz="1000" b="0" i="0" u="none" strike="noStrike" kern="1200" cap="none" spc="0" normalizeH="0" baseline="0" noProof="0">
                          <a:ln>
                            <a:noFill/>
                          </a:ln>
                          <a:solidFill>
                            <a:prstClr val="black"/>
                          </a:solidFill>
                          <a:effectLst/>
                          <a:uLnTx/>
                          <a:uFillTx/>
                          <a:latin typeface="+mn-lt"/>
                          <a:ea typeface="+mn-ea"/>
                          <a:cs typeface="+mn-cs"/>
                        </a:rPr>
                        <a:t>
 Now spinning into Cities! L'Etourdi is a decorative tabletop mobile inspired by the abstract #artworks of Piet Mondrian, whose famous compositions were painted in primary colors. Find this design and more creations from Volta,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262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- 2018-04-24 07:47:33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وهج سحري للمكان الخاص بك مع الشجرة المضيئة من "ابيكا"،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The tree of light! Add a magical glow to your space with statement-making décor from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859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- 2018-04-23 11:50:48 </a:t>
                      </a:r>
                      <a:r>
                        <a:rPr kumimoji="0" lang="en-US" sz="1000" b="0" i="0" u="none" strike="noStrike" kern="1200" cap="none" spc="0" normalizeH="0" baseline="0" noProof="0">
                          <a:ln>
                            <a:noFill/>
                          </a:ln>
                          <a:solidFill>
                            <a:prstClr val="black"/>
                          </a:solidFill>
                          <a:effectLst/>
                          <a:uLnTx/>
                          <a:uFillTx/>
                          <a:latin typeface="+mn-lt"/>
                          <a:ea typeface="+mn-ea"/>
                          <a:cs typeface="+mn-cs"/>
                        </a:rPr>
                        <a:t>
 Sleek style from #ZahaHadid! Be sure to check out the Le-a table, inspired by the intricate iconic hairstyle worn by Princess Leia in the Star Wars movie universe, and created in collaboration with French sculpture workshop #LeblonDelienne. Check the link in bio for more info and visit #CitiesRiyadh to discover this amazing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6592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- 2018-04-23 11:45:23 </a:t>
                      </a:r>
                      <a:r>
                        <a:rPr kumimoji="0" lang="en-US" sz="1000" b="0" i="0" u="none" strike="noStrike" kern="1200" cap="none" spc="0" normalizeH="0" baseline="0" noProof="0">
                          <a:ln>
                            <a:noFill/>
                          </a:ln>
                          <a:solidFill>
                            <a:prstClr val="black"/>
                          </a:solidFill>
                          <a:effectLst/>
                          <a:uLnTx/>
                          <a:uFillTx/>
                          <a:latin typeface="+mn-lt"/>
                          <a:ea typeface="+mn-ea"/>
                          <a:cs typeface="+mn-cs"/>
                        </a:rPr>
                        <a:t>
 This week: We love the imaginative creations from Armenian fashion illustrator #EdgarArtis! Using ordinary, everyday objects or food, Artis, recasts these items as beautiful clothing for his fashion illustrations. His work is a reminder that beauty can be found everywhere, and offers inspiration to view daily life and the items we interact with from a unique perspective.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4135624"/>
                  </a:ext>
                </a:extLst>
              </a:tr>
            </a:tbl>
          </a:graphicData>
        </a:graphic>
      </p:graphicFrame>
      <p:sp>
        <p:nvSpPr>
          <p:cNvPr id="4" name="Text Placeholder 3">
            <a:extLst>
              <a:ext uri="{FF2B5EF4-FFF2-40B4-BE49-F238E27FC236}">
                <a16:creationId xmlns:a16="http://schemas.microsoft.com/office/drawing/2014/main" id="{9E9B5B96-4D62-4EE1-9581-724B78AEAAF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80505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39B8B-126F-4EE6-A194-8319D9A01E30}"/>
              </a:ext>
            </a:extLst>
          </p:cNvPr>
          <p:cNvSpPr>
            <a:spLocks noGrp="1"/>
          </p:cNvSpPr>
          <p:nvPr>
            <p:ph type="title"/>
          </p:nvPr>
        </p:nvSpPr>
        <p:spPr/>
        <p:txBody>
          <a:bodyPr/>
          <a:lstStyle/>
          <a:p>
            <a:r>
              <a:rPr lang="en-US"/>
              <a:t>Instagram Posts Table | Cities - 6 of 7</a:t>
            </a:r>
          </a:p>
        </p:txBody>
      </p:sp>
      <p:graphicFrame>
        <p:nvGraphicFramePr>
          <p:cNvPr id="5" name="Table Placeholder 4">
            <a:extLst>
              <a:ext uri="{FF2B5EF4-FFF2-40B4-BE49-F238E27FC236}">
                <a16:creationId xmlns:a16="http://schemas.microsoft.com/office/drawing/2014/main" id="{E82CF11F-0881-49C2-B2B5-36F38C5446E2}"/>
              </a:ext>
            </a:extLst>
          </p:cNvPr>
          <p:cNvGraphicFramePr>
            <a:graphicFrameLocks noGrp="1"/>
          </p:cNvGraphicFramePr>
          <p:nvPr>
            <p:ph type="tbl" sz="quarter" idx="13"/>
            <p:extLst>
              <p:ext uri="{D42A27DB-BD31-4B8C-83A1-F6EECF244321}">
                <p14:modId xmlns:p14="http://schemas.microsoft.com/office/powerpoint/2010/main" val="1481030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27962375"/>
                    </a:ext>
                  </a:extLst>
                </a:gridCol>
                <a:gridCol w="987552">
                  <a:extLst>
                    <a:ext uri="{9D8B030D-6E8A-4147-A177-3AD203B41FA5}">
                      <a16:colId xmlns:a16="http://schemas.microsoft.com/office/drawing/2014/main" val="2931164781"/>
                    </a:ext>
                  </a:extLst>
                </a:gridCol>
                <a:gridCol w="987552">
                  <a:extLst>
                    <a:ext uri="{9D8B030D-6E8A-4147-A177-3AD203B41FA5}">
                      <a16:colId xmlns:a16="http://schemas.microsoft.com/office/drawing/2014/main" val="1274608949"/>
                    </a:ext>
                  </a:extLst>
                </a:gridCol>
                <a:gridCol w="987552">
                  <a:extLst>
                    <a:ext uri="{9D8B030D-6E8A-4147-A177-3AD203B41FA5}">
                      <a16:colId xmlns:a16="http://schemas.microsoft.com/office/drawing/2014/main" val="4047240003"/>
                    </a:ext>
                  </a:extLst>
                </a:gridCol>
                <a:gridCol w="987552">
                  <a:extLst>
                    <a:ext uri="{9D8B030D-6E8A-4147-A177-3AD203B41FA5}">
                      <a16:colId xmlns:a16="http://schemas.microsoft.com/office/drawing/2014/main" val="1413748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719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- 2018-04-23 10:00:05 </a:t>
                      </a:r>
                      <a:r>
                        <a:rPr kumimoji="0" lang="en-US" sz="1000" b="0" i="0" u="none" strike="noStrike" kern="1200" cap="none" spc="0" normalizeH="0" baseline="0" noProof="0">
                          <a:ln>
                            <a:noFill/>
                          </a:ln>
                          <a:solidFill>
                            <a:prstClr val="black"/>
                          </a:solidFill>
                          <a:effectLst/>
                          <a:uLnTx/>
                          <a:uFillTx/>
                          <a:latin typeface="+mn-lt"/>
                          <a:ea typeface="+mn-ea"/>
                          <a:cs typeface="+mn-cs"/>
                        </a:rPr>
                        <a:t>
 Embroidery gets an update! Greek artist @evdokia.vouzouka focuses on everyday objects and people depicted in a deconstructed #style to bring a #modern take to traditional craft and #decor. Discover her collection of embroidered pillows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782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- 2018-04-22 08:49:38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أسلوب آمن ومتطور للبطاقات والنقد، محافظ "سكرد"، الان في مدن! #مدن #ديكور#كونسبت #ديكور_مودرن #ديكور_عصري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Secure and sophisticated style for cards and cash! Check out the latest from #Secrid wallets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528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- 2018-04-22 08:48:42 </a:t>
                      </a:r>
                      <a:r>
                        <a:rPr kumimoji="0" lang="en-US" sz="1000" b="0" i="0" u="none" strike="noStrike" kern="1200" cap="none" spc="0" normalizeH="0" baseline="0" noProof="0">
                          <a:ln>
                            <a:noFill/>
                          </a:ln>
                          <a:solidFill>
                            <a:prstClr val="black"/>
                          </a:solidFill>
                          <a:effectLst/>
                          <a:uLnTx/>
                          <a:uFillTx/>
                          <a:latin typeface="+mn-lt"/>
                          <a:ea typeface="+mn-ea"/>
                          <a:cs typeface="+mn-cs"/>
                        </a:rPr>
                        <a:t>
 #CitiesDubai is already looking ahead to #Ramadan, and to help you brighten up your space, we’ve got the latest in pendant lamps from #Hamimi! Handwoven from #Moroccan kitan thread, Hamimi’s Malika crochet lights are available in 16 colors, 2 styles, and 4 sizes. Order yours today and have it on display before the #holidays with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214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- 2018-04-21 07:10:15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إذا كنت تريد الاستمتاع بالديكور الرائع، احرص على التحقق من مجموعة "بولس بوتين"، الان في مدن!  #مدن #ديكور#كونسبت #ديكور_مودرن #ديكور_عصري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If you’re gunning for great décor, be sure to check out the latest from #PolsPotten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2542126"/>
                  </a:ext>
                </a:extLst>
              </a:tr>
            </a:tbl>
          </a:graphicData>
        </a:graphic>
      </p:graphicFrame>
      <p:sp>
        <p:nvSpPr>
          <p:cNvPr id="4" name="Text Placeholder 3">
            <a:extLst>
              <a:ext uri="{FF2B5EF4-FFF2-40B4-BE49-F238E27FC236}">
                <a16:creationId xmlns:a16="http://schemas.microsoft.com/office/drawing/2014/main" id="{383DAB20-F751-4FE4-A2B4-C24D33BA0EB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77498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7BF1E-E5F6-4E90-AAC1-E6D99C7A0F12}"/>
              </a:ext>
            </a:extLst>
          </p:cNvPr>
          <p:cNvSpPr>
            <a:spLocks noGrp="1"/>
          </p:cNvSpPr>
          <p:nvPr>
            <p:ph type="title"/>
          </p:nvPr>
        </p:nvSpPr>
        <p:spPr/>
        <p:txBody>
          <a:bodyPr/>
          <a:lstStyle/>
          <a:p>
            <a:r>
              <a:rPr lang="en-US"/>
              <a:t>Instagram Posts Table | Cities - 7 of 7</a:t>
            </a:r>
          </a:p>
        </p:txBody>
      </p:sp>
      <p:graphicFrame>
        <p:nvGraphicFramePr>
          <p:cNvPr id="5" name="Table Placeholder 4">
            <a:extLst>
              <a:ext uri="{FF2B5EF4-FFF2-40B4-BE49-F238E27FC236}">
                <a16:creationId xmlns:a16="http://schemas.microsoft.com/office/drawing/2014/main" id="{85962485-3848-4C0C-919F-1D9B02EF590E}"/>
              </a:ext>
            </a:extLst>
          </p:cNvPr>
          <p:cNvGraphicFramePr>
            <a:graphicFrameLocks noGrp="1"/>
          </p:cNvGraphicFramePr>
          <p:nvPr>
            <p:ph type="tbl" sz="quarter" idx="13"/>
            <p:extLst>
              <p:ext uri="{D42A27DB-BD31-4B8C-83A1-F6EECF244321}">
                <p14:modId xmlns:p14="http://schemas.microsoft.com/office/powerpoint/2010/main" val="306706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69735751"/>
                    </a:ext>
                  </a:extLst>
                </a:gridCol>
                <a:gridCol w="987552">
                  <a:extLst>
                    <a:ext uri="{9D8B030D-6E8A-4147-A177-3AD203B41FA5}">
                      <a16:colId xmlns:a16="http://schemas.microsoft.com/office/drawing/2014/main" val="1728830783"/>
                    </a:ext>
                  </a:extLst>
                </a:gridCol>
                <a:gridCol w="987552">
                  <a:extLst>
                    <a:ext uri="{9D8B030D-6E8A-4147-A177-3AD203B41FA5}">
                      <a16:colId xmlns:a16="http://schemas.microsoft.com/office/drawing/2014/main" val="469351493"/>
                    </a:ext>
                  </a:extLst>
                </a:gridCol>
                <a:gridCol w="987552">
                  <a:extLst>
                    <a:ext uri="{9D8B030D-6E8A-4147-A177-3AD203B41FA5}">
                      <a16:colId xmlns:a16="http://schemas.microsoft.com/office/drawing/2014/main" val="2120046995"/>
                    </a:ext>
                  </a:extLst>
                </a:gridCol>
                <a:gridCol w="987552">
                  <a:extLst>
                    <a:ext uri="{9D8B030D-6E8A-4147-A177-3AD203B41FA5}">
                      <a16:colId xmlns:a16="http://schemas.microsoft.com/office/drawing/2014/main" val="2714530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439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- 2018-04-21 07:09:14 </a:t>
                      </a:r>
                      <a:r>
                        <a:rPr kumimoji="0" lang="en-US" sz="1000" b="0" i="0" u="none" strike="noStrike" kern="1200" cap="none" spc="0" normalizeH="0" baseline="0" noProof="0">
                          <a:ln>
                            <a:noFill/>
                          </a:ln>
                          <a:solidFill>
                            <a:prstClr val="black"/>
                          </a:solidFill>
                          <a:effectLst/>
                          <a:uLnTx/>
                          <a:uFillTx/>
                          <a:latin typeface="+mn-lt"/>
                          <a:ea typeface="+mn-ea"/>
                          <a:cs typeface="+mn-cs"/>
                        </a:rPr>
                        <a:t>
 No mess, no stress! Change the way you carry your keys and get organized with #Orbitkey! Choose from the active line, canvas styles, and leather options, all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051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- 2018-04-20 14:04:57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توهج متعدد الالوان لعرض الزهور مع المزهريات الجرافيكية من "بولس بوتين"، الان في مدن! #مدن #ديكور#كونسبت #ديكور_مودرن #ديكور_عصري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Add a multi-colored glow to your floral display with Graphic Luster vases from #PolsPotten,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2431962"/>
                  </a:ext>
                </a:extLst>
              </a:tr>
            </a:tbl>
          </a:graphicData>
        </a:graphic>
      </p:graphicFrame>
      <p:sp>
        <p:nvSpPr>
          <p:cNvPr id="4" name="Text Placeholder 3">
            <a:extLst>
              <a:ext uri="{FF2B5EF4-FFF2-40B4-BE49-F238E27FC236}">
                <a16:creationId xmlns:a16="http://schemas.microsoft.com/office/drawing/2014/main" id="{000EFE1A-82C6-44CC-9D8D-438EA84F1B0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21275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414</Words>
  <Application>Microsoft Office PowerPoint</Application>
  <PresentationFormat>On-screen Show (4:3)</PresentationFormat>
  <Paragraphs>214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Cities Instagram Dashboard </vt:lpstr>
      <vt:lpstr>Instagram Followers Change Rate | Cities</vt:lpstr>
      <vt:lpstr>Instagram Interaction Rate | Cities</vt:lpstr>
      <vt:lpstr>Instagram Key Metrics Table | Cities</vt:lpstr>
      <vt:lpstr>Instagram Posts Table | Cities - 1 of 7</vt:lpstr>
      <vt:lpstr>Instagram Posts Table | Cities - 2 of 7</vt:lpstr>
      <vt:lpstr>Instagram Posts Table | Cities - 3 of 7</vt:lpstr>
      <vt:lpstr>Instagram Posts Table | Cities - 4 of 7</vt:lpstr>
      <vt:lpstr>Instagram Posts Table | Cities - 5 of 7</vt:lpstr>
      <vt:lpstr>Instagram Posts Table | Cities - 6 of 7</vt:lpstr>
      <vt:lpstr>Instagram Posts Table | Cities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Administrator</dc:creator>
  <cp:lastModifiedBy>Administrator</cp:lastModifiedBy>
  <cp:revision>1</cp:revision>
  <dcterms:created xsi:type="dcterms:W3CDTF">2018-05-08T13:14:57Z</dcterms:created>
  <dcterms:modified xsi:type="dcterms:W3CDTF">2018-05-08T13:15:23Z</dcterms:modified>
</cp:coreProperties>
</file>