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92" autoAdjust="0"/>
  </p:normalViewPr>
  <p:slideViewPr>
    <p:cSldViewPr snapToGrid="0">
      <p:cViewPr varScale="1">
        <p:scale>
          <a:sx n="113" d="100"/>
          <a:sy n="113" d="100"/>
        </p:scale>
        <p:origin x="1296"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CITIES design and lifestyle store</c:v>
                </c:pt>
              </c:strCache>
            </c:strRef>
          </c:cat>
          <c:val>
            <c:numRef>
              <c:f>Sheet1!$B$2</c:f>
              <c:numCache>
                <c:formatCode>General</c:formatCode>
                <c:ptCount val="1"/>
                <c:pt idx="0">
                  <c:v>1531</c:v>
                </c:pt>
              </c:numCache>
            </c:numRef>
          </c:val>
          <c:extLst>
            <c:ext xmlns:c16="http://schemas.microsoft.com/office/drawing/2014/chart" uri="{C3380CC4-5D6E-409C-BE32-E72D297353CC}">
              <c16:uniqueId val="{00000000-A83B-43DB-923B-72A2B703939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CITIES design and lifestyle store</c:v>
                </c:pt>
              </c:strCache>
            </c:strRef>
          </c:cat>
          <c:val>
            <c:numRef>
              <c:f>Sheet1!$C$2</c:f>
              <c:numCache>
                <c:formatCode>General</c:formatCode>
                <c:ptCount val="1"/>
                <c:pt idx="0">
                  <c:v>8</c:v>
                </c:pt>
              </c:numCache>
            </c:numRef>
          </c:val>
          <c:extLst>
            <c:ext xmlns:c16="http://schemas.microsoft.com/office/drawing/2014/chart" uri="{C3380CC4-5D6E-409C-BE32-E72D297353CC}">
              <c16:uniqueId val="{00000001-A83B-43DB-923B-72A2B703939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CITIES design and lifestyle store</c:v>
                </c:pt>
              </c:strCache>
            </c:strRef>
          </c:cat>
          <c:val>
            <c:numRef>
              <c:f>Sheet1!$D$2</c:f>
              <c:numCache>
                <c:formatCode>General</c:formatCode>
                <c:ptCount val="1"/>
                <c:pt idx="0">
                  <c:v>1</c:v>
                </c:pt>
              </c:numCache>
            </c:numRef>
          </c:val>
          <c:extLst>
            <c:ext xmlns:c16="http://schemas.microsoft.com/office/drawing/2014/chart" uri="{C3380CC4-5D6E-409C-BE32-E72D297353CC}">
              <c16:uniqueId val="{00000002-A83B-43DB-923B-72A2B703939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CITIES design and lifestyle store</c:v>
                </c:pt>
              </c:strCache>
            </c:strRef>
          </c:cat>
          <c:val>
            <c:numRef>
              <c:f>Sheet1!$E$2</c:f>
              <c:numCache>
                <c:formatCode>General</c:formatCode>
                <c:ptCount val="1"/>
                <c:pt idx="0">
                  <c:v>5</c:v>
                </c:pt>
              </c:numCache>
            </c:numRef>
          </c:val>
          <c:extLst>
            <c:ext xmlns:c16="http://schemas.microsoft.com/office/drawing/2014/chart" uri="{C3380CC4-5D6E-409C-BE32-E72D297353CC}">
              <c16:uniqueId val="{00000003-A83B-43DB-923B-72A2B703939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CITIES design and lifestyle store</c:v>
                </c:pt>
              </c:strCache>
            </c:strRef>
          </c:cat>
          <c:val>
            <c:numRef>
              <c:f>Sheet1!$F$2</c:f>
              <c:numCache>
                <c:formatCode>General</c:formatCode>
                <c:ptCount val="1"/>
                <c:pt idx="0">
                  <c:v>0</c:v>
                </c:pt>
              </c:numCache>
            </c:numRef>
          </c:val>
          <c:extLst>
            <c:ext xmlns:c16="http://schemas.microsoft.com/office/drawing/2014/chart" uri="{C3380CC4-5D6E-409C-BE32-E72D297353CC}">
              <c16:uniqueId val="{00000004-A83B-43DB-923B-72A2B703939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CITIES design and lifestyle store</c:v>
                </c:pt>
              </c:strCache>
            </c:strRef>
          </c:cat>
          <c:val>
            <c:numRef>
              <c:f>Sheet1!$G$2</c:f>
              <c:numCache>
                <c:formatCode>General</c:formatCode>
                <c:ptCount val="1"/>
                <c:pt idx="0">
                  <c:v>1</c:v>
                </c:pt>
              </c:numCache>
            </c:numRef>
          </c:val>
          <c:extLst>
            <c:ext xmlns:c16="http://schemas.microsoft.com/office/drawing/2014/chart" uri="{C3380CC4-5D6E-409C-BE32-E72D297353CC}">
              <c16:uniqueId val="{00000005-A83B-43DB-923B-72A2B703939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CITIES design and lifestyle store</c:v>
                </c:pt>
              </c:strCache>
            </c:strRef>
          </c:cat>
          <c:val>
            <c:numRef>
              <c:f>Sheet1!$H$2</c:f>
              <c:numCache>
                <c:formatCode>General</c:formatCode>
                <c:ptCount val="1"/>
                <c:pt idx="0">
                  <c:v>3</c:v>
                </c:pt>
              </c:numCache>
            </c:numRef>
          </c:val>
          <c:extLst>
            <c:ext xmlns:c16="http://schemas.microsoft.com/office/drawing/2014/chart" uri="{C3380CC4-5D6E-409C-BE32-E72D297353CC}">
              <c16:uniqueId val="{00000006-A83B-43DB-923B-72A2B703939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CITIES design and lifestyle store</c:v>
                </c:pt>
              </c:strCache>
            </c:strRef>
          </c:cat>
          <c:val>
            <c:numRef>
              <c:f>Sheet1!$I$2</c:f>
              <c:numCache>
                <c:formatCode>General</c:formatCode>
                <c:ptCount val="1"/>
                <c:pt idx="0">
                  <c:v>7</c:v>
                </c:pt>
              </c:numCache>
            </c:numRef>
          </c:val>
          <c:extLst>
            <c:ext xmlns:c16="http://schemas.microsoft.com/office/drawing/2014/chart" uri="{C3380CC4-5D6E-409C-BE32-E72D297353CC}">
              <c16:uniqueId val="{00000007-A83B-43DB-923B-72A2B7039390}"/>
            </c:ext>
          </c:extLst>
        </c:ser>
        <c:dLbls>
          <c:showLegendKey val="0"/>
          <c:showVal val="0"/>
          <c:showCatName val="0"/>
          <c:showSerName val="0"/>
          <c:showPercent val="0"/>
          <c:showBubbleSize val="0"/>
        </c:dLbls>
        <c:gapWidth val="150"/>
        <c:overlap val="100"/>
        <c:axId val="347269352"/>
        <c:axId val="347264104"/>
      </c:barChart>
      <c:catAx>
        <c:axId val="347269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64104"/>
        <c:crosses val="autoZero"/>
        <c:auto val="1"/>
        <c:lblAlgn val="ctr"/>
        <c:lblOffset val="100"/>
        <c:noMultiLvlLbl val="0"/>
      </c:catAx>
      <c:valAx>
        <c:axId val="347264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69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2.4594195769797999E-2</c:v>
                </c:pt>
                <c:pt idx="1">
                  <c:v>1.8441111384313001E-2</c:v>
                </c:pt>
                <c:pt idx="2">
                  <c:v>1.2291807510294E-2</c:v>
                </c:pt>
                <c:pt idx="3">
                  <c:v>1.5364759387868E-2</c:v>
                </c:pt>
                <c:pt idx="4">
                  <c:v>9.2188556327208009E-3</c:v>
                </c:pt>
                <c:pt idx="5">
                  <c:v>9.2188556327208009E-3</c:v>
                </c:pt>
                <c:pt idx="6">
                  <c:v>1.2293318581351E-2</c:v>
                </c:pt>
                <c:pt idx="7">
                  <c:v>1.2294074256209001E-2</c:v>
                </c:pt>
                <c:pt idx="8">
                  <c:v>1.2295585884667001E-2</c:v>
                </c:pt>
                <c:pt idx="9">
                  <c:v>2.4597220514081999E-2</c:v>
                </c:pt>
                <c:pt idx="10">
                  <c:v>1.6398147009387999E-2</c:v>
                </c:pt>
                <c:pt idx="11">
                  <c:v>6.1493051285204997E-3</c:v>
                </c:pt>
                <c:pt idx="12">
                  <c:v>6.1493051285204997E-3</c:v>
                </c:pt>
                <c:pt idx="13">
                  <c:v>1.5372317530591E-2</c:v>
                </c:pt>
                <c:pt idx="14">
                  <c:v>1.2297097884898999E-2</c:v>
                </c:pt>
                <c:pt idx="15">
                  <c:v>9.2228234136744001E-3</c:v>
                </c:pt>
                <c:pt idx="16">
                  <c:v>1.0248211687061E-2</c:v>
                </c:pt>
                <c:pt idx="17">
                  <c:v>2.9581795817957999</c:v>
                </c:pt>
                <c:pt idx="18">
                  <c:v>9.2256596346639002E-3</c:v>
                </c:pt>
                <c:pt idx="19">
                  <c:v>9.2250922509225005E-3</c:v>
                </c:pt>
                <c:pt idx="20">
                  <c:v>6.1496832913104996E-3</c:v>
                </c:pt>
                <c:pt idx="21">
                  <c:v>1.2297854024473E-2</c:v>
                </c:pt>
                <c:pt idx="22">
                  <c:v>8.1955457209007005E-3</c:v>
                </c:pt>
                <c:pt idx="23">
                  <c:v>6.1432608428554003E-3</c:v>
                </c:pt>
                <c:pt idx="24">
                  <c:v>1.023311025153E-2</c:v>
                </c:pt>
                <c:pt idx="25">
                  <c:v>1.227295041728E-2</c:v>
                </c:pt>
                <c:pt idx="26">
                  <c:v>6.1338403974728999E-3</c:v>
                </c:pt>
                <c:pt idx="27">
                  <c:v>9.1985037100631994E-3</c:v>
                </c:pt>
                <c:pt idx="28">
                  <c:v>9.1951204560779994E-3</c:v>
                </c:pt>
                <c:pt idx="29">
                  <c:v>6.1282019855373997E-3</c:v>
                </c:pt>
              </c:numCache>
            </c:numRef>
          </c:val>
          <c:smooth val="0"/>
          <c:extLst>
            <c:ext xmlns:c16="http://schemas.microsoft.com/office/drawing/2014/chart" uri="{C3380CC4-5D6E-409C-BE32-E72D297353CC}">
              <c16:uniqueId val="{00000000-BC15-4C94-AE83-93BDB683DCAC}"/>
            </c:ext>
          </c:extLst>
        </c:ser>
        <c:dLbls>
          <c:showLegendKey val="0"/>
          <c:showVal val="0"/>
          <c:showCatName val="0"/>
          <c:showSerName val="0"/>
          <c:showPercent val="0"/>
          <c:showBubbleSize val="0"/>
        </c:dLbls>
        <c:smooth val="0"/>
        <c:axId val="347266400"/>
        <c:axId val="346484664"/>
      </c:lineChart>
      <c:dateAx>
        <c:axId val="347266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84664"/>
        <c:crosses val="autoZero"/>
        <c:auto val="1"/>
        <c:lblOffset val="100"/>
        <c:baseTimeUnit val="days"/>
      </c:dateAx>
      <c:valAx>
        <c:axId val="346484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66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CITIES design and lifestyle store</c:v>
                </c:pt>
              </c:strCache>
            </c:strRef>
          </c:tx>
          <c:spPr>
            <a:solidFill>
              <a:schemeClr val="accent1"/>
            </a:solidFill>
            <a:ln>
              <a:noFill/>
            </a:ln>
            <a:effectLst/>
          </c:spPr>
          <c:invertIfNegative val="0"/>
          <c:cat>
            <c:strRef>
              <c:f>Sheet1!$A$2:$A$4</c:f>
              <c:strCache>
                <c:ptCount val="3"/>
                <c:pt idx="0">
                  <c:v>Photo</c:v>
                </c:pt>
                <c:pt idx="1">
                  <c:v>Status</c:v>
                </c:pt>
                <c:pt idx="2">
                  <c:v>Video</c:v>
                </c:pt>
              </c:strCache>
            </c:strRef>
          </c:cat>
          <c:val>
            <c:numRef>
              <c:f>Sheet1!$B$2:$B$4</c:f>
              <c:numCache>
                <c:formatCode>General</c:formatCode>
                <c:ptCount val="3"/>
                <c:pt idx="0">
                  <c:v>0.15140836945278</c:v>
                </c:pt>
                <c:pt idx="1">
                  <c:v>1.2291052114061E-2</c:v>
                </c:pt>
                <c:pt idx="2">
                  <c:v>9.2209345054544995E-3</c:v>
                </c:pt>
              </c:numCache>
            </c:numRef>
          </c:val>
          <c:extLst>
            <c:ext xmlns:c16="http://schemas.microsoft.com/office/drawing/2014/chart" uri="{C3380CC4-5D6E-409C-BE32-E72D297353CC}">
              <c16:uniqueId val="{00000000-21C9-4ECE-AC1C-7D244A111095}"/>
            </c:ext>
          </c:extLst>
        </c:ser>
        <c:dLbls>
          <c:showLegendKey val="0"/>
          <c:showVal val="0"/>
          <c:showCatName val="0"/>
          <c:showSerName val="0"/>
          <c:showPercent val="0"/>
          <c:showBubbleSize val="0"/>
        </c:dLbls>
        <c:gapWidth val="219"/>
        <c:overlap val="-27"/>
        <c:axId val="353342648"/>
        <c:axId val="353343960"/>
      </c:barChart>
      <c:catAx>
        <c:axId val="353342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43960"/>
        <c:crosses val="autoZero"/>
        <c:auto val="1"/>
        <c:lblAlgn val="ctr"/>
        <c:lblOffset val="100"/>
        <c:noMultiLvlLbl val="0"/>
      </c:catAx>
      <c:valAx>
        <c:axId val="353343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42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4</c:v>
                </c:pt>
                <c:pt idx="1">
                  <c:v>3</c:v>
                </c:pt>
                <c:pt idx="2">
                  <c:v>2</c:v>
                </c:pt>
                <c:pt idx="3">
                  <c:v>2</c:v>
                </c:pt>
                <c:pt idx="4">
                  <c:v>1</c:v>
                </c:pt>
                <c:pt idx="5">
                  <c:v>1</c:v>
                </c:pt>
                <c:pt idx="6">
                  <c:v>2</c:v>
                </c:pt>
                <c:pt idx="7">
                  <c:v>2</c:v>
                </c:pt>
                <c:pt idx="8">
                  <c:v>2</c:v>
                </c:pt>
                <c:pt idx="9">
                  <c:v>4</c:v>
                </c:pt>
                <c:pt idx="10">
                  <c:v>2</c:v>
                </c:pt>
                <c:pt idx="11">
                  <c:v>1</c:v>
                </c:pt>
                <c:pt idx="12">
                  <c:v>1</c:v>
                </c:pt>
                <c:pt idx="13">
                  <c:v>2</c:v>
                </c:pt>
                <c:pt idx="14">
                  <c:v>2</c:v>
                </c:pt>
                <c:pt idx="15">
                  <c:v>1</c:v>
                </c:pt>
                <c:pt idx="16">
                  <c:v>1</c:v>
                </c:pt>
                <c:pt idx="17">
                  <c:v>481</c:v>
                </c:pt>
                <c:pt idx="18">
                  <c:v>1</c:v>
                </c:pt>
                <c:pt idx="19">
                  <c:v>1</c:v>
                </c:pt>
                <c:pt idx="20">
                  <c:v>1</c:v>
                </c:pt>
                <c:pt idx="21">
                  <c:v>2</c:v>
                </c:pt>
                <c:pt idx="22">
                  <c:v>1</c:v>
                </c:pt>
                <c:pt idx="23">
                  <c:v>1</c:v>
                </c:pt>
                <c:pt idx="24">
                  <c:v>1</c:v>
                </c:pt>
                <c:pt idx="25">
                  <c:v>2</c:v>
                </c:pt>
                <c:pt idx="26">
                  <c:v>1</c:v>
                </c:pt>
                <c:pt idx="27">
                  <c:v>1</c:v>
                </c:pt>
                <c:pt idx="28">
                  <c:v>1</c:v>
                </c:pt>
                <c:pt idx="29">
                  <c:v>1</c:v>
                </c:pt>
              </c:numCache>
            </c:numRef>
          </c:val>
          <c:smooth val="0"/>
          <c:extLst>
            <c:ext xmlns:c16="http://schemas.microsoft.com/office/drawing/2014/chart" uri="{C3380CC4-5D6E-409C-BE32-E72D297353CC}">
              <c16:uniqueId val="{00000000-E5AD-42AF-94DF-58353C42A4BE}"/>
            </c:ext>
          </c:extLst>
        </c:ser>
        <c:dLbls>
          <c:showLegendKey val="0"/>
          <c:showVal val="0"/>
          <c:showCatName val="0"/>
          <c:showSerName val="0"/>
          <c:showPercent val="0"/>
          <c:showBubbleSize val="0"/>
        </c:dLbls>
        <c:smooth val="0"/>
        <c:axId val="353338712"/>
        <c:axId val="353339040"/>
      </c:lineChart>
      <c:dateAx>
        <c:axId val="353338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39040"/>
        <c:crosses val="autoZero"/>
        <c:auto val="1"/>
        <c:lblOffset val="100"/>
        <c:baseTimeUnit val="days"/>
      </c:dateAx>
      <c:valAx>
        <c:axId val="353339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3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3C15-42BA-B556-99E2F6ACEA26}"/>
            </c:ext>
          </c:extLst>
        </c:ser>
        <c:dLbls>
          <c:showLegendKey val="0"/>
          <c:showVal val="0"/>
          <c:showCatName val="0"/>
          <c:showSerName val="0"/>
          <c:showPercent val="0"/>
          <c:showBubbleSize val="0"/>
        </c:dLbls>
        <c:smooth val="0"/>
        <c:axId val="353350192"/>
        <c:axId val="353349864"/>
      </c:lineChart>
      <c:dateAx>
        <c:axId val="353350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49864"/>
        <c:crosses val="autoZero"/>
        <c:auto val="1"/>
        <c:lblOffset val="100"/>
        <c:baseTimeUnit val="days"/>
      </c:dateAx>
      <c:valAx>
        <c:axId val="353349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50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2</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7649-4B06-B0E0-531500B27F1B}"/>
            </c:ext>
          </c:extLst>
        </c:ser>
        <c:dLbls>
          <c:showLegendKey val="0"/>
          <c:showVal val="0"/>
          <c:showCatName val="0"/>
          <c:showSerName val="0"/>
          <c:showPercent val="0"/>
          <c:showBubbleSize val="0"/>
        </c:dLbls>
        <c:smooth val="0"/>
        <c:axId val="148397512"/>
        <c:axId val="148395216"/>
      </c:lineChart>
      <c:dateAx>
        <c:axId val="148397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395216"/>
        <c:crosses val="autoZero"/>
        <c:auto val="1"/>
        <c:lblOffset val="100"/>
        <c:baseTimeUnit val="days"/>
      </c:dateAx>
      <c:valAx>
        <c:axId val="148395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397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7676</c:v>
                </c:pt>
                <c:pt idx="1">
                  <c:v>11033</c:v>
                </c:pt>
                <c:pt idx="2">
                  <c:v>7915</c:v>
                </c:pt>
                <c:pt idx="3">
                  <c:v>8933</c:v>
                </c:pt>
                <c:pt idx="4">
                  <c:v>942</c:v>
                </c:pt>
                <c:pt idx="5">
                  <c:v>168</c:v>
                </c:pt>
                <c:pt idx="6">
                  <c:v>101</c:v>
                </c:pt>
                <c:pt idx="7">
                  <c:v>94</c:v>
                </c:pt>
                <c:pt idx="8">
                  <c:v>81</c:v>
                </c:pt>
                <c:pt idx="9">
                  <c:v>103</c:v>
                </c:pt>
                <c:pt idx="10">
                  <c:v>144</c:v>
                </c:pt>
                <c:pt idx="11">
                  <c:v>156</c:v>
                </c:pt>
                <c:pt idx="12">
                  <c:v>149</c:v>
                </c:pt>
                <c:pt idx="13">
                  <c:v>131</c:v>
                </c:pt>
                <c:pt idx="14">
                  <c:v>99</c:v>
                </c:pt>
                <c:pt idx="15">
                  <c:v>129</c:v>
                </c:pt>
                <c:pt idx="16">
                  <c:v>1961</c:v>
                </c:pt>
                <c:pt idx="17">
                  <c:v>9976</c:v>
                </c:pt>
                <c:pt idx="18">
                  <c:v>14774</c:v>
                </c:pt>
                <c:pt idx="19">
                  <c:v>12667</c:v>
                </c:pt>
                <c:pt idx="20">
                  <c:v>10650</c:v>
                </c:pt>
                <c:pt idx="21">
                  <c:v>12844</c:v>
                </c:pt>
                <c:pt idx="22">
                  <c:v>23895</c:v>
                </c:pt>
                <c:pt idx="23">
                  <c:v>30653</c:v>
                </c:pt>
                <c:pt idx="24">
                  <c:v>33268</c:v>
                </c:pt>
                <c:pt idx="25">
                  <c:v>27761</c:v>
                </c:pt>
                <c:pt idx="26">
                  <c:v>29312</c:v>
                </c:pt>
                <c:pt idx="27">
                  <c:v>29285</c:v>
                </c:pt>
                <c:pt idx="28">
                  <c:v>34702</c:v>
                </c:pt>
                <c:pt idx="29">
                  <c:v>29800</c:v>
                </c:pt>
              </c:numCache>
            </c:numRef>
          </c:val>
          <c:smooth val="0"/>
          <c:extLst>
            <c:ext xmlns:c16="http://schemas.microsoft.com/office/drawing/2014/chart" uri="{C3380CC4-5D6E-409C-BE32-E72D297353CC}">
              <c16:uniqueId val="{00000000-A92A-4DC0-B17A-33466144B472}"/>
            </c:ext>
          </c:extLst>
        </c:ser>
        <c:dLbls>
          <c:showLegendKey val="0"/>
          <c:showVal val="0"/>
          <c:showCatName val="0"/>
          <c:showSerName val="0"/>
          <c:showPercent val="0"/>
          <c:showBubbleSize val="0"/>
        </c:dLbls>
        <c:smooth val="0"/>
        <c:axId val="148395544"/>
        <c:axId val="148396200"/>
      </c:lineChart>
      <c:dateAx>
        <c:axId val="148395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396200"/>
        <c:crosses val="autoZero"/>
        <c:auto val="1"/>
        <c:lblOffset val="100"/>
        <c:baseTimeUnit val="days"/>
      </c:dateAx>
      <c:valAx>
        <c:axId val="14839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39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138</c:v>
                </c:pt>
                <c:pt idx="1">
                  <c:v>127</c:v>
                </c:pt>
                <c:pt idx="2">
                  <c:v>128</c:v>
                </c:pt>
                <c:pt idx="3">
                  <c:v>112</c:v>
                </c:pt>
                <c:pt idx="4">
                  <c:v>34</c:v>
                </c:pt>
                <c:pt idx="5">
                  <c:v>10</c:v>
                </c:pt>
                <c:pt idx="6">
                  <c:v>3</c:v>
                </c:pt>
                <c:pt idx="7">
                  <c:v>7</c:v>
                </c:pt>
                <c:pt idx="8">
                  <c:v>2</c:v>
                </c:pt>
                <c:pt idx="9">
                  <c:v>7</c:v>
                </c:pt>
                <c:pt idx="10">
                  <c:v>12</c:v>
                </c:pt>
                <c:pt idx="11">
                  <c:v>6</c:v>
                </c:pt>
                <c:pt idx="12">
                  <c:v>13</c:v>
                </c:pt>
                <c:pt idx="13">
                  <c:v>9</c:v>
                </c:pt>
                <c:pt idx="14">
                  <c:v>7</c:v>
                </c:pt>
                <c:pt idx="15">
                  <c:v>9</c:v>
                </c:pt>
                <c:pt idx="16">
                  <c:v>36</c:v>
                </c:pt>
                <c:pt idx="17">
                  <c:v>310</c:v>
                </c:pt>
                <c:pt idx="18">
                  <c:v>319</c:v>
                </c:pt>
                <c:pt idx="19">
                  <c:v>269</c:v>
                </c:pt>
                <c:pt idx="20">
                  <c:v>307</c:v>
                </c:pt>
                <c:pt idx="21">
                  <c:v>290</c:v>
                </c:pt>
                <c:pt idx="22">
                  <c:v>656</c:v>
                </c:pt>
                <c:pt idx="23">
                  <c:v>820</c:v>
                </c:pt>
                <c:pt idx="24">
                  <c:v>727</c:v>
                </c:pt>
                <c:pt idx="25">
                  <c:v>683</c:v>
                </c:pt>
                <c:pt idx="26">
                  <c:v>665</c:v>
                </c:pt>
                <c:pt idx="27">
                  <c:v>686</c:v>
                </c:pt>
                <c:pt idx="28">
                  <c:v>649</c:v>
                </c:pt>
                <c:pt idx="29">
                  <c:v>676</c:v>
                </c:pt>
              </c:numCache>
            </c:numRef>
          </c:val>
          <c:smooth val="0"/>
          <c:extLst>
            <c:ext xmlns:c16="http://schemas.microsoft.com/office/drawing/2014/chart" uri="{C3380CC4-5D6E-409C-BE32-E72D297353CC}">
              <c16:uniqueId val="{00000000-1718-41EF-956C-0878FE3F5611}"/>
            </c:ext>
          </c:extLst>
        </c:ser>
        <c:dLbls>
          <c:showLegendKey val="0"/>
          <c:showVal val="0"/>
          <c:showCatName val="0"/>
          <c:showSerName val="0"/>
          <c:showPercent val="0"/>
          <c:showBubbleSize val="0"/>
        </c:dLbls>
        <c:smooth val="0"/>
        <c:axId val="148399480"/>
        <c:axId val="148389312"/>
      </c:lineChart>
      <c:dateAx>
        <c:axId val="148399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389312"/>
        <c:crosses val="autoZero"/>
        <c:auto val="1"/>
        <c:lblOffset val="100"/>
        <c:baseTimeUnit val="days"/>
      </c:dateAx>
      <c:valAx>
        <c:axId val="148389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399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9B07-4B9E-A51B-FCBAD407A1B6}"/>
            </c:ext>
          </c:extLst>
        </c:ser>
        <c:dLbls>
          <c:showLegendKey val="0"/>
          <c:showVal val="0"/>
          <c:showCatName val="0"/>
          <c:showSerName val="0"/>
          <c:showPercent val="0"/>
          <c:showBubbleSize val="0"/>
        </c:dLbls>
        <c:smooth val="0"/>
        <c:axId val="148404728"/>
        <c:axId val="148400792"/>
      </c:lineChart>
      <c:dateAx>
        <c:axId val="148404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400792"/>
        <c:crosses val="autoZero"/>
        <c:auto val="1"/>
        <c:lblOffset val="100"/>
        <c:baseTimeUnit val="days"/>
      </c:dateAx>
      <c:valAx>
        <c:axId val="148400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40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1</c:v>
                </c:pt>
                <c:pt idx="2">
                  <c:v>1</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2532-443B-9193-FC5BA58B0BC4}"/>
            </c:ext>
          </c:extLst>
        </c:ser>
        <c:dLbls>
          <c:showLegendKey val="0"/>
          <c:showVal val="0"/>
          <c:showCatName val="0"/>
          <c:showSerName val="0"/>
          <c:showPercent val="0"/>
          <c:showBubbleSize val="0"/>
        </c:dLbls>
        <c:smooth val="0"/>
        <c:axId val="148404400"/>
        <c:axId val="148398496"/>
      </c:lineChart>
      <c:dateAx>
        <c:axId val="148404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398496"/>
        <c:crosses val="autoZero"/>
        <c:auto val="1"/>
        <c:lblOffset val="100"/>
        <c:baseTimeUnit val="days"/>
      </c:dateAx>
      <c:valAx>
        <c:axId val="14839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40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26021-E94E-4E6D-BFFC-D99BA0173DAD}"/>
              </a:ext>
            </a:extLst>
          </p:cNvPr>
          <p:cNvSpPr>
            <a:spLocks noGrp="1"/>
          </p:cNvSpPr>
          <p:nvPr>
            <p:ph type="ctrTitle"/>
          </p:nvPr>
        </p:nvSpPr>
        <p:spPr/>
        <p:txBody>
          <a:bodyPr/>
          <a:lstStyle/>
          <a:p>
            <a:r>
              <a:rPr lang="en-US"/>
              <a:t>CITIES Facebook Dashboard </a:t>
            </a:r>
          </a:p>
        </p:txBody>
      </p:sp>
      <p:sp>
        <p:nvSpPr>
          <p:cNvPr id="3" name="Subtitle 2">
            <a:extLst>
              <a:ext uri="{FF2B5EF4-FFF2-40B4-BE49-F238E27FC236}">
                <a16:creationId xmlns:a16="http://schemas.microsoft.com/office/drawing/2014/main" id="{8FCEF202-B976-4C32-8A63-502B324EAF28}"/>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2293611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DFC48-9069-406B-A997-940AC15FF133}"/>
              </a:ext>
            </a:extLst>
          </p:cNvPr>
          <p:cNvSpPr>
            <a:spLocks noGrp="1"/>
          </p:cNvSpPr>
          <p:nvPr>
            <p:ph type="title"/>
          </p:nvPr>
        </p:nvSpPr>
        <p:spPr/>
        <p:txBody>
          <a:bodyPr/>
          <a:lstStyle/>
          <a:p>
            <a:r>
              <a:rPr lang="en-US"/>
              <a:t>Facebook Key Metrics Table | Cities</a:t>
            </a:r>
          </a:p>
        </p:txBody>
      </p:sp>
      <p:graphicFrame>
        <p:nvGraphicFramePr>
          <p:cNvPr id="5" name="Table Placeholder 4">
            <a:extLst>
              <a:ext uri="{FF2B5EF4-FFF2-40B4-BE49-F238E27FC236}">
                <a16:creationId xmlns:a16="http://schemas.microsoft.com/office/drawing/2014/main" id="{346E85AE-22CD-4476-9FD8-B4D00D3BA606}"/>
              </a:ext>
            </a:extLst>
          </p:cNvPr>
          <p:cNvGraphicFramePr>
            <a:graphicFrameLocks noGrp="1"/>
          </p:cNvGraphicFramePr>
          <p:nvPr>
            <p:ph type="tbl" sz="quarter" idx="13"/>
            <p:extLst>
              <p:ext uri="{D42A27DB-BD31-4B8C-83A1-F6EECF244321}">
                <p14:modId xmlns:p14="http://schemas.microsoft.com/office/powerpoint/2010/main" val="606545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958673644"/>
                    </a:ext>
                  </a:extLst>
                </a:gridCol>
                <a:gridCol w="263347">
                  <a:extLst>
                    <a:ext uri="{9D8B030D-6E8A-4147-A177-3AD203B41FA5}">
                      <a16:colId xmlns:a16="http://schemas.microsoft.com/office/drawing/2014/main" val="3190625628"/>
                    </a:ext>
                  </a:extLst>
                </a:gridCol>
                <a:gridCol w="263347">
                  <a:extLst>
                    <a:ext uri="{9D8B030D-6E8A-4147-A177-3AD203B41FA5}">
                      <a16:colId xmlns:a16="http://schemas.microsoft.com/office/drawing/2014/main" val="4037955761"/>
                    </a:ext>
                  </a:extLst>
                </a:gridCol>
                <a:gridCol w="263347">
                  <a:extLst>
                    <a:ext uri="{9D8B030D-6E8A-4147-A177-3AD203B41FA5}">
                      <a16:colId xmlns:a16="http://schemas.microsoft.com/office/drawing/2014/main" val="4167902103"/>
                    </a:ext>
                  </a:extLst>
                </a:gridCol>
                <a:gridCol w="263347">
                  <a:extLst>
                    <a:ext uri="{9D8B030D-6E8A-4147-A177-3AD203B41FA5}">
                      <a16:colId xmlns:a16="http://schemas.microsoft.com/office/drawing/2014/main" val="4018602285"/>
                    </a:ext>
                  </a:extLst>
                </a:gridCol>
                <a:gridCol w="263347">
                  <a:extLst>
                    <a:ext uri="{9D8B030D-6E8A-4147-A177-3AD203B41FA5}">
                      <a16:colId xmlns:a16="http://schemas.microsoft.com/office/drawing/2014/main" val="303103911"/>
                    </a:ext>
                  </a:extLst>
                </a:gridCol>
                <a:gridCol w="263347">
                  <a:extLst>
                    <a:ext uri="{9D8B030D-6E8A-4147-A177-3AD203B41FA5}">
                      <a16:colId xmlns:a16="http://schemas.microsoft.com/office/drawing/2014/main" val="384711226"/>
                    </a:ext>
                  </a:extLst>
                </a:gridCol>
                <a:gridCol w="263347">
                  <a:extLst>
                    <a:ext uri="{9D8B030D-6E8A-4147-A177-3AD203B41FA5}">
                      <a16:colId xmlns:a16="http://schemas.microsoft.com/office/drawing/2014/main" val="83608193"/>
                    </a:ext>
                  </a:extLst>
                </a:gridCol>
                <a:gridCol w="263347">
                  <a:extLst>
                    <a:ext uri="{9D8B030D-6E8A-4147-A177-3AD203B41FA5}">
                      <a16:colId xmlns:a16="http://schemas.microsoft.com/office/drawing/2014/main" val="1297480670"/>
                    </a:ext>
                  </a:extLst>
                </a:gridCol>
                <a:gridCol w="263347">
                  <a:extLst>
                    <a:ext uri="{9D8B030D-6E8A-4147-A177-3AD203B41FA5}">
                      <a16:colId xmlns:a16="http://schemas.microsoft.com/office/drawing/2014/main" val="380367335"/>
                    </a:ext>
                  </a:extLst>
                </a:gridCol>
                <a:gridCol w="263347">
                  <a:extLst>
                    <a:ext uri="{9D8B030D-6E8A-4147-A177-3AD203B41FA5}">
                      <a16:colId xmlns:a16="http://schemas.microsoft.com/office/drawing/2014/main" val="1923982777"/>
                    </a:ext>
                  </a:extLst>
                </a:gridCol>
                <a:gridCol w="263347">
                  <a:extLst>
                    <a:ext uri="{9D8B030D-6E8A-4147-A177-3AD203B41FA5}">
                      <a16:colId xmlns:a16="http://schemas.microsoft.com/office/drawing/2014/main" val="1950835683"/>
                    </a:ext>
                  </a:extLst>
                </a:gridCol>
                <a:gridCol w="263347">
                  <a:extLst>
                    <a:ext uri="{9D8B030D-6E8A-4147-A177-3AD203B41FA5}">
                      <a16:colId xmlns:a16="http://schemas.microsoft.com/office/drawing/2014/main" val="3052041121"/>
                    </a:ext>
                  </a:extLst>
                </a:gridCol>
                <a:gridCol w="263347">
                  <a:extLst>
                    <a:ext uri="{9D8B030D-6E8A-4147-A177-3AD203B41FA5}">
                      <a16:colId xmlns:a16="http://schemas.microsoft.com/office/drawing/2014/main" val="2911506025"/>
                    </a:ext>
                  </a:extLst>
                </a:gridCol>
                <a:gridCol w="263347">
                  <a:extLst>
                    <a:ext uri="{9D8B030D-6E8A-4147-A177-3AD203B41FA5}">
                      <a16:colId xmlns:a16="http://schemas.microsoft.com/office/drawing/2014/main" val="3126018137"/>
                    </a:ext>
                  </a:extLst>
                </a:gridCol>
                <a:gridCol w="263347">
                  <a:extLst>
                    <a:ext uri="{9D8B030D-6E8A-4147-A177-3AD203B41FA5}">
                      <a16:colId xmlns:a16="http://schemas.microsoft.com/office/drawing/2014/main" val="329661066"/>
                    </a:ext>
                  </a:extLst>
                </a:gridCol>
                <a:gridCol w="263347">
                  <a:extLst>
                    <a:ext uri="{9D8B030D-6E8A-4147-A177-3AD203B41FA5}">
                      <a16:colId xmlns:a16="http://schemas.microsoft.com/office/drawing/2014/main" val="1714739521"/>
                    </a:ext>
                  </a:extLst>
                </a:gridCol>
                <a:gridCol w="263347">
                  <a:extLst>
                    <a:ext uri="{9D8B030D-6E8A-4147-A177-3AD203B41FA5}">
                      <a16:colId xmlns:a16="http://schemas.microsoft.com/office/drawing/2014/main" val="1272306491"/>
                    </a:ext>
                  </a:extLst>
                </a:gridCol>
                <a:gridCol w="263347">
                  <a:extLst>
                    <a:ext uri="{9D8B030D-6E8A-4147-A177-3AD203B41FA5}">
                      <a16:colId xmlns:a16="http://schemas.microsoft.com/office/drawing/2014/main" val="1104171843"/>
                    </a:ext>
                  </a:extLst>
                </a:gridCol>
                <a:gridCol w="263347">
                  <a:extLst>
                    <a:ext uri="{9D8B030D-6E8A-4147-A177-3AD203B41FA5}">
                      <a16:colId xmlns:a16="http://schemas.microsoft.com/office/drawing/2014/main" val="4103541496"/>
                    </a:ext>
                  </a:extLst>
                </a:gridCol>
                <a:gridCol w="263347">
                  <a:extLst>
                    <a:ext uri="{9D8B030D-6E8A-4147-A177-3AD203B41FA5}">
                      <a16:colId xmlns:a16="http://schemas.microsoft.com/office/drawing/2014/main" val="1303807404"/>
                    </a:ext>
                  </a:extLst>
                </a:gridCol>
                <a:gridCol w="263347">
                  <a:extLst>
                    <a:ext uri="{9D8B030D-6E8A-4147-A177-3AD203B41FA5}">
                      <a16:colId xmlns:a16="http://schemas.microsoft.com/office/drawing/2014/main" val="3587792609"/>
                    </a:ext>
                  </a:extLst>
                </a:gridCol>
                <a:gridCol w="263347">
                  <a:extLst>
                    <a:ext uri="{9D8B030D-6E8A-4147-A177-3AD203B41FA5}">
                      <a16:colId xmlns:a16="http://schemas.microsoft.com/office/drawing/2014/main" val="2504913175"/>
                    </a:ext>
                  </a:extLst>
                </a:gridCol>
                <a:gridCol w="263347">
                  <a:extLst>
                    <a:ext uri="{9D8B030D-6E8A-4147-A177-3AD203B41FA5}">
                      <a16:colId xmlns:a16="http://schemas.microsoft.com/office/drawing/2014/main" val="1547930747"/>
                    </a:ext>
                  </a:extLst>
                </a:gridCol>
                <a:gridCol w="263347">
                  <a:extLst>
                    <a:ext uri="{9D8B030D-6E8A-4147-A177-3AD203B41FA5}">
                      <a16:colId xmlns:a16="http://schemas.microsoft.com/office/drawing/2014/main" val="2116942258"/>
                    </a:ext>
                  </a:extLst>
                </a:gridCol>
                <a:gridCol w="263347">
                  <a:extLst>
                    <a:ext uri="{9D8B030D-6E8A-4147-A177-3AD203B41FA5}">
                      <a16:colId xmlns:a16="http://schemas.microsoft.com/office/drawing/2014/main" val="4157917953"/>
                    </a:ext>
                  </a:extLst>
                </a:gridCol>
                <a:gridCol w="263347">
                  <a:extLst>
                    <a:ext uri="{9D8B030D-6E8A-4147-A177-3AD203B41FA5}">
                      <a16:colId xmlns:a16="http://schemas.microsoft.com/office/drawing/2014/main" val="1804051934"/>
                    </a:ext>
                  </a:extLst>
                </a:gridCol>
                <a:gridCol w="263347">
                  <a:extLst>
                    <a:ext uri="{9D8B030D-6E8A-4147-A177-3AD203B41FA5}">
                      <a16:colId xmlns:a16="http://schemas.microsoft.com/office/drawing/2014/main" val="3227213256"/>
                    </a:ext>
                  </a:extLst>
                </a:gridCol>
                <a:gridCol w="263347">
                  <a:extLst>
                    <a:ext uri="{9D8B030D-6E8A-4147-A177-3AD203B41FA5}">
                      <a16:colId xmlns:a16="http://schemas.microsoft.com/office/drawing/2014/main" val="2272835478"/>
                    </a:ext>
                  </a:extLst>
                </a:gridCol>
                <a:gridCol w="263347">
                  <a:extLst>
                    <a:ext uri="{9D8B030D-6E8A-4147-A177-3AD203B41FA5}">
                      <a16:colId xmlns:a16="http://schemas.microsoft.com/office/drawing/2014/main" val="1174483282"/>
                    </a:ext>
                  </a:extLst>
                </a:gridCol>
                <a:gridCol w="263347">
                  <a:extLst>
                    <a:ext uri="{9D8B030D-6E8A-4147-A177-3AD203B41FA5}">
                      <a16:colId xmlns:a16="http://schemas.microsoft.com/office/drawing/2014/main" val="47322387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2397273061"/>
                  </a:ext>
                </a:extLst>
              </a:tr>
              <a:tr h="370840">
                <a:tc>
                  <a:txBody>
                    <a:bodyPr/>
                    <a:lstStyle/>
                    <a:p>
                      <a:r>
                        <a:rPr lang="en-US" sz="1000"/>
                        <a:t>CITIES design and lifestyle store</a:t>
                      </a:r>
                    </a:p>
                  </a:txBody>
                  <a:tcPr/>
                </a:tc>
                <a:tc>
                  <a:txBody>
                    <a:bodyPr/>
                    <a:lstStyle/>
                    <a:p>
                      <a:r>
                        <a:rPr lang="en-US" sz="1000"/>
                        <a:t>16322</a:t>
                      </a:r>
                    </a:p>
                  </a:txBody>
                  <a:tcPr/>
                </a:tc>
                <a:tc>
                  <a:txBody>
                    <a:bodyPr/>
                    <a:lstStyle/>
                    <a:p>
                      <a:r>
                        <a:rPr lang="en-US" sz="1000"/>
                        <a:t>58</a:t>
                      </a:r>
                    </a:p>
                  </a:txBody>
                  <a:tcPr/>
                </a:tc>
                <a:tc>
                  <a:txBody>
                    <a:bodyPr/>
                    <a:lstStyle/>
                    <a:p>
                      <a:r>
                        <a:rPr lang="en-US" sz="1000"/>
                        <a:t>124</a:t>
                      </a:r>
                    </a:p>
                  </a:txBody>
                  <a:tcPr/>
                </a:tc>
                <a:tc>
                  <a:txBody>
                    <a:bodyPr/>
                    <a:lstStyle/>
                    <a:p>
                      <a:r>
                        <a:rPr lang="en-US" sz="1000"/>
                        <a:t>51</a:t>
                      </a:r>
                    </a:p>
                  </a:txBody>
                  <a:tcPr/>
                </a:tc>
                <a:tc>
                  <a:txBody>
                    <a:bodyPr/>
                    <a:lstStyle/>
                    <a:p>
                      <a:r>
                        <a:rPr lang="en-US" sz="1000"/>
                        <a:t>10849.366666667</a:t>
                      </a:r>
                    </a:p>
                  </a:txBody>
                  <a:tcPr/>
                </a:tc>
                <a:tc>
                  <a:txBody>
                    <a:bodyPr/>
                    <a:lstStyle/>
                    <a:p>
                      <a:r>
                        <a:rPr lang="en-US" sz="1000"/>
                        <a:t>370839</a:t>
                      </a:r>
                    </a:p>
                  </a:txBody>
                  <a:tcPr/>
                </a:tc>
                <a:tc>
                  <a:txBody>
                    <a:bodyPr/>
                    <a:lstStyle/>
                    <a:p>
                      <a:r>
                        <a:rPr lang="en-US" sz="1000"/>
                        <a:t>356818</a:t>
                      </a:r>
                    </a:p>
                  </a:txBody>
                  <a:tcPr/>
                </a:tc>
                <a:tc>
                  <a:txBody>
                    <a:bodyPr/>
                    <a:lstStyle/>
                    <a:p>
                      <a:r>
                        <a:rPr lang="en-US" sz="1000"/>
                        <a:t>14021</a:t>
                      </a:r>
                    </a:p>
                  </a:txBody>
                  <a:tcPr/>
                </a:tc>
                <a:tc>
                  <a:txBody>
                    <a:bodyPr/>
                    <a:lstStyle/>
                    <a:p>
                      <a:r>
                        <a:rPr lang="en-US" sz="1000"/>
                        <a:t>0.51 %</a:t>
                      </a:r>
                    </a:p>
                  </a:txBody>
                  <a:tcPr/>
                </a:tc>
                <a:tc>
                  <a:txBody>
                    <a:bodyPr/>
                    <a:lstStyle/>
                    <a:p>
                      <a:r>
                        <a:rPr lang="en-US" sz="1000"/>
                        <a:t>43</a:t>
                      </a:r>
                    </a:p>
                  </a:txBody>
                  <a:tcPr/>
                </a:tc>
                <a:tc>
                  <a:txBody>
                    <a:bodyPr/>
                    <a:lstStyle/>
                    <a:p>
                      <a:r>
                        <a:rPr lang="en-US" sz="1000"/>
                        <a:t>11</a:t>
                      </a:r>
                    </a:p>
                  </a:txBody>
                  <a:tcPr/>
                </a:tc>
                <a:tc>
                  <a:txBody>
                    <a:bodyPr/>
                    <a:lstStyle/>
                    <a:p>
                      <a:r>
                        <a:rPr lang="en-US" sz="1000"/>
                        <a:t>2</a:t>
                      </a:r>
                    </a:p>
                  </a:txBody>
                  <a:tcPr/>
                </a:tc>
                <a:tc>
                  <a:txBody>
                    <a:bodyPr/>
                    <a:lstStyle/>
                    <a:p>
                      <a:r>
                        <a:rPr lang="en-US" sz="1000"/>
                        <a:t>2</a:t>
                      </a:r>
                    </a:p>
                  </a:txBody>
                  <a:tcPr/>
                </a:tc>
                <a:tc>
                  <a:txBody>
                    <a:bodyPr/>
                    <a:lstStyle/>
                    <a:p>
                      <a:r>
                        <a:rPr lang="en-US" sz="1000"/>
                        <a:t>6078</a:t>
                      </a:r>
                    </a:p>
                  </a:txBody>
                  <a:tcPr/>
                </a:tc>
                <a:tc>
                  <a:txBody>
                    <a:bodyPr/>
                    <a:lstStyle/>
                    <a:p>
                      <a:r>
                        <a:rPr lang="en-US" sz="1000"/>
                        <a:t>1256</a:t>
                      </a:r>
                    </a:p>
                  </a:txBody>
                  <a:tcPr/>
                </a:tc>
                <a:tc>
                  <a:txBody>
                    <a:bodyPr/>
                    <a:lstStyle/>
                    <a:p>
                      <a:r>
                        <a:rPr lang="en-US" sz="1000"/>
                        <a:t>2030</a:t>
                      </a:r>
                    </a:p>
                  </a:txBody>
                  <a:tcPr/>
                </a:tc>
                <a:tc>
                  <a:txBody>
                    <a:bodyPr/>
                    <a:lstStyle/>
                    <a:p>
                      <a:r>
                        <a:rPr lang="en-US" sz="1000"/>
                        <a:t>3</a:t>
                      </a:r>
                    </a:p>
                  </a:txBody>
                  <a:tcPr/>
                </a:tc>
                <a:tc>
                  <a:txBody>
                    <a:bodyPr/>
                    <a:lstStyle/>
                    <a:p>
                      <a:r>
                        <a:rPr lang="en-US" sz="1000"/>
                        <a:t>807</a:t>
                      </a:r>
                    </a:p>
                  </a:txBody>
                  <a:tcPr/>
                </a:tc>
                <a:tc>
                  <a:txBody>
                    <a:bodyPr/>
                    <a:lstStyle/>
                    <a:p>
                      <a:r>
                        <a:rPr lang="en-US" sz="1000"/>
                        <a:t>0</a:t>
                      </a:r>
                    </a:p>
                  </a:txBody>
                  <a:tcPr/>
                </a:tc>
                <a:tc>
                  <a:txBody>
                    <a:bodyPr/>
                    <a:lstStyle/>
                    <a:p>
                      <a:r>
                        <a:rPr lang="en-US" sz="1000"/>
                        <a:t>3486</a:t>
                      </a:r>
                    </a:p>
                  </a:txBody>
                  <a:tcPr/>
                </a:tc>
                <a:tc>
                  <a:txBody>
                    <a:bodyPr/>
                    <a:lstStyle/>
                    <a:p>
                      <a:r>
                        <a:rPr lang="en-US" sz="1000"/>
                        <a:t>2864</a:t>
                      </a:r>
                    </a:p>
                  </a:txBody>
                  <a:tcPr/>
                </a:tc>
                <a:tc>
                  <a:txBody>
                    <a:bodyPr/>
                    <a:lstStyle/>
                    <a:p>
                      <a:r>
                        <a:rPr lang="en-US" sz="1000"/>
                        <a:t>25</a:t>
                      </a:r>
                    </a:p>
                  </a:txBody>
                  <a:tcPr/>
                </a:tc>
                <a:tc>
                  <a:txBody>
                    <a:bodyPr/>
                    <a:lstStyle/>
                    <a:p>
                      <a:r>
                        <a:rPr lang="en-US" sz="1000"/>
                        <a:t>597</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265385864"/>
                  </a:ext>
                </a:extLst>
              </a:tr>
            </a:tbl>
          </a:graphicData>
        </a:graphic>
      </p:graphicFrame>
      <p:sp>
        <p:nvSpPr>
          <p:cNvPr id="4" name="Text Placeholder 3">
            <a:extLst>
              <a:ext uri="{FF2B5EF4-FFF2-40B4-BE49-F238E27FC236}">
                <a16:creationId xmlns:a16="http://schemas.microsoft.com/office/drawing/2014/main" id="{F504F5D8-FDD4-4B12-9CA0-D3F6ACC400D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43572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59F9C-20E8-40D4-B44C-D7F9BBBCAF0C}"/>
              </a:ext>
            </a:extLst>
          </p:cNvPr>
          <p:cNvSpPr>
            <a:spLocks noGrp="1"/>
          </p:cNvSpPr>
          <p:nvPr>
            <p:ph type="title"/>
          </p:nvPr>
        </p:nvSpPr>
        <p:spPr/>
        <p:txBody>
          <a:bodyPr/>
          <a:lstStyle/>
          <a:p>
            <a:r>
              <a:rPr lang="en-US"/>
              <a:t>Facebook Fans Table | Cities</a:t>
            </a:r>
          </a:p>
        </p:txBody>
      </p:sp>
      <p:graphicFrame>
        <p:nvGraphicFramePr>
          <p:cNvPr id="5" name="Table Placeholder 4">
            <a:extLst>
              <a:ext uri="{FF2B5EF4-FFF2-40B4-BE49-F238E27FC236}">
                <a16:creationId xmlns:a16="http://schemas.microsoft.com/office/drawing/2014/main" id="{C82010DB-5500-4855-B2E1-ABFB16175744}"/>
              </a:ext>
            </a:extLst>
          </p:cNvPr>
          <p:cNvGraphicFramePr>
            <a:graphicFrameLocks noGrp="1"/>
          </p:cNvGraphicFramePr>
          <p:nvPr>
            <p:ph type="tbl" sz="quarter" idx="13"/>
            <p:extLst>
              <p:ext uri="{D42A27DB-BD31-4B8C-83A1-F6EECF244321}">
                <p14:modId xmlns:p14="http://schemas.microsoft.com/office/powerpoint/2010/main" val="2543359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88578035"/>
                    </a:ext>
                  </a:extLst>
                </a:gridCol>
                <a:gridCol w="1234440">
                  <a:extLst>
                    <a:ext uri="{9D8B030D-6E8A-4147-A177-3AD203B41FA5}">
                      <a16:colId xmlns:a16="http://schemas.microsoft.com/office/drawing/2014/main" val="1928789915"/>
                    </a:ext>
                  </a:extLst>
                </a:gridCol>
                <a:gridCol w="822960">
                  <a:extLst>
                    <a:ext uri="{9D8B030D-6E8A-4147-A177-3AD203B41FA5}">
                      <a16:colId xmlns:a16="http://schemas.microsoft.com/office/drawing/2014/main" val="150653959"/>
                    </a:ext>
                  </a:extLst>
                </a:gridCol>
                <a:gridCol w="822960">
                  <a:extLst>
                    <a:ext uri="{9D8B030D-6E8A-4147-A177-3AD203B41FA5}">
                      <a16:colId xmlns:a16="http://schemas.microsoft.com/office/drawing/2014/main" val="1122195739"/>
                    </a:ext>
                  </a:extLst>
                </a:gridCol>
                <a:gridCol w="822960">
                  <a:extLst>
                    <a:ext uri="{9D8B030D-6E8A-4147-A177-3AD203B41FA5}">
                      <a16:colId xmlns:a16="http://schemas.microsoft.com/office/drawing/2014/main" val="389299811"/>
                    </a:ext>
                  </a:extLst>
                </a:gridCol>
                <a:gridCol w="822960">
                  <a:extLst>
                    <a:ext uri="{9D8B030D-6E8A-4147-A177-3AD203B41FA5}">
                      <a16:colId xmlns:a16="http://schemas.microsoft.com/office/drawing/2014/main" val="2799598759"/>
                    </a:ext>
                  </a:extLst>
                </a:gridCol>
                <a:gridCol w="822960">
                  <a:extLst>
                    <a:ext uri="{9D8B030D-6E8A-4147-A177-3AD203B41FA5}">
                      <a16:colId xmlns:a16="http://schemas.microsoft.com/office/drawing/2014/main" val="3292314964"/>
                    </a:ext>
                  </a:extLst>
                </a:gridCol>
                <a:gridCol w="822960">
                  <a:extLst>
                    <a:ext uri="{9D8B030D-6E8A-4147-A177-3AD203B41FA5}">
                      <a16:colId xmlns:a16="http://schemas.microsoft.com/office/drawing/2014/main" val="257185314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348572289"/>
                  </a:ext>
                </a:extLst>
              </a:tr>
              <a:tr h="370840">
                <a:tc>
                  <a:txBody>
                    <a:bodyPr/>
                    <a:lstStyle/>
                    <a:p>
                      <a:r>
                        <a:rPr lang="en-US" sz="1000"/>
                        <a:t>CITIES design and lifestyle store</a:t>
                      </a:r>
                    </a:p>
                  </a:txBody>
                  <a:tcPr/>
                </a:tc>
                <a:tc>
                  <a:txBody>
                    <a:bodyPr/>
                    <a:lstStyle/>
                    <a:p>
                      <a:r>
                        <a:rPr lang="en-US" sz="1000"/>
                        <a:t>16321</a:t>
                      </a:r>
                    </a:p>
                  </a:txBody>
                  <a:tcPr/>
                </a:tc>
                <a:tc>
                  <a:txBody>
                    <a:bodyPr/>
                    <a:lstStyle/>
                    <a:p>
                      <a:r>
                        <a:rPr lang="en-US" sz="1000"/>
                        <a:t>16</a:t>
                      </a:r>
                    </a:p>
                  </a:txBody>
                  <a:tcPr/>
                </a:tc>
                <a:tc>
                  <a:txBody>
                    <a:bodyPr/>
                    <a:lstStyle/>
                    <a:p>
                      <a:r>
                        <a:rPr lang="en-US" sz="1000"/>
                        <a:t>0.1 %</a:t>
                      </a:r>
                    </a:p>
                  </a:txBody>
                  <a:tcPr/>
                </a:tc>
                <a:tc>
                  <a:txBody>
                    <a:bodyPr/>
                    <a:lstStyle/>
                    <a:p>
                      <a:r>
                        <a:rPr lang="en-US" sz="1000"/>
                        <a:t>48</a:t>
                      </a:r>
                    </a:p>
                  </a:txBody>
                  <a:tcPr/>
                </a:tc>
                <a:tc>
                  <a:txBody>
                    <a:bodyPr/>
                    <a:lstStyle/>
                    <a:p>
                      <a:r>
                        <a:rPr lang="en-US" sz="1000"/>
                        <a:t>0.3 %</a:t>
                      </a:r>
                    </a:p>
                  </a:txBody>
                  <a:tcPr/>
                </a:tc>
                <a:tc>
                  <a:txBody>
                    <a:bodyPr/>
                    <a:lstStyle/>
                    <a:p>
                      <a:r>
                        <a:rPr lang="en-US" sz="1000"/>
                        <a:t>59</a:t>
                      </a:r>
                    </a:p>
                  </a:txBody>
                  <a:tcPr/>
                </a:tc>
                <a:tc>
                  <a:txBody>
                    <a:bodyPr/>
                    <a:lstStyle/>
                    <a:p>
                      <a:r>
                        <a:rPr lang="en-US" sz="1000"/>
                        <a:t>0.4 %</a:t>
                      </a:r>
                    </a:p>
                  </a:txBody>
                  <a:tcPr/>
                </a:tc>
                <a:extLst>
                  <a:ext uri="{0D108BD9-81ED-4DB2-BD59-A6C34878D82A}">
                    <a16:rowId xmlns:a16="http://schemas.microsoft.com/office/drawing/2014/main" val="3997262903"/>
                  </a:ext>
                </a:extLst>
              </a:tr>
            </a:tbl>
          </a:graphicData>
        </a:graphic>
      </p:graphicFrame>
      <p:sp>
        <p:nvSpPr>
          <p:cNvPr id="4" name="Text Placeholder 3">
            <a:extLst>
              <a:ext uri="{FF2B5EF4-FFF2-40B4-BE49-F238E27FC236}">
                <a16:creationId xmlns:a16="http://schemas.microsoft.com/office/drawing/2014/main" id="{1EA32E21-483F-44D2-8379-39D380CD397A}"/>
              </a:ext>
            </a:extLst>
          </p:cNvPr>
          <p:cNvSpPr>
            <a:spLocks noGrp="1"/>
          </p:cNvSpPr>
          <p:nvPr>
            <p:ph type="body" sz="quarter" idx="14"/>
          </p:nvPr>
        </p:nvSpPr>
        <p:spPr/>
        <p:txBody>
          <a:bodyPr/>
          <a:lstStyle/>
          <a:p>
            <a:r>
              <a:rPr lang="en-US"/>
              <a:t>03/31/2018 - 04/30/2018</a:t>
            </a:r>
          </a:p>
        </p:txBody>
      </p:sp>
    </p:spTree>
    <p:extLst>
      <p:ext uri="{BB962C8B-B14F-4D97-AF65-F5344CB8AC3E}">
        <p14:creationId xmlns:p14="http://schemas.microsoft.com/office/powerpoint/2010/main" val="483885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1CFB8-1E94-4730-92E8-305E25529170}"/>
              </a:ext>
            </a:extLst>
          </p:cNvPr>
          <p:cNvSpPr>
            <a:spLocks noGrp="1"/>
          </p:cNvSpPr>
          <p:nvPr>
            <p:ph type="title"/>
          </p:nvPr>
        </p:nvSpPr>
        <p:spPr/>
        <p:txBody>
          <a:bodyPr/>
          <a:lstStyle/>
          <a:p>
            <a:r>
              <a:rPr lang="en-US"/>
              <a:t>Facebook Interactions Distribution | Cities</a:t>
            </a:r>
          </a:p>
        </p:txBody>
      </p:sp>
      <p:graphicFrame>
        <p:nvGraphicFramePr>
          <p:cNvPr id="6" name="Chart Placeholder 5">
            <a:extLst>
              <a:ext uri="{FF2B5EF4-FFF2-40B4-BE49-F238E27FC236}">
                <a16:creationId xmlns:a16="http://schemas.microsoft.com/office/drawing/2014/main" id="{BB86CA8C-D0CA-478A-AA6E-E8A0EC2B3EFD}"/>
              </a:ext>
            </a:extLst>
          </p:cNvPr>
          <p:cNvGraphicFramePr>
            <a:graphicFrameLocks noGrp="1"/>
          </p:cNvGraphicFramePr>
          <p:nvPr>
            <p:ph type="chart" sz="quarter" idx="13"/>
            <p:extLst>
              <p:ext uri="{D42A27DB-BD31-4B8C-83A1-F6EECF244321}">
                <p14:modId xmlns:p14="http://schemas.microsoft.com/office/powerpoint/2010/main" val="1776741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F52517-C999-40E1-BC1C-435E7E4BD00B}"/>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F4A97E3-2227-4707-975F-3E6CCB2C96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9688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2201B-3574-4AD8-901C-7A111C2F5755}"/>
              </a:ext>
            </a:extLst>
          </p:cNvPr>
          <p:cNvSpPr>
            <a:spLocks noGrp="1"/>
          </p:cNvSpPr>
          <p:nvPr>
            <p:ph type="title"/>
          </p:nvPr>
        </p:nvSpPr>
        <p:spPr/>
        <p:txBody>
          <a:bodyPr/>
          <a:lstStyle/>
          <a:p>
            <a:r>
              <a:rPr lang="en-US"/>
              <a:t>Facebook Interaction Rate | Cities</a:t>
            </a:r>
          </a:p>
        </p:txBody>
      </p:sp>
      <p:graphicFrame>
        <p:nvGraphicFramePr>
          <p:cNvPr id="6" name="Chart Placeholder 5">
            <a:extLst>
              <a:ext uri="{FF2B5EF4-FFF2-40B4-BE49-F238E27FC236}">
                <a16:creationId xmlns:a16="http://schemas.microsoft.com/office/drawing/2014/main" id="{A1497677-509D-43BE-AC52-195BB57EFFF7}"/>
              </a:ext>
            </a:extLst>
          </p:cNvPr>
          <p:cNvGraphicFramePr>
            <a:graphicFrameLocks noGrp="1"/>
          </p:cNvGraphicFramePr>
          <p:nvPr>
            <p:ph type="chart" sz="quarter" idx="13"/>
            <p:extLst>
              <p:ext uri="{D42A27DB-BD31-4B8C-83A1-F6EECF244321}">
                <p14:modId xmlns:p14="http://schemas.microsoft.com/office/powerpoint/2010/main" val="2593790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80810B-4FA1-438A-966B-FDC7D9B59078}"/>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A525ED5-A9C3-47CC-90F7-D9E35CDB17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8623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1A28F-30C5-4201-B88F-82266BCDDE08}"/>
              </a:ext>
            </a:extLst>
          </p:cNvPr>
          <p:cNvSpPr>
            <a:spLocks noGrp="1"/>
          </p:cNvSpPr>
          <p:nvPr>
            <p:ph type="title"/>
          </p:nvPr>
        </p:nvSpPr>
        <p:spPr/>
        <p:txBody>
          <a:bodyPr/>
          <a:lstStyle/>
          <a:p>
            <a:r>
              <a:rPr lang="en-US"/>
              <a:t>Facebook Interaction Rate By Post Type | Cities</a:t>
            </a:r>
          </a:p>
        </p:txBody>
      </p:sp>
      <p:graphicFrame>
        <p:nvGraphicFramePr>
          <p:cNvPr id="6" name="Chart Placeholder 5">
            <a:extLst>
              <a:ext uri="{FF2B5EF4-FFF2-40B4-BE49-F238E27FC236}">
                <a16:creationId xmlns:a16="http://schemas.microsoft.com/office/drawing/2014/main" id="{A8485316-E59B-4756-A8DB-4CEE6B005094}"/>
              </a:ext>
            </a:extLst>
          </p:cNvPr>
          <p:cNvGraphicFramePr>
            <a:graphicFrameLocks noGrp="1"/>
          </p:cNvGraphicFramePr>
          <p:nvPr>
            <p:ph type="chart" sz="quarter" idx="13"/>
            <p:extLst>
              <p:ext uri="{D42A27DB-BD31-4B8C-83A1-F6EECF244321}">
                <p14:modId xmlns:p14="http://schemas.microsoft.com/office/powerpoint/2010/main" val="4084244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0D9E72-54B0-4E53-96BA-FE5FC7AC1EF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C490774-8414-40F6-B7E8-8778A89EA0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7702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C43A5-C098-462A-A8AB-8AE9C3CE5669}"/>
              </a:ext>
            </a:extLst>
          </p:cNvPr>
          <p:cNvSpPr>
            <a:spLocks noGrp="1"/>
          </p:cNvSpPr>
          <p:nvPr>
            <p:ph type="title"/>
          </p:nvPr>
        </p:nvSpPr>
        <p:spPr/>
        <p:txBody>
          <a:bodyPr/>
          <a:lstStyle/>
          <a:p>
            <a:r>
              <a:rPr lang="en-US"/>
              <a:t>Facebook Average Interactions Per Post | Cities</a:t>
            </a:r>
          </a:p>
        </p:txBody>
      </p:sp>
      <p:graphicFrame>
        <p:nvGraphicFramePr>
          <p:cNvPr id="6" name="Chart Placeholder 5">
            <a:extLst>
              <a:ext uri="{FF2B5EF4-FFF2-40B4-BE49-F238E27FC236}">
                <a16:creationId xmlns:a16="http://schemas.microsoft.com/office/drawing/2014/main" id="{27A15C15-CBFE-484B-92F9-509A84A3FF4E}"/>
              </a:ext>
            </a:extLst>
          </p:cNvPr>
          <p:cNvGraphicFramePr>
            <a:graphicFrameLocks noGrp="1"/>
          </p:cNvGraphicFramePr>
          <p:nvPr>
            <p:ph type="chart" sz="quarter" idx="13"/>
            <p:extLst>
              <p:ext uri="{D42A27DB-BD31-4B8C-83A1-F6EECF244321}">
                <p14:modId xmlns:p14="http://schemas.microsoft.com/office/powerpoint/2010/main" val="33765484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A458EF-6465-436E-9F16-D85E3A6EB786}"/>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1A38F9C2-3611-406D-B405-91871477EE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3095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6044D-77BA-4821-80CC-5C8F2D03A2F9}"/>
              </a:ext>
            </a:extLst>
          </p:cNvPr>
          <p:cNvSpPr>
            <a:spLocks noGrp="1"/>
          </p:cNvSpPr>
          <p:nvPr>
            <p:ph type="title"/>
          </p:nvPr>
        </p:nvSpPr>
        <p:spPr/>
        <p:txBody>
          <a:bodyPr/>
          <a:lstStyle/>
          <a:p>
            <a:r>
              <a:rPr lang="en-US"/>
              <a:t>Facebook Average Comments Per Post | Cities</a:t>
            </a:r>
          </a:p>
        </p:txBody>
      </p:sp>
      <p:graphicFrame>
        <p:nvGraphicFramePr>
          <p:cNvPr id="6" name="Chart Placeholder 5">
            <a:extLst>
              <a:ext uri="{FF2B5EF4-FFF2-40B4-BE49-F238E27FC236}">
                <a16:creationId xmlns:a16="http://schemas.microsoft.com/office/drawing/2014/main" id="{296320A9-49AB-4C83-9BFA-15CDCC3BBCA0}"/>
              </a:ext>
            </a:extLst>
          </p:cNvPr>
          <p:cNvGraphicFramePr>
            <a:graphicFrameLocks noGrp="1"/>
          </p:cNvGraphicFramePr>
          <p:nvPr>
            <p:ph type="chart" sz="quarter" idx="13"/>
            <p:extLst>
              <p:ext uri="{D42A27DB-BD31-4B8C-83A1-F6EECF244321}">
                <p14:modId xmlns:p14="http://schemas.microsoft.com/office/powerpoint/2010/main" val="26331312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18F80B-5A1A-428D-A41A-0A194267BBF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B5FCDF20-ED0E-4B35-974D-40DA49C490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8959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60FAC-F8CD-4547-82F2-A3A56ECE2024}"/>
              </a:ext>
            </a:extLst>
          </p:cNvPr>
          <p:cNvSpPr>
            <a:spLocks noGrp="1"/>
          </p:cNvSpPr>
          <p:nvPr>
            <p:ph type="title"/>
          </p:nvPr>
        </p:nvSpPr>
        <p:spPr/>
        <p:txBody>
          <a:bodyPr/>
          <a:lstStyle/>
          <a:p>
            <a:r>
              <a:rPr lang="en-US"/>
              <a:t>Facebook Average Shares Per Post | Cities</a:t>
            </a:r>
          </a:p>
        </p:txBody>
      </p:sp>
      <p:graphicFrame>
        <p:nvGraphicFramePr>
          <p:cNvPr id="6" name="Chart Placeholder 5">
            <a:extLst>
              <a:ext uri="{FF2B5EF4-FFF2-40B4-BE49-F238E27FC236}">
                <a16:creationId xmlns:a16="http://schemas.microsoft.com/office/drawing/2014/main" id="{66432F78-5914-4364-8281-984EBCD411B6}"/>
              </a:ext>
            </a:extLst>
          </p:cNvPr>
          <p:cNvGraphicFramePr>
            <a:graphicFrameLocks noGrp="1"/>
          </p:cNvGraphicFramePr>
          <p:nvPr>
            <p:ph type="chart" sz="quarter" idx="13"/>
            <p:extLst>
              <p:ext uri="{D42A27DB-BD31-4B8C-83A1-F6EECF244321}">
                <p14:modId xmlns:p14="http://schemas.microsoft.com/office/powerpoint/2010/main" val="24332557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730C0B-19BC-4024-87B3-07D46291E38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310538A-F397-44AD-AE02-083362D09A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1018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A700D-56BA-4FB6-AD42-A35456D9AE0E}"/>
              </a:ext>
            </a:extLst>
          </p:cNvPr>
          <p:cNvSpPr>
            <a:spLocks noGrp="1"/>
          </p:cNvSpPr>
          <p:nvPr>
            <p:ph type="title"/>
          </p:nvPr>
        </p:nvSpPr>
        <p:spPr/>
        <p:txBody>
          <a:bodyPr/>
          <a:lstStyle/>
          <a:p>
            <a:r>
              <a:rPr lang="en-US"/>
              <a:t>Facebook Reach | Cities</a:t>
            </a:r>
          </a:p>
        </p:txBody>
      </p:sp>
      <p:graphicFrame>
        <p:nvGraphicFramePr>
          <p:cNvPr id="6" name="Chart Placeholder 5">
            <a:extLst>
              <a:ext uri="{FF2B5EF4-FFF2-40B4-BE49-F238E27FC236}">
                <a16:creationId xmlns:a16="http://schemas.microsoft.com/office/drawing/2014/main" id="{2F96D770-4288-46DE-8549-49509E168BC6}"/>
              </a:ext>
            </a:extLst>
          </p:cNvPr>
          <p:cNvGraphicFramePr>
            <a:graphicFrameLocks noGrp="1"/>
          </p:cNvGraphicFramePr>
          <p:nvPr>
            <p:ph type="chart" sz="quarter" idx="13"/>
            <p:extLst>
              <p:ext uri="{D42A27DB-BD31-4B8C-83A1-F6EECF244321}">
                <p14:modId xmlns:p14="http://schemas.microsoft.com/office/powerpoint/2010/main" val="1015934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9A46E2-28E9-430E-A48F-75AD2581EAE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8F26AEC-D50D-4FDD-A6AE-15D20E5F9F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0176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C1662-ACBA-4C32-831A-8AA86E6B58A2}"/>
              </a:ext>
            </a:extLst>
          </p:cNvPr>
          <p:cNvSpPr>
            <a:spLocks noGrp="1"/>
          </p:cNvSpPr>
          <p:nvPr>
            <p:ph type="title"/>
          </p:nvPr>
        </p:nvSpPr>
        <p:spPr/>
        <p:txBody>
          <a:bodyPr/>
          <a:lstStyle/>
          <a:p>
            <a:r>
              <a:rPr lang="en-US"/>
              <a:t>Facebook Engaged Users | Cities</a:t>
            </a:r>
          </a:p>
        </p:txBody>
      </p:sp>
      <p:graphicFrame>
        <p:nvGraphicFramePr>
          <p:cNvPr id="6" name="Chart Placeholder 5">
            <a:extLst>
              <a:ext uri="{FF2B5EF4-FFF2-40B4-BE49-F238E27FC236}">
                <a16:creationId xmlns:a16="http://schemas.microsoft.com/office/drawing/2014/main" id="{0B4409BF-25E7-4F71-BECA-21A86F7D7326}"/>
              </a:ext>
            </a:extLst>
          </p:cNvPr>
          <p:cNvGraphicFramePr>
            <a:graphicFrameLocks noGrp="1"/>
          </p:cNvGraphicFramePr>
          <p:nvPr>
            <p:ph type="chart" sz="quarter" idx="13"/>
            <p:extLst>
              <p:ext uri="{D42A27DB-BD31-4B8C-83A1-F6EECF244321}">
                <p14:modId xmlns:p14="http://schemas.microsoft.com/office/powerpoint/2010/main" val="3665101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077B7C-844B-4F3E-B541-1A425C19842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F3ED29BD-859F-44CD-B8C5-04DEC3D7F7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8892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2B3E6-295D-4538-AC94-A2772CA9EA02}"/>
              </a:ext>
            </a:extLst>
          </p:cNvPr>
          <p:cNvSpPr>
            <a:spLocks noGrp="1"/>
          </p:cNvSpPr>
          <p:nvPr>
            <p:ph type="title"/>
          </p:nvPr>
        </p:nvSpPr>
        <p:spPr/>
        <p:txBody>
          <a:bodyPr/>
          <a:lstStyle/>
          <a:p>
            <a:r>
              <a:rPr lang="en-US"/>
              <a:t>Facebook Hide Clicks | Cities</a:t>
            </a:r>
          </a:p>
        </p:txBody>
      </p:sp>
      <p:graphicFrame>
        <p:nvGraphicFramePr>
          <p:cNvPr id="6" name="Chart Placeholder 5">
            <a:extLst>
              <a:ext uri="{FF2B5EF4-FFF2-40B4-BE49-F238E27FC236}">
                <a16:creationId xmlns:a16="http://schemas.microsoft.com/office/drawing/2014/main" id="{40B387DC-1654-413E-ADCE-9E74B22ABAA5}"/>
              </a:ext>
            </a:extLst>
          </p:cNvPr>
          <p:cNvGraphicFramePr>
            <a:graphicFrameLocks noGrp="1"/>
          </p:cNvGraphicFramePr>
          <p:nvPr>
            <p:ph type="chart" sz="quarter" idx="13"/>
            <p:extLst>
              <p:ext uri="{D42A27DB-BD31-4B8C-83A1-F6EECF244321}">
                <p14:modId xmlns:p14="http://schemas.microsoft.com/office/powerpoint/2010/main" val="1613170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886014-C1B3-4CD1-81C7-5D504B64BEF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E3BBC4F-0C6A-4068-B840-4CB4A4E650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2162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FEA6B-51E2-4E95-A1B9-491EE7BB9FA7}"/>
              </a:ext>
            </a:extLst>
          </p:cNvPr>
          <p:cNvSpPr>
            <a:spLocks noGrp="1"/>
          </p:cNvSpPr>
          <p:nvPr>
            <p:ph type="title"/>
          </p:nvPr>
        </p:nvSpPr>
        <p:spPr/>
        <p:txBody>
          <a:bodyPr/>
          <a:lstStyle/>
          <a:p>
            <a:r>
              <a:rPr lang="en-US"/>
              <a:t>Facebook Hide All Clicks | Cities</a:t>
            </a:r>
          </a:p>
        </p:txBody>
      </p:sp>
      <p:graphicFrame>
        <p:nvGraphicFramePr>
          <p:cNvPr id="6" name="Chart Placeholder 5">
            <a:extLst>
              <a:ext uri="{FF2B5EF4-FFF2-40B4-BE49-F238E27FC236}">
                <a16:creationId xmlns:a16="http://schemas.microsoft.com/office/drawing/2014/main" id="{E573A40D-47BF-46FB-8F0D-101998CA9F41}"/>
              </a:ext>
            </a:extLst>
          </p:cNvPr>
          <p:cNvGraphicFramePr>
            <a:graphicFrameLocks noGrp="1"/>
          </p:cNvGraphicFramePr>
          <p:nvPr>
            <p:ph type="chart" sz="quarter" idx="13"/>
            <p:extLst>
              <p:ext uri="{D42A27DB-BD31-4B8C-83A1-F6EECF244321}">
                <p14:modId xmlns:p14="http://schemas.microsoft.com/office/powerpoint/2010/main" val="867204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E7A999-417C-4AF8-89A1-8DE60B9DE1F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DBD834C7-19BA-4A48-8E31-27B6A6F517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3577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DD2BD-A63E-48C3-B782-6A9ECE7D894E}"/>
              </a:ext>
            </a:extLst>
          </p:cNvPr>
          <p:cNvSpPr>
            <a:spLocks noGrp="1"/>
          </p:cNvSpPr>
          <p:nvPr>
            <p:ph type="title"/>
          </p:nvPr>
        </p:nvSpPr>
        <p:spPr/>
        <p:txBody>
          <a:bodyPr/>
          <a:lstStyle/>
          <a:p>
            <a:r>
              <a:rPr lang="en-US"/>
              <a:t>Facebook Own Posts Table | Cities - 1 of 18</a:t>
            </a:r>
          </a:p>
        </p:txBody>
      </p:sp>
      <p:graphicFrame>
        <p:nvGraphicFramePr>
          <p:cNvPr id="5" name="Table Placeholder 4">
            <a:extLst>
              <a:ext uri="{FF2B5EF4-FFF2-40B4-BE49-F238E27FC236}">
                <a16:creationId xmlns:a16="http://schemas.microsoft.com/office/drawing/2014/main" id="{F9C43207-1A41-4D82-A5C3-EE7A3E737B8F}"/>
              </a:ext>
            </a:extLst>
          </p:cNvPr>
          <p:cNvGraphicFramePr>
            <a:graphicFrameLocks noGrp="1"/>
          </p:cNvGraphicFramePr>
          <p:nvPr>
            <p:ph type="tbl" sz="quarter" idx="13"/>
            <p:extLst>
              <p:ext uri="{D42A27DB-BD31-4B8C-83A1-F6EECF244321}">
                <p14:modId xmlns:p14="http://schemas.microsoft.com/office/powerpoint/2010/main" val="2186659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15856015"/>
                    </a:ext>
                  </a:extLst>
                </a:gridCol>
                <a:gridCol w="370332">
                  <a:extLst>
                    <a:ext uri="{9D8B030D-6E8A-4147-A177-3AD203B41FA5}">
                      <a16:colId xmlns:a16="http://schemas.microsoft.com/office/drawing/2014/main" val="621640605"/>
                    </a:ext>
                  </a:extLst>
                </a:gridCol>
                <a:gridCol w="370332">
                  <a:extLst>
                    <a:ext uri="{9D8B030D-6E8A-4147-A177-3AD203B41FA5}">
                      <a16:colId xmlns:a16="http://schemas.microsoft.com/office/drawing/2014/main" val="700139951"/>
                    </a:ext>
                  </a:extLst>
                </a:gridCol>
                <a:gridCol w="370332">
                  <a:extLst>
                    <a:ext uri="{9D8B030D-6E8A-4147-A177-3AD203B41FA5}">
                      <a16:colId xmlns:a16="http://schemas.microsoft.com/office/drawing/2014/main" val="245992549"/>
                    </a:ext>
                  </a:extLst>
                </a:gridCol>
                <a:gridCol w="329184">
                  <a:extLst>
                    <a:ext uri="{9D8B030D-6E8A-4147-A177-3AD203B41FA5}">
                      <a16:colId xmlns:a16="http://schemas.microsoft.com/office/drawing/2014/main" val="4256173663"/>
                    </a:ext>
                  </a:extLst>
                </a:gridCol>
                <a:gridCol w="329184">
                  <a:extLst>
                    <a:ext uri="{9D8B030D-6E8A-4147-A177-3AD203B41FA5}">
                      <a16:colId xmlns:a16="http://schemas.microsoft.com/office/drawing/2014/main" val="2691410114"/>
                    </a:ext>
                  </a:extLst>
                </a:gridCol>
                <a:gridCol w="329184">
                  <a:extLst>
                    <a:ext uri="{9D8B030D-6E8A-4147-A177-3AD203B41FA5}">
                      <a16:colId xmlns:a16="http://schemas.microsoft.com/office/drawing/2014/main" val="865944648"/>
                    </a:ext>
                  </a:extLst>
                </a:gridCol>
                <a:gridCol w="329184">
                  <a:extLst>
                    <a:ext uri="{9D8B030D-6E8A-4147-A177-3AD203B41FA5}">
                      <a16:colId xmlns:a16="http://schemas.microsoft.com/office/drawing/2014/main" val="3902298597"/>
                    </a:ext>
                  </a:extLst>
                </a:gridCol>
                <a:gridCol w="329184">
                  <a:extLst>
                    <a:ext uri="{9D8B030D-6E8A-4147-A177-3AD203B41FA5}">
                      <a16:colId xmlns:a16="http://schemas.microsoft.com/office/drawing/2014/main" val="2379938230"/>
                    </a:ext>
                  </a:extLst>
                </a:gridCol>
                <a:gridCol w="329184">
                  <a:extLst>
                    <a:ext uri="{9D8B030D-6E8A-4147-A177-3AD203B41FA5}">
                      <a16:colId xmlns:a16="http://schemas.microsoft.com/office/drawing/2014/main" val="2086695028"/>
                    </a:ext>
                  </a:extLst>
                </a:gridCol>
                <a:gridCol w="329184">
                  <a:extLst>
                    <a:ext uri="{9D8B030D-6E8A-4147-A177-3AD203B41FA5}">
                      <a16:colId xmlns:a16="http://schemas.microsoft.com/office/drawing/2014/main" val="4212082701"/>
                    </a:ext>
                  </a:extLst>
                </a:gridCol>
                <a:gridCol w="329184">
                  <a:extLst>
                    <a:ext uri="{9D8B030D-6E8A-4147-A177-3AD203B41FA5}">
                      <a16:colId xmlns:a16="http://schemas.microsoft.com/office/drawing/2014/main" val="692577814"/>
                    </a:ext>
                  </a:extLst>
                </a:gridCol>
                <a:gridCol w="329184">
                  <a:extLst>
                    <a:ext uri="{9D8B030D-6E8A-4147-A177-3AD203B41FA5}">
                      <a16:colId xmlns:a16="http://schemas.microsoft.com/office/drawing/2014/main" val="1601834983"/>
                    </a:ext>
                  </a:extLst>
                </a:gridCol>
                <a:gridCol w="370332">
                  <a:extLst>
                    <a:ext uri="{9D8B030D-6E8A-4147-A177-3AD203B41FA5}">
                      <a16:colId xmlns:a16="http://schemas.microsoft.com/office/drawing/2014/main" val="3841099395"/>
                    </a:ext>
                  </a:extLst>
                </a:gridCol>
                <a:gridCol w="370332">
                  <a:extLst>
                    <a:ext uri="{9D8B030D-6E8A-4147-A177-3AD203B41FA5}">
                      <a16:colId xmlns:a16="http://schemas.microsoft.com/office/drawing/2014/main" val="1425698332"/>
                    </a:ext>
                  </a:extLst>
                </a:gridCol>
                <a:gridCol w="329184">
                  <a:extLst>
                    <a:ext uri="{9D8B030D-6E8A-4147-A177-3AD203B41FA5}">
                      <a16:colId xmlns:a16="http://schemas.microsoft.com/office/drawing/2014/main" val="2393615923"/>
                    </a:ext>
                  </a:extLst>
                </a:gridCol>
                <a:gridCol w="329184">
                  <a:extLst>
                    <a:ext uri="{9D8B030D-6E8A-4147-A177-3AD203B41FA5}">
                      <a16:colId xmlns:a16="http://schemas.microsoft.com/office/drawing/2014/main" val="4197877221"/>
                    </a:ext>
                  </a:extLst>
                </a:gridCol>
                <a:gridCol w="370332">
                  <a:extLst>
                    <a:ext uri="{9D8B030D-6E8A-4147-A177-3AD203B41FA5}">
                      <a16:colId xmlns:a16="http://schemas.microsoft.com/office/drawing/2014/main" val="3790627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791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- 2018-04-30 06:00:02 </a:t>
                      </a:r>
                      <a:r>
                        <a:rPr kumimoji="0" lang="en-US" sz="1000" b="0" i="0" u="none" strike="noStrike" kern="1200" cap="none" spc="0" normalizeH="0" baseline="0" noProof="0">
                          <a:ln>
                            <a:noFill/>
                          </a:ln>
                          <a:solidFill>
                            <a:prstClr val="black"/>
                          </a:solidFill>
                          <a:effectLst/>
                          <a:uLnTx/>
                          <a:uFillTx/>
                          <a:latin typeface="+mn-lt"/>
                          <a:ea typeface="+mn-ea"/>
                          <a:cs typeface="+mn-cs"/>
                        </a:rPr>
                        <a:t> 
 Showcase your unique style with Malika crochet #lamps from #Hamimi! Sharing the finest in #Moroccan handcrafting, pendant lamps are available in 2 styles, 4 sizes, and 16 colors. Order yours now from #CitiesDubai to light up your space in time for #Ramadan!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5223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- 2018-04-30 06:00:01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قوس قزح من المقاعد! لوّن غرفتك مع مقاعد نابضة بالحياة من "بول آرت"،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It’s a rainbow of seating! Colorize your space with vibrant seating options from #PolArt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2521284"/>
                  </a:ext>
                </a:extLst>
              </a:tr>
            </a:tbl>
          </a:graphicData>
        </a:graphic>
      </p:graphicFrame>
      <p:sp>
        <p:nvSpPr>
          <p:cNvPr id="4" name="Text Placeholder 3">
            <a:extLst>
              <a:ext uri="{FF2B5EF4-FFF2-40B4-BE49-F238E27FC236}">
                <a16:creationId xmlns:a16="http://schemas.microsoft.com/office/drawing/2014/main" id="{8104DAEF-116B-4639-892C-D82D87E3D7C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82081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CB0F7-39B5-4274-BDEF-25BCAA309C35}"/>
              </a:ext>
            </a:extLst>
          </p:cNvPr>
          <p:cNvSpPr>
            <a:spLocks noGrp="1"/>
          </p:cNvSpPr>
          <p:nvPr>
            <p:ph type="title"/>
          </p:nvPr>
        </p:nvSpPr>
        <p:spPr/>
        <p:txBody>
          <a:bodyPr/>
          <a:lstStyle/>
          <a:p>
            <a:r>
              <a:rPr lang="en-US"/>
              <a:t>Facebook Own Posts Table | Cities - 2 of 18</a:t>
            </a:r>
          </a:p>
        </p:txBody>
      </p:sp>
      <p:graphicFrame>
        <p:nvGraphicFramePr>
          <p:cNvPr id="5" name="Table Placeholder 4">
            <a:extLst>
              <a:ext uri="{FF2B5EF4-FFF2-40B4-BE49-F238E27FC236}">
                <a16:creationId xmlns:a16="http://schemas.microsoft.com/office/drawing/2014/main" id="{C3849A4B-47D6-4024-8BCE-87F94A8FD59A}"/>
              </a:ext>
            </a:extLst>
          </p:cNvPr>
          <p:cNvGraphicFramePr>
            <a:graphicFrameLocks noGrp="1"/>
          </p:cNvGraphicFramePr>
          <p:nvPr>
            <p:ph type="tbl" sz="quarter" idx="13"/>
            <p:extLst>
              <p:ext uri="{D42A27DB-BD31-4B8C-83A1-F6EECF244321}">
                <p14:modId xmlns:p14="http://schemas.microsoft.com/office/powerpoint/2010/main" val="648996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15617798"/>
                    </a:ext>
                  </a:extLst>
                </a:gridCol>
                <a:gridCol w="370332">
                  <a:extLst>
                    <a:ext uri="{9D8B030D-6E8A-4147-A177-3AD203B41FA5}">
                      <a16:colId xmlns:a16="http://schemas.microsoft.com/office/drawing/2014/main" val="188441135"/>
                    </a:ext>
                  </a:extLst>
                </a:gridCol>
                <a:gridCol w="370332">
                  <a:extLst>
                    <a:ext uri="{9D8B030D-6E8A-4147-A177-3AD203B41FA5}">
                      <a16:colId xmlns:a16="http://schemas.microsoft.com/office/drawing/2014/main" val="3074371559"/>
                    </a:ext>
                  </a:extLst>
                </a:gridCol>
                <a:gridCol w="370332">
                  <a:extLst>
                    <a:ext uri="{9D8B030D-6E8A-4147-A177-3AD203B41FA5}">
                      <a16:colId xmlns:a16="http://schemas.microsoft.com/office/drawing/2014/main" val="2096846752"/>
                    </a:ext>
                  </a:extLst>
                </a:gridCol>
                <a:gridCol w="329184">
                  <a:extLst>
                    <a:ext uri="{9D8B030D-6E8A-4147-A177-3AD203B41FA5}">
                      <a16:colId xmlns:a16="http://schemas.microsoft.com/office/drawing/2014/main" val="3935386083"/>
                    </a:ext>
                  </a:extLst>
                </a:gridCol>
                <a:gridCol w="329184">
                  <a:extLst>
                    <a:ext uri="{9D8B030D-6E8A-4147-A177-3AD203B41FA5}">
                      <a16:colId xmlns:a16="http://schemas.microsoft.com/office/drawing/2014/main" val="4000369296"/>
                    </a:ext>
                  </a:extLst>
                </a:gridCol>
                <a:gridCol w="329184">
                  <a:extLst>
                    <a:ext uri="{9D8B030D-6E8A-4147-A177-3AD203B41FA5}">
                      <a16:colId xmlns:a16="http://schemas.microsoft.com/office/drawing/2014/main" val="839081391"/>
                    </a:ext>
                  </a:extLst>
                </a:gridCol>
                <a:gridCol w="329184">
                  <a:extLst>
                    <a:ext uri="{9D8B030D-6E8A-4147-A177-3AD203B41FA5}">
                      <a16:colId xmlns:a16="http://schemas.microsoft.com/office/drawing/2014/main" val="448857541"/>
                    </a:ext>
                  </a:extLst>
                </a:gridCol>
                <a:gridCol w="329184">
                  <a:extLst>
                    <a:ext uri="{9D8B030D-6E8A-4147-A177-3AD203B41FA5}">
                      <a16:colId xmlns:a16="http://schemas.microsoft.com/office/drawing/2014/main" val="2447533715"/>
                    </a:ext>
                  </a:extLst>
                </a:gridCol>
                <a:gridCol w="329184">
                  <a:extLst>
                    <a:ext uri="{9D8B030D-6E8A-4147-A177-3AD203B41FA5}">
                      <a16:colId xmlns:a16="http://schemas.microsoft.com/office/drawing/2014/main" val="4010136378"/>
                    </a:ext>
                  </a:extLst>
                </a:gridCol>
                <a:gridCol w="329184">
                  <a:extLst>
                    <a:ext uri="{9D8B030D-6E8A-4147-A177-3AD203B41FA5}">
                      <a16:colId xmlns:a16="http://schemas.microsoft.com/office/drawing/2014/main" val="3269715814"/>
                    </a:ext>
                  </a:extLst>
                </a:gridCol>
                <a:gridCol w="329184">
                  <a:extLst>
                    <a:ext uri="{9D8B030D-6E8A-4147-A177-3AD203B41FA5}">
                      <a16:colId xmlns:a16="http://schemas.microsoft.com/office/drawing/2014/main" val="3629846760"/>
                    </a:ext>
                  </a:extLst>
                </a:gridCol>
                <a:gridCol w="329184">
                  <a:extLst>
                    <a:ext uri="{9D8B030D-6E8A-4147-A177-3AD203B41FA5}">
                      <a16:colId xmlns:a16="http://schemas.microsoft.com/office/drawing/2014/main" val="206353001"/>
                    </a:ext>
                  </a:extLst>
                </a:gridCol>
                <a:gridCol w="370332">
                  <a:extLst>
                    <a:ext uri="{9D8B030D-6E8A-4147-A177-3AD203B41FA5}">
                      <a16:colId xmlns:a16="http://schemas.microsoft.com/office/drawing/2014/main" val="147652632"/>
                    </a:ext>
                  </a:extLst>
                </a:gridCol>
                <a:gridCol w="370332">
                  <a:extLst>
                    <a:ext uri="{9D8B030D-6E8A-4147-A177-3AD203B41FA5}">
                      <a16:colId xmlns:a16="http://schemas.microsoft.com/office/drawing/2014/main" val="2108367955"/>
                    </a:ext>
                  </a:extLst>
                </a:gridCol>
                <a:gridCol w="329184">
                  <a:extLst>
                    <a:ext uri="{9D8B030D-6E8A-4147-A177-3AD203B41FA5}">
                      <a16:colId xmlns:a16="http://schemas.microsoft.com/office/drawing/2014/main" val="1729990351"/>
                    </a:ext>
                  </a:extLst>
                </a:gridCol>
                <a:gridCol w="329184">
                  <a:extLst>
                    <a:ext uri="{9D8B030D-6E8A-4147-A177-3AD203B41FA5}">
                      <a16:colId xmlns:a16="http://schemas.microsoft.com/office/drawing/2014/main" val="576506426"/>
                    </a:ext>
                  </a:extLst>
                </a:gridCol>
                <a:gridCol w="370332">
                  <a:extLst>
                    <a:ext uri="{9D8B030D-6E8A-4147-A177-3AD203B41FA5}">
                      <a16:colId xmlns:a16="http://schemas.microsoft.com/office/drawing/2014/main" val="1100873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0369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- 2018-04-29 06:00:02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الديكور المميز من "بولس بوتين"،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Discover distinctive décor from #PolsPotten,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1475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- 2018-04-29 06:00:00 </a:t>
                      </a:r>
                      <a:r>
                        <a:rPr kumimoji="0" lang="en-US" sz="1000" b="0" i="0" u="none" strike="noStrike" kern="1200" cap="none" spc="0" normalizeH="0" baseline="0" noProof="0">
                          <a:ln>
                            <a:noFill/>
                          </a:ln>
                          <a:solidFill>
                            <a:prstClr val="black"/>
                          </a:solidFill>
                          <a:effectLst/>
                          <a:uLnTx/>
                          <a:uFillTx/>
                          <a:latin typeface="+mn-lt"/>
                          <a:ea typeface="+mn-ea"/>
                          <a:cs typeface="+mn-cs"/>
                        </a:rPr>
                        <a:t> 
 Step-by-step lighting! Find the Verso lamp from #Seletti,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6691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- 2018-04-28 06:00:01 </a:t>
                      </a:r>
                      <a:r>
                        <a:rPr kumimoji="0" lang="en-US" sz="1000" b="0" i="0" u="none" strike="noStrike" kern="1200" cap="none" spc="0" normalizeH="0" baseline="0" noProof="0">
                          <a:ln>
                            <a:noFill/>
                          </a:ln>
                          <a:solidFill>
                            <a:prstClr val="black"/>
                          </a:solidFill>
                          <a:effectLst/>
                          <a:uLnTx/>
                          <a:uFillTx/>
                          <a:latin typeface="+mn-lt"/>
                          <a:ea typeface="+mn-ea"/>
                          <a:cs typeface="+mn-cs"/>
                        </a:rPr>
                        <a:t> 
 Let the Kong shine a light in your space! Get the latest in #lighting and #décor from #Qeeboo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0658645"/>
                  </a:ext>
                </a:extLst>
              </a:tr>
            </a:tbl>
          </a:graphicData>
        </a:graphic>
      </p:graphicFrame>
      <p:sp>
        <p:nvSpPr>
          <p:cNvPr id="4" name="Text Placeholder 3">
            <a:extLst>
              <a:ext uri="{FF2B5EF4-FFF2-40B4-BE49-F238E27FC236}">
                <a16:creationId xmlns:a16="http://schemas.microsoft.com/office/drawing/2014/main" id="{CB39A12E-B2B9-45A6-BEEF-88D679CDA97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830573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C08BE-A367-44C0-A771-BCF0302B6633}"/>
              </a:ext>
            </a:extLst>
          </p:cNvPr>
          <p:cNvSpPr>
            <a:spLocks noGrp="1"/>
          </p:cNvSpPr>
          <p:nvPr>
            <p:ph type="title"/>
          </p:nvPr>
        </p:nvSpPr>
        <p:spPr/>
        <p:txBody>
          <a:bodyPr/>
          <a:lstStyle/>
          <a:p>
            <a:r>
              <a:rPr lang="en-US"/>
              <a:t>Facebook Own Posts Table | Cities - 3 of 18</a:t>
            </a:r>
          </a:p>
        </p:txBody>
      </p:sp>
      <p:graphicFrame>
        <p:nvGraphicFramePr>
          <p:cNvPr id="5" name="Table Placeholder 4">
            <a:extLst>
              <a:ext uri="{FF2B5EF4-FFF2-40B4-BE49-F238E27FC236}">
                <a16:creationId xmlns:a16="http://schemas.microsoft.com/office/drawing/2014/main" id="{3590F3F0-77C6-48E5-A399-4C79BB8103EA}"/>
              </a:ext>
            </a:extLst>
          </p:cNvPr>
          <p:cNvGraphicFramePr>
            <a:graphicFrameLocks noGrp="1"/>
          </p:cNvGraphicFramePr>
          <p:nvPr>
            <p:ph type="tbl" sz="quarter" idx="13"/>
            <p:extLst>
              <p:ext uri="{D42A27DB-BD31-4B8C-83A1-F6EECF244321}">
                <p14:modId xmlns:p14="http://schemas.microsoft.com/office/powerpoint/2010/main" val="2410522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70489438"/>
                    </a:ext>
                  </a:extLst>
                </a:gridCol>
                <a:gridCol w="370332">
                  <a:extLst>
                    <a:ext uri="{9D8B030D-6E8A-4147-A177-3AD203B41FA5}">
                      <a16:colId xmlns:a16="http://schemas.microsoft.com/office/drawing/2014/main" val="628310331"/>
                    </a:ext>
                  </a:extLst>
                </a:gridCol>
                <a:gridCol w="370332">
                  <a:extLst>
                    <a:ext uri="{9D8B030D-6E8A-4147-A177-3AD203B41FA5}">
                      <a16:colId xmlns:a16="http://schemas.microsoft.com/office/drawing/2014/main" val="1404176559"/>
                    </a:ext>
                  </a:extLst>
                </a:gridCol>
                <a:gridCol w="370332">
                  <a:extLst>
                    <a:ext uri="{9D8B030D-6E8A-4147-A177-3AD203B41FA5}">
                      <a16:colId xmlns:a16="http://schemas.microsoft.com/office/drawing/2014/main" val="1468901058"/>
                    </a:ext>
                  </a:extLst>
                </a:gridCol>
                <a:gridCol w="329184">
                  <a:extLst>
                    <a:ext uri="{9D8B030D-6E8A-4147-A177-3AD203B41FA5}">
                      <a16:colId xmlns:a16="http://schemas.microsoft.com/office/drawing/2014/main" val="857028270"/>
                    </a:ext>
                  </a:extLst>
                </a:gridCol>
                <a:gridCol w="329184">
                  <a:extLst>
                    <a:ext uri="{9D8B030D-6E8A-4147-A177-3AD203B41FA5}">
                      <a16:colId xmlns:a16="http://schemas.microsoft.com/office/drawing/2014/main" val="2164798373"/>
                    </a:ext>
                  </a:extLst>
                </a:gridCol>
                <a:gridCol w="329184">
                  <a:extLst>
                    <a:ext uri="{9D8B030D-6E8A-4147-A177-3AD203B41FA5}">
                      <a16:colId xmlns:a16="http://schemas.microsoft.com/office/drawing/2014/main" val="362669766"/>
                    </a:ext>
                  </a:extLst>
                </a:gridCol>
                <a:gridCol w="329184">
                  <a:extLst>
                    <a:ext uri="{9D8B030D-6E8A-4147-A177-3AD203B41FA5}">
                      <a16:colId xmlns:a16="http://schemas.microsoft.com/office/drawing/2014/main" val="2416930346"/>
                    </a:ext>
                  </a:extLst>
                </a:gridCol>
                <a:gridCol w="329184">
                  <a:extLst>
                    <a:ext uri="{9D8B030D-6E8A-4147-A177-3AD203B41FA5}">
                      <a16:colId xmlns:a16="http://schemas.microsoft.com/office/drawing/2014/main" val="1619503681"/>
                    </a:ext>
                  </a:extLst>
                </a:gridCol>
                <a:gridCol w="329184">
                  <a:extLst>
                    <a:ext uri="{9D8B030D-6E8A-4147-A177-3AD203B41FA5}">
                      <a16:colId xmlns:a16="http://schemas.microsoft.com/office/drawing/2014/main" val="393926460"/>
                    </a:ext>
                  </a:extLst>
                </a:gridCol>
                <a:gridCol w="329184">
                  <a:extLst>
                    <a:ext uri="{9D8B030D-6E8A-4147-A177-3AD203B41FA5}">
                      <a16:colId xmlns:a16="http://schemas.microsoft.com/office/drawing/2014/main" val="1064074073"/>
                    </a:ext>
                  </a:extLst>
                </a:gridCol>
                <a:gridCol w="329184">
                  <a:extLst>
                    <a:ext uri="{9D8B030D-6E8A-4147-A177-3AD203B41FA5}">
                      <a16:colId xmlns:a16="http://schemas.microsoft.com/office/drawing/2014/main" val="112559496"/>
                    </a:ext>
                  </a:extLst>
                </a:gridCol>
                <a:gridCol w="329184">
                  <a:extLst>
                    <a:ext uri="{9D8B030D-6E8A-4147-A177-3AD203B41FA5}">
                      <a16:colId xmlns:a16="http://schemas.microsoft.com/office/drawing/2014/main" val="4098614557"/>
                    </a:ext>
                  </a:extLst>
                </a:gridCol>
                <a:gridCol w="370332">
                  <a:extLst>
                    <a:ext uri="{9D8B030D-6E8A-4147-A177-3AD203B41FA5}">
                      <a16:colId xmlns:a16="http://schemas.microsoft.com/office/drawing/2014/main" val="3370726851"/>
                    </a:ext>
                  </a:extLst>
                </a:gridCol>
                <a:gridCol w="370332">
                  <a:extLst>
                    <a:ext uri="{9D8B030D-6E8A-4147-A177-3AD203B41FA5}">
                      <a16:colId xmlns:a16="http://schemas.microsoft.com/office/drawing/2014/main" val="857744900"/>
                    </a:ext>
                  </a:extLst>
                </a:gridCol>
                <a:gridCol w="329184">
                  <a:extLst>
                    <a:ext uri="{9D8B030D-6E8A-4147-A177-3AD203B41FA5}">
                      <a16:colId xmlns:a16="http://schemas.microsoft.com/office/drawing/2014/main" val="2215359177"/>
                    </a:ext>
                  </a:extLst>
                </a:gridCol>
                <a:gridCol w="329184">
                  <a:extLst>
                    <a:ext uri="{9D8B030D-6E8A-4147-A177-3AD203B41FA5}">
                      <a16:colId xmlns:a16="http://schemas.microsoft.com/office/drawing/2014/main" val="2899190529"/>
                    </a:ext>
                  </a:extLst>
                </a:gridCol>
                <a:gridCol w="370332">
                  <a:extLst>
                    <a:ext uri="{9D8B030D-6E8A-4147-A177-3AD203B41FA5}">
                      <a16:colId xmlns:a16="http://schemas.microsoft.com/office/drawing/2014/main" val="775904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8242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- 2018-04-28 06:00:01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بالاناقة المطلقة مع ساعة بردلي من "ايون"،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Enjoy the ultimate in time-telling style with the #Bradley timepiece from #Eone! Choose your favorite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5654477"/>
                  </a:ext>
                </a:extLst>
              </a:tr>
            </a:tbl>
          </a:graphicData>
        </a:graphic>
      </p:graphicFrame>
      <p:sp>
        <p:nvSpPr>
          <p:cNvPr id="4" name="Text Placeholder 3">
            <a:extLst>
              <a:ext uri="{FF2B5EF4-FFF2-40B4-BE49-F238E27FC236}">
                <a16:creationId xmlns:a16="http://schemas.microsoft.com/office/drawing/2014/main" id="{31727DD3-E7CC-4418-87BC-05E6D7095C3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532590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92C90-1F77-4A44-BB8D-5DB96D958594}"/>
              </a:ext>
            </a:extLst>
          </p:cNvPr>
          <p:cNvSpPr>
            <a:spLocks noGrp="1"/>
          </p:cNvSpPr>
          <p:nvPr>
            <p:ph type="title"/>
          </p:nvPr>
        </p:nvSpPr>
        <p:spPr/>
        <p:txBody>
          <a:bodyPr/>
          <a:lstStyle/>
          <a:p>
            <a:r>
              <a:rPr lang="en-US"/>
              <a:t>Facebook Own Posts Table | Cities - 4 of 18</a:t>
            </a:r>
          </a:p>
        </p:txBody>
      </p:sp>
      <p:graphicFrame>
        <p:nvGraphicFramePr>
          <p:cNvPr id="5" name="Table Placeholder 4">
            <a:extLst>
              <a:ext uri="{FF2B5EF4-FFF2-40B4-BE49-F238E27FC236}">
                <a16:creationId xmlns:a16="http://schemas.microsoft.com/office/drawing/2014/main" id="{24A2593D-1A46-4DED-8FDE-47A13BED3325}"/>
              </a:ext>
            </a:extLst>
          </p:cNvPr>
          <p:cNvGraphicFramePr>
            <a:graphicFrameLocks noGrp="1"/>
          </p:cNvGraphicFramePr>
          <p:nvPr>
            <p:ph type="tbl" sz="quarter" idx="13"/>
            <p:extLst>
              <p:ext uri="{D42A27DB-BD31-4B8C-83A1-F6EECF244321}">
                <p14:modId xmlns:p14="http://schemas.microsoft.com/office/powerpoint/2010/main" val="818588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9897156"/>
                    </a:ext>
                  </a:extLst>
                </a:gridCol>
                <a:gridCol w="370332">
                  <a:extLst>
                    <a:ext uri="{9D8B030D-6E8A-4147-A177-3AD203B41FA5}">
                      <a16:colId xmlns:a16="http://schemas.microsoft.com/office/drawing/2014/main" val="3692688766"/>
                    </a:ext>
                  </a:extLst>
                </a:gridCol>
                <a:gridCol w="370332">
                  <a:extLst>
                    <a:ext uri="{9D8B030D-6E8A-4147-A177-3AD203B41FA5}">
                      <a16:colId xmlns:a16="http://schemas.microsoft.com/office/drawing/2014/main" val="186746247"/>
                    </a:ext>
                  </a:extLst>
                </a:gridCol>
                <a:gridCol w="370332">
                  <a:extLst>
                    <a:ext uri="{9D8B030D-6E8A-4147-A177-3AD203B41FA5}">
                      <a16:colId xmlns:a16="http://schemas.microsoft.com/office/drawing/2014/main" val="4009075609"/>
                    </a:ext>
                  </a:extLst>
                </a:gridCol>
                <a:gridCol w="329184">
                  <a:extLst>
                    <a:ext uri="{9D8B030D-6E8A-4147-A177-3AD203B41FA5}">
                      <a16:colId xmlns:a16="http://schemas.microsoft.com/office/drawing/2014/main" val="178178369"/>
                    </a:ext>
                  </a:extLst>
                </a:gridCol>
                <a:gridCol w="329184">
                  <a:extLst>
                    <a:ext uri="{9D8B030D-6E8A-4147-A177-3AD203B41FA5}">
                      <a16:colId xmlns:a16="http://schemas.microsoft.com/office/drawing/2014/main" val="1098509779"/>
                    </a:ext>
                  </a:extLst>
                </a:gridCol>
                <a:gridCol w="329184">
                  <a:extLst>
                    <a:ext uri="{9D8B030D-6E8A-4147-A177-3AD203B41FA5}">
                      <a16:colId xmlns:a16="http://schemas.microsoft.com/office/drawing/2014/main" val="2903866408"/>
                    </a:ext>
                  </a:extLst>
                </a:gridCol>
                <a:gridCol w="329184">
                  <a:extLst>
                    <a:ext uri="{9D8B030D-6E8A-4147-A177-3AD203B41FA5}">
                      <a16:colId xmlns:a16="http://schemas.microsoft.com/office/drawing/2014/main" val="3494679304"/>
                    </a:ext>
                  </a:extLst>
                </a:gridCol>
                <a:gridCol w="329184">
                  <a:extLst>
                    <a:ext uri="{9D8B030D-6E8A-4147-A177-3AD203B41FA5}">
                      <a16:colId xmlns:a16="http://schemas.microsoft.com/office/drawing/2014/main" val="993749429"/>
                    </a:ext>
                  </a:extLst>
                </a:gridCol>
                <a:gridCol w="329184">
                  <a:extLst>
                    <a:ext uri="{9D8B030D-6E8A-4147-A177-3AD203B41FA5}">
                      <a16:colId xmlns:a16="http://schemas.microsoft.com/office/drawing/2014/main" val="4016784654"/>
                    </a:ext>
                  </a:extLst>
                </a:gridCol>
                <a:gridCol w="329184">
                  <a:extLst>
                    <a:ext uri="{9D8B030D-6E8A-4147-A177-3AD203B41FA5}">
                      <a16:colId xmlns:a16="http://schemas.microsoft.com/office/drawing/2014/main" val="2538587272"/>
                    </a:ext>
                  </a:extLst>
                </a:gridCol>
                <a:gridCol w="329184">
                  <a:extLst>
                    <a:ext uri="{9D8B030D-6E8A-4147-A177-3AD203B41FA5}">
                      <a16:colId xmlns:a16="http://schemas.microsoft.com/office/drawing/2014/main" val="3770829300"/>
                    </a:ext>
                  </a:extLst>
                </a:gridCol>
                <a:gridCol w="329184">
                  <a:extLst>
                    <a:ext uri="{9D8B030D-6E8A-4147-A177-3AD203B41FA5}">
                      <a16:colId xmlns:a16="http://schemas.microsoft.com/office/drawing/2014/main" val="123222060"/>
                    </a:ext>
                  </a:extLst>
                </a:gridCol>
                <a:gridCol w="370332">
                  <a:extLst>
                    <a:ext uri="{9D8B030D-6E8A-4147-A177-3AD203B41FA5}">
                      <a16:colId xmlns:a16="http://schemas.microsoft.com/office/drawing/2014/main" val="256853999"/>
                    </a:ext>
                  </a:extLst>
                </a:gridCol>
                <a:gridCol w="370332">
                  <a:extLst>
                    <a:ext uri="{9D8B030D-6E8A-4147-A177-3AD203B41FA5}">
                      <a16:colId xmlns:a16="http://schemas.microsoft.com/office/drawing/2014/main" val="2293320691"/>
                    </a:ext>
                  </a:extLst>
                </a:gridCol>
                <a:gridCol w="329184">
                  <a:extLst>
                    <a:ext uri="{9D8B030D-6E8A-4147-A177-3AD203B41FA5}">
                      <a16:colId xmlns:a16="http://schemas.microsoft.com/office/drawing/2014/main" val="500552736"/>
                    </a:ext>
                  </a:extLst>
                </a:gridCol>
                <a:gridCol w="329184">
                  <a:extLst>
                    <a:ext uri="{9D8B030D-6E8A-4147-A177-3AD203B41FA5}">
                      <a16:colId xmlns:a16="http://schemas.microsoft.com/office/drawing/2014/main" val="3031931099"/>
                    </a:ext>
                  </a:extLst>
                </a:gridCol>
                <a:gridCol w="370332">
                  <a:extLst>
                    <a:ext uri="{9D8B030D-6E8A-4147-A177-3AD203B41FA5}">
                      <a16:colId xmlns:a16="http://schemas.microsoft.com/office/drawing/2014/main" val="4138747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0776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- 2018-04-27 06:00:02 </a:t>
                      </a:r>
                      <a:r>
                        <a:rPr kumimoji="0" lang="en-US" sz="1000" b="0" i="0" u="none" strike="noStrike" kern="1200" cap="none" spc="0" normalizeH="0" baseline="0" noProof="0">
                          <a:ln>
                            <a:noFill/>
                          </a:ln>
                          <a:solidFill>
                            <a:prstClr val="black"/>
                          </a:solidFill>
                          <a:effectLst/>
                          <a:uLnTx/>
                          <a:uFillTx/>
                          <a:latin typeface="+mn-lt"/>
                          <a:ea typeface="+mn-ea"/>
                          <a:cs typeface="+mn-cs"/>
                        </a:rPr>
                        <a:t> 
 Out and About with Cities: A Walk on the UAE Streets, we can’t enough of @eLSeed’s latest creation at #DubaiOpera! Originally conceived during his year-long residency at Tashkeel Studio, Declaration was initially a temporary installation, created as an emotional testament to art and a love declaration to the calligraphy eL Seed has devoted his life to. Today, it exists in 3D form in the center of #Dubai, as a tribute to the original Declaration and as a way to declare his love for the city of Dubai. Located in the outer courtyard of Dubai Opera, the words that form the sculpture are taken from a quote by His Highness Sheikh Mohammed Bin Rashid Al Maktoum, and state: “Art in all its colors and types reflects the culture of the nations, their history and civilization.”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0778406"/>
                  </a:ext>
                </a:extLst>
              </a:tr>
            </a:tbl>
          </a:graphicData>
        </a:graphic>
      </p:graphicFrame>
      <p:sp>
        <p:nvSpPr>
          <p:cNvPr id="4" name="Text Placeholder 3">
            <a:extLst>
              <a:ext uri="{FF2B5EF4-FFF2-40B4-BE49-F238E27FC236}">
                <a16:creationId xmlns:a16="http://schemas.microsoft.com/office/drawing/2014/main" id="{A8FB33A1-5743-4A4A-9CB4-57C538F54D9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46116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AA3FF-5702-4BB2-B069-7C07E497821C}"/>
              </a:ext>
            </a:extLst>
          </p:cNvPr>
          <p:cNvSpPr>
            <a:spLocks noGrp="1"/>
          </p:cNvSpPr>
          <p:nvPr>
            <p:ph type="title"/>
          </p:nvPr>
        </p:nvSpPr>
        <p:spPr/>
        <p:txBody>
          <a:bodyPr/>
          <a:lstStyle/>
          <a:p>
            <a:r>
              <a:rPr lang="en-US"/>
              <a:t>Facebook Own Posts Table | Cities - 5 of 18</a:t>
            </a:r>
          </a:p>
        </p:txBody>
      </p:sp>
      <p:graphicFrame>
        <p:nvGraphicFramePr>
          <p:cNvPr id="5" name="Table Placeholder 4">
            <a:extLst>
              <a:ext uri="{FF2B5EF4-FFF2-40B4-BE49-F238E27FC236}">
                <a16:creationId xmlns:a16="http://schemas.microsoft.com/office/drawing/2014/main" id="{6E6CC4F8-E741-4827-9DCA-C60489852ED3}"/>
              </a:ext>
            </a:extLst>
          </p:cNvPr>
          <p:cNvGraphicFramePr>
            <a:graphicFrameLocks noGrp="1"/>
          </p:cNvGraphicFramePr>
          <p:nvPr>
            <p:ph type="tbl" sz="quarter" idx="13"/>
            <p:extLst>
              <p:ext uri="{D42A27DB-BD31-4B8C-83A1-F6EECF244321}">
                <p14:modId xmlns:p14="http://schemas.microsoft.com/office/powerpoint/2010/main" val="2167517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93580579"/>
                    </a:ext>
                  </a:extLst>
                </a:gridCol>
                <a:gridCol w="370332">
                  <a:extLst>
                    <a:ext uri="{9D8B030D-6E8A-4147-A177-3AD203B41FA5}">
                      <a16:colId xmlns:a16="http://schemas.microsoft.com/office/drawing/2014/main" val="2665730261"/>
                    </a:ext>
                  </a:extLst>
                </a:gridCol>
                <a:gridCol w="370332">
                  <a:extLst>
                    <a:ext uri="{9D8B030D-6E8A-4147-A177-3AD203B41FA5}">
                      <a16:colId xmlns:a16="http://schemas.microsoft.com/office/drawing/2014/main" val="642674141"/>
                    </a:ext>
                  </a:extLst>
                </a:gridCol>
                <a:gridCol w="370332">
                  <a:extLst>
                    <a:ext uri="{9D8B030D-6E8A-4147-A177-3AD203B41FA5}">
                      <a16:colId xmlns:a16="http://schemas.microsoft.com/office/drawing/2014/main" val="3438028504"/>
                    </a:ext>
                  </a:extLst>
                </a:gridCol>
                <a:gridCol w="329184">
                  <a:extLst>
                    <a:ext uri="{9D8B030D-6E8A-4147-A177-3AD203B41FA5}">
                      <a16:colId xmlns:a16="http://schemas.microsoft.com/office/drawing/2014/main" val="3702417720"/>
                    </a:ext>
                  </a:extLst>
                </a:gridCol>
                <a:gridCol w="329184">
                  <a:extLst>
                    <a:ext uri="{9D8B030D-6E8A-4147-A177-3AD203B41FA5}">
                      <a16:colId xmlns:a16="http://schemas.microsoft.com/office/drawing/2014/main" val="855351846"/>
                    </a:ext>
                  </a:extLst>
                </a:gridCol>
                <a:gridCol w="329184">
                  <a:extLst>
                    <a:ext uri="{9D8B030D-6E8A-4147-A177-3AD203B41FA5}">
                      <a16:colId xmlns:a16="http://schemas.microsoft.com/office/drawing/2014/main" val="2004848179"/>
                    </a:ext>
                  </a:extLst>
                </a:gridCol>
                <a:gridCol w="329184">
                  <a:extLst>
                    <a:ext uri="{9D8B030D-6E8A-4147-A177-3AD203B41FA5}">
                      <a16:colId xmlns:a16="http://schemas.microsoft.com/office/drawing/2014/main" val="2526881141"/>
                    </a:ext>
                  </a:extLst>
                </a:gridCol>
                <a:gridCol w="329184">
                  <a:extLst>
                    <a:ext uri="{9D8B030D-6E8A-4147-A177-3AD203B41FA5}">
                      <a16:colId xmlns:a16="http://schemas.microsoft.com/office/drawing/2014/main" val="3761125532"/>
                    </a:ext>
                  </a:extLst>
                </a:gridCol>
                <a:gridCol w="329184">
                  <a:extLst>
                    <a:ext uri="{9D8B030D-6E8A-4147-A177-3AD203B41FA5}">
                      <a16:colId xmlns:a16="http://schemas.microsoft.com/office/drawing/2014/main" val="3926644553"/>
                    </a:ext>
                  </a:extLst>
                </a:gridCol>
                <a:gridCol w="329184">
                  <a:extLst>
                    <a:ext uri="{9D8B030D-6E8A-4147-A177-3AD203B41FA5}">
                      <a16:colId xmlns:a16="http://schemas.microsoft.com/office/drawing/2014/main" val="2694591951"/>
                    </a:ext>
                  </a:extLst>
                </a:gridCol>
                <a:gridCol w="329184">
                  <a:extLst>
                    <a:ext uri="{9D8B030D-6E8A-4147-A177-3AD203B41FA5}">
                      <a16:colId xmlns:a16="http://schemas.microsoft.com/office/drawing/2014/main" val="2710389191"/>
                    </a:ext>
                  </a:extLst>
                </a:gridCol>
                <a:gridCol w="329184">
                  <a:extLst>
                    <a:ext uri="{9D8B030D-6E8A-4147-A177-3AD203B41FA5}">
                      <a16:colId xmlns:a16="http://schemas.microsoft.com/office/drawing/2014/main" val="4053646474"/>
                    </a:ext>
                  </a:extLst>
                </a:gridCol>
                <a:gridCol w="370332">
                  <a:extLst>
                    <a:ext uri="{9D8B030D-6E8A-4147-A177-3AD203B41FA5}">
                      <a16:colId xmlns:a16="http://schemas.microsoft.com/office/drawing/2014/main" val="4037873892"/>
                    </a:ext>
                  </a:extLst>
                </a:gridCol>
                <a:gridCol w="370332">
                  <a:extLst>
                    <a:ext uri="{9D8B030D-6E8A-4147-A177-3AD203B41FA5}">
                      <a16:colId xmlns:a16="http://schemas.microsoft.com/office/drawing/2014/main" val="548641901"/>
                    </a:ext>
                  </a:extLst>
                </a:gridCol>
                <a:gridCol w="329184">
                  <a:extLst>
                    <a:ext uri="{9D8B030D-6E8A-4147-A177-3AD203B41FA5}">
                      <a16:colId xmlns:a16="http://schemas.microsoft.com/office/drawing/2014/main" val="881029171"/>
                    </a:ext>
                  </a:extLst>
                </a:gridCol>
                <a:gridCol w="329184">
                  <a:extLst>
                    <a:ext uri="{9D8B030D-6E8A-4147-A177-3AD203B41FA5}">
                      <a16:colId xmlns:a16="http://schemas.microsoft.com/office/drawing/2014/main" val="1892728593"/>
                    </a:ext>
                  </a:extLst>
                </a:gridCol>
                <a:gridCol w="370332">
                  <a:extLst>
                    <a:ext uri="{9D8B030D-6E8A-4147-A177-3AD203B41FA5}">
                      <a16:colId xmlns:a16="http://schemas.microsoft.com/office/drawing/2014/main" val="2258357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8451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- 2018-04-27 06:00:01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الاضواء المنسوجة من "نايف فرانسيس" توفر وهجاً رائعا ويمكن تعليق ضوء واحد او كمجموعة،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Weaved lights from #NayefFrancis offer a gorgeous patterned glow and can be hung individually or grouped together. Find them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1927933"/>
                  </a:ext>
                </a:extLst>
              </a:tr>
            </a:tbl>
          </a:graphicData>
        </a:graphic>
      </p:graphicFrame>
      <p:sp>
        <p:nvSpPr>
          <p:cNvPr id="4" name="Text Placeholder 3">
            <a:extLst>
              <a:ext uri="{FF2B5EF4-FFF2-40B4-BE49-F238E27FC236}">
                <a16:creationId xmlns:a16="http://schemas.microsoft.com/office/drawing/2014/main" id="{6C90D733-3532-41DD-933B-AE2373C677A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337707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865AC-48D4-4B65-9095-5C5BD987DED8}"/>
              </a:ext>
            </a:extLst>
          </p:cNvPr>
          <p:cNvSpPr>
            <a:spLocks noGrp="1"/>
          </p:cNvSpPr>
          <p:nvPr>
            <p:ph type="title"/>
          </p:nvPr>
        </p:nvSpPr>
        <p:spPr/>
        <p:txBody>
          <a:bodyPr/>
          <a:lstStyle/>
          <a:p>
            <a:r>
              <a:rPr lang="en-US"/>
              <a:t>Facebook Own Posts Table | Cities - 6 of 18</a:t>
            </a:r>
          </a:p>
        </p:txBody>
      </p:sp>
      <p:graphicFrame>
        <p:nvGraphicFramePr>
          <p:cNvPr id="5" name="Table Placeholder 4">
            <a:extLst>
              <a:ext uri="{FF2B5EF4-FFF2-40B4-BE49-F238E27FC236}">
                <a16:creationId xmlns:a16="http://schemas.microsoft.com/office/drawing/2014/main" id="{DDBA2516-FF79-4729-B2B7-3825E077502B}"/>
              </a:ext>
            </a:extLst>
          </p:cNvPr>
          <p:cNvGraphicFramePr>
            <a:graphicFrameLocks noGrp="1"/>
          </p:cNvGraphicFramePr>
          <p:nvPr>
            <p:ph type="tbl" sz="quarter" idx="13"/>
            <p:extLst>
              <p:ext uri="{D42A27DB-BD31-4B8C-83A1-F6EECF244321}">
                <p14:modId xmlns:p14="http://schemas.microsoft.com/office/powerpoint/2010/main" val="3798536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68730341"/>
                    </a:ext>
                  </a:extLst>
                </a:gridCol>
                <a:gridCol w="370332">
                  <a:extLst>
                    <a:ext uri="{9D8B030D-6E8A-4147-A177-3AD203B41FA5}">
                      <a16:colId xmlns:a16="http://schemas.microsoft.com/office/drawing/2014/main" val="3503474166"/>
                    </a:ext>
                  </a:extLst>
                </a:gridCol>
                <a:gridCol w="370332">
                  <a:extLst>
                    <a:ext uri="{9D8B030D-6E8A-4147-A177-3AD203B41FA5}">
                      <a16:colId xmlns:a16="http://schemas.microsoft.com/office/drawing/2014/main" val="1957724246"/>
                    </a:ext>
                  </a:extLst>
                </a:gridCol>
                <a:gridCol w="370332">
                  <a:extLst>
                    <a:ext uri="{9D8B030D-6E8A-4147-A177-3AD203B41FA5}">
                      <a16:colId xmlns:a16="http://schemas.microsoft.com/office/drawing/2014/main" val="2744644765"/>
                    </a:ext>
                  </a:extLst>
                </a:gridCol>
                <a:gridCol w="329184">
                  <a:extLst>
                    <a:ext uri="{9D8B030D-6E8A-4147-A177-3AD203B41FA5}">
                      <a16:colId xmlns:a16="http://schemas.microsoft.com/office/drawing/2014/main" val="2889835450"/>
                    </a:ext>
                  </a:extLst>
                </a:gridCol>
                <a:gridCol w="329184">
                  <a:extLst>
                    <a:ext uri="{9D8B030D-6E8A-4147-A177-3AD203B41FA5}">
                      <a16:colId xmlns:a16="http://schemas.microsoft.com/office/drawing/2014/main" val="2668861336"/>
                    </a:ext>
                  </a:extLst>
                </a:gridCol>
                <a:gridCol w="329184">
                  <a:extLst>
                    <a:ext uri="{9D8B030D-6E8A-4147-A177-3AD203B41FA5}">
                      <a16:colId xmlns:a16="http://schemas.microsoft.com/office/drawing/2014/main" val="1386557283"/>
                    </a:ext>
                  </a:extLst>
                </a:gridCol>
                <a:gridCol w="329184">
                  <a:extLst>
                    <a:ext uri="{9D8B030D-6E8A-4147-A177-3AD203B41FA5}">
                      <a16:colId xmlns:a16="http://schemas.microsoft.com/office/drawing/2014/main" val="3144835929"/>
                    </a:ext>
                  </a:extLst>
                </a:gridCol>
                <a:gridCol w="329184">
                  <a:extLst>
                    <a:ext uri="{9D8B030D-6E8A-4147-A177-3AD203B41FA5}">
                      <a16:colId xmlns:a16="http://schemas.microsoft.com/office/drawing/2014/main" val="3183895239"/>
                    </a:ext>
                  </a:extLst>
                </a:gridCol>
                <a:gridCol w="329184">
                  <a:extLst>
                    <a:ext uri="{9D8B030D-6E8A-4147-A177-3AD203B41FA5}">
                      <a16:colId xmlns:a16="http://schemas.microsoft.com/office/drawing/2014/main" val="2331436567"/>
                    </a:ext>
                  </a:extLst>
                </a:gridCol>
                <a:gridCol w="329184">
                  <a:extLst>
                    <a:ext uri="{9D8B030D-6E8A-4147-A177-3AD203B41FA5}">
                      <a16:colId xmlns:a16="http://schemas.microsoft.com/office/drawing/2014/main" val="65725024"/>
                    </a:ext>
                  </a:extLst>
                </a:gridCol>
                <a:gridCol w="329184">
                  <a:extLst>
                    <a:ext uri="{9D8B030D-6E8A-4147-A177-3AD203B41FA5}">
                      <a16:colId xmlns:a16="http://schemas.microsoft.com/office/drawing/2014/main" val="4287937769"/>
                    </a:ext>
                  </a:extLst>
                </a:gridCol>
                <a:gridCol w="329184">
                  <a:extLst>
                    <a:ext uri="{9D8B030D-6E8A-4147-A177-3AD203B41FA5}">
                      <a16:colId xmlns:a16="http://schemas.microsoft.com/office/drawing/2014/main" val="469273014"/>
                    </a:ext>
                  </a:extLst>
                </a:gridCol>
                <a:gridCol w="370332">
                  <a:extLst>
                    <a:ext uri="{9D8B030D-6E8A-4147-A177-3AD203B41FA5}">
                      <a16:colId xmlns:a16="http://schemas.microsoft.com/office/drawing/2014/main" val="3918451200"/>
                    </a:ext>
                  </a:extLst>
                </a:gridCol>
                <a:gridCol w="370332">
                  <a:extLst>
                    <a:ext uri="{9D8B030D-6E8A-4147-A177-3AD203B41FA5}">
                      <a16:colId xmlns:a16="http://schemas.microsoft.com/office/drawing/2014/main" val="2679565573"/>
                    </a:ext>
                  </a:extLst>
                </a:gridCol>
                <a:gridCol w="329184">
                  <a:extLst>
                    <a:ext uri="{9D8B030D-6E8A-4147-A177-3AD203B41FA5}">
                      <a16:colId xmlns:a16="http://schemas.microsoft.com/office/drawing/2014/main" val="3089016628"/>
                    </a:ext>
                  </a:extLst>
                </a:gridCol>
                <a:gridCol w="329184">
                  <a:extLst>
                    <a:ext uri="{9D8B030D-6E8A-4147-A177-3AD203B41FA5}">
                      <a16:colId xmlns:a16="http://schemas.microsoft.com/office/drawing/2014/main" val="2992617657"/>
                    </a:ext>
                  </a:extLst>
                </a:gridCol>
                <a:gridCol w="370332">
                  <a:extLst>
                    <a:ext uri="{9D8B030D-6E8A-4147-A177-3AD203B41FA5}">
                      <a16:colId xmlns:a16="http://schemas.microsoft.com/office/drawing/2014/main" val="2708199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9969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- 2018-04-26 08:05:13 </a:t>
                      </a:r>
                      <a:r>
                        <a:rPr kumimoji="0" lang="en-US" sz="1000" b="0" i="0" u="none" strike="noStrike" kern="1200" cap="none" spc="0" normalizeH="0" baseline="0" noProof="0">
                          <a:ln>
                            <a:noFill/>
                          </a:ln>
                          <a:solidFill>
                            <a:prstClr val="black"/>
                          </a:solidFill>
                          <a:effectLst/>
                          <a:uLnTx/>
                          <a:uFillTx/>
                          <a:latin typeface="+mn-lt"/>
                          <a:ea typeface="+mn-ea"/>
                          <a:cs typeface="+mn-cs"/>
                        </a:rPr>
                        <a:t> 
 This week we love the site-specific permanent installation “Elastika” created by #ZahaHadid. It can be found in the heart of Miami’s Design District, within the historic Moore building which was originally built in 1921 as a furniture showroom space. The Moore building contains four floors and is focused around a soaring central atrium which houses Hadid’s creation. Installed in 2005, Elastika was commissioned by building owner Craig Robinson and connects the spaces and floors across the atrium of the building. Sharing Hadid’s characteristic fluid curves, it stretches and spans the open interior, establishing an elastic connection between the different floors of the building, simultaneously complementing and contradicting the surrounding space.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0049877"/>
                  </a:ext>
                </a:extLst>
              </a:tr>
            </a:tbl>
          </a:graphicData>
        </a:graphic>
      </p:graphicFrame>
      <p:sp>
        <p:nvSpPr>
          <p:cNvPr id="4" name="Text Placeholder 3">
            <a:extLst>
              <a:ext uri="{FF2B5EF4-FFF2-40B4-BE49-F238E27FC236}">
                <a16:creationId xmlns:a16="http://schemas.microsoft.com/office/drawing/2014/main" id="{52885DFD-7AE0-4086-B679-5F39FCD5699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15529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29700-C105-4A3F-ABBA-2946D7486632}"/>
              </a:ext>
            </a:extLst>
          </p:cNvPr>
          <p:cNvSpPr>
            <a:spLocks noGrp="1"/>
          </p:cNvSpPr>
          <p:nvPr>
            <p:ph type="title"/>
          </p:nvPr>
        </p:nvSpPr>
        <p:spPr/>
        <p:txBody>
          <a:bodyPr/>
          <a:lstStyle/>
          <a:p>
            <a:r>
              <a:rPr lang="en-US"/>
              <a:t>Facebook Own Posts Table | Cities - 7 of 18</a:t>
            </a:r>
          </a:p>
        </p:txBody>
      </p:sp>
      <p:graphicFrame>
        <p:nvGraphicFramePr>
          <p:cNvPr id="5" name="Table Placeholder 4">
            <a:extLst>
              <a:ext uri="{FF2B5EF4-FFF2-40B4-BE49-F238E27FC236}">
                <a16:creationId xmlns:a16="http://schemas.microsoft.com/office/drawing/2014/main" id="{8163F931-497E-4F2F-8F01-4D06D177A0FD}"/>
              </a:ext>
            </a:extLst>
          </p:cNvPr>
          <p:cNvGraphicFramePr>
            <a:graphicFrameLocks noGrp="1"/>
          </p:cNvGraphicFramePr>
          <p:nvPr>
            <p:ph type="tbl" sz="quarter" idx="13"/>
            <p:extLst>
              <p:ext uri="{D42A27DB-BD31-4B8C-83A1-F6EECF244321}">
                <p14:modId xmlns:p14="http://schemas.microsoft.com/office/powerpoint/2010/main" val="1603970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26022763"/>
                    </a:ext>
                  </a:extLst>
                </a:gridCol>
                <a:gridCol w="370332">
                  <a:extLst>
                    <a:ext uri="{9D8B030D-6E8A-4147-A177-3AD203B41FA5}">
                      <a16:colId xmlns:a16="http://schemas.microsoft.com/office/drawing/2014/main" val="3702893149"/>
                    </a:ext>
                  </a:extLst>
                </a:gridCol>
                <a:gridCol w="370332">
                  <a:extLst>
                    <a:ext uri="{9D8B030D-6E8A-4147-A177-3AD203B41FA5}">
                      <a16:colId xmlns:a16="http://schemas.microsoft.com/office/drawing/2014/main" val="464451761"/>
                    </a:ext>
                  </a:extLst>
                </a:gridCol>
                <a:gridCol w="370332">
                  <a:extLst>
                    <a:ext uri="{9D8B030D-6E8A-4147-A177-3AD203B41FA5}">
                      <a16:colId xmlns:a16="http://schemas.microsoft.com/office/drawing/2014/main" val="813746498"/>
                    </a:ext>
                  </a:extLst>
                </a:gridCol>
                <a:gridCol w="329184">
                  <a:extLst>
                    <a:ext uri="{9D8B030D-6E8A-4147-A177-3AD203B41FA5}">
                      <a16:colId xmlns:a16="http://schemas.microsoft.com/office/drawing/2014/main" val="1199804029"/>
                    </a:ext>
                  </a:extLst>
                </a:gridCol>
                <a:gridCol w="329184">
                  <a:extLst>
                    <a:ext uri="{9D8B030D-6E8A-4147-A177-3AD203B41FA5}">
                      <a16:colId xmlns:a16="http://schemas.microsoft.com/office/drawing/2014/main" val="498384413"/>
                    </a:ext>
                  </a:extLst>
                </a:gridCol>
                <a:gridCol w="329184">
                  <a:extLst>
                    <a:ext uri="{9D8B030D-6E8A-4147-A177-3AD203B41FA5}">
                      <a16:colId xmlns:a16="http://schemas.microsoft.com/office/drawing/2014/main" val="2002532289"/>
                    </a:ext>
                  </a:extLst>
                </a:gridCol>
                <a:gridCol w="329184">
                  <a:extLst>
                    <a:ext uri="{9D8B030D-6E8A-4147-A177-3AD203B41FA5}">
                      <a16:colId xmlns:a16="http://schemas.microsoft.com/office/drawing/2014/main" val="3809156379"/>
                    </a:ext>
                  </a:extLst>
                </a:gridCol>
                <a:gridCol w="329184">
                  <a:extLst>
                    <a:ext uri="{9D8B030D-6E8A-4147-A177-3AD203B41FA5}">
                      <a16:colId xmlns:a16="http://schemas.microsoft.com/office/drawing/2014/main" val="3640094884"/>
                    </a:ext>
                  </a:extLst>
                </a:gridCol>
                <a:gridCol w="329184">
                  <a:extLst>
                    <a:ext uri="{9D8B030D-6E8A-4147-A177-3AD203B41FA5}">
                      <a16:colId xmlns:a16="http://schemas.microsoft.com/office/drawing/2014/main" val="1940267630"/>
                    </a:ext>
                  </a:extLst>
                </a:gridCol>
                <a:gridCol w="329184">
                  <a:extLst>
                    <a:ext uri="{9D8B030D-6E8A-4147-A177-3AD203B41FA5}">
                      <a16:colId xmlns:a16="http://schemas.microsoft.com/office/drawing/2014/main" val="2579978128"/>
                    </a:ext>
                  </a:extLst>
                </a:gridCol>
                <a:gridCol w="329184">
                  <a:extLst>
                    <a:ext uri="{9D8B030D-6E8A-4147-A177-3AD203B41FA5}">
                      <a16:colId xmlns:a16="http://schemas.microsoft.com/office/drawing/2014/main" val="1406651526"/>
                    </a:ext>
                  </a:extLst>
                </a:gridCol>
                <a:gridCol w="329184">
                  <a:extLst>
                    <a:ext uri="{9D8B030D-6E8A-4147-A177-3AD203B41FA5}">
                      <a16:colId xmlns:a16="http://schemas.microsoft.com/office/drawing/2014/main" val="2386215637"/>
                    </a:ext>
                  </a:extLst>
                </a:gridCol>
                <a:gridCol w="370332">
                  <a:extLst>
                    <a:ext uri="{9D8B030D-6E8A-4147-A177-3AD203B41FA5}">
                      <a16:colId xmlns:a16="http://schemas.microsoft.com/office/drawing/2014/main" val="1809742720"/>
                    </a:ext>
                  </a:extLst>
                </a:gridCol>
                <a:gridCol w="370332">
                  <a:extLst>
                    <a:ext uri="{9D8B030D-6E8A-4147-A177-3AD203B41FA5}">
                      <a16:colId xmlns:a16="http://schemas.microsoft.com/office/drawing/2014/main" val="1432160539"/>
                    </a:ext>
                  </a:extLst>
                </a:gridCol>
                <a:gridCol w="329184">
                  <a:extLst>
                    <a:ext uri="{9D8B030D-6E8A-4147-A177-3AD203B41FA5}">
                      <a16:colId xmlns:a16="http://schemas.microsoft.com/office/drawing/2014/main" val="2123672003"/>
                    </a:ext>
                  </a:extLst>
                </a:gridCol>
                <a:gridCol w="329184">
                  <a:extLst>
                    <a:ext uri="{9D8B030D-6E8A-4147-A177-3AD203B41FA5}">
                      <a16:colId xmlns:a16="http://schemas.microsoft.com/office/drawing/2014/main" val="1160863205"/>
                    </a:ext>
                  </a:extLst>
                </a:gridCol>
                <a:gridCol w="370332">
                  <a:extLst>
                    <a:ext uri="{9D8B030D-6E8A-4147-A177-3AD203B41FA5}">
                      <a16:colId xmlns:a16="http://schemas.microsoft.com/office/drawing/2014/main" val="2625340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25950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- 2018-04-26 07:18:53 </a:t>
                      </a:r>
                      <a:r>
                        <a:rPr kumimoji="0" lang="en-US" sz="1000" b="0" i="0" u="none" strike="noStrike" kern="1200" cap="none" spc="0" normalizeH="0" baseline="0" noProof="0">
                          <a:ln>
                            <a:noFill/>
                          </a:ln>
                          <a:solidFill>
                            <a:prstClr val="black"/>
                          </a:solidFill>
                          <a:effectLst/>
                          <a:uLnTx/>
                          <a:uFillTx/>
                          <a:latin typeface="+mn-lt"/>
                          <a:ea typeface="+mn-ea"/>
                          <a:cs typeface="+mn-cs"/>
                        </a:rPr>
                        <a:t> 
 Fine French ceramic tradition gives way to contemporary, lighthearted styles. Find the latest from FDC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54525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- 2018-04-26 06:00:01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ديكور عربات القيادة من" اوتانتك مودلز" ستحسّن ديكور غرفتك،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Driving décor from #AuthenticModels is sure to rev up your interior style! Discover the selection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7783485"/>
                  </a:ext>
                </a:extLst>
              </a:tr>
            </a:tbl>
          </a:graphicData>
        </a:graphic>
      </p:graphicFrame>
      <p:sp>
        <p:nvSpPr>
          <p:cNvPr id="4" name="Text Placeholder 3">
            <a:extLst>
              <a:ext uri="{FF2B5EF4-FFF2-40B4-BE49-F238E27FC236}">
                <a16:creationId xmlns:a16="http://schemas.microsoft.com/office/drawing/2014/main" id="{9D627C13-3CD7-4809-BD33-7B5A5ACEBA5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3339779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7DEB9-F346-4FE5-910E-B68E423DD7BC}"/>
              </a:ext>
            </a:extLst>
          </p:cNvPr>
          <p:cNvSpPr>
            <a:spLocks noGrp="1"/>
          </p:cNvSpPr>
          <p:nvPr>
            <p:ph type="title"/>
          </p:nvPr>
        </p:nvSpPr>
        <p:spPr/>
        <p:txBody>
          <a:bodyPr/>
          <a:lstStyle/>
          <a:p>
            <a:r>
              <a:rPr lang="en-US"/>
              <a:t>Facebook Own Posts Table | Cities - 8 of 18</a:t>
            </a:r>
          </a:p>
        </p:txBody>
      </p:sp>
      <p:graphicFrame>
        <p:nvGraphicFramePr>
          <p:cNvPr id="5" name="Table Placeholder 4">
            <a:extLst>
              <a:ext uri="{FF2B5EF4-FFF2-40B4-BE49-F238E27FC236}">
                <a16:creationId xmlns:a16="http://schemas.microsoft.com/office/drawing/2014/main" id="{43433E46-0667-409B-A78B-9701510B6ECC}"/>
              </a:ext>
            </a:extLst>
          </p:cNvPr>
          <p:cNvGraphicFramePr>
            <a:graphicFrameLocks noGrp="1"/>
          </p:cNvGraphicFramePr>
          <p:nvPr>
            <p:ph type="tbl" sz="quarter" idx="13"/>
            <p:extLst>
              <p:ext uri="{D42A27DB-BD31-4B8C-83A1-F6EECF244321}">
                <p14:modId xmlns:p14="http://schemas.microsoft.com/office/powerpoint/2010/main" val="3835173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25300528"/>
                    </a:ext>
                  </a:extLst>
                </a:gridCol>
                <a:gridCol w="370332">
                  <a:extLst>
                    <a:ext uri="{9D8B030D-6E8A-4147-A177-3AD203B41FA5}">
                      <a16:colId xmlns:a16="http://schemas.microsoft.com/office/drawing/2014/main" val="644688006"/>
                    </a:ext>
                  </a:extLst>
                </a:gridCol>
                <a:gridCol w="370332">
                  <a:extLst>
                    <a:ext uri="{9D8B030D-6E8A-4147-A177-3AD203B41FA5}">
                      <a16:colId xmlns:a16="http://schemas.microsoft.com/office/drawing/2014/main" val="1136302582"/>
                    </a:ext>
                  </a:extLst>
                </a:gridCol>
                <a:gridCol w="370332">
                  <a:extLst>
                    <a:ext uri="{9D8B030D-6E8A-4147-A177-3AD203B41FA5}">
                      <a16:colId xmlns:a16="http://schemas.microsoft.com/office/drawing/2014/main" val="922520949"/>
                    </a:ext>
                  </a:extLst>
                </a:gridCol>
                <a:gridCol w="329184">
                  <a:extLst>
                    <a:ext uri="{9D8B030D-6E8A-4147-A177-3AD203B41FA5}">
                      <a16:colId xmlns:a16="http://schemas.microsoft.com/office/drawing/2014/main" val="3538720241"/>
                    </a:ext>
                  </a:extLst>
                </a:gridCol>
                <a:gridCol w="329184">
                  <a:extLst>
                    <a:ext uri="{9D8B030D-6E8A-4147-A177-3AD203B41FA5}">
                      <a16:colId xmlns:a16="http://schemas.microsoft.com/office/drawing/2014/main" val="510740545"/>
                    </a:ext>
                  </a:extLst>
                </a:gridCol>
                <a:gridCol w="329184">
                  <a:extLst>
                    <a:ext uri="{9D8B030D-6E8A-4147-A177-3AD203B41FA5}">
                      <a16:colId xmlns:a16="http://schemas.microsoft.com/office/drawing/2014/main" val="603724935"/>
                    </a:ext>
                  </a:extLst>
                </a:gridCol>
                <a:gridCol w="329184">
                  <a:extLst>
                    <a:ext uri="{9D8B030D-6E8A-4147-A177-3AD203B41FA5}">
                      <a16:colId xmlns:a16="http://schemas.microsoft.com/office/drawing/2014/main" val="3031960084"/>
                    </a:ext>
                  </a:extLst>
                </a:gridCol>
                <a:gridCol w="329184">
                  <a:extLst>
                    <a:ext uri="{9D8B030D-6E8A-4147-A177-3AD203B41FA5}">
                      <a16:colId xmlns:a16="http://schemas.microsoft.com/office/drawing/2014/main" val="1907643784"/>
                    </a:ext>
                  </a:extLst>
                </a:gridCol>
                <a:gridCol w="329184">
                  <a:extLst>
                    <a:ext uri="{9D8B030D-6E8A-4147-A177-3AD203B41FA5}">
                      <a16:colId xmlns:a16="http://schemas.microsoft.com/office/drawing/2014/main" val="2850364865"/>
                    </a:ext>
                  </a:extLst>
                </a:gridCol>
                <a:gridCol w="329184">
                  <a:extLst>
                    <a:ext uri="{9D8B030D-6E8A-4147-A177-3AD203B41FA5}">
                      <a16:colId xmlns:a16="http://schemas.microsoft.com/office/drawing/2014/main" val="1466462677"/>
                    </a:ext>
                  </a:extLst>
                </a:gridCol>
                <a:gridCol w="329184">
                  <a:extLst>
                    <a:ext uri="{9D8B030D-6E8A-4147-A177-3AD203B41FA5}">
                      <a16:colId xmlns:a16="http://schemas.microsoft.com/office/drawing/2014/main" val="699340552"/>
                    </a:ext>
                  </a:extLst>
                </a:gridCol>
                <a:gridCol w="329184">
                  <a:extLst>
                    <a:ext uri="{9D8B030D-6E8A-4147-A177-3AD203B41FA5}">
                      <a16:colId xmlns:a16="http://schemas.microsoft.com/office/drawing/2014/main" val="3033376874"/>
                    </a:ext>
                  </a:extLst>
                </a:gridCol>
                <a:gridCol w="370332">
                  <a:extLst>
                    <a:ext uri="{9D8B030D-6E8A-4147-A177-3AD203B41FA5}">
                      <a16:colId xmlns:a16="http://schemas.microsoft.com/office/drawing/2014/main" val="2772441404"/>
                    </a:ext>
                  </a:extLst>
                </a:gridCol>
                <a:gridCol w="370332">
                  <a:extLst>
                    <a:ext uri="{9D8B030D-6E8A-4147-A177-3AD203B41FA5}">
                      <a16:colId xmlns:a16="http://schemas.microsoft.com/office/drawing/2014/main" val="3602229332"/>
                    </a:ext>
                  </a:extLst>
                </a:gridCol>
                <a:gridCol w="329184">
                  <a:extLst>
                    <a:ext uri="{9D8B030D-6E8A-4147-A177-3AD203B41FA5}">
                      <a16:colId xmlns:a16="http://schemas.microsoft.com/office/drawing/2014/main" val="2772988742"/>
                    </a:ext>
                  </a:extLst>
                </a:gridCol>
                <a:gridCol w="329184">
                  <a:extLst>
                    <a:ext uri="{9D8B030D-6E8A-4147-A177-3AD203B41FA5}">
                      <a16:colId xmlns:a16="http://schemas.microsoft.com/office/drawing/2014/main" val="765195410"/>
                    </a:ext>
                  </a:extLst>
                </a:gridCol>
                <a:gridCol w="370332">
                  <a:extLst>
                    <a:ext uri="{9D8B030D-6E8A-4147-A177-3AD203B41FA5}">
                      <a16:colId xmlns:a16="http://schemas.microsoft.com/office/drawing/2014/main" val="2923629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3175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- 2018-04-25 08:06:56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الاضاءة الطائرة من " فلايت"،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Set the light bulb free with #Flyte! Find your favorite levitating light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5963152"/>
                  </a:ext>
                </a:extLst>
              </a:tr>
            </a:tbl>
          </a:graphicData>
        </a:graphic>
      </p:graphicFrame>
      <p:sp>
        <p:nvSpPr>
          <p:cNvPr id="4" name="Text Placeholder 3">
            <a:extLst>
              <a:ext uri="{FF2B5EF4-FFF2-40B4-BE49-F238E27FC236}">
                <a16:creationId xmlns:a16="http://schemas.microsoft.com/office/drawing/2014/main" id="{B129DCFF-49ED-4C58-A3D9-EFA811ED62D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124279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2936B-8594-4125-8E02-2F69B0912BBB}"/>
              </a:ext>
            </a:extLst>
          </p:cNvPr>
          <p:cNvSpPr>
            <a:spLocks noGrp="1"/>
          </p:cNvSpPr>
          <p:nvPr>
            <p:ph type="title"/>
          </p:nvPr>
        </p:nvSpPr>
        <p:spPr/>
        <p:txBody>
          <a:bodyPr/>
          <a:lstStyle/>
          <a:p>
            <a:r>
              <a:rPr lang="en-US"/>
              <a:t>Facebook Own Posts Table | Cities - 9 of 18</a:t>
            </a:r>
          </a:p>
        </p:txBody>
      </p:sp>
      <p:graphicFrame>
        <p:nvGraphicFramePr>
          <p:cNvPr id="5" name="Table Placeholder 4">
            <a:extLst>
              <a:ext uri="{FF2B5EF4-FFF2-40B4-BE49-F238E27FC236}">
                <a16:creationId xmlns:a16="http://schemas.microsoft.com/office/drawing/2014/main" id="{B3A02F7C-206C-4B50-8C9B-6CEFEDFCEC7B}"/>
              </a:ext>
            </a:extLst>
          </p:cNvPr>
          <p:cNvGraphicFramePr>
            <a:graphicFrameLocks noGrp="1"/>
          </p:cNvGraphicFramePr>
          <p:nvPr>
            <p:ph type="tbl" sz="quarter" idx="13"/>
            <p:extLst>
              <p:ext uri="{D42A27DB-BD31-4B8C-83A1-F6EECF244321}">
                <p14:modId xmlns:p14="http://schemas.microsoft.com/office/powerpoint/2010/main" val="268306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01902143"/>
                    </a:ext>
                  </a:extLst>
                </a:gridCol>
                <a:gridCol w="370332">
                  <a:extLst>
                    <a:ext uri="{9D8B030D-6E8A-4147-A177-3AD203B41FA5}">
                      <a16:colId xmlns:a16="http://schemas.microsoft.com/office/drawing/2014/main" val="3728265978"/>
                    </a:ext>
                  </a:extLst>
                </a:gridCol>
                <a:gridCol w="370332">
                  <a:extLst>
                    <a:ext uri="{9D8B030D-6E8A-4147-A177-3AD203B41FA5}">
                      <a16:colId xmlns:a16="http://schemas.microsoft.com/office/drawing/2014/main" val="1588778415"/>
                    </a:ext>
                  </a:extLst>
                </a:gridCol>
                <a:gridCol w="370332">
                  <a:extLst>
                    <a:ext uri="{9D8B030D-6E8A-4147-A177-3AD203B41FA5}">
                      <a16:colId xmlns:a16="http://schemas.microsoft.com/office/drawing/2014/main" val="3008904393"/>
                    </a:ext>
                  </a:extLst>
                </a:gridCol>
                <a:gridCol w="329184">
                  <a:extLst>
                    <a:ext uri="{9D8B030D-6E8A-4147-A177-3AD203B41FA5}">
                      <a16:colId xmlns:a16="http://schemas.microsoft.com/office/drawing/2014/main" val="2103902587"/>
                    </a:ext>
                  </a:extLst>
                </a:gridCol>
                <a:gridCol w="329184">
                  <a:extLst>
                    <a:ext uri="{9D8B030D-6E8A-4147-A177-3AD203B41FA5}">
                      <a16:colId xmlns:a16="http://schemas.microsoft.com/office/drawing/2014/main" val="1494987356"/>
                    </a:ext>
                  </a:extLst>
                </a:gridCol>
                <a:gridCol w="329184">
                  <a:extLst>
                    <a:ext uri="{9D8B030D-6E8A-4147-A177-3AD203B41FA5}">
                      <a16:colId xmlns:a16="http://schemas.microsoft.com/office/drawing/2014/main" val="2163953547"/>
                    </a:ext>
                  </a:extLst>
                </a:gridCol>
                <a:gridCol w="329184">
                  <a:extLst>
                    <a:ext uri="{9D8B030D-6E8A-4147-A177-3AD203B41FA5}">
                      <a16:colId xmlns:a16="http://schemas.microsoft.com/office/drawing/2014/main" val="756351253"/>
                    </a:ext>
                  </a:extLst>
                </a:gridCol>
                <a:gridCol w="329184">
                  <a:extLst>
                    <a:ext uri="{9D8B030D-6E8A-4147-A177-3AD203B41FA5}">
                      <a16:colId xmlns:a16="http://schemas.microsoft.com/office/drawing/2014/main" val="2390346397"/>
                    </a:ext>
                  </a:extLst>
                </a:gridCol>
                <a:gridCol w="329184">
                  <a:extLst>
                    <a:ext uri="{9D8B030D-6E8A-4147-A177-3AD203B41FA5}">
                      <a16:colId xmlns:a16="http://schemas.microsoft.com/office/drawing/2014/main" val="3058769625"/>
                    </a:ext>
                  </a:extLst>
                </a:gridCol>
                <a:gridCol w="329184">
                  <a:extLst>
                    <a:ext uri="{9D8B030D-6E8A-4147-A177-3AD203B41FA5}">
                      <a16:colId xmlns:a16="http://schemas.microsoft.com/office/drawing/2014/main" val="1426550020"/>
                    </a:ext>
                  </a:extLst>
                </a:gridCol>
                <a:gridCol w="329184">
                  <a:extLst>
                    <a:ext uri="{9D8B030D-6E8A-4147-A177-3AD203B41FA5}">
                      <a16:colId xmlns:a16="http://schemas.microsoft.com/office/drawing/2014/main" val="4137656446"/>
                    </a:ext>
                  </a:extLst>
                </a:gridCol>
                <a:gridCol w="329184">
                  <a:extLst>
                    <a:ext uri="{9D8B030D-6E8A-4147-A177-3AD203B41FA5}">
                      <a16:colId xmlns:a16="http://schemas.microsoft.com/office/drawing/2014/main" val="527386240"/>
                    </a:ext>
                  </a:extLst>
                </a:gridCol>
                <a:gridCol w="370332">
                  <a:extLst>
                    <a:ext uri="{9D8B030D-6E8A-4147-A177-3AD203B41FA5}">
                      <a16:colId xmlns:a16="http://schemas.microsoft.com/office/drawing/2014/main" val="3412555540"/>
                    </a:ext>
                  </a:extLst>
                </a:gridCol>
                <a:gridCol w="370332">
                  <a:extLst>
                    <a:ext uri="{9D8B030D-6E8A-4147-A177-3AD203B41FA5}">
                      <a16:colId xmlns:a16="http://schemas.microsoft.com/office/drawing/2014/main" val="2163027165"/>
                    </a:ext>
                  </a:extLst>
                </a:gridCol>
                <a:gridCol w="329184">
                  <a:extLst>
                    <a:ext uri="{9D8B030D-6E8A-4147-A177-3AD203B41FA5}">
                      <a16:colId xmlns:a16="http://schemas.microsoft.com/office/drawing/2014/main" val="3278612039"/>
                    </a:ext>
                  </a:extLst>
                </a:gridCol>
                <a:gridCol w="329184">
                  <a:extLst>
                    <a:ext uri="{9D8B030D-6E8A-4147-A177-3AD203B41FA5}">
                      <a16:colId xmlns:a16="http://schemas.microsoft.com/office/drawing/2014/main" val="2797620546"/>
                    </a:ext>
                  </a:extLst>
                </a:gridCol>
                <a:gridCol w="370332">
                  <a:extLst>
                    <a:ext uri="{9D8B030D-6E8A-4147-A177-3AD203B41FA5}">
                      <a16:colId xmlns:a16="http://schemas.microsoft.com/office/drawing/2014/main" val="1062844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8680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- 2018-04-25 07:12:43 </a:t>
                      </a:r>
                      <a:r>
                        <a:rPr kumimoji="0" lang="en-US" sz="1000" b="0" i="0" u="none" strike="noStrike" kern="1200" cap="none" spc="0" normalizeH="0" baseline="0" noProof="0">
                          <a:ln>
                            <a:noFill/>
                          </a:ln>
                          <a:solidFill>
                            <a:prstClr val="black"/>
                          </a:solidFill>
                          <a:effectLst/>
                          <a:uLnTx/>
                          <a:uFillTx/>
                          <a:latin typeface="+mn-lt"/>
                          <a:ea typeface="+mn-ea"/>
                          <a:cs typeface="+mn-cs"/>
                        </a:rPr>
                        <a:t> 
 A Glimpse of Spaces: Inspiration by Cities' very own founder, Hazem Aljesr, found at Montroi’s flagship store in D3. The installation, titled Vitalism, made its debut at #DubaiDesignWeek in November 2017. Presented as an invitation to connectivity and unity, the creation of Zeinab Alhashemi depicts ‘Gargour,’ handcrafted traditional metal fish traps. Offering a different perspective on crafting, the unfinished forms capture the beauty of the creation process while sharing a focus on preserving cultural traditions and honoring artisanal 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2021225"/>
                  </a:ext>
                </a:extLst>
              </a:tr>
            </a:tbl>
          </a:graphicData>
        </a:graphic>
      </p:graphicFrame>
      <p:sp>
        <p:nvSpPr>
          <p:cNvPr id="4" name="Text Placeholder 3">
            <a:extLst>
              <a:ext uri="{FF2B5EF4-FFF2-40B4-BE49-F238E27FC236}">
                <a16:creationId xmlns:a16="http://schemas.microsoft.com/office/drawing/2014/main" id="{113ED3DE-56D2-41BA-A4D8-5849EAB8F8E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62730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0D83E-6B30-480C-9FE7-526098DF7B76}"/>
              </a:ext>
            </a:extLst>
          </p:cNvPr>
          <p:cNvSpPr>
            <a:spLocks noGrp="1"/>
          </p:cNvSpPr>
          <p:nvPr>
            <p:ph type="title"/>
          </p:nvPr>
        </p:nvSpPr>
        <p:spPr/>
        <p:txBody>
          <a:bodyPr/>
          <a:lstStyle/>
          <a:p>
            <a:r>
              <a:rPr lang="en-US"/>
              <a:t>Facebook Own Posts Table | Cities - 10 of 18</a:t>
            </a:r>
          </a:p>
        </p:txBody>
      </p:sp>
      <p:graphicFrame>
        <p:nvGraphicFramePr>
          <p:cNvPr id="5" name="Table Placeholder 4">
            <a:extLst>
              <a:ext uri="{FF2B5EF4-FFF2-40B4-BE49-F238E27FC236}">
                <a16:creationId xmlns:a16="http://schemas.microsoft.com/office/drawing/2014/main" id="{1E04651B-CA62-49AB-889A-0AF58AE1971C}"/>
              </a:ext>
            </a:extLst>
          </p:cNvPr>
          <p:cNvGraphicFramePr>
            <a:graphicFrameLocks noGrp="1"/>
          </p:cNvGraphicFramePr>
          <p:nvPr>
            <p:ph type="tbl" sz="quarter" idx="13"/>
            <p:extLst>
              <p:ext uri="{D42A27DB-BD31-4B8C-83A1-F6EECF244321}">
                <p14:modId xmlns:p14="http://schemas.microsoft.com/office/powerpoint/2010/main" val="1739669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25269286"/>
                    </a:ext>
                  </a:extLst>
                </a:gridCol>
                <a:gridCol w="370332">
                  <a:extLst>
                    <a:ext uri="{9D8B030D-6E8A-4147-A177-3AD203B41FA5}">
                      <a16:colId xmlns:a16="http://schemas.microsoft.com/office/drawing/2014/main" val="169854688"/>
                    </a:ext>
                  </a:extLst>
                </a:gridCol>
                <a:gridCol w="370332">
                  <a:extLst>
                    <a:ext uri="{9D8B030D-6E8A-4147-A177-3AD203B41FA5}">
                      <a16:colId xmlns:a16="http://schemas.microsoft.com/office/drawing/2014/main" val="3041813543"/>
                    </a:ext>
                  </a:extLst>
                </a:gridCol>
                <a:gridCol w="370332">
                  <a:extLst>
                    <a:ext uri="{9D8B030D-6E8A-4147-A177-3AD203B41FA5}">
                      <a16:colId xmlns:a16="http://schemas.microsoft.com/office/drawing/2014/main" val="1985120112"/>
                    </a:ext>
                  </a:extLst>
                </a:gridCol>
                <a:gridCol w="329184">
                  <a:extLst>
                    <a:ext uri="{9D8B030D-6E8A-4147-A177-3AD203B41FA5}">
                      <a16:colId xmlns:a16="http://schemas.microsoft.com/office/drawing/2014/main" val="2749234085"/>
                    </a:ext>
                  </a:extLst>
                </a:gridCol>
                <a:gridCol w="329184">
                  <a:extLst>
                    <a:ext uri="{9D8B030D-6E8A-4147-A177-3AD203B41FA5}">
                      <a16:colId xmlns:a16="http://schemas.microsoft.com/office/drawing/2014/main" val="2855100810"/>
                    </a:ext>
                  </a:extLst>
                </a:gridCol>
                <a:gridCol w="329184">
                  <a:extLst>
                    <a:ext uri="{9D8B030D-6E8A-4147-A177-3AD203B41FA5}">
                      <a16:colId xmlns:a16="http://schemas.microsoft.com/office/drawing/2014/main" val="3440491331"/>
                    </a:ext>
                  </a:extLst>
                </a:gridCol>
                <a:gridCol w="329184">
                  <a:extLst>
                    <a:ext uri="{9D8B030D-6E8A-4147-A177-3AD203B41FA5}">
                      <a16:colId xmlns:a16="http://schemas.microsoft.com/office/drawing/2014/main" val="3885967245"/>
                    </a:ext>
                  </a:extLst>
                </a:gridCol>
                <a:gridCol w="329184">
                  <a:extLst>
                    <a:ext uri="{9D8B030D-6E8A-4147-A177-3AD203B41FA5}">
                      <a16:colId xmlns:a16="http://schemas.microsoft.com/office/drawing/2014/main" val="2686678505"/>
                    </a:ext>
                  </a:extLst>
                </a:gridCol>
                <a:gridCol w="329184">
                  <a:extLst>
                    <a:ext uri="{9D8B030D-6E8A-4147-A177-3AD203B41FA5}">
                      <a16:colId xmlns:a16="http://schemas.microsoft.com/office/drawing/2014/main" val="2715965036"/>
                    </a:ext>
                  </a:extLst>
                </a:gridCol>
                <a:gridCol w="329184">
                  <a:extLst>
                    <a:ext uri="{9D8B030D-6E8A-4147-A177-3AD203B41FA5}">
                      <a16:colId xmlns:a16="http://schemas.microsoft.com/office/drawing/2014/main" val="1605242227"/>
                    </a:ext>
                  </a:extLst>
                </a:gridCol>
                <a:gridCol w="329184">
                  <a:extLst>
                    <a:ext uri="{9D8B030D-6E8A-4147-A177-3AD203B41FA5}">
                      <a16:colId xmlns:a16="http://schemas.microsoft.com/office/drawing/2014/main" val="1276580857"/>
                    </a:ext>
                  </a:extLst>
                </a:gridCol>
                <a:gridCol w="329184">
                  <a:extLst>
                    <a:ext uri="{9D8B030D-6E8A-4147-A177-3AD203B41FA5}">
                      <a16:colId xmlns:a16="http://schemas.microsoft.com/office/drawing/2014/main" val="803635268"/>
                    </a:ext>
                  </a:extLst>
                </a:gridCol>
                <a:gridCol w="370332">
                  <a:extLst>
                    <a:ext uri="{9D8B030D-6E8A-4147-A177-3AD203B41FA5}">
                      <a16:colId xmlns:a16="http://schemas.microsoft.com/office/drawing/2014/main" val="1345891873"/>
                    </a:ext>
                  </a:extLst>
                </a:gridCol>
                <a:gridCol w="370332">
                  <a:extLst>
                    <a:ext uri="{9D8B030D-6E8A-4147-A177-3AD203B41FA5}">
                      <a16:colId xmlns:a16="http://schemas.microsoft.com/office/drawing/2014/main" val="3753468543"/>
                    </a:ext>
                  </a:extLst>
                </a:gridCol>
                <a:gridCol w="329184">
                  <a:extLst>
                    <a:ext uri="{9D8B030D-6E8A-4147-A177-3AD203B41FA5}">
                      <a16:colId xmlns:a16="http://schemas.microsoft.com/office/drawing/2014/main" val="1216615753"/>
                    </a:ext>
                  </a:extLst>
                </a:gridCol>
                <a:gridCol w="329184">
                  <a:extLst>
                    <a:ext uri="{9D8B030D-6E8A-4147-A177-3AD203B41FA5}">
                      <a16:colId xmlns:a16="http://schemas.microsoft.com/office/drawing/2014/main" val="484148823"/>
                    </a:ext>
                  </a:extLst>
                </a:gridCol>
                <a:gridCol w="370332">
                  <a:extLst>
                    <a:ext uri="{9D8B030D-6E8A-4147-A177-3AD203B41FA5}">
                      <a16:colId xmlns:a16="http://schemas.microsoft.com/office/drawing/2014/main" val="429460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3529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- 2018-04-25 06:00:01 </a:t>
                      </a:r>
                      <a:r>
                        <a:rPr kumimoji="0" lang="en-US" sz="1000" b="0" i="0" u="none" strike="noStrike" kern="1200" cap="none" spc="0" normalizeH="0" baseline="0" noProof="0">
                          <a:ln>
                            <a:noFill/>
                          </a:ln>
                          <a:solidFill>
                            <a:prstClr val="black"/>
                          </a:solidFill>
                          <a:effectLst/>
                          <a:uLnTx/>
                          <a:uFillTx/>
                          <a:latin typeface="+mn-lt"/>
                          <a:ea typeface="+mn-ea"/>
                          <a:cs typeface="+mn-cs"/>
                        </a:rPr>
                        <a:t> 
 Scents on the go! Aromatic sachets from #CultiUAE are available in four captivating scents, and are perfect for small spaces. Enhance your travels with the Aramara #fragrance, offering a mix of bitter orange, bergamot, and sandalwood, or try the floral appeal of Tessuto which combines cassis leaves and white musk. Choose your favorite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7399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- 2018-04-24 08:44:38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9758035"/>
                  </a:ext>
                </a:extLst>
              </a:tr>
            </a:tbl>
          </a:graphicData>
        </a:graphic>
      </p:graphicFrame>
      <p:sp>
        <p:nvSpPr>
          <p:cNvPr id="4" name="Text Placeholder 3">
            <a:extLst>
              <a:ext uri="{FF2B5EF4-FFF2-40B4-BE49-F238E27FC236}">
                <a16:creationId xmlns:a16="http://schemas.microsoft.com/office/drawing/2014/main" id="{A7C3C2A8-AAB9-4C20-AF59-DFACE0A1658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136545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CE14E-34A5-4043-AF40-6CC288A32097}"/>
              </a:ext>
            </a:extLst>
          </p:cNvPr>
          <p:cNvSpPr>
            <a:spLocks noGrp="1"/>
          </p:cNvSpPr>
          <p:nvPr>
            <p:ph type="title"/>
          </p:nvPr>
        </p:nvSpPr>
        <p:spPr/>
        <p:txBody>
          <a:bodyPr/>
          <a:lstStyle/>
          <a:p>
            <a:r>
              <a:rPr lang="en-US"/>
              <a:t>Facebook Own Posts Table | Cities - 11 of 18</a:t>
            </a:r>
          </a:p>
        </p:txBody>
      </p:sp>
      <p:graphicFrame>
        <p:nvGraphicFramePr>
          <p:cNvPr id="5" name="Table Placeholder 4">
            <a:extLst>
              <a:ext uri="{FF2B5EF4-FFF2-40B4-BE49-F238E27FC236}">
                <a16:creationId xmlns:a16="http://schemas.microsoft.com/office/drawing/2014/main" id="{262C3C5A-403A-4180-9178-9ECB00608EC7}"/>
              </a:ext>
            </a:extLst>
          </p:cNvPr>
          <p:cNvGraphicFramePr>
            <a:graphicFrameLocks noGrp="1"/>
          </p:cNvGraphicFramePr>
          <p:nvPr>
            <p:ph type="tbl" sz="quarter" idx="13"/>
            <p:extLst>
              <p:ext uri="{D42A27DB-BD31-4B8C-83A1-F6EECF244321}">
                <p14:modId xmlns:p14="http://schemas.microsoft.com/office/powerpoint/2010/main" val="78534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70234716"/>
                    </a:ext>
                  </a:extLst>
                </a:gridCol>
                <a:gridCol w="370332">
                  <a:extLst>
                    <a:ext uri="{9D8B030D-6E8A-4147-A177-3AD203B41FA5}">
                      <a16:colId xmlns:a16="http://schemas.microsoft.com/office/drawing/2014/main" val="1471064649"/>
                    </a:ext>
                  </a:extLst>
                </a:gridCol>
                <a:gridCol w="370332">
                  <a:extLst>
                    <a:ext uri="{9D8B030D-6E8A-4147-A177-3AD203B41FA5}">
                      <a16:colId xmlns:a16="http://schemas.microsoft.com/office/drawing/2014/main" val="54034197"/>
                    </a:ext>
                  </a:extLst>
                </a:gridCol>
                <a:gridCol w="370332">
                  <a:extLst>
                    <a:ext uri="{9D8B030D-6E8A-4147-A177-3AD203B41FA5}">
                      <a16:colId xmlns:a16="http://schemas.microsoft.com/office/drawing/2014/main" val="3591555707"/>
                    </a:ext>
                  </a:extLst>
                </a:gridCol>
                <a:gridCol w="329184">
                  <a:extLst>
                    <a:ext uri="{9D8B030D-6E8A-4147-A177-3AD203B41FA5}">
                      <a16:colId xmlns:a16="http://schemas.microsoft.com/office/drawing/2014/main" val="1042847438"/>
                    </a:ext>
                  </a:extLst>
                </a:gridCol>
                <a:gridCol w="329184">
                  <a:extLst>
                    <a:ext uri="{9D8B030D-6E8A-4147-A177-3AD203B41FA5}">
                      <a16:colId xmlns:a16="http://schemas.microsoft.com/office/drawing/2014/main" val="3121556298"/>
                    </a:ext>
                  </a:extLst>
                </a:gridCol>
                <a:gridCol w="329184">
                  <a:extLst>
                    <a:ext uri="{9D8B030D-6E8A-4147-A177-3AD203B41FA5}">
                      <a16:colId xmlns:a16="http://schemas.microsoft.com/office/drawing/2014/main" val="3183600226"/>
                    </a:ext>
                  </a:extLst>
                </a:gridCol>
                <a:gridCol w="329184">
                  <a:extLst>
                    <a:ext uri="{9D8B030D-6E8A-4147-A177-3AD203B41FA5}">
                      <a16:colId xmlns:a16="http://schemas.microsoft.com/office/drawing/2014/main" val="2808588962"/>
                    </a:ext>
                  </a:extLst>
                </a:gridCol>
                <a:gridCol w="329184">
                  <a:extLst>
                    <a:ext uri="{9D8B030D-6E8A-4147-A177-3AD203B41FA5}">
                      <a16:colId xmlns:a16="http://schemas.microsoft.com/office/drawing/2014/main" val="2492869031"/>
                    </a:ext>
                  </a:extLst>
                </a:gridCol>
                <a:gridCol w="329184">
                  <a:extLst>
                    <a:ext uri="{9D8B030D-6E8A-4147-A177-3AD203B41FA5}">
                      <a16:colId xmlns:a16="http://schemas.microsoft.com/office/drawing/2014/main" val="4203035488"/>
                    </a:ext>
                  </a:extLst>
                </a:gridCol>
                <a:gridCol w="329184">
                  <a:extLst>
                    <a:ext uri="{9D8B030D-6E8A-4147-A177-3AD203B41FA5}">
                      <a16:colId xmlns:a16="http://schemas.microsoft.com/office/drawing/2014/main" val="2197719797"/>
                    </a:ext>
                  </a:extLst>
                </a:gridCol>
                <a:gridCol w="329184">
                  <a:extLst>
                    <a:ext uri="{9D8B030D-6E8A-4147-A177-3AD203B41FA5}">
                      <a16:colId xmlns:a16="http://schemas.microsoft.com/office/drawing/2014/main" val="3929054716"/>
                    </a:ext>
                  </a:extLst>
                </a:gridCol>
                <a:gridCol w="329184">
                  <a:extLst>
                    <a:ext uri="{9D8B030D-6E8A-4147-A177-3AD203B41FA5}">
                      <a16:colId xmlns:a16="http://schemas.microsoft.com/office/drawing/2014/main" val="333305202"/>
                    </a:ext>
                  </a:extLst>
                </a:gridCol>
                <a:gridCol w="370332">
                  <a:extLst>
                    <a:ext uri="{9D8B030D-6E8A-4147-A177-3AD203B41FA5}">
                      <a16:colId xmlns:a16="http://schemas.microsoft.com/office/drawing/2014/main" val="1157638137"/>
                    </a:ext>
                  </a:extLst>
                </a:gridCol>
                <a:gridCol w="370332">
                  <a:extLst>
                    <a:ext uri="{9D8B030D-6E8A-4147-A177-3AD203B41FA5}">
                      <a16:colId xmlns:a16="http://schemas.microsoft.com/office/drawing/2014/main" val="3071901036"/>
                    </a:ext>
                  </a:extLst>
                </a:gridCol>
                <a:gridCol w="329184">
                  <a:extLst>
                    <a:ext uri="{9D8B030D-6E8A-4147-A177-3AD203B41FA5}">
                      <a16:colId xmlns:a16="http://schemas.microsoft.com/office/drawing/2014/main" val="1619578687"/>
                    </a:ext>
                  </a:extLst>
                </a:gridCol>
                <a:gridCol w="329184">
                  <a:extLst>
                    <a:ext uri="{9D8B030D-6E8A-4147-A177-3AD203B41FA5}">
                      <a16:colId xmlns:a16="http://schemas.microsoft.com/office/drawing/2014/main" val="82181454"/>
                    </a:ext>
                  </a:extLst>
                </a:gridCol>
                <a:gridCol w="370332">
                  <a:extLst>
                    <a:ext uri="{9D8B030D-6E8A-4147-A177-3AD203B41FA5}">
                      <a16:colId xmlns:a16="http://schemas.microsoft.com/office/drawing/2014/main" val="1553329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5624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- 2018-04-24 08:12:20 </a:t>
                      </a:r>
                      <a:r>
                        <a:rPr kumimoji="0" lang="en-US" sz="1000" b="0" i="0" u="none" strike="noStrike" kern="1200" cap="none" spc="0" normalizeH="0" baseline="0" noProof="0">
                          <a:ln>
                            <a:noFill/>
                          </a:ln>
                          <a:solidFill>
                            <a:prstClr val="black"/>
                          </a:solidFill>
                          <a:effectLst/>
                          <a:uLnTx/>
                          <a:uFillTx/>
                          <a:latin typeface="+mn-lt"/>
                          <a:ea typeface="+mn-ea"/>
                          <a:cs typeface="+mn-cs"/>
                        </a:rPr>
                        <a:t> 
 An apple a day...will make a delightful addition to your space! Find fruitful decor from Bull &amp; Stein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518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- 2018-04-24 08:07:42 </a:t>
                      </a:r>
                      <a:r>
                        <a:rPr kumimoji="0" lang="en-US" sz="1000" b="0" i="0" u="none" strike="noStrike" kern="1200" cap="none" spc="0" normalizeH="0" baseline="0" noProof="0">
                          <a:ln>
                            <a:noFill/>
                          </a:ln>
                          <a:solidFill>
                            <a:prstClr val="black"/>
                          </a:solidFill>
                          <a:effectLst/>
                          <a:uLnTx/>
                          <a:uFillTx/>
                          <a:latin typeface="+mn-lt"/>
                          <a:ea typeface="+mn-ea"/>
                          <a:cs typeface="+mn-cs"/>
                        </a:rPr>
                        <a:t> 
 Now spinning into Cities! L'Etourdi is a decorative tabletop mobile inspired by the abstract #artworks of Piet Mondrian, whose famous compositions were painted in primary colors. Find this design and more creations from Volta,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2514161"/>
                  </a:ext>
                </a:extLst>
              </a:tr>
            </a:tbl>
          </a:graphicData>
        </a:graphic>
      </p:graphicFrame>
      <p:sp>
        <p:nvSpPr>
          <p:cNvPr id="4" name="Text Placeholder 3">
            <a:extLst>
              <a:ext uri="{FF2B5EF4-FFF2-40B4-BE49-F238E27FC236}">
                <a16:creationId xmlns:a16="http://schemas.microsoft.com/office/drawing/2014/main" id="{48EE9A56-72BA-49D3-83EE-A50D4012D37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357157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9720-B66C-4D0C-AD8B-0A7BFC4D9787}"/>
              </a:ext>
            </a:extLst>
          </p:cNvPr>
          <p:cNvSpPr>
            <a:spLocks noGrp="1"/>
          </p:cNvSpPr>
          <p:nvPr>
            <p:ph type="title"/>
          </p:nvPr>
        </p:nvSpPr>
        <p:spPr/>
        <p:txBody>
          <a:bodyPr/>
          <a:lstStyle/>
          <a:p>
            <a:r>
              <a:rPr lang="en-US"/>
              <a:t>Facebook Own Posts Table | Cities - 12 of 18</a:t>
            </a:r>
          </a:p>
        </p:txBody>
      </p:sp>
      <p:graphicFrame>
        <p:nvGraphicFramePr>
          <p:cNvPr id="5" name="Table Placeholder 4">
            <a:extLst>
              <a:ext uri="{FF2B5EF4-FFF2-40B4-BE49-F238E27FC236}">
                <a16:creationId xmlns:a16="http://schemas.microsoft.com/office/drawing/2014/main" id="{3A8C39AA-5CA4-482C-810D-BC2F8D952CC9}"/>
              </a:ext>
            </a:extLst>
          </p:cNvPr>
          <p:cNvGraphicFramePr>
            <a:graphicFrameLocks noGrp="1"/>
          </p:cNvGraphicFramePr>
          <p:nvPr>
            <p:ph type="tbl" sz="quarter" idx="13"/>
            <p:extLst>
              <p:ext uri="{D42A27DB-BD31-4B8C-83A1-F6EECF244321}">
                <p14:modId xmlns:p14="http://schemas.microsoft.com/office/powerpoint/2010/main" val="812551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99532066"/>
                    </a:ext>
                  </a:extLst>
                </a:gridCol>
                <a:gridCol w="370332">
                  <a:extLst>
                    <a:ext uri="{9D8B030D-6E8A-4147-A177-3AD203B41FA5}">
                      <a16:colId xmlns:a16="http://schemas.microsoft.com/office/drawing/2014/main" val="4238598887"/>
                    </a:ext>
                  </a:extLst>
                </a:gridCol>
                <a:gridCol w="370332">
                  <a:extLst>
                    <a:ext uri="{9D8B030D-6E8A-4147-A177-3AD203B41FA5}">
                      <a16:colId xmlns:a16="http://schemas.microsoft.com/office/drawing/2014/main" val="2206072143"/>
                    </a:ext>
                  </a:extLst>
                </a:gridCol>
                <a:gridCol w="370332">
                  <a:extLst>
                    <a:ext uri="{9D8B030D-6E8A-4147-A177-3AD203B41FA5}">
                      <a16:colId xmlns:a16="http://schemas.microsoft.com/office/drawing/2014/main" val="521951862"/>
                    </a:ext>
                  </a:extLst>
                </a:gridCol>
                <a:gridCol w="329184">
                  <a:extLst>
                    <a:ext uri="{9D8B030D-6E8A-4147-A177-3AD203B41FA5}">
                      <a16:colId xmlns:a16="http://schemas.microsoft.com/office/drawing/2014/main" val="905922222"/>
                    </a:ext>
                  </a:extLst>
                </a:gridCol>
                <a:gridCol w="329184">
                  <a:extLst>
                    <a:ext uri="{9D8B030D-6E8A-4147-A177-3AD203B41FA5}">
                      <a16:colId xmlns:a16="http://schemas.microsoft.com/office/drawing/2014/main" val="3336476215"/>
                    </a:ext>
                  </a:extLst>
                </a:gridCol>
                <a:gridCol w="329184">
                  <a:extLst>
                    <a:ext uri="{9D8B030D-6E8A-4147-A177-3AD203B41FA5}">
                      <a16:colId xmlns:a16="http://schemas.microsoft.com/office/drawing/2014/main" val="584081448"/>
                    </a:ext>
                  </a:extLst>
                </a:gridCol>
                <a:gridCol w="329184">
                  <a:extLst>
                    <a:ext uri="{9D8B030D-6E8A-4147-A177-3AD203B41FA5}">
                      <a16:colId xmlns:a16="http://schemas.microsoft.com/office/drawing/2014/main" val="332028951"/>
                    </a:ext>
                  </a:extLst>
                </a:gridCol>
                <a:gridCol w="329184">
                  <a:extLst>
                    <a:ext uri="{9D8B030D-6E8A-4147-A177-3AD203B41FA5}">
                      <a16:colId xmlns:a16="http://schemas.microsoft.com/office/drawing/2014/main" val="3086603691"/>
                    </a:ext>
                  </a:extLst>
                </a:gridCol>
                <a:gridCol w="329184">
                  <a:extLst>
                    <a:ext uri="{9D8B030D-6E8A-4147-A177-3AD203B41FA5}">
                      <a16:colId xmlns:a16="http://schemas.microsoft.com/office/drawing/2014/main" val="1948121558"/>
                    </a:ext>
                  </a:extLst>
                </a:gridCol>
                <a:gridCol w="329184">
                  <a:extLst>
                    <a:ext uri="{9D8B030D-6E8A-4147-A177-3AD203B41FA5}">
                      <a16:colId xmlns:a16="http://schemas.microsoft.com/office/drawing/2014/main" val="2643288780"/>
                    </a:ext>
                  </a:extLst>
                </a:gridCol>
                <a:gridCol w="329184">
                  <a:extLst>
                    <a:ext uri="{9D8B030D-6E8A-4147-A177-3AD203B41FA5}">
                      <a16:colId xmlns:a16="http://schemas.microsoft.com/office/drawing/2014/main" val="2427579137"/>
                    </a:ext>
                  </a:extLst>
                </a:gridCol>
                <a:gridCol w="329184">
                  <a:extLst>
                    <a:ext uri="{9D8B030D-6E8A-4147-A177-3AD203B41FA5}">
                      <a16:colId xmlns:a16="http://schemas.microsoft.com/office/drawing/2014/main" val="3050204107"/>
                    </a:ext>
                  </a:extLst>
                </a:gridCol>
                <a:gridCol w="370332">
                  <a:extLst>
                    <a:ext uri="{9D8B030D-6E8A-4147-A177-3AD203B41FA5}">
                      <a16:colId xmlns:a16="http://schemas.microsoft.com/office/drawing/2014/main" val="260761990"/>
                    </a:ext>
                  </a:extLst>
                </a:gridCol>
                <a:gridCol w="370332">
                  <a:extLst>
                    <a:ext uri="{9D8B030D-6E8A-4147-A177-3AD203B41FA5}">
                      <a16:colId xmlns:a16="http://schemas.microsoft.com/office/drawing/2014/main" val="4077188487"/>
                    </a:ext>
                  </a:extLst>
                </a:gridCol>
                <a:gridCol w="329184">
                  <a:extLst>
                    <a:ext uri="{9D8B030D-6E8A-4147-A177-3AD203B41FA5}">
                      <a16:colId xmlns:a16="http://schemas.microsoft.com/office/drawing/2014/main" val="933343166"/>
                    </a:ext>
                  </a:extLst>
                </a:gridCol>
                <a:gridCol w="329184">
                  <a:extLst>
                    <a:ext uri="{9D8B030D-6E8A-4147-A177-3AD203B41FA5}">
                      <a16:colId xmlns:a16="http://schemas.microsoft.com/office/drawing/2014/main" val="834318397"/>
                    </a:ext>
                  </a:extLst>
                </a:gridCol>
                <a:gridCol w="370332">
                  <a:extLst>
                    <a:ext uri="{9D8B030D-6E8A-4147-A177-3AD203B41FA5}">
                      <a16:colId xmlns:a16="http://schemas.microsoft.com/office/drawing/2014/main" val="2081532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5290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- 2018-04-23 11:49:32 </a:t>
                      </a:r>
                      <a:r>
                        <a:rPr kumimoji="0" lang="en-US" sz="1000" b="0" i="0" u="none" strike="noStrike" kern="1200" cap="none" spc="0" normalizeH="0" baseline="0" noProof="0">
                          <a:ln>
                            <a:noFill/>
                          </a:ln>
                          <a:solidFill>
                            <a:prstClr val="black"/>
                          </a:solidFill>
                          <a:effectLst/>
                          <a:uLnTx/>
                          <a:uFillTx/>
                          <a:latin typeface="+mn-lt"/>
                          <a:ea typeface="+mn-ea"/>
                          <a:cs typeface="+mn-cs"/>
                        </a:rPr>
                        <a:t> 
 Sleek style from #ZahaHadid! Be sure to check out the Le-a table, inspired by the intricate iconic hairstyle worn by Princess Leia in the Star Wars movie universe, and created in collaboration with French sculpture workshop #LeblonDelienne. Check the link in bio for more info and visit #CitiesRiyadh to discover this amazing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8256245"/>
                  </a:ext>
                </a:extLst>
              </a:tr>
            </a:tbl>
          </a:graphicData>
        </a:graphic>
      </p:graphicFrame>
      <p:sp>
        <p:nvSpPr>
          <p:cNvPr id="4" name="Text Placeholder 3">
            <a:extLst>
              <a:ext uri="{FF2B5EF4-FFF2-40B4-BE49-F238E27FC236}">
                <a16:creationId xmlns:a16="http://schemas.microsoft.com/office/drawing/2014/main" id="{52C09A67-A9E1-42D2-B3E4-3F8158A2A04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799926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17A3E-B1F1-495B-8809-9223354A25EB}"/>
              </a:ext>
            </a:extLst>
          </p:cNvPr>
          <p:cNvSpPr>
            <a:spLocks noGrp="1"/>
          </p:cNvSpPr>
          <p:nvPr>
            <p:ph type="title"/>
          </p:nvPr>
        </p:nvSpPr>
        <p:spPr/>
        <p:txBody>
          <a:bodyPr/>
          <a:lstStyle/>
          <a:p>
            <a:r>
              <a:rPr lang="en-US"/>
              <a:t>Facebook Own Posts Table | Cities - 13 of 18</a:t>
            </a:r>
          </a:p>
        </p:txBody>
      </p:sp>
      <p:graphicFrame>
        <p:nvGraphicFramePr>
          <p:cNvPr id="5" name="Table Placeholder 4">
            <a:extLst>
              <a:ext uri="{FF2B5EF4-FFF2-40B4-BE49-F238E27FC236}">
                <a16:creationId xmlns:a16="http://schemas.microsoft.com/office/drawing/2014/main" id="{87BFDFEA-8126-4DD8-AE2A-FEEDEF51D25A}"/>
              </a:ext>
            </a:extLst>
          </p:cNvPr>
          <p:cNvGraphicFramePr>
            <a:graphicFrameLocks noGrp="1"/>
          </p:cNvGraphicFramePr>
          <p:nvPr>
            <p:ph type="tbl" sz="quarter" idx="13"/>
            <p:extLst>
              <p:ext uri="{D42A27DB-BD31-4B8C-83A1-F6EECF244321}">
                <p14:modId xmlns:p14="http://schemas.microsoft.com/office/powerpoint/2010/main" val="904422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09978761"/>
                    </a:ext>
                  </a:extLst>
                </a:gridCol>
                <a:gridCol w="370332">
                  <a:extLst>
                    <a:ext uri="{9D8B030D-6E8A-4147-A177-3AD203B41FA5}">
                      <a16:colId xmlns:a16="http://schemas.microsoft.com/office/drawing/2014/main" val="1868712096"/>
                    </a:ext>
                  </a:extLst>
                </a:gridCol>
                <a:gridCol w="370332">
                  <a:extLst>
                    <a:ext uri="{9D8B030D-6E8A-4147-A177-3AD203B41FA5}">
                      <a16:colId xmlns:a16="http://schemas.microsoft.com/office/drawing/2014/main" val="1983464923"/>
                    </a:ext>
                  </a:extLst>
                </a:gridCol>
                <a:gridCol w="370332">
                  <a:extLst>
                    <a:ext uri="{9D8B030D-6E8A-4147-A177-3AD203B41FA5}">
                      <a16:colId xmlns:a16="http://schemas.microsoft.com/office/drawing/2014/main" val="4007501313"/>
                    </a:ext>
                  </a:extLst>
                </a:gridCol>
                <a:gridCol w="329184">
                  <a:extLst>
                    <a:ext uri="{9D8B030D-6E8A-4147-A177-3AD203B41FA5}">
                      <a16:colId xmlns:a16="http://schemas.microsoft.com/office/drawing/2014/main" val="1474367444"/>
                    </a:ext>
                  </a:extLst>
                </a:gridCol>
                <a:gridCol w="329184">
                  <a:extLst>
                    <a:ext uri="{9D8B030D-6E8A-4147-A177-3AD203B41FA5}">
                      <a16:colId xmlns:a16="http://schemas.microsoft.com/office/drawing/2014/main" val="1716917259"/>
                    </a:ext>
                  </a:extLst>
                </a:gridCol>
                <a:gridCol w="329184">
                  <a:extLst>
                    <a:ext uri="{9D8B030D-6E8A-4147-A177-3AD203B41FA5}">
                      <a16:colId xmlns:a16="http://schemas.microsoft.com/office/drawing/2014/main" val="4031825649"/>
                    </a:ext>
                  </a:extLst>
                </a:gridCol>
                <a:gridCol w="329184">
                  <a:extLst>
                    <a:ext uri="{9D8B030D-6E8A-4147-A177-3AD203B41FA5}">
                      <a16:colId xmlns:a16="http://schemas.microsoft.com/office/drawing/2014/main" val="361949745"/>
                    </a:ext>
                  </a:extLst>
                </a:gridCol>
                <a:gridCol w="329184">
                  <a:extLst>
                    <a:ext uri="{9D8B030D-6E8A-4147-A177-3AD203B41FA5}">
                      <a16:colId xmlns:a16="http://schemas.microsoft.com/office/drawing/2014/main" val="3668631877"/>
                    </a:ext>
                  </a:extLst>
                </a:gridCol>
                <a:gridCol w="329184">
                  <a:extLst>
                    <a:ext uri="{9D8B030D-6E8A-4147-A177-3AD203B41FA5}">
                      <a16:colId xmlns:a16="http://schemas.microsoft.com/office/drawing/2014/main" val="3886348729"/>
                    </a:ext>
                  </a:extLst>
                </a:gridCol>
                <a:gridCol w="329184">
                  <a:extLst>
                    <a:ext uri="{9D8B030D-6E8A-4147-A177-3AD203B41FA5}">
                      <a16:colId xmlns:a16="http://schemas.microsoft.com/office/drawing/2014/main" val="1607064243"/>
                    </a:ext>
                  </a:extLst>
                </a:gridCol>
                <a:gridCol w="329184">
                  <a:extLst>
                    <a:ext uri="{9D8B030D-6E8A-4147-A177-3AD203B41FA5}">
                      <a16:colId xmlns:a16="http://schemas.microsoft.com/office/drawing/2014/main" val="970520833"/>
                    </a:ext>
                  </a:extLst>
                </a:gridCol>
                <a:gridCol w="329184">
                  <a:extLst>
                    <a:ext uri="{9D8B030D-6E8A-4147-A177-3AD203B41FA5}">
                      <a16:colId xmlns:a16="http://schemas.microsoft.com/office/drawing/2014/main" val="4263439157"/>
                    </a:ext>
                  </a:extLst>
                </a:gridCol>
                <a:gridCol w="370332">
                  <a:extLst>
                    <a:ext uri="{9D8B030D-6E8A-4147-A177-3AD203B41FA5}">
                      <a16:colId xmlns:a16="http://schemas.microsoft.com/office/drawing/2014/main" val="1274811923"/>
                    </a:ext>
                  </a:extLst>
                </a:gridCol>
                <a:gridCol w="370332">
                  <a:extLst>
                    <a:ext uri="{9D8B030D-6E8A-4147-A177-3AD203B41FA5}">
                      <a16:colId xmlns:a16="http://schemas.microsoft.com/office/drawing/2014/main" val="203572486"/>
                    </a:ext>
                  </a:extLst>
                </a:gridCol>
                <a:gridCol w="329184">
                  <a:extLst>
                    <a:ext uri="{9D8B030D-6E8A-4147-A177-3AD203B41FA5}">
                      <a16:colId xmlns:a16="http://schemas.microsoft.com/office/drawing/2014/main" val="1819852918"/>
                    </a:ext>
                  </a:extLst>
                </a:gridCol>
                <a:gridCol w="329184">
                  <a:extLst>
                    <a:ext uri="{9D8B030D-6E8A-4147-A177-3AD203B41FA5}">
                      <a16:colId xmlns:a16="http://schemas.microsoft.com/office/drawing/2014/main" val="2163267135"/>
                    </a:ext>
                  </a:extLst>
                </a:gridCol>
                <a:gridCol w="370332">
                  <a:extLst>
                    <a:ext uri="{9D8B030D-6E8A-4147-A177-3AD203B41FA5}">
                      <a16:colId xmlns:a16="http://schemas.microsoft.com/office/drawing/2014/main" val="1183957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355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- 2018-04-23 11:44:22 </a:t>
                      </a:r>
                      <a:r>
                        <a:rPr kumimoji="0" lang="en-US" sz="1000" b="0" i="0" u="none" strike="noStrike" kern="1200" cap="none" spc="0" normalizeH="0" baseline="0" noProof="0">
                          <a:ln>
                            <a:noFill/>
                          </a:ln>
                          <a:solidFill>
                            <a:prstClr val="black"/>
                          </a:solidFill>
                          <a:effectLst/>
                          <a:uLnTx/>
                          <a:uFillTx/>
                          <a:latin typeface="+mn-lt"/>
                          <a:ea typeface="+mn-ea"/>
                          <a:cs typeface="+mn-cs"/>
                        </a:rPr>
                        <a:t> 
 This week: We love the imaginative creations from Armenian fashion illustrator #EdgarArtis! Using ordinary, everyday objects or food, Artis, recasts these items as beautiful clothing for his fashion illustrations. His work is a reminder that beauty can be found everywhere, and offers inspiration to view daily life and the items we interact with from a unique perspective.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5506488"/>
                  </a:ext>
                </a:extLst>
              </a:tr>
            </a:tbl>
          </a:graphicData>
        </a:graphic>
      </p:graphicFrame>
      <p:sp>
        <p:nvSpPr>
          <p:cNvPr id="4" name="Text Placeholder 3">
            <a:extLst>
              <a:ext uri="{FF2B5EF4-FFF2-40B4-BE49-F238E27FC236}">
                <a16:creationId xmlns:a16="http://schemas.microsoft.com/office/drawing/2014/main" id="{59B9BAD2-D060-41D0-A225-AECD3C2D452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6686744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ABF5A-1C8A-43ED-B307-CA753F6CACA6}"/>
              </a:ext>
            </a:extLst>
          </p:cNvPr>
          <p:cNvSpPr>
            <a:spLocks noGrp="1"/>
          </p:cNvSpPr>
          <p:nvPr>
            <p:ph type="title"/>
          </p:nvPr>
        </p:nvSpPr>
        <p:spPr/>
        <p:txBody>
          <a:bodyPr/>
          <a:lstStyle/>
          <a:p>
            <a:r>
              <a:rPr lang="en-US"/>
              <a:t>Facebook Own Posts Table | Cities - 14 of 18</a:t>
            </a:r>
          </a:p>
        </p:txBody>
      </p:sp>
      <p:graphicFrame>
        <p:nvGraphicFramePr>
          <p:cNvPr id="5" name="Table Placeholder 4">
            <a:extLst>
              <a:ext uri="{FF2B5EF4-FFF2-40B4-BE49-F238E27FC236}">
                <a16:creationId xmlns:a16="http://schemas.microsoft.com/office/drawing/2014/main" id="{8B49E0B5-7B58-4CD0-A6E9-819787DC78FB}"/>
              </a:ext>
            </a:extLst>
          </p:cNvPr>
          <p:cNvGraphicFramePr>
            <a:graphicFrameLocks noGrp="1"/>
          </p:cNvGraphicFramePr>
          <p:nvPr>
            <p:ph type="tbl" sz="quarter" idx="13"/>
            <p:extLst>
              <p:ext uri="{D42A27DB-BD31-4B8C-83A1-F6EECF244321}">
                <p14:modId xmlns:p14="http://schemas.microsoft.com/office/powerpoint/2010/main" val="4290010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94438718"/>
                    </a:ext>
                  </a:extLst>
                </a:gridCol>
                <a:gridCol w="370332">
                  <a:extLst>
                    <a:ext uri="{9D8B030D-6E8A-4147-A177-3AD203B41FA5}">
                      <a16:colId xmlns:a16="http://schemas.microsoft.com/office/drawing/2014/main" val="1317369796"/>
                    </a:ext>
                  </a:extLst>
                </a:gridCol>
                <a:gridCol w="370332">
                  <a:extLst>
                    <a:ext uri="{9D8B030D-6E8A-4147-A177-3AD203B41FA5}">
                      <a16:colId xmlns:a16="http://schemas.microsoft.com/office/drawing/2014/main" val="2547927366"/>
                    </a:ext>
                  </a:extLst>
                </a:gridCol>
                <a:gridCol w="370332">
                  <a:extLst>
                    <a:ext uri="{9D8B030D-6E8A-4147-A177-3AD203B41FA5}">
                      <a16:colId xmlns:a16="http://schemas.microsoft.com/office/drawing/2014/main" val="2859782318"/>
                    </a:ext>
                  </a:extLst>
                </a:gridCol>
                <a:gridCol w="329184">
                  <a:extLst>
                    <a:ext uri="{9D8B030D-6E8A-4147-A177-3AD203B41FA5}">
                      <a16:colId xmlns:a16="http://schemas.microsoft.com/office/drawing/2014/main" val="3263591961"/>
                    </a:ext>
                  </a:extLst>
                </a:gridCol>
                <a:gridCol w="329184">
                  <a:extLst>
                    <a:ext uri="{9D8B030D-6E8A-4147-A177-3AD203B41FA5}">
                      <a16:colId xmlns:a16="http://schemas.microsoft.com/office/drawing/2014/main" val="2077371728"/>
                    </a:ext>
                  </a:extLst>
                </a:gridCol>
                <a:gridCol w="329184">
                  <a:extLst>
                    <a:ext uri="{9D8B030D-6E8A-4147-A177-3AD203B41FA5}">
                      <a16:colId xmlns:a16="http://schemas.microsoft.com/office/drawing/2014/main" val="4285752885"/>
                    </a:ext>
                  </a:extLst>
                </a:gridCol>
                <a:gridCol w="329184">
                  <a:extLst>
                    <a:ext uri="{9D8B030D-6E8A-4147-A177-3AD203B41FA5}">
                      <a16:colId xmlns:a16="http://schemas.microsoft.com/office/drawing/2014/main" val="4052324189"/>
                    </a:ext>
                  </a:extLst>
                </a:gridCol>
                <a:gridCol w="329184">
                  <a:extLst>
                    <a:ext uri="{9D8B030D-6E8A-4147-A177-3AD203B41FA5}">
                      <a16:colId xmlns:a16="http://schemas.microsoft.com/office/drawing/2014/main" val="3706157632"/>
                    </a:ext>
                  </a:extLst>
                </a:gridCol>
                <a:gridCol w="329184">
                  <a:extLst>
                    <a:ext uri="{9D8B030D-6E8A-4147-A177-3AD203B41FA5}">
                      <a16:colId xmlns:a16="http://schemas.microsoft.com/office/drawing/2014/main" val="2135931681"/>
                    </a:ext>
                  </a:extLst>
                </a:gridCol>
                <a:gridCol w="329184">
                  <a:extLst>
                    <a:ext uri="{9D8B030D-6E8A-4147-A177-3AD203B41FA5}">
                      <a16:colId xmlns:a16="http://schemas.microsoft.com/office/drawing/2014/main" val="3519188229"/>
                    </a:ext>
                  </a:extLst>
                </a:gridCol>
                <a:gridCol w="329184">
                  <a:extLst>
                    <a:ext uri="{9D8B030D-6E8A-4147-A177-3AD203B41FA5}">
                      <a16:colId xmlns:a16="http://schemas.microsoft.com/office/drawing/2014/main" val="4149068231"/>
                    </a:ext>
                  </a:extLst>
                </a:gridCol>
                <a:gridCol w="329184">
                  <a:extLst>
                    <a:ext uri="{9D8B030D-6E8A-4147-A177-3AD203B41FA5}">
                      <a16:colId xmlns:a16="http://schemas.microsoft.com/office/drawing/2014/main" val="1674402670"/>
                    </a:ext>
                  </a:extLst>
                </a:gridCol>
                <a:gridCol w="370332">
                  <a:extLst>
                    <a:ext uri="{9D8B030D-6E8A-4147-A177-3AD203B41FA5}">
                      <a16:colId xmlns:a16="http://schemas.microsoft.com/office/drawing/2014/main" val="3250786148"/>
                    </a:ext>
                  </a:extLst>
                </a:gridCol>
                <a:gridCol w="370332">
                  <a:extLst>
                    <a:ext uri="{9D8B030D-6E8A-4147-A177-3AD203B41FA5}">
                      <a16:colId xmlns:a16="http://schemas.microsoft.com/office/drawing/2014/main" val="2761713195"/>
                    </a:ext>
                  </a:extLst>
                </a:gridCol>
                <a:gridCol w="329184">
                  <a:extLst>
                    <a:ext uri="{9D8B030D-6E8A-4147-A177-3AD203B41FA5}">
                      <a16:colId xmlns:a16="http://schemas.microsoft.com/office/drawing/2014/main" val="4031628243"/>
                    </a:ext>
                  </a:extLst>
                </a:gridCol>
                <a:gridCol w="329184">
                  <a:extLst>
                    <a:ext uri="{9D8B030D-6E8A-4147-A177-3AD203B41FA5}">
                      <a16:colId xmlns:a16="http://schemas.microsoft.com/office/drawing/2014/main" val="3204100639"/>
                    </a:ext>
                  </a:extLst>
                </a:gridCol>
                <a:gridCol w="370332">
                  <a:extLst>
                    <a:ext uri="{9D8B030D-6E8A-4147-A177-3AD203B41FA5}">
                      <a16:colId xmlns:a16="http://schemas.microsoft.com/office/drawing/2014/main" val="767755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452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- 2018-04-23 09:50:21 </a:t>
                      </a:r>
                      <a:r>
                        <a:rPr kumimoji="0" lang="en-US" sz="1000" b="0" i="0" u="none" strike="noStrike" kern="1200" cap="none" spc="0" normalizeH="0" baseline="0" noProof="0">
                          <a:ln>
                            <a:noFill/>
                          </a:ln>
                          <a:solidFill>
                            <a:prstClr val="black"/>
                          </a:solidFill>
                          <a:effectLst/>
                          <a:uLnTx/>
                          <a:uFillTx/>
                          <a:latin typeface="+mn-lt"/>
                          <a:ea typeface="+mn-ea"/>
                          <a:cs typeface="+mn-cs"/>
                        </a:rPr>
                        <a:t> 
 Embroidery gets an update! Greek artist @evdokia.vouzouka focuses on everyday objects and people depicted in a deconstructed #style to bring a #modern take to traditional craft and #decor. Discover her collection of embroidered pillows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9944203"/>
                  </a:ext>
                </a:extLst>
              </a:tr>
            </a:tbl>
          </a:graphicData>
        </a:graphic>
      </p:graphicFrame>
      <p:sp>
        <p:nvSpPr>
          <p:cNvPr id="4" name="Text Placeholder 3">
            <a:extLst>
              <a:ext uri="{FF2B5EF4-FFF2-40B4-BE49-F238E27FC236}">
                <a16:creationId xmlns:a16="http://schemas.microsoft.com/office/drawing/2014/main" id="{4F20DB25-A505-4664-AEE1-23942F88547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968064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930F3-994C-4F44-A0F0-F70440DB7103}"/>
              </a:ext>
            </a:extLst>
          </p:cNvPr>
          <p:cNvSpPr>
            <a:spLocks noGrp="1"/>
          </p:cNvSpPr>
          <p:nvPr>
            <p:ph type="title"/>
          </p:nvPr>
        </p:nvSpPr>
        <p:spPr/>
        <p:txBody>
          <a:bodyPr/>
          <a:lstStyle/>
          <a:p>
            <a:r>
              <a:rPr lang="en-US"/>
              <a:t>Facebook Own Posts Table | Cities - 15 of 18</a:t>
            </a:r>
          </a:p>
        </p:txBody>
      </p:sp>
      <p:graphicFrame>
        <p:nvGraphicFramePr>
          <p:cNvPr id="5" name="Table Placeholder 4">
            <a:extLst>
              <a:ext uri="{FF2B5EF4-FFF2-40B4-BE49-F238E27FC236}">
                <a16:creationId xmlns:a16="http://schemas.microsoft.com/office/drawing/2014/main" id="{33A8DF72-1EE2-4CA8-999A-2E11AA5946DC}"/>
              </a:ext>
            </a:extLst>
          </p:cNvPr>
          <p:cNvGraphicFramePr>
            <a:graphicFrameLocks noGrp="1"/>
          </p:cNvGraphicFramePr>
          <p:nvPr>
            <p:ph type="tbl" sz="quarter" idx="13"/>
            <p:extLst>
              <p:ext uri="{D42A27DB-BD31-4B8C-83A1-F6EECF244321}">
                <p14:modId xmlns:p14="http://schemas.microsoft.com/office/powerpoint/2010/main" val="1916606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95688614"/>
                    </a:ext>
                  </a:extLst>
                </a:gridCol>
                <a:gridCol w="370332">
                  <a:extLst>
                    <a:ext uri="{9D8B030D-6E8A-4147-A177-3AD203B41FA5}">
                      <a16:colId xmlns:a16="http://schemas.microsoft.com/office/drawing/2014/main" val="3439503196"/>
                    </a:ext>
                  </a:extLst>
                </a:gridCol>
                <a:gridCol w="370332">
                  <a:extLst>
                    <a:ext uri="{9D8B030D-6E8A-4147-A177-3AD203B41FA5}">
                      <a16:colId xmlns:a16="http://schemas.microsoft.com/office/drawing/2014/main" val="3530231057"/>
                    </a:ext>
                  </a:extLst>
                </a:gridCol>
                <a:gridCol w="370332">
                  <a:extLst>
                    <a:ext uri="{9D8B030D-6E8A-4147-A177-3AD203B41FA5}">
                      <a16:colId xmlns:a16="http://schemas.microsoft.com/office/drawing/2014/main" val="1964729608"/>
                    </a:ext>
                  </a:extLst>
                </a:gridCol>
                <a:gridCol w="329184">
                  <a:extLst>
                    <a:ext uri="{9D8B030D-6E8A-4147-A177-3AD203B41FA5}">
                      <a16:colId xmlns:a16="http://schemas.microsoft.com/office/drawing/2014/main" val="2580559152"/>
                    </a:ext>
                  </a:extLst>
                </a:gridCol>
                <a:gridCol w="329184">
                  <a:extLst>
                    <a:ext uri="{9D8B030D-6E8A-4147-A177-3AD203B41FA5}">
                      <a16:colId xmlns:a16="http://schemas.microsoft.com/office/drawing/2014/main" val="238581710"/>
                    </a:ext>
                  </a:extLst>
                </a:gridCol>
                <a:gridCol w="329184">
                  <a:extLst>
                    <a:ext uri="{9D8B030D-6E8A-4147-A177-3AD203B41FA5}">
                      <a16:colId xmlns:a16="http://schemas.microsoft.com/office/drawing/2014/main" val="81750764"/>
                    </a:ext>
                  </a:extLst>
                </a:gridCol>
                <a:gridCol w="329184">
                  <a:extLst>
                    <a:ext uri="{9D8B030D-6E8A-4147-A177-3AD203B41FA5}">
                      <a16:colId xmlns:a16="http://schemas.microsoft.com/office/drawing/2014/main" val="3999761260"/>
                    </a:ext>
                  </a:extLst>
                </a:gridCol>
                <a:gridCol w="329184">
                  <a:extLst>
                    <a:ext uri="{9D8B030D-6E8A-4147-A177-3AD203B41FA5}">
                      <a16:colId xmlns:a16="http://schemas.microsoft.com/office/drawing/2014/main" val="4030370342"/>
                    </a:ext>
                  </a:extLst>
                </a:gridCol>
                <a:gridCol w="329184">
                  <a:extLst>
                    <a:ext uri="{9D8B030D-6E8A-4147-A177-3AD203B41FA5}">
                      <a16:colId xmlns:a16="http://schemas.microsoft.com/office/drawing/2014/main" val="1023760193"/>
                    </a:ext>
                  </a:extLst>
                </a:gridCol>
                <a:gridCol w="329184">
                  <a:extLst>
                    <a:ext uri="{9D8B030D-6E8A-4147-A177-3AD203B41FA5}">
                      <a16:colId xmlns:a16="http://schemas.microsoft.com/office/drawing/2014/main" val="3963366753"/>
                    </a:ext>
                  </a:extLst>
                </a:gridCol>
                <a:gridCol w="329184">
                  <a:extLst>
                    <a:ext uri="{9D8B030D-6E8A-4147-A177-3AD203B41FA5}">
                      <a16:colId xmlns:a16="http://schemas.microsoft.com/office/drawing/2014/main" val="959429645"/>
                    </a:ext>
                  </a:extLst>
                </a:gridCol>
                <a:gridCol w="329184">
                  <a:extLst>
                    <a:ext uri="{9D8B030D-6E8A-4147-A177-3AD203B41FA5}">
                      <a16:colId xmlns:a16="http://schemas.microsoft.com/office/drawing/2014/main" val="3095339053"/>
                    </a:ext>
                  </a:extLst>
                </a:gridCol>
                <a:gridCol w="370332">
                  <a:extLst>
                    <a:ext uri="{9D8B030D-6E8A-4147-A177-3AD203B41FA5}">
                      <a16:colId xmlns:a16="http://schemas.microsoft.com/office/drawing/2014/main" val="1483025256"/>
                    </a:ext>
                  </a:extLst>
                </a:gridCol>
                <a:gridCol w="370332">
                  <a:extLst>
                    <a:ext uri="{9D8B030D-6E8A-4147-A177-3AD203B41FA5}">
                      <a16:colId xmlns:a16="http://schemas.microsoft.com/office/drawing/2014/main" val="874811539"/>
                    </a:ext>
                  </a:extLst>
                </a:gridCol>
                <a:gridCol w="329184">
                  <a:extLst>
                    <a:ext uri="{9D8B030D-6E8A-4147-A177-3AD203B41FA5}">
                      <a16:colId xmlns:a16="http://schemas.microsoft.com/office/drawing/2014/main" val="3975611523"/>
                    </a:ext>
                  </a:extLst>
                </a:gridCol>
                <a:gridCol w="329184">
                  <a:extLst>
                    <a:ext uri="{9D8B030D-6E8A-4147-A177-3AD203B41FA5}">
                      <a16:colId xmlns:a16="http://schemas.microsoft.com/office/drawing/2014/main" val="4116698489"/>
                    </a:ext>
                  </a:extLst>
                </a:gridCol>
                <a:gridCol w="370332">
                  <a:extLst>
                    <a:ext uri="{9D8B030D-6E8A-4147-A177-3AD203B41FA5}">
                      <a16:colId xmlns:a16="http://schemas.microsoft.com/office/drawing/2014/main" val="898297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9583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- 2018-04-22 06:00:01 </a:t>
                      </a:r>
                      <a:r>
                        <a:rPr kumimoji="0" lang="en-US" sz="1000" b="0" i="0" u="none" strike="noStrike" kern="1200" cap="none" spc="0" normalizeH="0" baseline="0" noProof="0">
                          <a:ln>
                            <a:noFill/>
                          </a:ln>
                          <a:solidFill>
                            <a:prstClr val="black"/>
                          </a:solidFill>
                          <a:effectLst/>
                          <a:uLnTx/>
                          <a:uFillTx/>
                          <a:latin typeface="+mn-lt"/>
                          <a:ea typeface="+mn-ea"/>
                          <a:cs typeface="+mn-cs"/>
                        </a:rPr>
                        <a:t> 
 #CitiesDubai is already looking ahead to #Ramadan, and to help you brighten up your space, we’ve got the latest in pendant lamps from #Hamimi! Handwoven from #Moroccan kitan thread, Hamimi’s Malika crochet lights are available in 16 colors, 2 styles, and 4 sizes. Order yours today and have it on display before the #holidays with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3250989"/>
                  </a:ext>
                </a:extLst>
              </a:tr>
            </a:tbl>
          </a:graphicData>
        </a:graphic>
      </p:graphicFrame>
      <p:sp>
        <p:nvSpPr>
          <p:cNvPr id="4" name="Text Placeholder 3">
            <a:extLst>
              <a:ext uri="{FF2B5EF4-FFF2-40B4-BE49-F238E27FC236}">
                <a16:creationId xmlns:a16="http://schemas.microsoft.com/office/drawing/2014/main" id="{C9A5833D-5225-4590-AB26-9B9F11B629D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6599493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E51B2-2BD1-428D-8054-B91D1B09A55F}"/>
              </a:ext>
            </a:extLst>
          </p:cNvPr>
          <p:cNvSpPr>
            <a:spLocks noGrp="1"/>
          </p:cNvSpPr>
          <p:nvPr>
            <p:ph type="title"/>
          </p:nvPr>
        </p:nvSpPr>
        <p:spPr/>
        <p:txBody>
          <a:bodyPr/>
          <a:lstStyle/>
          <a:p>
            <a:r>
              <a:rPr lang="en-US"/>
              <a:t>Facebook Own Posts Table | Cities - 16 of 18</a:t>
            </a:r>
          </a:p>
        </p:txBody>
      </p:sp>
      <p:graphicFrame>
        <p:nvGraphicFramePr>
          <p:cNvPr id="5" name="Table Placeholder 4">
            <a:extLst>
              <a:ext uri="{FF2B5EF4-FFF2-40B4-BE49-F238E27FC236}">
                <a16:creationId xmlns:a16="http://schemas.microsoft.com/office/drawing/2014/main" id="{3309AB21-741A-4B3E-ACC9-7FBFBCF81BF0}"/>
              </a:ext>
            </a:extLst>
          </p:cNvPr>
          <p:cNvGraphicFramePr>
            <a:graphicFrameLocks noGrp="1"/>
          </p:cNvGraphicFramePr>
          <p:nvPr>
            <p:ph type="tbl" sz="quarter" idx="13"/>
            <p:extLst>
              <p:ext uri="{D42A27DB-BD31-4B8C-83A1-F6EECF244321}">
                <p14:modId xmlns:p14="http://schemas.microsoft.com/office/powerpoint/2010/main" val="71282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55193156"/>
                    </a:ext>
                  </a:extLst>
                </a:gridCol>
                <a:gridCol w="370332">
                  <a:extLst>
                    <a:ext uri="{9D8B030D-6E8A-4147-A177-3AD203B41FA5}">
                      <a16:colId xmlns:a16="http://schemas.microsoft.com/office/drawing/2014/main" val="723809246"/>
                    </a:ext>
                  </a:extLst>
                </a:gridCol>
                <a:gridCol w="370332">
                  <a:extLst>
                    <a:ext uri="{9D8B030D-6E8A-4147-A177-3AD203B41FA5}">
                      <a16:colId xmlns:a16="http://schemas.microsoft.com/office/drawing/2014/main" val="908147086"/>
                    </a:ext>
                  </a:extLst>
                </a:gridCol>
                <a:gridCol w="370332">
                  <a:extLst>
                    <a:ext uri="{9D8B030D-6E8A-4147-A177-3AD203B41FA5}">
                      <a16:colId xmlns:a16="http://schemas.microsoft.com/office/drawing/2014/main" val="3000213819"/>
                    </a:ext>
                  </a:extLst>
                </a:gridCol>
                <a:gridCol w="329184">
                  <a:extLst>
                    <a:ext uri="{9D8B030D-6E8A-4147-A177-3AD203B41FA5}">
                      <a16:colId xmlns:a16="http://schemas.microsoft.com/office/drawing/2014/main" val="1688575508"/>
                    </a:ext>
                  </a:extLst>
                </a:gridCol>
                <a:gridCol w="329184">
                  <a:extLst>
                    <a:ext uri="{9D8B030D-6E8A-4147-A177-3AD203B41FA5}">
                      <a16:colId xmlns:a16="http://schemas.microsoft.com/office/drawing/2014/main" val="590966073"/>
                    </a:ext>
                  </a:extLst>
                </a:gridCol>
                <a:gridCol w="329184">
                  <a:extLst>
                    <a:ext uri="{9D8B030D-6E8A-4147-A177-3AD203B41FA5}">
                      <a16:colId xmlns:a16="http://schemas.microsoft.com/office/drawing/2014/main" val="1054371925"/>
                    </a:ext>
                  </a:extLst>
                </a:gridCol>
                <a:gridCol w="329184">
                  <a:extLst>
                    <a:ext uri="{9D8B030D-6E8A-4147-A177-3AD203B41FA5}">
                      <a16:colId xmlns:a16="http://schemas.microsoft.com/office/drawing/2014/main" val="3995513411"/>
                    </a:ext>
                  </a:extLst>
                </a:gridCol>
                <a:gridCol w="329184">
                  <a:extLst>
                    <a:ext uri="{9D8B030D-6E8A-4147-A177-3AD203B41FA5}">
                      <a16:colId xmlns:a16="http://schemas.microsoft.com/office/drawing/2014/main" val="780516224"/>
                    </a:ext>
                  </a:extLst>
                </a:gridCol>
                <a:gridCol w="329184">
                  <a:extLst>
                    <a:ext uri="{9D8B030D-6E8A-4147-A177-3AD203B41FA5}">
                      <a16:colId xmlns:a16="http://schemas.microsoft.com/office/drawing/2014/main" val="2161103873"/>
                    </a:ext>
                  </a:extLst>
                </a:gridCol>
                <a:gridCol w="329184">
                  <a:extLst>
                    <a:ext uri="{9D8B030D-6E8A-4147-A177-3AD203B41FA5}">
                      <a16:colId xmlns:a16="http://schemas.microsoft.com/office/drawing/2014/main" val="1627800358"/>
                    </a:ext>
                  </a:extLst>
                </a:gridCol>
                <a:gridCol w="329184">
                  <a:extLst>
                    <a:ext uri="{9D8B030D-6E8A-4147-A177-3AD203B41FA5}">
                      <a16:colId xmlns:a16="http://schemas.microsoft.com/office/drawing/2014/main" val="1083900888"/>
                    </a:ext>
                  </a:extLst>
                </a:gridCol>
                <a:gridCol w="329184">
                  <a:extLst>
                    <a:ext uri="{9D8B030D-6E8A-4147-A177-3AD203B41FA5}">
                      <a16:colId xmlns:a16="http://schemas.microsoft.com/office/drawing/2014/main" val="3464642594"/>
                    </a:ext>
                  </a:extLst>
                </a:gridCol>
                <a:gridCol w="370332">
                  <a:extLst>
                    <a:ext uri="{9D8B030D-6E8A-4147-A177-3AD203B41FA5}">
                      <a16:colId xmlns:a16="http://schemas.microsoft.com/office/drawing/2014/main" val="1003128773"/>
                    </a:ext>
                  </a:extLst>
                </a:gridCol>
                <a:gridCol w="370332">
                  <a:extLst>
                    <a:ext uri="{9D8B030D-6E8A-4147-A177-3AD203B41FA5}">
                      <a16:colId xmlns:a16="http://schemas.microsoft.com/office/drawing/2014/main" val="930038546"/>
                    </a:ext>
                  </a:extLst>
                </a:gridCol>
                <a:gridCol w="329184">
                  <a:extLst>
                    <a:ext uri="{9D8B030D-6E8A-4147-A177-3AD203B41FA5}">
                      <a16:colId xmlns:a16="http://schemas.microsoft.com/office/drawing/2014/main" val="1916656584"/>
                    </a:ext>
                  </a:extLst>
                </a:gridCol>
                <a:gridCol w="329184">
                  <a:extLst>
                    <a:ext uri="{9D8B030D-6E8A-4147-A177-3AD203B41FA5}">
                      <a16:colId xmlns:a16="http://schemas.microsoft.com/office/drawing/2014/main" val="1392099993"/>
                    </a:ext>
                  </a:extLst>
                </a:gridCol>
                <a:gridCol w="370332">
                  <a:extLst>
                    <a:ext uri="{9D8B030D-6E8A-4147-A177-3AD203B41FA5}">
                      <a16:colId xmlns:a16="http://schemas.microsoft.com/office/drawing/2014/main" val="132049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6000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- 2018-04-22 06:00:01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أسلوب آمن ومتطور للبطاقات والنقد، محافظ "سكرد"، الان في مدن! #مدن #ديكور#كونسبت #ديكور_مودرن #ديكور_عصري #ديكورات_منزلية #ديكور_منزل #الرياض#السعودية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Secure and sophisticated style for cards and cash! Check out the latest from #Secrid wallets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0603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- 2018-04-21 06:00:01 </a:t>
                      </a:r>
                      <a:r>
                        <a:rPr kumimoji="0" lang="en-US" sz="1000" b="0" i="0" u="none" strike="noStrike" kern="1200" cap="none" spc="0" normalizeH="0" baseline="0" noProof="0">
                          <a:ln>
                            <a:noFill/>
                          </a:ln>
                          <a:solidFill>
                            <a:prstClr val="black"/>
                          </a:solidFill>
                          <a:effectLst/>
                          <a:uLnTx/>
                          <a:uFillTx/>
                          <a:latin typeface="+mn-lt"/>
                          <a:ea typeface="+mn-ea"/>
                          <a:cs typeface="+mn-cs"/>
                        </a:rPr>
                        <a:t> 
 No mess, no stress! Change the way you carry your keys and get organized with #Orbitkey! Choose from the active line, canvas styles, and leather options, all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506492"/>
                  </a:ext>
                </a:extLst>
              </a:tr>
            </a:tbl>
          </a:graphicData>
        </a:graphic>
      </p:graphicFrame>
      <p:sp>
        <p:nvSpPr>
          <p:cNvPr id="4" name="Text Placeholder 3">
            <a:extLst>
              <a:ext uri="{FF2B5EF4-FFF2-40B4-BE49-F238E27FC236}">
                <a16:creationId xmlns:a16="http://schemas.microsoft.com/office/drawing/2014/main" id="{C0E035E0-4A11-4A85-A756-D97C25C998C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7263510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B457A-556B-4D44-8E19-A85F58CB456F}"/>
              </a:ext>
            </a:extLst>
          </p:cNvPr>
          <p:cNvSpPr>
            <a:spLocks noGrp="1"/>
          </p:cNvSpPr>
          <p:nvPr>
            <p:ph type="title"/>
          </p:nvPr>
        </p:nvSpPr>
        <p:spPr/>
        <p:txBody>
          <a:bodyPr/>
          <a:lstStyle/>
          <a:p>
            <a:r>
              <a:rPr lang="en-US"/>
              <a:t>Facebook Own Posts Table | Cities - 17 of 18</a:t>
            </a:r>
          </a:p>
        </p:txBody>
      </p:sp>
      <p:graphicFrame>
        <p:nvGraphicFramePr>
          <p:cNvPr id="5" name="Table Placeholder 4">
            <a:extLst>
              <a:ext uri="{FF2B5EF4-FFF2-40B4-BE49-F238E27FC236}">
                <a16:creationId xmlns:a16="http://schemas.microsoft.com/office/drawing/2014/main" id="{E4C7A9E1-9AA4-48BB-BA2A-0094220EBAB1}"/>
              </a:ext>
            </a:extLst>
          </p:cNvPr>
          <p:cNvGraphicFramePr>
            <a:graphicFrameLocks noGrp="1"/>
          </p:cNvGraphicFramePr>
          <p:nvPr>
            <p:ph type="tbl" sz="quarter" idx="13"/>
            <p:extLst>
              <p:ext uri="{D42A27DB-BD31-4B8C-83A1-F6EECF244321}">
                <p14:modId xmlns:p14="http://schemas.microsoft.com/office/powerpoint/2010/main" val="1593737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78420427"/>
                    </a:ext>
                  </a:extLst>
                </a:gridCol>
                <a:gridCol w="370332">
                  <a:extLst>
                    <a:ext uri="{9D8B030D-6E8A-4147-A177-3AD203B41FA5}">
                      <a16:colId xmlns:a16="http://schemas.microsoft.com/office/drawing/2014/main" val="1352740714"/>
                    </a:ext>
                  </a:extLst>
                </a:gridCol>
                <a:gridCol w="370332">
                  <a:extLst>
                    <a:ext uri="{9D8B030D-6E8A-4147-A177-3AD203B41FA5}">
                      <a16:colId xmlns:a16="http://schemas.microsoft.com/office/drawing/2014/main" val="3420383007"/>
                    </a:ext>
                  </a:extLst>
                </a:gridCol>
                <a:gridCol w="370332">
                  <a:extLst>
                    <a:ext uri="{9D8B030D-6E8A-4147-A177-3AD203B41FA5}">
                      <a16:colId xmlns:a16="http://schemas.microsoft.com/office/drawing/2014/main" val="1957585392"/>
                    </a:ext>
                  </a:extLst>
                </a:gridCol>
                <a:gridCol w="329184">
                  <a:extLst>
                    <a:ext uri="{9D8B030D-6E8A-4147-A177-3AD203B41FA5}">
                      <a16:colId xmlns:a16="http://schemas.microsoft.com/office/drawing/2014/main" val="2933375720"/>
                    </a:ext>
                  </a:extLst>
                </a:gridCol>
                <a:gridCol w="329184">
                  <a:extLst>
                    <a:ext uri="{9D8B030D-6E8A-4147-A177-3AD203B41FA5}">
                      <a16:colId xmlns:a16="http://schemas.microsoft.com/office/drawing/2014/main" val="909750833"/>
                    </a:ext>
                  </a:extLst>
                </a:gridCol>
                <a:gridCol w="329184">
                  <a:extLst>
                    <a:ext uri="{9D8B030D-6E8A-4147-A177-3AD203B41FA5}">
                      <a16:colId xmlns:a16="http://schemas.microsoft.com/office/drawing/2014/main" val="1715079818"/>
                    </a:ext>
                  </a:extLst>
                </a:gridCol>
                <a:gridCol w="329184">
                  <a:extLst>
                    <a:ext uri="{9D8B030D-6E8A-4147-A177-3AD203B41FA5}">
                      <a16:colId xmlns:a16="http://schemas.microsoft.com/office/drawing/2014/main" val="1328984914"/>
                    </a:ext>
                  </a:extLst>
                </a:gridCol>
                <a:gridCol w="329184">
                  <a:extLst>
                    <a:ext uri="{9D8B030D-6E8A-4147-A177-3AD203B41FA5}">
                      <a16:colId xmlns:a16="http://schemas.microsoft.com/office/drawing/2014/main" val="79355080"/>
                    </a:ext>
                  </a:extLst>
                </a:gridCol>
                <a:gridCol w="329184">
                  <a:extLst>
                    <a:ext uri="{9D8B030D-6E8A-4147-A177-3AD203B41FA5}">
                      <a16:colId xmlns:a16="http://schemas.microsoft.com/office/drawing/2014/main" val="851855077"/>
                    </a:ext>
                  </a:extLst>
                </a:gridCol>
                <a:gridCol w="329184">
                  <a:extLst>
                    <a:ext uri="{9D8B030D-6E8A-4147-A177-3AD203B41FA5}">
                      <a16:colId xmlns:a16="http://schemas.microsoft.com/office/drawing/2014/main" val="4151609502"/>
                    </a:ext>
                  </a:extLst>
                </a:gridCol>
                <a:gridCol w="329184">
                  <a:extLst>
                    <a:ext uri="{9D8B030D-6E8A-4147-A177-3AD203B41FA5}">
                      <a16:colId xmlns:a16="http://schemas.microsoft.com/office/drawing/2014/main" val="651119013"/>
                    </a:ext>
                  </a:extLst>
                </a:gridCol>
                <a:gridCol w="329184">
                  <a:extLst>
                    <a:ext uri="{9D8B030D-6E8A-4147-A177-3AD203B41FA5}">
                      <a16:colId xmlns:a16="http://schemas.microsoft.com/office/drawing/2014/main" val="1986263242"/>
                    </a:ext>
                  </a:extLst>
                </a:gridCol>
                <a:gridCol w="370332">
                  <a:extLst>
                    <a:ext uri="{9D8B030D-6E8A-4147-A177-3AD203B41FA5}">
                      <a16:colId xmlns:a16="http://schemas.microsoft.com/office/drawing/2014/main" val="1189945393"/>
                    </a:ext>
                  </a:extLst>
                </a:gridCol>
                <a:gridCol w="370332">
                  <a:extLst>
                    <a:ext uri="{9D8B030D-6E8A-4147-A177-3AD203B41FA5}">
                      <a16:colId xmlns:a16="http://schemas.microsoft.com/office/drawing/2014/main" val="3941340612"/>
                    </a:ext>
                  </a:extLst>
                </a:gridCol>
                <a:gridCol w="329184">
                  <a:extLst>
                    <a:ext uri="{9D8B030D-6E8A-4147-A177-3AD203B41FA5}">
                      <a16:colId xmlns:a16="http://schemas.microsoft.com/office/drawing/2014/main" val="4229391399"/>
                    </a:ext>
                  </a:extLst>
                </a:gridCol>
                <a:gridCol w="329184">
                  <a:extLst>
                    <a:ext uri="{9D8B030D-6E8A-4147-A177-3AD203B41FA5}">
                      <a16:colId xmlns:a16="http://schemas.microsoft.com/office/drawing/2014/main" val="272514084"/>
                    </a:ext>
                  </a:extLst>
                </a:gridCol>
                <a:gridCol w="370332">
                  <a:extLst>
                    <a:ext uri="{9D8B030D-6E8A-4147-A177-3AD203B41FA5}">
                      <a16:colId xmlns:a16="http://schemas.microsoft.com/office/drawing/2014/main" val="4159742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00901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- 2018-04-21 06:00:00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إذا كنت تريد الاستمتاع بالديكور الرائع، احرص على التحقق من مجموعة "بولس بوتين"، الان في مدن!  #مدن #ديكور#كونسبت #ديكور_مودرن #ديكور_عصري #ديكورات_منزلية #ديكور_منزل #الرياض#السعودية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If you’re gunning for great décor, be sure to check out the latest from #PolsPotten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8334648"/>
                  </a:ext>
                </a:extLst>
              </a:tr>
            </a:tbl>
          </a:graphicData>
        </a:graphic>
      </p:graphicFrame>
      <p:sp>
        <p:nvSpPr>
          <p:cNvPr id="4" name="Text Placeholder 3">
            <a:extLst>
              <a:ext uri="{FF2B5EF4-FFF2-40B4-BE49-F238E27FC236}">
                <a16:creationId xmlns:a16="http://schemas.microsoft.com/office/drawing/2014/main" id="{E7E010C3-2CD6-47EB-BD2F-5A9EEDB55D3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563323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17B33-9977-4C08-8589-D48519503B77}"/>
              </a:ext>
            </a:extLst>
          </p:cNvPr>
          <p:cNvSpPr>
            <a:spLocks noGrp="1"/>
          </p:cNvSpPr>
          <p:nvPr>
            <p:ph type="title"/>
          </p:nvPr>
        </p:nvSpPr>
        <p:spPr/>
        <p:txBody>
          <a:bodyPr/>
          <a:lstStyle/>
          <a:p>
            <a:r>
              <a:rPr lang="en-US"/>
              <a:t>Facebook Own Posts Table | Cities - 18 of 18</a:t>
            </a:r>
          </a:p>
        </p:txBody>
      </p:sp>
      <p:graphicFrame>
        <p:nvGraphicFramePr>
          <p:cNvPr id="5" name="Table Placeholder 4">
            <a:extLst>
              <a:ext uri="{FF2B5EF4-FFF2-40B4-BE49-F238E27FC236}">
                <a16:creationId xmlns:a16="http://schemas.microsoft.com/office/drawing/2014/main" id="{F1A46125-9DC9-427A-925C-A62BFAD9E9E1}"/>
              </a:ext>
            </a:extLst>
          </p:cNvPr>
          <p:cNvGraphicFramePr>
            <a:graphicFrameLocks noGrp="1"/>
          </p:cNvGraphicFramePr>
          <p:nvPr>
            <p:ph type="tbl" sz="quarter" idx="13"/>
            <p:extLst>
              <p:ext uri="{D42A27DB-BD31-4B8C-83A1-F6EECF244321}">
                <p14:modId xmlns:p14="http://schemas.microsoft.com/office/powerpoint/2010/main" val="3331163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02967211"/>
                    </a:ext>
                  </a:extLst>
                </a:gridCol>
                <a:gridCol w="370332">
                  <a:extLst>
                    <a:ext uri="{9D8B030D-6E8A-4147-A177-3AD203B41FA5}">
                      <a16:colId xmlns:a16="http://schemas.microsoft.com/office/drawing/2014/main" val="849157858"/>
                    </a:ext>
                  </a:extLst>
                </a:gridCol>
                <a:gridCol w="370332">
                  <a:extLst>
                    <a:ext uri="{9D8B030D-6E8A-4147-A177-3AD203B41FA5}">
                      <a16:colId xmlns:a16="http://schemas.microsoft.com/office/drawing/2014/main" val="1522184096"/>
                    </a:ext>
                  </a:extLst>
                </a:gridCol>
                <a:gridCol w="370332">
                  <a:extLst>
                    <a:ext uri="{9D8B030D-6E8A-4147-A177-3AD203B41FA5}">
                      <a16:colId xmlns:a16="http://schemas.microsoft.com/office/drawing/2014/main" val="1199281085"/>
                    </a:ext>
                  </a:extLst>
                </a:gridCol>
                <a:gridCol w="329184">
                  <a:extLst>
                    <a:ext uri="{9D8B030D-6E8A-4147-A177-3AD203B41FA5}">
                      <a16:colId xmlns:a16="http://schemas.microsoft.com/office/drawing/2014/main" val="1945553840"/>
                    </a:ext>
                  </a:extLst>
                </a:gridCol>
                <a:gridCol w="329184">
                  <a:extLst>
                    <a:ext uri="{9D8B030D-6E8A-4147-A177-3AD203B41FA5}">
                      <a16:colId xmlns:a16="http://schemas.microsoft.com/office/drawing/2014/main" val="689461660"/>
                    </a:ext>
                  </a:extLst>
                </a:gridCol>
                <a:gridCol w="329184">
                  <a:extLst>
                    <a:ext uri="{9D8B030D-6E8A-4147-A177-3AD203B41FA5}">
                      <a16:colId xmlns:a16="http://schemas.microsoft.com/office/drawing/2014/main" val="1415305852"/>
                    </a:ext>
                  </a:extLst>
                </a:gridCol>
                <a:gridCol w="329184">
                  <a:extLst>
                    <a:ext uri="{9D8B030D-6E8A-4147-A177-3AD203B41FA5}">
                      <a16:colId xmlns:a16="http://schemas.microsoft.com/office/drawing/2014/main" val="207557777"/>
                    </a:ext>
                  </a:extLst>
                </a:gridCol>
                <a:gridCol w="329184">
                  <a:extLst>
                    <a:ext uri="{9D8B030D-6E8A-4147-A177-3AD203B41FA5}">
                      <a16:colId xmlns:a16="http://schemas.microsoft.com/office/drawing/2014/main" val="504172026"/>
                    </a:ext>
                  </a:extLst>
                </a:gridCol>
                <a:gridCol w="329184">
                  <a:extLst>
                    <a:ext uri="{9D8B030D-6E8A-4147-A177-3AD203B41FA5}">
                      <a16:colId xmlns:a16="http://schemas.microsoft.com/office/drawing/2014/main" val="54531052"/>
                    </a:ext>
                  </a:extLst>
                </a:gridCol>
                <a:gridCol w="329184">
                  <a:extLst>
                    <a:ext uri="{9D8B030D-6E8A-4147-A177-3AD203B41FA5}">
                      <a16:colId xmlns:a16="http://schemas.microsoft.com/office/drawing/2014/main" val="3914624115"/>
                    </a:ext>
                  </a:extLst>
                </a:gridCol>
                <a:gridCol w="329184">
                  <a:extLst>
                    <a:ext uri="{9D8B030D-6E8A-4147-A177-3AD203B41FA5}">
                      <a16:colId xmlns:a16="http://schemas.microsoft.com/office/drawing/2014/main" val="1751677204"/>
                    </a:ext>
                  </a:extLst>
                </a:gridCol>
                <a:gridCol w="329184">
                  <a:extLst>
                    <a:ext uri="{9D8B030D-6E8A-4147-A177-3AD203B41FA5}">
                      <a16:colId xmlns:a16="http://schemas.microsoft.com/office/drawing/2014/main" val="824013727"/>
                    </a:ext>
                  </a:extLst>
                </a:gridCol>
                <a:gridCol w="370332">
                  <a:extLst>
                    <a:ext uri="{9D8B030D-6E8A-4147-A177-3AD203B41FA5}">
                      <a16:colId xmlns:a16="http://schemas.microsoft.com/office/drawing/2014/main" val="982776347"/>
                    </a:ext>
                  </a:extLst>
                </a:gridCol>
                <a:gridCol w="370332">
                  <a:extLst>
                    <a:ext uri="{9D8B030D-6E8A-4147-A177-3AD203B41FA5}">
                      <a16:colId xmlns:a16="http://schemas.microsoft.com/office/drawing/2014/main" val="3122744063"/>
                    </a:ext>
                  </a:extLst>
                </a:gridCol>
                <a:gridCol w="329184">
                  <a:extLst>
                    <a:ext uri="{9D8B030D-6E8A-4147-A177-3AD203B41FA5}">
                      <a16:colId xmlns:a16="http://schemas.microsoft.com/office/drawing/2014/main" val="353686139"/>
                    </a:ext>
                  </a:extLst>
                </a:gridCol>
                <a:gridCol w="329184">
                  <a:extLst>
                    <a:ext uri="{9D8B030D-6E8A-4147-A177-3AD203B41FA5}">
                      <a16:colId xmlns:a16="http://schemas.microsoft.com/office/drawing/2014/main" val="98108231"/>
                    </a:ext>
                  </a:extLst>
                </a:gridCol>
                <a:gridCol w="370332">
                  <a:extLst>
                    <a:ext uri="{9D8B030D-6E8A-4147-A177-3AD203B41FA5}">
                      <a16:colId xmlns:a16="http://schemas.microsoft.com/office/drawing/2014/main" val="941785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3419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- 2018-04-20 14:02:06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أضف توهج متعدد الالوان لعرض الزهور مع المزهريات الجرافيكية من "بولس بوتين"، الان في مدن! #مدن #ديكور#كونسبت #ديكور_مودرن #ديكور_عصري #ديكورات_منزلية #ديكور_منزل #الرياض#السعودية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Add a multi-colored glow to your floral display with Graphic Luster vases from #PolsPotten,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2661902"/>
                  </a:ext>
                </a:extLst>
              </a:tr>
            </a:tbl>
          </a:graphicData>
        </a:graphic>
      </p:graphicFrame>
      <p:sp>
        <p:nvSpPr>
          <p:cNvPr id="4" name="Text Placeholder 3">
            <a:extLst>
              <a:ext uri="{FF2B5EF4-FFF2-40B4-BE49-F238E27FC236}">
                <a16:creationId xmlns:a16="http://schemas.microsoft.com/office/drawing/2014/main" id="{2D63EB44-C40D-4E0A-937C-289B6849900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533477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1655</Words>
  <Application>Microsoft Office PowerPoint</Application>
  <PresentationFormat>On-screen Show (4:3)</PresentationFormat>
  <Paragraphs>924</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CITIES Facebook Dashboard </vt:lpstr>
      <vt:lpstr>Facebook Key Metrics Table | Cities</vt:lpstr>
      <vt:lpstr>Facebook Fans Table | Cities</vt:lpstr>
      <vt:lpstr>Facebook Interactions Distribution | Cities</vt:lpstr>
      <vt:lpstr>Facebook Interaction Rate | Cities</vt:lpstr>
      <vt:lpstr>Facebook Interaction Rate By Post Type | Cities</vt:lpstr>
      <vt:lpstr>Facebook Average Interactions Per Post | Cities</vt:lpstr>
      <vt:lpstr>Facebook Average Comments Per Post | Cities</vt:lpstr>
      <vt:lpstr>Facebook Average Shares Per Post | Cities</vt:lpstr>
      <vt:lpstr>Facebook Reach | Cities</vt:lpstr>
      <vt:lpstr>Facebook Engaged Users | Cities</vt:lpstr>
      <vt:lpstr>Facebook Hide Clicks | Cities</vt:lpstr>
      <vt:lpstr>Facebook Hide All Clicks | Cities</vt:lpstr>
      <vt:lpstr>Facebook Own Posts Table | Cities - 1 of 18</vt:lpstr>
      <vt:lpstr>Facebook Own Posts Table | Cities - 2 of 18</vt:lpstr>
      <vt:lpstr>Facebook Own Posts Table | Cities - 3 of 18</vt:lpstr>
      <vt:lpstr>Facebook Own Posts Table | Cities - 4 of 18</vt:lpstr>
      <vt:lpstr>Facebook Own Posts Table | Cities - 5 of 18</vt:lpstr>
      <vt:lpstr>Facebook Own Posts Table | Cities - 6 of 18</vt:lpstr>
      <vt:lpstr>Facebook Own Posts Table | Cities - 7 of 18</vt:lpstr>
      <vt:lpstr>Facebook Own Posts Table | Cities - 8 of 18</vt:lpstr>
      <vt:lpstr>Facebook Own Posts Table | Cities - 9 of 18</vt:lpstr>
      <vt:lpstr>Facebook Own Posts Table | Cities - 10 of 18</vt:lpstr>
      <vt:lpstr>Facebook Own Posts Table | Cities - 11 of 18</vt:lpstr>
      <vt:lpstr>Facebook Own Posts Table | Cities - 12 of 18</vt:lpstr>
      <vt:lpstr>Facebook Own Posts Table | Cities - 13 of 18</vt:lpstr>
      <vt:lpstr>Facebook Own Posts Table | Cities - 14 of 18</vt:lpstr>
      <vt:lpstr>Facebook Own Posts Table | Cities - 15 of 18</vt:lpstr>
      <vt:lpstr>Facebook Own Posts Table | Cities - 16 of 18</vt:lpstr>
      <vt:lpstr>Facebook Own Posts Table | Cities - 17 of 18</vt:lpstr>
      <vt:lpstr>Facebook Own Posts Table | Cities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CITIES Facebook Dashboard </dc:title>
  <dc:creator>Administrator</dc:creator>
  <cp:lastModifiedBy>Administrator</cp:lastModifiedBy>
  <cp:revision>1</cp:revision>
  <dcterms:created xsi:type="dcterms:W3CDTF">2018-05-08T12:33:31Z</dcterms:created>
  <dcterms:modified xsi:type="dcterms:W3CDTF">2018-05-08T12:34:43Z</dcterms:modified>
</cp:coreProperties>
</file>