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D1-4333-8C47-2F18514C0F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5948352"/>
        <c:axId val="545949008"/>
      </c:lineChart>
      <c:dateAx>
        <c:axId val="54594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949008"/>
        <c:crosses val="autoZero"/>
        <c:auto val="1"/>
        <c:lblOffset val="100"/>
        <c:baseTimeUnit val="days"/>
      </c:dateAx>
      <c:valAx>
        <c:axId val="54594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94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B4-460E-8539-F83BAD3788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B4-460E-8539-F83BAD3788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B4-460E-8539-F83BAD3788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B4-460E-8539-F83BAD3788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B4-460E-8539-F83BAD3788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FB4-460E-8539-F83BAD3788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FB4-460E-8539-F83BAD3788D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FB4-460E-8539-F83BAD378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400504"/>
        <c:axId val="294400832"/>
      </c:barChart>
      <c:catAx>
        <c:axId val="29440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00832"/>
        <c:crosses val="autoZero"/>
        <c:auto val="1"/>
        <c:lblAlgn val="ctr"/>
        <c:lblOffset val="100"/>
        <c:noMultiLvlLbl val="0"/>
      </c:catAx>
      <c:valAx>
        <c:axId val="29440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0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2.1983543747252001E-2</c:v>
                </c:pt>
                <c:pt idx="1">
                  <c:v>2.0935393376042E-2</c:v>
                </c:pt>
                <c:pt idx="2">
                  <c:v>1.8840670727878001E-2</c:v>
                </c:pt>
                <c:pt idx="3">
                  <c:v>1.8839487565938E-2</c:v>
                </c:pt>
                <c:pt idx="4">
                  <c:v>1.6746211169723E-2</c:v>
                </c:pt>
                <c:pt idx="5">
                  <c:v>2.1980782515857999E-2</c:v>
                </c:pt>
                <c:pt idx="6">
                  <c:v>3.5620094191523002</c:v>
                </c:pt>
                <c:pt idx="7">
                  <c:v>0.86134805151363003</c:v>
                </c:pt>
                <c:pt idx="8">
                  <c:v>3.4413715429859E-2</c:v>
                </c:pt>
                <c:pt idx="9">
                  <c:v>2.4981264051961001E-2</c:v>
                </c:pt>
                <c:pt idx="10">
                  <c:v>2.1829975675170001E-2</c:v>
                </c:pt>
                <c:pt idx="11">
                  <c:v>3.1133250311332999E-2</c:v>
                </c:pt>
                <c:pt idx="12">
                  <c:v>0</c:v>
                </c:pt>
                <c:pt idx="13">
                  <c:v>2.4824675727672999E-2</c:v>
                </c:pt>
                <c:pt idx="14">
                  <c:v>0.65981042066786</c:v>
                </c:pt>
                <c:pt idx="15">
                  <c:v>2.7829313543599001E-2</c:v>
                </c:pt>
                <c:pt idx="16">
                  <c:v>2.7810394907608001E-2</c:v>
                </c:pt>
                <c:pt idx="17">
                  <c:v>2.7801804028171999E-2</c:v>
                </c:pt>
                <c:pt idx="18">
                  <c:v>2.1615612648221001E-2</c:v>
                </c:pt>
                <c:pt idx="19">
                  <c:v>2.7788069655427999E-2</c:v>
                </c:pt>
                <c:pt idx="20">
                  <c:v>2.1611608521149E-2</c:v>
                </c:pt>
                <c:pt idx="21">
                  <c:v>4.9385764553366997E-2</c:v>
                </c:pt>
                <c:pt idx="22">
                  <c:v>1.8507094386180999E-2</c:v>
                </c:pt>
                <c:pt idx="23">
                  <c:v>2.1578298397041E-2</c:v>
                </c:pt>
                <c:pt idx="24">
                  <c:v>4.6210720887246003E-2</c:v>
                </c:pt>
                <c:pt idx="25">
                  <c:v>1.2316787781747E-2</c:v>
                </c:pt>
                <c:pt idx="26">
                  <c:v>2.4625992735331999E-2</c:v>
                </c:pt>
                <c:pt idx="27">
                  <c:v>1.8462674626131E-2</c:v>
                </c:pt>
                <c:pt idx="28">
                  <c:v>2.7685492801771999E-2</c:v>
                </c:pt>
                <c:pt idx="29">
                  <c:v>2.4604785630804999E-2</c:v>
                </c:pt>
                <c:pt idx="30">
                  <c:v>1.230012300123E-2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1F-4235-A6C0-567759264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86448"/>
        <c:axId val="298687432"/>
      </c:lineChart>
      <c:dateAx>
        <c:axId val="298686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87432"/>
        <c:crosses val="autoZero"/>
        <c:auto val="1"/>
        <c:lblOffset val="100"/>
        <c:baseTimeUnit val="days"/>
      </c:dateAx>
      <c:valAx>
        <c:axId val="29868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8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0.32845367697587002</c:v>
                </c:pt>
                <c:pt idx="1">
                  <c:v>2.1133602297141001E-2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30-4395-A8EA-2A8A2B805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131704"/>
        <c:axId val="173132032"/>
      </c:barChart>
      <c:catAx>
        <c:axId val="17313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32032"/>
        <c:crosses val="autoZero"/>
        <c:auto val="1"/>
        <c:lblAlgn val="ctr"/>
        <c:lblOffset val="100"/>
        <c:noMultiLvlLbl val="0"/>
      </c:catAx>
      <c:valAx>
        <c:axId val="17313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3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567</c:v>
                </c:pt>
                <c:pt idx="7">
                  <c:v>137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5</c:v>
                </c:pt>
                <c:pt idx="12">
                  <c:v>0</c:v>
                </c:pt>
                <c:pt idx="13">
                  <c:v>4</c:v>
                </c:pt>
                <c:pt idx="14">
                  <c:v>106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8</c:v>
                </c:pt>
                <c:pt idx="22">
                  <c:v>3</c:v>
                </c:pt>
                <c:pt idx="23">
                  <c:v>3</c:v>
                </c:pt>
                <c:pt idx="24">
                  <c:v>7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4</c:v>
                </c:pt>
                <c:pt idx="29">
                  <c:v>4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DB-4B28-A2C6-5C50FD43D4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630760"/>
        <c:axId val="251631088"/>
      </c:lineChart>
      <c:dateAx>
        <c:axId val="251630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31088"/>
        <c:crosses val="autoZero"/>
        <c:auto val="1"/>
        <c:lblOffset val="100"/>
        <c:baseTimeUnit val="days"/>
      </c:dateAx>
      <c:valAx>
        <c:axId val="25163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3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8F-4B26-A509-6C3350609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655424"/>
        <c:axId val="250651816"/>
      </c:lineChart>
      <c:dateAx>
        <c:axId val="25065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51816"/>
        <c:crosses val="autoZero"/>
        <c:auto val="1"/>
        <c:lblOffset val="100"/>
        <c:baseTimeUnit val="days"/>
      </c:dateAx>
      <c:valAx>
        <c:axId val="25065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5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27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F7-480F-9B9A-11F77C8534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522528"/>
        <c:axId val="293523512"/>
      </c:lineChart>
      <c:dateAx>
        <c:axId val="293522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23512"/>
        <c:crosses val="autoZero"/>
        <c:auto val="1"/>
        <c:lblOffset val="100"/>
        <c:baseTimeUnit val="days"/>
      </c:dateAx>
      <c:valAx>
        <c:axId val="29352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2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12107</c:v>
                </c:pt>
                <c:pt idx="1">
                  <c:v>884</c:v>
                </c:pt>
                <c:pt idx="2">
                  <c:v>146</c:v>
                </c:pt>
                <c:pt idx="3">
                  <c:v>110</c:v>
                </c:pt>
                <c:pt idx="4">
                  <c:v>148</c:v>
                </c:pt>
                <c:pt idx="5">
                  <c:v>4165</c:v>
                </c:pt>
                <c:pt idx="6">
                  <c:v>21886</c:v>
                </c:pt>
                <c:pt idx="7">
                  <c:v>24750</c:v>
                </c:pt>
                <c:pt idx="8">
                  <c:v>28079</c:v>
                </c:pt>
                <c:pt idx="9">
                  <c:v>20980</c:v>
                </c:pt>
                <c:pt idx="10">
                  <c:v>20188</c:v>
                </c:pt>
                <c:pt idx="11">
                  <c:v>20052</c:v>
                </c:pt>
                <c:pt idx="12">
                  <c:v>21173</c:v>
                </c:pt>
                <c:pt idx="13">
                  <c:v>6935</c:v>
                </c:pt>
                <c:pt idx="14">
                  <c:v>5380</c:v>
                </c:pt>
                <c:pt idx="15">
                  <c:v>12285</c:v>
                </c:pt>
                <c:pt idx="16">
                  <c:v>11020</c:v>
                </c:pt>
                <c:pt idx="17">
                  <c:v>9461</c:v>
                </c:pt>
                <c:pt idx="18">
                  <c:v>10207</c:v>
                </c:pt>
                <c:pt idx="19">
                  <c:v>5160</c:v>
                </c:pt>
                <c:pt idx="20">
                  <c:v>5275</c:v>
                </c:pt>
                <c:pt idx="21">
                  <c:v>26685</c:v>
                </c:pt>
                <c:pt idx="22">
                  <c:v>22717</c:v>
                </c:pt>
                <c:pt idx="23">
                  <c:v>18697</c:v>
                </c:pt>
                <c:pt idx="24">
                  <c:v>24059</c:v>
                </c:pt>
                <c:pt idx="25">
                  <c:v>12652</c:v>
                </c:pt>
                <c:pt idx="26">
                  <c:v>16201</c:v>
                </c:pt>
                <c:pt idx="27">
                  <c:v>13689</c:v>
                </c:pt>
                <c:pt idx="28">
                  <c:v>10527</c:v>
                </c:pt>
                <c:pt idx="29">
                  <c:v>7796</c:v>
                </c:pt>
                <c:pt idx="30">
                  <c:v>6089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E7-40B6-A5E8-FA6B448D2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657064"/>
        <c:axId val="250657392"/>
      </c:lineChart>
      <c:dateAx>
        <c:axId val="250657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57392"/>
        <c:crosses val="autoZero"/>
        <c:auto val="1"/>
        <c:lblOffset val="100"/>
        <c:baseTimeUnit val="days"/>
      </c:dateAx>
      <c:valAx>
        <c:axId val="25065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5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113</c:v>
                </c:pt>
                <c:pt idx="1">
                  <c:v>25</c:v>
                </c:pt>
                <c:pt idx="2">
                  <c:v>7</c:v>
                </c:pt>
                <c:pt idx="3">
                  <c:v>5</c:v>
                </c:pt>
                <c:pt idx="4">
                  <c:v>9</c:v>
                </c:pt>
                <c:pt idx="5">
                  <c:v>54</c:v>
                </c:pt>
                <c:pt idx="6">
                  <c:v>1264</c:v>
                </c:pt>
                <c:pt idx="7">
                  <c:v>1491</c:v>
                </c:pt>
                <c:pt idx="8">
                  <c:v>1430</c:v>
                </c:pt>
                <c:pt idx="9">
                  <c:v>1376</c:v>
                </c:pt>
                <c:pt idx="10">
                  <c:v>1056</c:v>
                </c:pt>
                <c:pt idx="11">
                  <c:v>1014</c:v>
                </c:pt>
                <c:pt idx="12">
                  <c:v>1076</c:v>
                </c:pt>
                <c:pt idx="13">
                  <c:v>235</c:v>
                </c:pt>
                <c:pt idx="14">
                  <c:v>169</c:v>
                </c:pt>
                <c:pt idx="15">
                  <c:v>197</c:v>
                </c:pt>
                <c:pt idx="16">
                  <c:v>185</c:v>
                </c:pt>
                <c:pt idx="17">
                  <c:v>162</c:v>
                </c:pt>
                <c:pt idx="18">
                  <c:v>172</c:v>
                </c:pt>
                <c:pt idx="19">
                  <c:v>127</c:v>
                </c:pt>
                <c:pt idx="20">
                  <c:v>109</c:v>
                </c:pt>
                <c:pt idx="21">
                  <c:v>331</c:v>
                </c:pt>
                <c:pt idx="22">
                  <c:v>361</c:v>
                </c:pt>
                <c:pt idx="23">
                  <c:v>354</c:v>
                </c:pt>
                <c:pt idx="24">
                  <c:v>301</c:v>
                </c:pt>
                <c:pt idx="25">
                  <c:v>260</c:v>
                </c:pt>
                <c:pt idx="26">
                  <c:v>273</c:v>
                </c:pt>
                <c:pt idx="27">
                  <c:v>241</c:v>
                </c:pt>
                <c:pt idx="28">
                  <c:v>150</c:v>
                </c:pt>
                <c:pt idx="29">
                  <c:v>151</c:v>
                </c:pt>
                <c:pt idx="30">
                  <c:v>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41-4DB0-B3E4-313A82243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349176"/>
        <c:axId val="548530928"/>
      </c:lineChart>
      <c:dateAx>
        <c:axId val="295349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530928"/>
        <c:crosses val="autoZero"/>
        <c:auto val="1"/>
        <c:lblOffset val="100"/>
        <c:baseTimeUnit val="days"/>
      </c:dateAx>
      <c:valAx>
        <c:axId val="54853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4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3E-4973-81FD-BF0228C95A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122400"/>
        <c:axId val="251121416"/>
      </c:lineChart>
      <c:dateAx>
        <c:axId val="251122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121416"/>
        <c:crosses val="autoZero"/>
        <c:auto val="1"/>
        <c:lblOffset val="100"/>
        <c:baseTimeUnit val="days"/>
      </c:dateAx>
      <c:valAx>
        <c:axId val="25112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12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E8-4436-AD74-CD0F0677E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646424"/>
        <c:axId val="250644456"/>
      </c:lineChart>
      <c:dateAx>
        <c:axId val="25064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44456"/>
        <c:crosses val="autoZero"/>
        <c:auto val="1"/>
        <c:lblOffset val="100"/>
        <c:baseTimeUnit val="days"/>
      </c:dateAx>
      <c:valAx>
        <c:axId val="25064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4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670F4-146A-45D2-B4F0-A53BF1AAA2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CITIES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41CC3-D29B-4D97-A759-E94F2B611D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421682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8145-D026-4166-9B78-18F8D580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CF251E-271C-41DE-B80A-25491A4B5D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228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40917753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533857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592811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30099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908542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780666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513719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26121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482460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0931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591479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963389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193149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53353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610984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647352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88798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349131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774364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190148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922798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327782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542448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611271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307754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909494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90956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054111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311730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400846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4491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7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10701.451612903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389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510B6-E7CB-4D04-AC71-0053C9FA0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1331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52E95-5346-4749-9D96-5E268813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8D6BA6-3958-4FB8-9552-45A0D7824F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0017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2CD50-4BAB-4E01-9D4E-32549B6F6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D3859-D2A3-4F0F-B899-6C118FDC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14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A6FC-7E65-4965-9FA6-91603E0E0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B19CD9-7A9D-40CE-A95F-84C82AB2A3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0913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F56EA-8D96-4C12-BF56-0509AB120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ABF75-7F86-4024-ADD9-A604D093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4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4FBF4-5BAC-46FC-A007-5BCE6ADF8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F70F16-8706-42F5-8ADD-64DB8702B2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8178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E342E-E180-435E-B744-4C3D04453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C5229-5FEF-4A59-9A85-216C9119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763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7602-E5EB-43C5-885E-9675007A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CEC425-1EAD-4225-BA06-FF8282127C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3318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93549-83D3-48A8-ADF6-35A67636D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3A1B3-0CF2-4D21-9290-BDE4DE51F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36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1704D-B647-479A-807B-F3F57F121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2ECF3D-2733-4039-B3DB-9E88A53C2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5326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FE761-AAFA-4131-9D9B-C714AB57D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AE1A8-DC1C-4C29-B80B-495A301E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750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97B05-2A4D-4272-A1B2-D420F7F4B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949A7A-1AE8-404F-984C-9AA0262919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892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60F59-72AD-4CD3-8D22-3EDE5AA2B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DE672-0C6A-4D4A-BCE9-01B741B7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559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601E4-FF23-4C41-975C-033AE9D29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BFEBC0-4494-41AE-B2C3-28B685548C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2150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D878A-EA2D-4F2B-BB33-10337C615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16921-D56C-435A-83E2-E2F3AABCE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06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77D11-B580-430A-85AE-EF1673116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AE59FE-1C85-4624-82B4-54978A6E90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57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E03DE-53DD-4842-AE58-0F0F990E3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1326F-6260-4025-A11C-CD28339E1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382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CAE17-A748-41B7-AA34-8A80D0670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AD5AF-2017-421E-883F-189CB6137A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0652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03207-FA3C-44D5-ADF8-92A067C49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8E518-F72B-4631-B113-64EF72582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710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CA57A-9A1A-4A3E-A122-650F82C96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Clicks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6EA763-5FBF-472E-A06E-A6C3F6BE10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6128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439AE-9A02-4EE7-A685-3542A8AA0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94A2-CEEF-4963-812F-9351452EF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548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58ACB-D7FC-4149-AEEE-5BF314D91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All Clicks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79185-9916-4736-9B1E-276D484227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0596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6FD35-EA35-499A-A8D3-627C20171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9C188-05B9-43EB-9533-9F451A500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178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FD1B1-8284-471C-B539-6E4239EF7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78A8BD-8C58-40F6-98B3-29D7EC76A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670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27746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6891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10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507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971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61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783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1786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86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61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25D15-9041-46F0-899F-62FF91E49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29789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256</Words>
  <Application>Microsoft Office PowerPoint</Application>
  <PresentationFormat>On-screen Show (4:3)</PresentationFormat>
  <Paragraphs>117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CITIES Facebook Dashboard </vt:lpstr>
      <vt:lpstr>Facebook Key Metrics Table</vt:lpstr>
      <vt:lpstr>Facebook Own Posts</vt:lpstr>
      <vt:lpstr>Facebook Interactions Distribution</vt:lpstr>
      <vt:lpstr>Facebook Interaction Rate</vt:lpstr>
      <vt:lpstr>Facebook Interaction Rate By Post Type</vt:lpstr>
      <vt:lpstr>Facebook Average Interactions Per Post</vt:lpstr>
      <vt:lpstr>Facebook Average Comments Per Post</vt:lpstr>
      <vt:lpstr>Facebook Average Shares Per Post</vt:lpstr>
      <vt:lpstr>Facebook Reach</vt:lpstr>
      <vt:lpstr>Facebook Engaged Users</vt:lpstr>
      <vt:lpstr>Facebook Hide Clicks</vt:lpstr>
      <vt:lpstr>Facebook Hide All Clicks</vt:lpstr>
      <vt:lpstr>Facebook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CITIES Facebook Dashboard </dc:title>
  <dc:creator>Administrator</dc:creator>
  <cp:lastModifiedBy>Administrator</cp:lastModifiedBy>
  <cp:revision>1</cp:revision>
  <dcterms:created xsi:type="dcterms:W3CDTF">2018-04-04T13:27:26Z</dcterms:created>
  <dcterms:modified xsi:type="dcterms:W3CDTF">2018-04-04T13:28:02Z</dcterms:modified>
</cp:coreProperties>
</file>