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15922</c:v>
                </c:pt>
                <c:pt idx="1">
                  <c:v>15922</c:v>
                </c:pt>
                <c:pt idx="2">
                  <c:v>15924</c:v>
                </c:pt>
                <c:pt idx="3">
                  <c:v>15924</c:v>
                </c:pt>
                <c:pt idx="4">
                  <c:v>15924</c:v>
                </c:pt>
                <c:pt idx="5">
                  <c:v>15923</c:v>
                </c:pt>
                <c:pt idx="6">
                  <c:v>15928</c:v>
                </c:pt>
                <c:pt idx="7">
                  <c:v>15960</c:v>
                </c:pt>
                <c:pt idx="8">
                  <c:v>16004</c:v>
                </c:pt>
                <c:pt idx="9">
                  <c:v>16021</c:v>
                </c:pt>
                <c:pt idx="10">
                  <c:v>16045</c:v>
                </c:pt>
                <c:pt idx="11">
                  <c:v>16076</c:v>
                </c:pt>
                <c:pt idx="12">
                  <c:v>16105</c:v>
                </c:pt>
                <c:pt idx="13">
                  <c:v>16122</c:v>
                </c:pt>
                <c:pt idx="14">
                  <c:v>16160</c:v>
                </c:pt>
                <c:pt idx="15">
                  <c:v>16180</c:v>
                </c:pt>
                <c:pt idx="16">
                  <c:v>16182</c:v>
                </c:pt>
                <c:pt idx="17">
                  <c:v>16190</c:v>
                </c:pt>
                <c:pt idx="18">
                  <c:v>16194</c:v>
                </c:pt>
                <c:pt idx="19">
                  <c:v>16195</c:v>
                </c:pt>
                <c:pt idx="20">
                  <c:v>16195</c:v>
                </c:pt>
                <c:pt idx="21">
                  <c:v>16204</c:v>
                </c:pt>
                <c:pt idx="22">
                  <c:v>16216</c:v>
                </c:pt>
                <c:pt idx="23">
                  <c:v>16224</c:v>
                </c:pt>
                <c:pt idx="24">
                  <c:v>16236</c:v>
                </c:pt>
                <c:pt idx="25">
                  <c:v>16240</c:v>
                </c:pt>
                <c:pt idx="26">
                  <c:v>16246</c:v>
                </c:pt>
                <c:pt idx="27">
                  <c:v>16253</c:v>
                </c:pt>
                <c:pt idx="28">
                  <c:v>16256</c:v>
                </c:pt>
                <c:pt idx="29">
                  <c:v>16259</c:v>
                </c:pt>
                <c:pt idx="30">
                  <c:v>16262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3B-4BA1-9534-7269B3673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594112"/>
        <c:axId val="238591160"/>
      </c:lineChart>
      <c:dateAx>
        <c:axId val="23859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91160"/>
        <c:crosses val="autoZero"/>
        <c:auto val="1"/>
        <c:lblOffset val="100"/>
        <c:baseTimeUnit val="days"/>
      </c:dateAx>
      <c:valAx>
        <c:axId val="23859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9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F7-4BEA-94E6-72976EA5C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15224"/>
        <c:axId val="289215552"/>
      </c:lineChart>
      <c:dateAx>
        <c:axId val="289215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15552"/>
        <c:crosses val="autoZero"/>
        <c:auto val="1"/>
        <c:lblOffset val="100"/>
        <c:baseTimeUnit val="days"/>
      </c:dateAx>
      <c:valAx>
        <c:axId val="28921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1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1C-441D-B58A-8CC12B215F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1C-441D-B58A-8CC12B215F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1C-441D-B58A-8CC12B215F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1C-441D-B58A-8CC12B215F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1C-441D-B58A-8CC12B215FA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51C-441D-B58A-8CC12B215FA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1C-441D-B58A-8CC12B215FA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51C-441D-B58A-8CC12B215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179088"/>
        <c:axId val="297183024"/>
      </c:barChart>
      <c:catAx>
        <c:axId val="29717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83024"/>
        <c:crosses val="autoZero"/>
        <c:auto val="1"/>
        <c:lblAlgn val="ctr"/>
        <c:lblOffset val="100"/>
        <c:noMultiLvlLbl val="0"/>
      </c:catAx>
      <c:valAx>
        <c:axId val="29718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7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2.1983543747252001E-2</c:v>
                </c:pt>
                <c:pt idx="1">
                  <c:v>2.0935393376042E-2</c:v>
                </c:pt>
                <c:pt idx="2">
                  <c:v>1.8840670727878001E-2</c:v>
                </c:pt>
                <c:pt idx="3">
                  <c:v>1.8839487565938E-2</c:v>
                </c:pt>
                <c:pt idx="4">
                  <c:v>1.6746211169723E-2</c:v>
                </c:pt>
                <c:pt idx="5">
                  <c:v>2.1980782515857999E-2</c:v>
                </c:pt>
                <c:pt idx="6">
                  <c:v>3.5620094191523002</c:v>
                </c:pt>
                <c:pt idx="7">
                  <c:v>0.86134805151363003</c:v>
                </c:pt>
                <c:pt idx="8">
                  <c:v>3.4413715429859E-2</c:v>
                </c:pt>
                <c:pt idx="9">
                  <c:v>2.4981264051961001E-2</c:v>
                </c:pt>
                <c:pt idx="10">
                  <c:v>2.1829975675170001E-2</c:v>
                </c:pt>
                <c:pt idx="11">
                  <c:v>3.1133250311332999E-2</c:v>
                </c:pt>
                <c:pt idx="12">
                  <c:v>0</c:v>
                </c:pt>
                <c:pt idx="13">
                  <c:v>2.4824675727672999E-2</c:v>
                </c:pt>
                <c:pt idx="14">
                  <c:v>0.65981042066786</c:v>
                </c:pt>
                <c:pt idx="15">
                  <c:v>2.7829313543599001E-2</c:v>
                </c:pt>
                <c:pt idx="16">
                  <c:v>2.7810394907608001E-2</c:v>
                </c:pt>
                <c:pt idx="17">
                  <c:v>2.7801804028171999E-2</c:v>
                </c:pt>
                <c:pt idx="18">
                  <c:v>2.1615612648221001E-2</c:v>
                </c:pt>
                <c:pt idx="19">
                  <c:v>2.7788069655427999E-2</c:v>
                </c:pt>
                <c:pt idx="20">
                  <c:v>2.1611608521149E-2</c:v>
                </c:pt>
                <c:pt idx="21">
                  <c:v>4.9385764553366997E-2</c:v>
                </c:pt>
                <c:pt idx="22">
                  <c:v>1.8507094386180999E-2</c:v>
                </c:pt>
                <c:pt idx="23">
                  <c:v>2.1578298397041E-2</c:v>
                </c:pt>
                <c:pt idx="24">
                  <c:v>4.6210720887246003E-2</c:v>
                </c:pt>
                <c:pt idx="25">
                  <c:v>1.2316787781747E-2</c:v>
                </c:pt>
                <c:pt idx="26">
                  <c:v>2.4625992735331999E-2</c:v>
                </c:pt>
                <c:pt idx="27">
                  <c:v>1.8462674626131E-2</c:v>
                </c:pt>
                <c:pt idx="28">
                  <c:v>2.7685492801771999E-2</c:v>
                </c:pt>
                <c:pt idx="29">
                  <c:v>2.4604785630804999E-2</c:v>
                </c:pt>
                <c:pt idx="30">
                  <c:v>1.230012300123E-2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AA-4036-A5D9-991F2F5E8E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179744"/>
        <c:axId val="297180072"/>
      </c:lineChart>
      <c:dateAx>
        <c:axId val="297179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80072"/>
        <c:crosses val="autoZero"/>
        <c:auto val="1"/>
        <c:lblOffset val="100"/>
        <c:baseTimeUnit val="days"/>
      </c:dateAx>
      <c:valAx>
        <c:axId val="29718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7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0.32845367697587002</c:v>
                </c:pt>
                <c:pt idx="1">
                  <c:v>2.1133602297141001E-2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0F-4E49-BEF7-7DB11FFA3A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688776"/>
        <c:axId val="292691400"/>
      </c:barChart>
      <c:catAx>
        <c:axId val="29268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91400"/>
        <c:crosses val="autoZero"/>
        <c:auto val="1"/>
        <c:lblAlgn val="ctr"/>
        <c:lblOffset val="100"/>
        <c:noMultiLvlLbl val="0"/>
      </c:catAx>
      <c:valAx>
        <c:axId val="29269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8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567</c:v>
                </c:pt>
                <c:pt idx="7">
                  <c:v>137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5</c:v>
                </c:pt>
                <c:pt idx="12">
                  <c:v>0</c:v>
                </c:pt>
                <c:pt idx="13">
                  <c:v>4</c:v>
                </c:pt>
                <c:pt idx="14">
                  <c:v>106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  <c:pt idx="21">
                  <c:v>8</c:v>
                </c:pt>
                <c:pt idx="22">
                  <c:v>3</c:v>
                </c:pt>
                <c:pt idx="23">
                  <c:v>3</c:v>
                </c:pt>
                <c:pt idx="24">
                  <c:v>7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  <c:pt idx="28">
                  <c:v>4</c:v>
                </c:pt>
                <c:pt idx="29">
                  <c:v>4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1E-4390-A4B9-C20EBFCA7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91728"/>
        <c:axId val="292683856"/>
      </c:lineChart>
      <c:dateAx>
        <c:axId val="292691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83856"/>
        <c:crosses val="autoZero"/>
        <c:auto val="1"/>
        <c:lblOffset val="100"/>
        <c:baseTimeUnit val="days"/>
      </c:dateAx>
      <c:valAx>
        <c:axId val="29268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9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8A-481B-8FF5-C6B060B11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86808"/>
        <c:axId val="292687136"/>
      </c:lineChart>
      <c:dateAx>
        <c:axId val="292686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87136"/>
        <c:crosses val="autoZero"/>
        <c:auto val="1"/>
        <c:lblOffset val="100"/>
        <c:baseTimeUnit val="days"/>
      </c:dateAx>
      <c:valAx>
        <c:axId val="29268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8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27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78-454E-858D-75E3D2FD9F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98944"/>
        <c:axId val="292697304"/>
      </c:lineChart>
      <c:dateAx>
        <c:axId val="292698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97304"/>
        <c:crosses val="autoZero"/>
        <c:auto val="1"/>
        <c:lblOffset val="100"/>
        <c:baseTimeUnit val="days"/>
      </c:dateAx>
      <c:valAx>
        <c:axId val="29269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9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12107</c:v>
                </c:pt>
                <c:pt idx="1">
                  <c:v>884</c:v>
                </c:pt>
                <c:pt idx="2">
                  <c:v>146</c:v>
                </c:pt>
                <c:pt idx="3">
                  <c:v>110</c:v>
                </c:pt>
                <c:pt idx="4">
                  <c:v>148</c:v>
                </c:pt>
                <c:pt idx="5">
                  <c:v>4165</c:v>
                </c:pt>
                <c:pt idx="6">
                  <c:v>21886</c:v>
                </c:pt>
                <c:pt idx="7">
                  <c:v>24750</c:v>
                </c:pt>
                <c:pt idx="8">
                  <c:v>28079</c:v>
                </c:pt>
                <c:pt idx="9">
                  <c:v>20980</c:v>
                </c:pt>
                <c:pt idx="10">
                  <c:v>20188</c:v>
                </c:pt>
                <c:pt idx="11">
                  <c:v>20052</c:v>
                </c:pt>
                <c:pt idx="12">
                  <c:v>21173</c:v>
                </c:pt>
                <c:pt idx="13">
                  <c:v>6935</c:v>
                </c:pt>
                <c:pt idx="14">
                  <c:v>5380</c:v>
                </c:pt>
                <c:pt idx="15">
                  <c:v>12285</c:v>
                </c:pt>
                <c:pt idx="16">
                  <c:v>11020</c:v>
                </c:pt>
                <c:pt idx="17">
                  <c:v>9461</c:v>
                </c:pt>
                <c:pt idx="18">
                  <c:v>10207</c:v>
                </c:pt>
                <c:pt idx="19">
                  <c:v>5160</c:v>
                </c:pt>
                <c:pt idx="20">
                  <c:v>5275</c:v>
                </c:pt>
                <c:pt idx="21">
                  <c:v>26685</c:v>
                </c:pt>
                <c:pt idx="22">
                  <c:v>22717</c:v>
                </c:pt>
                <c:pt idx="23">
                  <c:v>18697</c:v>
                </c:pt>
                <c:pt idx="24">
                  <c:v>24059</c:v>
                </c:pt>
                <c:pt idx="25">
                  <c:v>12652</c:v>
                </c:pt>
                <c:pt idx="26">
                  <c:v>16201</c:v>
                </c:pt>
                <c:pt idx="27">
                  <c:v>13689</c:v>
                </c:pt>
                <c:pt idx="28">
                  <c:v>10527</c:v>
                </c:pt>
                <c:pt idx="29">
                  <c:v>7796</c:v>
                </c:pt>
                <c:pt idx="30">
                  <c:v>6089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66-4929-95EC-CF1091078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661720"/>
        <c:axId val="238594440"/>
      </c:lineChart>
      <c:dateAx>
        <c:axId val="165661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94440"/>
        <c:crosses val="autoZero"/>
        <c:auto val="1"/>
        <c:lblOffset val="100"/>
        <c:baseTimeUnit val="days"/>
      </c:dateAx>
      <c:valAx>
        <c:axId val="23859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6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113</c:v>
                </c:pt>
                <c:pt idx="1">
                  <c:v>25</c:v>
                </c:pt>
                <c:pt idx="2">
                  <c:v>7</c:v>
                </c:pt>
                <c:pt idx="3">
                  <c:v>5</c:v>
                </c:pt>
                <c:pt idx="4">
                  <c:v>9</c:v>
                </c:pt>
                <c:pt idx="5">
                  <c:v>54</c:v>
                </c:pt>
                <c:pt idx="6">
                  <c:v>1264</c:v>
                </c:pt>
                <c:pt idx="7">
                  <c:v>1491</c:v>
                </c:pt>
                <c:pt idx="8">
                  <c:v>1430</c:v>
                </c:pt>
                <c:pt idx="9">
                  <c:v>1376</c:v>
                </c:pt>
                <c:pt idx="10">
                  <c:v>1056</c:v>
                </c:pt>
                <c:pt idx="11">
                  <c:v>1014</c:v>
                </c:pt>
                <c:pt idx="12">
                  <c:v>1076</c:v>
                </c:pt>
                <c:pt idx="13">
                  <c:v>235</c:v>
                </c:pt>
                <c:pt idx="14">
                  <c:v>169</c:v>
                </c:pt>
                <c:pt idx="15">
                  <c:v>197</c:v>
                </c:pt>
                <c:pt idx="16">
                  <c:v>185</c:v>
                </c:pt>
                <c:pt idx="17">
                  <c:v>162</c:v>
                </c:pt>
                <c:pt idx="18">
                  <c:v>172</c:v>
                </c:pt>
                <c:pt idx="19">
                  <c:v>127</c:v>
                </c:pt>
                <c:pt idx="20">
                  <c:v>109</c:v>
                </c:pt>
                <c:pt idx="21">
                  <c:v>331</c:v>
                </c:pt>
                <c:pt idx="22">
                  <c:v>361</c:v>
                </c:pt>
                <c:pt idx="23">
                  <c:v>354</c:v>
                </c:pt>
                <c:pt idx="24">
                  <c:v>301</c:v>
                </c:pt>
                <c:pt idx="25">
                  <c:v>260</c:v>
                </c:pt>
                <c:pt idx="26">
                  <c:v>273</c:v>
                </c:pt>
                <c:pt idx="27">
                  <c:v>241</c:v>
                </c:pt>
                <c:pt idx="28">
                  <c:v>150</c:v>
                </c:pt>
                <c:pt idx="29">
                  <c:v>151</c:v>
                </c:pt>
                <c:pt idx="30">
                  <c:v>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FE-447C-8630-BF765FCD3D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490096"/>
        <c:axId val="295490752"/>
      </c:lineChart>
      <c:dateAx>
        <c:axId val="295490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90752"/>
        <c:crosses val="autoZero"/>
        <c:auto val="1"/>
        <c:lblOffset val="100"/>
        <c:baseTimeUnit val="days"/>
      </c:dateAx>
      <c:valAx>
        <c:axId val="29549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9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7E-4384-A715-B73636D1B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484520"/>
        <c:axId val="295477304"/>
      </c:lineChart>
      <c:dateAx>
        <c:axId val="295484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77304"/>
        <c:crosses val="autoZero"/>
        <c:auto val="1"/>
        <c:lblOffset val="100"/>
        <c:baseTimeUnit val="days"/>
      </c:dateAx>
      <c:valAx>
        <c:axId val="29547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8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CC-45AB-8DB4-115EBF37F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482880"/>
        <c:axId val="295487144"/>
      </c:lineChart>
      <c:dateAx>
        <c:axId val="295482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87144"/>
        <c:crosses val="autoZero"/>
        <c:auto val="1"/>
        <c:lblOffset val="100"/>
        <c:baseTimeUnit val="days"/>
      </c:dateAx>
      <c:valAx>
        <c:axId val="29548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8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90BE7-19A4-4378-96F9-025D264754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CITIES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DCF887-5F09-42B8-A858-D9EE8135AD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006892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432DB-6A47-429D-A154-F0C15E8E1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F0A634-B333-467A-B023-4FE3E4AFEA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072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363DE-5405-41E1-9293-18D14D4E1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B2D4C-C8E4-4355-B546-96D663E68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61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8873D-DABD-4E5B-A896-209504E86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2B65E-307B-49C2-B05C-3BC9C29526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2724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5497634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888712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73976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631568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841604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615514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519902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164422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379072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249083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143680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391389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149489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383612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451015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179381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964437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061276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309808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231885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588081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680531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586202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668840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145503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44542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938466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110328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509285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144881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82937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79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 design and lifestyle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10701.451612903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544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E2ABC-2335-47C4-ABF9-0DAF9E376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67285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D4FE3-7D39-42E5-81E5-0ADB6D28A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3B7F8B-93EE-4502-94AF-C0EA68027D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762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F8096-A445-409A-8A9B-9F8A1AE4A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26113-97D7-4964-8E93-2100DCC08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14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FAA20-7C4F-41C8-91D2-81EDD4A4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8D64C8-712E-4AF6-A66E-2E4F5EC08F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0766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08D72-094D-4CDD-8E47-3679E6E76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9346B-E5BB-4C49-AD6B-6F237982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908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32E92-815C-41C8-930E-93E9C518C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DA6944-0C2F-4A50-B537-3333F2EF92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2270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69393-B6F5-4A0B-8101-4906E3EE0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B4A65-AFD8-4968-BD77-26E85575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14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2395-6673-47F1-8830-972606BF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7035F0-6370-45A7-ABAB-EA62FEB0EA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6019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EAC5C-D081-486F-A990-819D8FC91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D97B2-1192-4BC1-93A5-83705C04F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124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3F73C-3F68-4DC9-A4FD-D02817AA5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7D7AD5-B971-4496-8571-FE4EFB370D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6556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1D37B-E47E-466B-AFF7-418BFE7F2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BFBF3-D8D2-40C0-B848-3A430E056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342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D62D9-34BA-4CCC-9F0D-F42E4644B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A1CB5D-F56B-43C7-8710-BFFDC40AC3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3895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ACE5C-7D45-4D15-9F11-3D36C3BB7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8DB33-972E-4E57-B14D-72A2BF94E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133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2C653-1B27-47D5-9B57-7300C16FB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17C1E4-3217-48E6-B053-65FDFF7218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6490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EA2B2-FDC6-4B3E-BD1E-7ECFA3101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6231C-4A94-42BC-A32B-716EE82FE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993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08556-4387-4C22-A786-6498E367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AC76F8-D8D4-4962-8FD6-C3D5D1A6F5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203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48186-ADB6-44A2-9FE3-052934E8F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5211B-2120-49D5-ABBF-767DF1F41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519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50DF9-C74A-424A-87C1-EB0AF61F3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AB0FBD-D563-4279-B93C-689E7B11A9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0195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FB25A-698A-4BD0-A612-F1A15208E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CFC04-0854-4302-87AC-34C18822B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02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02EB2-049D-4440-A0DE-F2A90BC5A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Clicks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A737ED-A762-4252-A345-4EA39484CB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770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12484-1FBB-4ECB-870B-3DB1F4E74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BBA81-3AD7-4580-8F48-26254FCA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460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A2115-D1DF-4CF1-82E3-EDC19CD7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All Clicks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D4EA2B-27C7-4746-9FDF-9C43B20B28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102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8B6FF-CB47-4997-A2BD-902D832CD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F35C2-B3DD-4858-8AC2-2650503CB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063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233</Words>
  <Application>Microsoft Office PowerPoint</Application>
  <PresentationFormat>On-screen Show (4:3)</PresentationFormat>
  <Paragraphs>102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CITIES Facebook Dashboard </vt:lpstr>
      <vt:lpstr>Facebook Fans Total</vt:lpstr>
      <vt:lpstr>Facebook Key Metrics Table</vt:lpstr>
      <vt:lpstr>Facebook Own Posts</vt:lpstr>
      <vt:lpstr>Facebook Interactions Distribution</vt:lpstr>
      <vt:lpstr>Facebook Interaction Rate</vt:lpstr>
      <vt:lpstr>Facebook Interaction Rate By Post Type</vt:lpstr>
      <vt:lpstr>Facebook Average Interactions Per Post</vt:lpstr>
      <vt:lpstr>Facebook Average Comments Per Post</vt:lpstr>
      <vt:lpstr>Facebook Average Shares Per Post</vt:lpstr>
      <vt:lpstr>Facebook Reach</vt:lpstr>
      <vt:lpstr>Facebook Engaged Users</vt:lpstr>
      <vt:lpstr>Facebook Hide Clicks</vt:lpstr>
      <vt:lpstr>Facebook Hide All Clicks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CITIES Facebook Dashboard </dc:title>
  <dc:creator>Administrator</dc:creator>
  <cp:lastModifiedBy>Administrator</cp:lastModifiedBy>
  <cp:revision>1</cp:revision>
  <dcterms:created xsi:type="dcterms:W3CDTF">2018-04-04T13:17:52Z</dcterms:created>
  <dcterms:modified xsi:type="dcterms:W3CDTF">2018-04-04T13:18:20Z</dcterms:modified>
</cp:coreProperties>
</file>