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 (Design &amp;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12235</c:v>
                </c:pt>
                <c:pt idx="1">
                  <c:v>12295</c:v>
                </c:pt>
                <c:pt idx="2">
                  <c:v>12305</c:v>
                </c:pt>
                <c:pt idx="3">
                  <c:v>12307</c:v>
                </c:pt>
                <c:pt idx="4">
                  <c:v>12319</c:v>
                </c:pt>
                <c:pt idx="5">
                  <c:v>12324</c:v>
                </c:pt>
                <c:pt idx="6">
                  <c:v>12327</c:v>
                </c:pt>
                <c:pt idx="7">
                  <c:v>12334</c:v>
                </c:pt>
                <c:pt idx="8">
                  <c:v>12344</c:v>
                </c:pt>
                <c:pt idx="9">
                  <c:v>12353</c:v>
                </c:pt>
                <c:pt idx="10">
                  <c:v>12353</c:v>
                </c:pt>
                <c:pt idx="11">
                  <c:v>12358</c:v>
                </c:pt>
                <c:pt idx="12">
                  <c:v>12411</c:v>
                </c:pt>
                <c:pt idx="13">
                  <c:v>12436</c:v>
                </c:pt>
                <c:pt idx="14">
                  <c:v>12446</c:v>
                </c:pt>
                <c:pt idx="15">
                  <c:v>12456</c:v>
                </c:pt>
                <c:pt idx="16">
                  <c:v>12467</c:v>
                </c:pt>
                <c:pt idx="17">
                  <c:v>12485</c:v>
                </c:pt>
                <c:pt idx="18">
                  <c:v>12490</c:v>
                </c:pt>
                <c:pt idx="19">
                  <c:v>12492</c:v>
                </c:pt>
                <c:pt idx="20">
                  <c:v>12502</c:v>
                </c:pt>
                <c:pt idx="21">
                  <c:v>12516</c:v>
                </c:pt>
                <c:pt idx="22">
                  <c:v>12529</c:v>
                </c:pt>
                <c:pt idx="23">
                  <c:v>12542</c:v>
                </c:pt>
                <c:pt idx="24">
                  <c:v>12546</c:v>
                </c:pt>
                <c:pt idx="25">
                  <c:v>12562</c:v>
                </c:pt>
                <c:pt idx="26">
                  <c:v>12568</c:v>
                </c:pt>
                <c:pt idx="27">
                  <c:v>12571</c:v>
                </c:pt>
              </c:numCache>
            </c:numRef>
          </c:val>
          <c:smooth val="0"/>
          <c:extLst>
            <c:ext xmlns:c16="http://schemas.microsoft.com/office/drawing/2014/chart" uri="{C3380CC4-5D6E-409C-BE32-E72D297353CC}">
              <c16:uniqueId val="{00000000-FD88-4A4C-AAB3-F4E1830609A9}"/>
            </c:ext>
          </c:extLst>
        </c:ser>
        <c:ser>
          <c:idx val="1"/>
          <c:order val="1"/>
          <c:tx>
            <c:strRef>
              <c:f>Sheet1!$C$1</c:f>
              <c:strCache>
                <c:ptCount val="1"/>
                <c:pt idx="0">
                  <c:v>citiesriyadh (Design &amp; Lifestyle Store)</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11319</c:v>
                </c:pt>
                <c:pt idx="1">
                  <c:v>12166</c:v>
                </c:pt>
                <c:pt idx="2">
                  <c:v>12240</c:v>
                </c:pt>
                <c:pt idx="3">
                  <c:v>12275</c:v>
                </c:pt>
                <c:pt idx="4">
                  <c:v>12303</c:v>
                </c:pt>
                <c:pt idx="5">
                  <c:v>12331</c:v>
                </c:pt>
                <c:pt idx="6">
                  <c:v>12354</c:v>
                </c:pt>
                <c:pt idx="7">
                  <c:v>12382</c:v>
                </c:pt>
                <c:pt idx="8">
                  <c:v>12444</c:v>
                </c:pt>
                <c:pt idx="9">
                  <c:v>12508</c:v>
                </c:pt>
                <c:pt idx="10">
                  <c:v>12568</c:v>
                </c:pt>
                <c:pt idx="11">
                  <c:v>12630</c:v>
                </c:pt>
                <c:pt idx="12">
                  <c:v>12675</c:v>
                </c:pt>
                <c:pt idx="13">
                  <c:v>12726</c:v>
                </c:pt>
                <c:pt idx="14">
                  <c:v>12759</c:v>
                </c:pt>
                <c:pt idx="15">
                  <c:v>12778</c:v>
                </c:pt>
                <c:pt idx="16">
                  <c:v>12803</c:v>
                </c:pt>
                <c:pt idx="17">
                  <c:v>12833</c:v>
                </c:pt>
                <c:pt idx="18">
                  <c:v>12868</c:v>
                </c:pt>
                <c:pt idx="19">
                  <c:v>12890</c:v>
                </c:pt>
                <c:pt idx="20">
                  <c:v>12954</c:v>
                </c:pt>
                <c:pt idx="21">
                  <c:v>13002</c:v>
                </c:pt>
                <c:pt idx="22">
                  <c:v>13071</c:v>
                </c:pt>
                <c:pt idx="23">
                  <c:v>13117</c:v>
                </c:pt>
                <c:pt idx="24">
                  <c:v>13163</c:v>
                </c:pt>
                <c:pt idx="25">
                  <c:v>13209</c:v>
                </c:pt>
                <c:pt idx="26">
                  <c:v>13231</c:v>
                </c:pt>
                <c:pt idx="27">
                  <c:v>13241</c:v>
                </c:pt>
              </c:numCache>
            </c:numRef>
          </c:val>
          <c:smooth val="0"/>
          <c:extLst>
            <c:ext xmlns:c16="http://schemas.microsoft.com/office/drawing/2014/chart" uri="{C3380CC4-5D6E-409C-BE32-E72D297353CC}">
              <c16:uniqueId val="{00000001-FD88-4A4C-AAB3-F4E1830609A9}"/>
            </c:ext>
          </c:extLst>
        </c:ser>
        <c:dLbls>
          <c:showLegendKey val="0"/>
          <c:showVal val="0"/>
          <c:showCatName val="0"/>
          <c:showSerName val="0"/>
          <c:showPercent val="0"/>
          <c:showBubbleSize val="0"/>
        </c:dLbls>
        <c:smooth val="0"/>
        <c:axId val="172148768"/>
        <c:axId val="284246680"/>
      </c:lineChart>
      <c:dateAx>
        <c:axId val="172148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46680"/>
        <c:crosses val="autoZero"/>
        <c:auto val="1"/>
        <c:lblOffset val="100"/>
        <c:baseTimeUnit val="days"/>
      </c:dateAx>
      <c:valAx>
        <c:axId val="28424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14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 (Design &amp;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0.31977697605771999</c:v>
                </c:pt>
                <c:pt idx="1">
                  <c:v>0.49039640375971</c:v>
                </c:pt>
                <c:pt idx="2">
                  <c:v>8.1333875559170002E-2</c:v>
                </c:pt>
                <c:pt idx="3">
                  <c:v>1.6253555465258002E-2</c:v>
                </c:pt>
                <c:pt idx="4">
                  <c:v>9.7505484683513E-2</c:v>
                </c:pt>
                <c:pt idx="5">
                  <c:v>4.0587710041399001E-2</c:v>
                </c:pt>
                <c:pt idx="6">
                  <c:v>2.4342745861733E-2</c:v>
                </c:pt>
                <c:pt idx="7">
                  <c:v>5.6785917092560999E-2</c:v>
                </c:pt>
                <c:pt idx="8">
                  <c:v>8.1076698556834997E-2</c:v>
                </c:pt>
                <c:pt idx="9">
                  <c:v>7.2909915748541998E-2</c:v>
                </c:pt>
                <c:pt idx="10">
                  <c:v>0</c:v>
                </c:pt>
                <c:pt idx="11">
                  <c:v>4.0475997733344003E-2</c:v>
                </c:pt>
                <c:pt idx="12">
                  <c:v>0.42887198575821001</c:v>
                </c:pt>
                <c:pt idx="13">
                  <c:v>0.20143421158649999</c:v>
                </c:pt>
                <c:pt idx="14">
                  <c:v>8.0411707944677002E-2</c:v>
                </c:pt>
                <c:pt idx="15">
                  <c:v>8.0347099469708999E-2</c:v>
                </c:pt>
                <c:pt idx="16">
                  <c:v>8.8310854206807995E-2</c:v>
                </c:pt>
                <c:pt idx="17">
                  <c:v>0.14438116627898001</c:v>
                </c:pt>
                <c:pt idx="18">
                  <c:v>4.0048057669202997E-2</c:v>
                </c:pt>
                <c:pt idx="19">
                  <c:v>1.6012810248198998E-2</c:v>
                </c:pt>
                <c:pt idx="20">
                  <c:v>8.0051232788985002E-2</c:v>
                </c:pt>
                <c:pt idx="21">
                  <c:v>0.11198208286674</c:v>
                </c:pt>
                <c:pt idx="22">
                  <c:v>0.10386705017578</c:v>
                </c:pt>
                <c:pt idx="23">
                  <c:v>0.10375927847393999</c:v>
                </c:pt>
                <c:pt idx="24">
                  <c:v>3.1892840057407001E-2</c:v>
                </c:pt>
                <c:pt idx="25">
                  <c:v>0.12753068707158</c:v>
                </c:pt>
                <c:pt idx="26">
                  <c:v>4.7763095048559003E-2</c:v>
                </c:pt>
                <c:pt idx="27">
                  <c:v>2.3870146403564999E-2</c:v>
                </c:pt>
              </c:numCache>
            </c:numRef>
          </c:val>
          <c:smooth val="0"/>
          <c:extLst>
            <c:ext xmlns:c16="http://schemas.microsoft.com/office/drawing/2014/chart" uri="{C3380CC4-5D6E-409C-BE32-E72D297353CC}">
              <c16:uniqueId val="{00000000-F412-4CFA-9420-71ED037769AF}"/>
            </c:ext>
          </c:extLst>
        </c:ser>
        <c:ser>
          <c:idx val="1"/>
          <c:order val="1"/>
          <c:tx>
            <c:strRef>
              <c:f>Sheet1!$C$1</c:f>
              <c:strCache>
                <c:ptCount val="1"/>
                <c:pt idx="0">
                  <c:v>citiesriyadh (Design &amp; Lifestyle Store)</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4.9124107887662998</c:v>
                </c:pt>
                <c:pt idx="1">
                  <c:v>7.4829931972789003</c:v>
                </c:pt>
                <c:pt idx="2">
                  <c:v>0.60825250698667999</c:v>
                </c:pt>
                <c:pt idx="3">
                  <c:v>0.28594771241830003</c:v>
                </c:pt>
                <c:pt idx="4">
                  <c:v>0.22810590631364999</c:v>
                </c:pt>
                <c:pt idx="5">
                  <c:v>0.22758676745508999</c:v>
                </c:pt>
                <c:pt idx="6">
                  <c:v>0.18652177438975001</c:v>
                </c:pt>
                <c:pt idx="7">
                  <c:v>0.22664723976039999</c:v>
                </c:pt>
                <c:pt idx="8">
                  <c:v>0.50072686157324997</c:v>
                </c:pt>
                <c:pt idx="9">
                  <c:v>0.51430408228864999</c:v>
                </c:pt>
                <c:pt idx="10">
                  <c:v>0.47969299648225</c:v>
                </c:pt>
                <c:pt idx="11">
                  <c:v>0.49331635900699999</c:v>
                </c:pt>
                <c:pt idx="12">
                  <c:v>0.35629453681709999</c:v>
                </c:pt>
                <c:pt idx="13">
                  <c:v>0.40236686390533</c:v>
                </c:pt>
                <c:pt idx="14">
                  <c:v>0.25931164545025998</c:v>
                </c:pt>
                <c:pt idx="15">
                  <c:v>0.14891449173133001</c:v>
                </c:pt>
                <c:pt idx="16">
                  <c:v>0.19564877132572001</c:v>
                </c:pt>
                <c:pt idx="17">
                  <c:v>0.23432008123095999</c:v>
                </c:pt>
                <c:pt idx="18">
                  <c:v>0.27273435673654001</c:v>
                </c:pt>
                <c:pt idx="19">
                  <c:v>0.17096673919801</c:v>
                </c:pt>
                <c:pt idx="20">
                  <c:v>0.49650892164469002</c:v>
                </c:pt>
                <c:pt idx="21">
                  <c:v>0.37054191755442001</c:v>
                </c:pt>
                <c:pt idx="22">
                  <c:v>0.53068758652515002</c:v>
                </c:pt>
                <c:pt idx="23">
                  <c:v>0.35192410680132002</c:v>
                </c:pt>
                <c:pt idx="24">
                  <c:v>0.35068994434702999</c:v>
                </c:pt>
                <c:pt idx="25">
                  <c:v>0.34946440780977001</c:v>
                </c:pt>
                <c:pt idx="26">
                  <c:v>0.16655310772958001</c:v>
                </c:pt>
                <c:pt idx="27">
                  <c:v>7.5580077091678993E-2</c:v>
                </c:pt>
              </c:numCache>
            </c:numRef>
          </c:val>
          <c:smooth val="0"/>
          <c:extLst>
            <c:ext xmlns:c16="http://schemas.microsoft.com/office/drawing/2014/chart" uri="{C3380CC4-5D6E-409C-BE32-E72D297353CC}">
              <c16:uniqueId val="{00000001-F412-4CFA-9420-71ED037769AF}"/>
            </c:ext>
          </c:extLst>
        </c:ser>
        <c:dLbls>
          <c:showLegendKey val="0"/>
          <c:showVal val="0"/>
          <c:showCatName val="0"/>
          <c:showSerName val="0"/>
          <c:showPercent val="0"/>
          <c:showBubbleSize val="0"/>
        </c:dLbls>
        <c:smooth val="0"/>
        <c:axId val="357495568"/>
        <c:axId val="357497536"/>
      </c:lineChart>
      <c:dateAx>
        <c:axId val="35749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97536"/>
        <c:crosses val="autoZero"/>
        <c:auto val="1"/>
        <c:lblOffset val="100"/>
        <c:baseTimeUnit val="days"/>
      </c:dateAx>
      <c:valAx>
        <c:axId val="35749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9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 (Design &amp;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0.55669999999999997</c:v>
                </c:pt>
                <c:pt idx="1">
                  <c:v>0.96209999999999996</c:v>
                </c:pt>
                <c:pt idx="2">
                  <c:v>0.57720000000000005</c:v>
                </c:pt>
                <c:pt idx="3">
                  <c:v>0.6663</c:v>
                </c:pt>
                <c:pt idx="4">
                  <c:v>0.37359999999999999</c:v>
                </c:pt>
                <c:pt idx="5">
                  <c:v>0.46260000000000001</c:v>
                </c:pt>
                <c:pt idx="6">
                  <c:v>0.37730000000000002</c:v>
                </c:pt>
                <c:pt idx="7">
                  <c:v>0.46229999999999999</c:v>
                </c:pt>
                <c:pt idx="8">
                  <c:v>2.6177000000000001</c:v>
                </c:pt>
                <c:pt idx="9">
                  <c:v>0.59119999999999995</c:v>
                </c:pt>
                <c:pt idx="10">
                  <c:v>0.68810000000000004</c:v>
                </c:pt>
                <c:pt idx="11">
                  <c:v>0.45729999999999998</c:v>
                </c:pt>
                <c:pt idx="12">
                  <c:v>0.46029999999999999</c:v>
                </c:pt>
                <c:pt idx="13">
                  <c:v>0.42259999999999998</c:v>
                </c:pt>
                <c:pt idx="14">
                  <c:v>0.47020000000000001</c:v>
                </c:pt>
                <c:pt idx="15">
                  <c:v>0.52200000000000002</c:v>
                </c:pt>
                <c:pt idx="16">
                  <c:v>1.0031000000000001</c:v>
                </c:pt>
                <c:pt idx="17">
                  <c:v>0.40079999999999999</c:v>
                </c:pt>
                <c:pt idx="18">
                  <c:v>0.40039999999999998</c:v>
                </c:pt>
                <c:pt idx="19">
                  <c:v>0.42430000000000001</c:v>
                </c:pt>
                <c:pt idx="20">
                  <c:v>0.67220000000000002</c:v>
                </c:pt>
                <c:pt idx="21">
                  <c:v>0.63149999999999995</c:v>
                </c:pt>
                <c:pt idx="22">
                  <c:v>0.4153</c:v>
                </c:pt>
                <c:pt idx="23">
                  <c:v>0.42280000000000001</c:v>
                </c:pt>
                <c:pt idx="24">
                  <c:v>0.42249999999999999</c:v>
                </c:pt>
                <c:pt idx="25">
                  <c:v>0.37440000000000001</c:v>
                </c:pt>
                <c:pt idx="26">
                  <c:v>0.29449999999999998</c:v>
                </c:pt>
                <c:pt idx="27">
                  <c:v>0.50119999999999998</c:v>
                </c:pt>
              </c:numCache>
            </c:numRef>
          </c:val>
          <c:smooth val="0"/>
          <c:extLst>
            <c:ext xmlns:c16="http://schemas.microsoft.com/office/drawing/2014/chart" uri="{C3380CC4-5D6E-409C-BE32-E72D297353CC}">
              <c16:uniqueId val="{00000000-B125-42A8-AF8E-46017D32F184}"/>
            </c:ext>
          </c:extLst>
        </c:ser>
        <c:ser>
          <c:idx val="1"/>
          <c:order val="1"/>
          <c:tx>
            <c:strRef>
              <c:f>Sheet1!$C$1</c:f>
              <c:strCache>
                <c:ptCount val="1"/>
                <c:pt idx="0">
                  <c:v>citiesriyadh (Design &amp; Lifestyle Store)</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1.167</c:v>
                </c:pt>
                <c:pt idx="1">
                  <c:v>0.49390000000000001</c:v>
                </c:pt>
                <c:pt idx="2">
                  <c:v>0.40150000000000002</c:v>
                </c:pt>
                <c:pt idx="3">
                  <c:v>0.9627</c:v>
                </c:pt>
                <c:pt idx="4">
                  <c:v>0.54520000000000002</c:v>
                </c:pt>
                <c:pt idx="5">
                  <c:v>1.1691</c:v>
                </c:pt>
                <c:pt idx="6">
                  <c:v>0.73729999999999996</c:v>
                </c:pt>
                <c:pt idx="7">
                  <c:v>0.97829999999999995</c:v>
                </c:pt>
                <c:pt idx="8">
                  <c:v>0.33029999999999998</c:v>
                </c:pt>
                <c:pt idx="9">
                  <c:v>0.78549999999999998</c:v>
                </c:pt>
                <c:pt idx="10">
                  <c:v>0.65400000000000003</c:v>
                </c:pt>
                <c:pt idx="11">
                  <c:v>0.39689999999999998</c:v>
                </c:pt>
                <c:pt idx="12">
                  <c:v>0.95630000000000004</c:v>
                </c:pt>
                <c:pt idx="13">
                  <c:v>1.6850000000000001</c:v>
                </c:pt>
                <c:pt idx="14">
                  <c:v>0.80049999999999999</c:v>
                </c:pt>
                <c:pt idx="15">
                  <c:v>0.63439999999999996</c:v>
                </c:pt>
                <c:pt idx="16">
                  <c:v>0.43</c:v>
                </c:pt>
                <c:pt idx="17">
                  <c:v>1.1546000000000001</c:v>
                </c:pt>
                <c:pt idx="18">
                  <c:v>0.71589999999999998</c:v>
                </c:pt>
                <c:pt idx="19">
                  <c:v>0.59789999999999999</c:v>
                </c:pt>
                <c:pt idx="20">
                  <c:v>0</c:v>
                </c:pt>
                <c:pt idx="21">
                  <c:v>1.4717</c:v>
                </c:pt>
                <c:pt idx="22">
                  <c:v>0.41420000000000001</c:v>
                </c:pt>
                <c:pt idx="23">
                  <c:v>0.51170000000000004</c:v>
                </c:pt>
                <c:pt idx="24">
                  <c:v>0.44900000000000001</c:v>
                </c:pt>
                <c:pt idx="25">
                  <c:v>0.39439999999999997</c:v>
                </c:pt>
                <c:pt idx="26">
                  <c:v>0.46139999999999998</c:v>
                </c:pt>
                <c:pt idx="27">
                  <c:v>0</c:v>
                </c:pt>
              </c:numCache>
            </c:numRef>
          </c:val>
          <c:smooth val="0"/>
          <c:extLst>
            <c:ext xmlns:c16="http://schemas.microsoft.com/office/drawing/2014/chart" uri="{C3380CC4-5D6E-409C-BE32-E72D297353CC}">
              <c16:uniqueId val="{00000001-B125-42A8-AF8E-46017D32F184}"/>
            </c:ext>
          </c:extLst>
        </c:ser>
        <c:dLbls>
          <c:showLegendKey val="0"/>
          <c:showVal val="0"/>
          <c:showCatName val="0"/>
          <c:showSerName val="0"/>
          <c:showPercent val="0"/>
          <c:showBubbleSize val="0"/>
        </c:dLbls>
        <c:smooth val="0"/>
        <c:axId val="358548008"/>
        <c:axId val="358545056"/>
      </c:lineChart>
      <c:dateAx>
        <c:axId val="35854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45056"/>
        <c:crosses val="autoZero"/>
        <c:auto val="1"/>
        <c:lblOffset val="100"/>
        <c:baseTimeUnit val="days"/>
      </c:dateAx>
      <c:valAx>
        <c:axId val="35854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4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 (Design &amp; Lifestyle Store)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68</c:v>
                </c:pt>
                <c:pt idx="1">
                  <c:v>118</c:v>
                </c:pt>
                <c:pt idx="2">
                  <c:v>71</c:v>
                </c:pt>
                <c:pt idx="3">
                  <c:v>82</c:v>
                </c:pt>
                <c:pt idx="4">
                  <c:v>46</c:v>
                </c:pt>
                <c:pt idx="5">
                  <c:v>57</c:v>
                </c:pt>
                <c:pt idx="6">
                  <c:v>46</c:v>
                </c:pt>
                <c:pt idx="7">
                  <c:v>57</c:v>
                </c:pt>
                <c:pt idx="8">
                  <c:v>323</c:v>
                </c:pt>
                <c:pt idx="9">
                  <c:v>73</c:v>
                </c:pt>
                <c:pt idx="10">
                  <c:v>85</c:v>
                </c:pt>
                <c:pt idx="11">
                  <c:v>56</c:v>
                </c:pt>
                <c:pt idx="12">
                  <c:v>57</c:v>
                </c:pt>
                <c:pt idx="13">
                  <c:v>52</c:v>
                </c:pt>
                <c:pt idx="14">
                  <c:v>58</c:v>
                </c:pt>
                <c:pt idx="15">
                  <c:v>65</c:v>
                </c:pt>
                <c:pt idx="16">
                  <c:v>125</c:v>
                </c:pt>
                <c:pt idx="17">
                  <c:v>50</c:v>
                </c:pt>
                <c:pt idx="18">
                  <c:v>50</c:v>
                </c:pt>
                <c:pt idx="19">
                  <c:v>53</c:v>
                </c:pt>
                <c:pt idx="20">
                  <c:v>84</c:v>
                </c:pt>
                <c:pt idx="21">
                  <c:v>79</c:v>
                </c:pt>
                <c:pt idx="22">
                  <c:v>52</c:v>
                </c:pt>
                <c:pt idx="23">
                  <c:v>53</c:v>
                </c:pt>
                <c:pt idx="24">
                  <c:v>53</c:v>
                </c:pt>
                <c:pt idx="25">
                  <c:v>47</c:v>
                </c:pt>
                <c:pt idx="26">
                  <c:v>37</c:v>
                </c:pt>
                <c:pt idx="27">
                  <c:v>63</c:v>
                </c:pt>
              </c:numCache>
            </c:numRef>
          </c:val>
          <c:smooth val="0"/>
          <c:extLst>
            <c:ext xmlns:c16="http://schemas.microsoft.com/office/drawing/2014/chart" uri="{C3380CC4-5D6E-409C-BE32-E72D297353CC}">
              <c16:uniqueId val="{00000000-B103-441D-9F5C-713476558F89}"/>
            </c:ext>
          </c:extLst>
        </c:ser>
        <c:ser>
          <c:idx val="1"/>
          <c:order val="1"/>
          <c:tx>
            <c:strRef>
              <c:f>Sheet1!$C$1</c:f>
              <c:strCache>
                <c:ptCount val="1"/>
                <c:pt idx="0">
                  <c:v>citiesriyadh (Design &amp; Lifestyle Store)</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129</c:v>
                </c:pt>
                <c:pt idx="1">
                  <c:v>58</c:v>
                </c:pt>
                <c:pt idx="2">
                  <c:v>49</c:v>
                </c:pt>
                <c:pt idx="3">
                  <c:v>118</c:v>
                </c:pt>
                <c:pt idx="4">
                  <c:v>67</c:v>
                </c:pt>
                <c:pt idx="5">
                  <c:v>144</c:v>
                </c:pt>
                <c:pt idx="6">
                  <c:v>91</c:v>
                </c:pt>
                <c:pt idx="7">
                  <c:v>121</c:v>
                </c:pt>
                <c:pt idx="8">
                  <c:v>41</c:v>
                </c:pt>
                <c:pt idx="9">
                  <c:v>98</c:v>
                </c:pt>
                <c:pt idx="10">
                  <c:v>82</c:v>
                </c:pt>
                <c:pt idx="11">
                  <c:v>50</c:v>
                </c:pt>
                <c:pt idx="12">
                  <c:v>121</c:v>
                </c:pt>
                <c:pt idx="13">
                  <c:v>214</c:v>
                </c:pt>
                <c:pt idx="14">
                  <c:v>102</c:v>
                </c:pt>
                <c:pt idx="15">
                  <c:v>81</c:v>
                </c:pt>
                <c:pt idx="16">
                  <c:v>55</c:v>
                </c:pt>
                <c:pt idx="17">
                  <c:v>148</c:v>
                </c:pt>
                <c:pt idx="18">
                  <c:v>92</c:v>
                </c:pt>
                <c:pt idx="19">
                  <c:v>77</c:v>
                </c:pt>
                <c:pt idx="20">
                  <c:v>0</c:v>
                </c:pt>
                <c:pt idx="21">
                  <c:v>191</c:v>
                </c:pt>
                <c:pt idx="22">
                  <c:v>54</c:v>
                </c:pt>
                <c:pt idx="23">
                  <c:v>67</c:v>
                </c:pt>
                <c:pt idx="24">
                  <c:v>59</c:v>
                </c:pt>
                <c:pt idx="25">
                  <c:v>52</c:v>
                </c:pt>
                <c:pt idx="26">
                  <c:v>61</c:v>
                </c:pt>
                <c:pt idx="27">
                  <c:v>0</c:v>
                </c:pt>
              </c:numCache>
            </c:numRef>
          </c:val>
          <c:smooth val="0"/>
          <c:extLst>
            <c:ext xmlns:c16="http://schemas.microsoft.com/office/drawing/2014/chart" uri="{C3380CC4-5D6E-409C-BE32-E72D297353CC}">
              <c16:uniqueId val="{00000001-B103-441D-9F5C-713476558F89}"/>
            </c:ext>
          </c:extLst>
        </c:ser>
        <c:dLbls>
          <c:showLegendKey val="0"/>
          <c:showVal val="0"/>
          <c:showCatName val="0"/>
          <c:showSerName val="0"/>
          <c:showPercent val="0"/>
          <c:showBubbleSize val="0"/>
        </c:dLbls>
        <c:smooth val="0"/>
        <c:axId val="387335712"/>
        <c:axId val="387341288"/>
      </c:lineChart>
      <c:dateAx>
        <c:axId val="38733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41288"/>
        <c:crosses val="autoZero"/>
        <c:auto val="1"/>
        <c:lblOffset val="100"/>
        <c:baseTimeUnit val="days"/>
      </c:dateAx>
      <c:valAx>
        <c:axId val="38734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3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483A8-1411-4488-A342-6F25D45B4F21}"/>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8AD0006A-C0BC-4DFF-8353-7480FCC47AB9}"/>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3643823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CAA2D-5FC4-4A05-BF5F-B0F9176ABDA4}"/>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282BBE99-6CE7-4BD4-B1C0-15A0AA8374BE}"/>
              </a:ext>
            </a:extLst>
          </p:cNvPr>
          <p:cNvGraphicFramePr>
            <a:graphicFrameLocks noGrp="1"/>
          </p:cNvGraphicFramePr>
          <p:nvPr>
            <p:ph type="chart" sz="quarter" idx="13"/>
            <p:extLst>
              <p:ext uri="{D42A27DB-BD31-4B8C-83A1-F6EECF244321}">
                <p14:modId xmlns:p14="http://schemas.microsoft.com/office/powerpoint/2010/main" val="2785036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1CDCB3-816C-46D8-9A92-B14047E3D69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79CE8CA-62C6-43D1-B3AD-CEA5EB4E4B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4556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FA813-3999-47A1-8FD1-C7D85C5846AD}"/>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0307C2D4-B98D-44B5-885D-1A815D7B24BA}"/>
              </a:ext>
            </a:extLst>
          </p:cNvPr>
          <p:cNvGraphicFramePr>
            <a:graphicFrameLocks noGrp="1"/>
          </p:cNvGraphicFramePr>
          <p:nvPr>
            <p:ph type="tbl" sz="quarter" idx="13"/>
            <p:extLst>
              <p:ext uri="{D42A27DB-BD31-4B8C-83A1-F6EECF244321}">
                <p14:modId xmlns:p14="http://schemas.microsoft.com/office/powerpoint/2010/main" val="2237170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2591029"/>
                    </a:ext>
                  </a:extLst>
                </a:gridCol>
                <a:gridCol w="699516">
                  <a:extLst>
                    <a:ext uri="{9D8B030D-6E8A-4147-A177-3AD203B41FA5}">
                      <a16:colId xmlns:a16="http://schemas.microsoft.com/office/drawing/2014/main" val="1822138537"/>
                    </a:ext>
                  </a:extLst>
                </a:gridCol>
                <a:gridCol w="699516">
                  <a:extLst>
                    <a:ext uri="{9D8B030D-6E8A-4147-A177-3AD203B41FA5}">
                      <a16:colId xmlns:a16="http://schemas.microsoft.com/office/drawing/2014/main" val="2091228095"/>
                    </a:ext>
                  </a:extLst>
                </a:gridCol>
                <a:gridCol w="658368">
                  <a:extLst>
                    <a:ext uri="{9D8B030D-6E8A-4147-A177-3AD203B41FA5}">
                      <a16:colId xmlns:a16="http://schemas.microsoft.com/office/drawing/2014/main" val="4015066625"/>
                    </a:ext>
                  </a:extLst>
                </a:gridCol>
                <a:gridCol w="658368">
                  <a:extLst>
                    <a:ext uri="{9D8B030D-6E8A-4147-A177-3AD203B41FA5}">
                      <a16:colId xmlns:a16="http://schemas.microsoft.com/office/drawing/2014/main" val="257558994"/>
                    </a:ext>
                  </a:extLst>
                </a:gridCol>
                <a:gridCol w="658368">
                  <a:extLst>
                    <a:ext uri="{9D8B030D-6E8A-4147-A177-3AD203B41FA5}">
                      <a16:colId xmlns:a16="http://schemas.microsoft.com/office/drawing/2014/main" val="1031837588"/>
                    </a:ext>
                  </a:extLst>
                </a:gridCol>
                <a:gridCol w="699516">
                  <a:extLst>
                    <a:ext uri="{9D8B030D-6E8A-4147-A177-3AD203B41FA5}">
                      <a16:colId xmlns:a16="http://schemas.microsoft.com/office/drawing/2014/main" val="930047246"/>
                    </a:ext>
                  </a:extLst>
                </a:gridCol>
                <a:gridCol w="699516">
                  <a:extLst>
                    <a:ext uri="{9D8B030D-6E8A-4147-A177-3AD203B41FA5}">
                      <a16:colId xmlns:a16="http://schemas.microsoft.com/office/drawing/2014/main" val="521392465"/>
                    </a:ext>
                  </a:extLst>
                </a:gridCol>
                <a:gridCol w="699516">
                  <a:extLst>
                    <a:ext uri="{9D8B030D-6E8A-4147-A177-3AD203B41FA5}">
                      <a16:colId xmlns:a16="http://schemas.microsoft.com/office/drawing/2014/main" val="2067585286"/>
                    </a:ext>
                  </a:extLst>
                </a:gridCol>
                <a:gridCol w="658368">
                  <a:extLst>
                    <a:ext uri="{9D8B030D-6E8A-4147-A177-3AD203B41FA5}">
                      <a16:colId xmlns:a16="http://schemas.microsoft.com/office/drawing/2014/main" val="11442750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67122526"/>
                  </a:ext>
                </a:extLst>
              </a:tr>
              <a:tr h="370840">
                <a:tc>
                  <a:txBody>
                    <a:bodyPr/>
                    <a:lstStyle/>
                    <a:p>
                      <a:r>
                        <a:rPr lang="en-US" sz="1000"/>
                        <a:t>citiesdubai (Design &amp; Lifestyle Store)</a:t>
                      </a:r>
                    </a:p>
                  </a:txBody>
                  <a:tcPr/>
                </a:tc>
                <a:tc>
                  <a:txBody>
                    <a:bodyPr/>
                    <a:lstStyle/>
                    <a:p>
                      <a:r>
                        <a:rPr lang="en-US" sz="1000"/>
                        <a:t>12571</a:t>
                      </a:r>
                    </a:p>
                  </a:txBody>
                  <a:tcPr/>
                </a:tc>
                <a:tc>
                  <a:txBody>
                    <a:bodyPr/>
                    <a:lstStyle/>
                    <a:p>
                      <a:r>
                        <a:rPr lang="en-US" sz="1000"/>
                        <a:t>375</a:t>
                      </a:r>
                    </a:p>
                  </a:txBody>
                  <a:tcPr/>
                </a:tc>
                <a:tc>
                  <a:txBody>
                    <a:bodyPr/>
                    <a:lstStyle/>
                    <a:p>
                      <a:r>
                        <a:rPr lang="en-US" sz="1000"/>
                        <a:t>22</a:t>
                      </a:r>
                    </a:p>
                  </a:txBody>
                  <a:tcPr/>
                </a:tc>
                <a:tc>
                  <a:txBody>
                    <a:bodyPr/>
                    <a:lstStyle/>
                    <a:p>
                      <a:r>
                        <a:rPr lang="en-US" sz="1000"/>
                        <a:t>11</a:t>
                      </a:r>
                    </a:p>
                  </a:txBody>
                  <a:tcPr/>
                </a:tc>
                <a:tc>
                  <a:txBody>
                    <a:bodyPr/>
                    <a:lstStyle/>
                    <a:p>
                      <a:r>
                        <a:rPr lang="en-US" sz="1000"/>
                        <a:t>3</a:t>
                      </a:r>
                    </a:p>
                  </a:txBody>
                  <a:tcPr/>
                </a:tc>
                <a:tc>
                  <a:txBody>
                    <a:bodyPr/>
                    <a:lstStyle/>
                    <a:p>
                      <a:r>
                        <a:rPr lang="en-US" sz="1000"/>
                        <a:t>36</a:t>
                      </a:r>
                    </a:p>
                  </a:txBody>
                  <a:tcPr/>
                </a:tc>
                <a:tc>
                  <a:txBody>
                    <a:bodyPr/>
                    <a:lstStyle/>
                    <a:p>
                      <a:r>
                        <a:rPr lang="en-US" sz="1000"/>
                        <a:t>2296</a:t>
                      </a:r>
                    </a:p>
                  </a:txBody>
                  <a:tcPr/>
                </a:tc>
                <a:tc>
                  <a:txBody>
                    <a:bodyPr/>
                    <a:lstStyle/>
                    <a:p>
                      <a:r>
                        <a:rPr lang="en-US" sz="1000"/>
                        <a:t>236</a:t>
                      </a:r>
                    </a:p>
                  </a:txBody>
                  <a:tcPr/>
                </a:tc>
                <a:tc>
                  <a:txBody>
                    <a:bodyPr/>
                    <a:lstStyle/>
                    <a:p>
                      <a:r>
                        <a:rPr lang="en-US" sz="1000"/>
                        <a:t>0.5680%</a:t>
                      </a:r>
                    </a:p>
                  </a:txBody>
                  <a:tcPr/>
                </a:tc>
                <a:extLst>
                  <a:ext uri="{0D108BD9-81ED-4DB2-BD59-A6C34878D82A}">
                    <a16:rowId xmlns:a16="http://schemas.microsoft.com/office/drawing/2014/main" val="3555918654"/>
                  </a:ext>
                </a:extLst>
              </a:tr>
              <a:tr h="370840">
                <a:tc>
                  <a:txBody>
                    <a:bodyPr/>
                    <a:lstStyle/>
                    <a:p>
                      <a:r>
                        <a:rPr lang="en-US" sz="1000"/>
                        <a:t>citiesriyadh (Design &amp; Lifestyle Store)</a:t>
                      </a:r>
                    </a:p>
                  </a:txBody>
                  <a:tcPr/>
                </a:tc>
                <a:tc>
                  <a:txBody>
                    <a:bodyPr/>
                    <a:lstStyle/>
                    <a:p>
                      <a:r>
                        <a:rPr lang="en-US" sz="1000"/>
                        <a:t>13241</a:t>
                      </a:r>
                    </a:p>
                  </a:txBody>
                  <a:tcPr/>
                </a:tc>
                <a:tc>
                  <a:txBody>
                    <a:bodyPr/>
                    <a:lstStyle/>
                    <a:p>
                      <a:r>
                        <a:rPr lang="en-US" sz="1000"/>
                        <a:t>2452</a:t>
                      </a:r>
                    </a:p>
                  </a:txBody>
                  <a:tcPr/>
                </a:tc>
                <a:tc>
                  <a:txBody>
                    <a:bodyPr/>
                    <a:lstStyle/>
                    <a:p>
                      <a:r>
                        <a:rPr lang="en-US" sz="1000"/>
                        <a:t>26</a:t>
                      </a:r>
                    </a:p>
                  </a:txBody>
                  <a:tcPr/>
                </a:tc>
                <a:tc>
                  <a:txBody>
                    <a:bodyPr/>
                    <a:lstStyle/>
                    <a:p>
                      <a:r>
                        <a:rPr lang="en-US" sz="1000"/>
                        <a:t>0</a:t>
                      </a:r>
                    </a:p>
                  </a:txBody>
                  <a:tcPr/>
                </a:tc>
                <a:tc>
                  <a:txBody>
                    <a:bodyPr/>
                    <a:lstStyle/>
                    <a:p>
                      <a:r>
                        <a:rPr lang="en-US" sz="1000"/>
                        <a:t>0</a:t>
                      </a:r>
                    </a:p>
                  </a:txBody>
                  <a:tcPr/>
                </a:tc>
                <a:tc>
                  <a:txBody>
                    <a:bodyPr/>
                    <a:lstStyle/>
                    <a:p>
                      <a:r>
                        <a:rPr lang="en-US" sz="1000"/>
                        <a:t>26</a:t>
                      </a:r>
                    </a:p>
                  </a:txBody>
                  <a:tcPr/>
                </a:tc>
                <a:tc>
                  <a:txBody>
                    <a:bodyPr/>
                    <a:lstStyle/>
                    <a:p>
                      <a:r>
                        <a:rPr lang="en-US" sz="1000"/>
                        <a:t>2242</a:t>
                      </a:r>
                    </a:p>
                  </a:txBody>
                  <a:tcPr/>
                </a:tc>
                <a:tc>
                  <a:txBody>
                    <a:bodyPr/>
                    <a:lstStyle/>
                    <a:p>
                      <a:r>
                        <a:rPr lang="en-US" sz="1000"/>
                        <a:t>180</a:t>
                      </a:r>
                    </a:p>
                  </a:txBody>
                  <a:tcPr/>
                </a:tc>
                <a:tc>
                  <a:txBody>
                    <a:bodyPr/>
                    <a:lstStyle/>
                    <a:p>
                      <a:r>
                        <a:rPr lang="en-US" sz="1000"/>
                        <a:t>0.7753%</a:t>
                      </a:r>
                    </a:p>
                  </a:txBody>
                  <a:tcPr/>
                </a:tc>
                <a:extLst>
                  <a:ext uri="{0D108BD9-81ED-4DB2-BD59-A6C34878D82A}">
                    <a16:rowId xmlns:a16="http://schemas.microsoft.com/office/drawing/2014/main" val="2279207490"/>
                  </a:ext>
                </a:extLst>
              </a:tr>
            </a:tbl>
          </a:graphicData>
        </a:graphic>
      </p:graphicFrame>
      <p:sp>
        <p:nvSpPr>
          <p:cNvPr id="4" name="Text Placeholder 3">
            <a:extLst>
              <a:ext uri="{FF2B5EF4-FFF2-40B4-BE49-F238E27FC236}">
                <a16:creationId xmlns:a16="http://schemas.microsoft.com/office/drawing/2014/main" id="{4814B819-A703-4F39-B4C7-C07109E0980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80950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4BB8-E2FD-4018-827E-DCAAAEC58D9F}"/>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B6CCE5E2-D457-448F-9CD8-8F6FCB63D141}"/>
              </a:ext>
            </a:extLst>
          </p:cNvPr>
          <p:cNvGraphicFramePr>
            <a:graphicFrameLocks noGrp="1"/>
          </p:cNvGraphicFramePr>
          <p:nvPr>
            <p:ph type="chart" sz="quarter" idx="13"/>
            <p:extLst>
              <p:ext uri="{D42A27DB-BD31-4B8C-83A1-F6EECF244321}">
                <p14:modId xmlns:p14="http://schemas.microsoft.com/office/powerpoint/2010/main" val="992556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322FCD-A280-42D2-87FA-0150FC608D0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4315A30-5273-4D91-A27D-E3AA5645DC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4589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89E89-4C3D-44D1-80CF-62C6BA98D1EA}"/>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6C33AA37-4423-4CB0-B51F-7DB6F06BCB07}"/>
              </a:ext>
            </a:extLst>
          </p:cNvPr>
          <p:cNvGraphicFramePr>
            <a:graphicFrameLocks noGrp="1"/>
          </p:cNvGraphicFramePr>
          <p:nvPr>
            <p:ph type="chart" sz="quarter" idx="13"/>
            <p:extLst>
              <p:ext uri="{D42A27DB-BD31-4B8C-83A1-F6EECF244321}">
                <p14:modId xmlns:p14="http://schemas.microsoft.com/office/powerpoint/2010/main" val="3790247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D12E3B-64E8-4E63-8D39-4C3B18F08AAF}"/>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C018E4B2-084A-48F8-94C3-45A8E1BB38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1631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DF4E4-977B-499E-9795-8FA19DE36DB5}"/>
              </a:ext>
            </a:extLst>
          </p:cNvPr>
          <p:cNvSpPr>
            <a:spLocks noGrp="1"/>
          </p:cNvSpPr>
          <p:nvPr>
            <p:ph type="title"/>
          </p:nvPr>
        </p:nvSpPr>
        <p:spPr/>
        <p:txBody>
          <a:bodyPr/>
          <a:lstStyle/>
          <a:p>
            <a:r>
              <a:rPr lang="en-US"/>
              <a:t>Instagram Posts Table - 1 of 6</a:t>
            </a:r>
          </a:p>
        </p:txBody>
      </p:sp>
      <p:graphicFrame>
        <p:nvGraphicFramePr>
          <p:cNvPr id="5" name="Table Placeholder 4">
            <a:extLst>
              <a:ext uri="{FF2B5EF4-FFF2-40B4-BE49-F238E27FC236}">
                <a16:creationId xmlns:a16="http://schemas.microsoft.com/office/drawing/2014/main" id="{25F6004C-D9F3-4440-83DB-E79974F699AD}"/>
              </a:ext>
            </a:extLst>
          </p:cNvPr>
          <p:cNvGraphicFramePr>
            <a:graphicFrameLocks noGrp="1"/>
          </p:cNvGraphicFramePr>
          <p:nvPr>
            <p:ph type="tbl" sz="quarter" idx="13"/>
            <p:extLst>
              <p:ext uri="{D42A27DB-BD31-4B8C-83A1-F6EECF244321}">
                <p14:modId xmlns:p14="http://schemas.microsoft.com/office/powerpoint/2010/main" val="892337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52216337"/>
                    </a:ext>
                  </a:extLst>
                </a:gridCol>
                <a:gridCol w="987552">
                  <a:extLst>
                    <a:ext uri="{9D8B030D-6E8A-4147-A177-3AD203B41FA5}">
                      <a16:colId xmlns:a16="http://schemas.microsoft.com/office/drawing/2014/main" val="2055129895"/>
                    </a:ext>
                  </a:extLst>
                </a:gridCol>
                <a:gridCol w="987552">
                  <a:extLst>
                    <a:ext uri="{9D8B030D-6E8A-4147-A177-3AD203B41FA5}">
                      <a16:colId xmlns:a16="http://schemas.microsoft.com/office/drawing/2014/main" val="1203060421"/>
                    </a:ext>
                  </a:extLst>
                </a:gridCol>
                <a:gridCol w="987552">
                  <a:extLst>
                    <a:ext uri="{9D8B030D-6E8A-4147-A177-3AD203B41FA5}">
                      <a16:colId xmlns:a16="http://schemas.microsoft.com/office/drawing/2014/main" val="1084954766"/>
                    </a:ext>
                  </a:extLst>
                </a:gridCol>
                <a:gridCol w="987552">
                  <a:extLst>
                    <a:ext uri="{9D8B030D-6E8A-4147-A177-3AD203B41FA5}">
                      <a16:colId xmlns:a16="http://schemas.microsoft.com/office/drawing/2014/main" val="3293887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594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- 2018-02-28 08:49:24</a:t>
                      </a:r>
                      <a:r>
                        <a:rPr kumimoji="0" lang="en-US" sz="1000" b="0" i="0" u="none" strike="noStrike" kern="1200" cap="none" spc="0" normalizeH="0" baseline="0" noProof="0">
                          <a:ln>
                            <a:noFill/>
                          </a:ln>
                          <a:solidFill>
                            <a:prstClr val="black"/>
                          </a:solidFill>
                          <a:effectLst/>
                          <a:uLnTx/>
                          <a:uFillTx/>
                          <a:latin typeface="+mn-lt"/>
                          <a:ea typeface="+mn-ea"/>
                          <a:cs typeface="+mn-cs"/>
                        </a:rPr>
                        <a:t>
Power up on the go with wireless power banks from #WoodieMilano! Check out the selection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446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- 2018-02-28 08:03:22</a:t>
                      </a:r>
                      <a:r>
                        <a:rPr kumimoji="0" lang="en-US" sz="1000" b="0" i="0" u="none" strike="noStrike" kern="1200" cap="none" spc="0" normalizeH="0" baseline="0" noProof="0">
                          <a:ln>
                            <a:noFill/>
                          </a:ln>
                          <a:solidFill>
                            <a:prstClr val="black"/>
                          </a:solidFill>
                          <a:effectLst/>
                          <a:uLnTx/>
                          <a:uFillTx/>
                          <a:latin typeface="+mn-lt"/>
                          <a:ea typeface="+mn-ea"/>
                          <a:cs typeface="+mn-cs"/>
                        </a:rPr>
                        <a:t>
Offering a fresh take on #Moroccan #design, Malika crochet pendant lights from #Hamimi are handmade by talented artisans using traditional hand spun Moroccan kitan thread. Find them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9459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- 2018-02-27 10:41:25</a:t>
                      </a:r>
                      <a:r>
                        <a:rPr kumimoji="0" lang="en-US" sz="1000" b="0" i="0" u="none" strike="noStrike" kern="1200" cap="none" spc="0" normalizeH="0" baseline="0" noProof="0">
                          <a:ln>
                            <a:noFill/>
                          </a:ln>
                          <a:solidFill>
                            <a:prstClr val="black"/>
                          </a:solidFill>
                          <a:effectLst/>
                          <a:uLnTx/>
                          <a:uFillTx/>
                          <a:latin typeface="+mn-lt"/>
                          <a:ea typeface="+mn-ea"/>
                          <a:cs typeface="+mn-cs"/>
                        </a:rPr>
                        <a:t>
Maison et Objet January 2018: Soon at #CitiesDubai! Which designs are you most excited about?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2875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(Design &amp; Lifestyle Store) - 2018-02-27 08:33:42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دعونا نحلق بعيداً! حافظ على افكارك عاليا بين السحاب مع النسخة المماثلة المستوحاة من طائرة آيرو من"جوناثان ادلر"، الآن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Let’s fly away! Keep your thoughts in the clouds with aero-inspired replicas from #AuthenticModels. Discover the selection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660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(Design &amp; Lifestyle Store) - 2018-02-26 15:05:50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منفضة سجائر رخامية! هي اخر صيحات الإكسسوارات المنزلية من المصمم اللبناني "طارق القاصوف"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Marvelous marble! My #ashtray is the latest in home accessories from Lebanese designer #TarekElKassouf. Find it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1092953"/>
                  </a:ext>
                </a:extLst>
              </a:tr>
            </a:tbl>
          </a:graphicData>
        </a:graphic>
      </p:graphicFrame>
      <p:sp>
        <p:nvSpPr>
          <p:cNvPr id="4" name="Text Placeholder 3">
            <a:extLst>
              <a:ext uri="{FF2B5EF4-FFF2-40B4-BE49-F238E27FC236}">
                <a16:creationId xmlns:a16="http://schemas.microsoft.com/office/drawing/2014/main" id="{DE3423D9-C24F-470E-ADC3-3DFDE4242E2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19111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E0DD5-CAB0-4802-9B38-1F0FB002A4FA}"/>
              </a:ext>
            </a:extLst>
          </p:cNvPr>
          <p:cNvSpPr>
            <a:spLocks noGrp="1"/>
          </p:cNvSpPr>
          <p:nvPr>
            <p:ph type="title"/>
          </p:nvPr>
        </p:nvSpPr>
        <p:spPr/>
        <p:txBody>
          <a:bodyPr/>
          <a:lstStyle/>
          <a:p>
            <a:r>
              <a:rPr lang="en-US"/>
              <a:t>Instagram Posts Table - 2 of 6</a:t>
            </a:r>
          </a:p>
        </p:txBody>
      </p:sp>
      <p:graphicFrame>
        <p:nvGraphicFramePr>
          <p:cNvPr id="5" name="Table Placeholder 4">
            <a:extLst>
              <a:ext uri="{FF2B5EF4-FFF2-40B4-BE49-F238E27FC236}">
                <a16:creationId xmlns:a16="http://schemas.microsoft.com/office/drawing/2014/main" id="{A6FAFA6D-A4E1-4F90-B55B-A452CD5A106C}"/>
              </a:ext>
            </a:extLst>
          </p:cNvPr>
          <p:cNvGraphicFramePr>
            <a:graphicFrameLocks noGrp="1"/>
          </p:cNvGraphicFramePr>
          <p:nvPr>
            <p:ph type="tbl" sz="quarter" idx="13"/>
            <p:extLst>
              <p:ext uri="{D42A27DB-BD31-4B8C-83A1-F6EECF244321}">
                <p14:modId xmlns:p14="http://schemas.microsoft.com/office/powerpoint/2010/main" val="2727657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95677318"/>
                    </a:ext>
                  </a:extLst>
                </a:gridCol>
                <a:gridCol w="987552">
                  <a:extLst>
                    <a:ext uri="{9D8B030D-6E8A-4147-A177-3AD203B41FA5}">
                      <a16:colId xmlns:a16="http://schemas.microsoft.com/office/drawing/2014/main" val="4005490447"/>
                    </a:ext>
                  </a:extLst>
                </a:gridCol>
                <a:gridCol w="987552">
                  <a:extLst>
                    <a:ext uri="{9D8B030D-6E8A-4147-A177-3AD203B41FA5}">
                      <a16:colId xmlns:a16="http://schemas.microsoft.com/office/drawing/2014/main" val="2187345831"/>
                    </a:ext>
                  </a:extLst>
                </a:gridCol>
                <a:gridCol w="987552">
                  <a:extLst>
                    <a:ext uri="{9D8B030D-6E8A-4147-A177-3AD203B41FA5}">
                      <a16:colId xmlns:a16="http://schemas.microsoft.com/office/drawing/2014/main" val="3887192769"/>
                    </a:ext>
                  </a:extLst>
                </a:gridCol>
                <a:gridCol w="987552">
                  <a:extLst>
                    <a:ext uri="{9D8B030D-6E8A-4147-A177-3AD203B41FA5}">
                      <a16:colId xmlns:a16="http://schemas.microsoft.com/office/drawing/2014/main" val="1506981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417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- 2018-02-26 12:31:16</a:t>
                      </a:r>
                      <a:r>
                        <a:rPr kumimoji="0" lang="en-US" sz="1000" b="0" i="0" u="none" strike="noStrike" kern="1200" cap="none" spc="0" normalizeH="0" baseline="0" noProof="0">
                          <a:ln>
                            <a:noFill/>
                          </a:ln>
                          <a:solidFill>
                            <a:prstClr val="black"/>
                          </a:solidFill>
                          <a:effectLst/>
                          <a:uLnTx/>
                          <a:uFillTx/>
                          <a:latin typeface="+mn-lt"/>
                          <a:ea typeface="+mn-ea"/>
                          <a:cs typeface="+mn-cs"/>
                        </a:rPr>
                        <a:t>
The wait is over! #Mecca watches have just arrived in stores! Reserve yours now before they sell out!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433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(Design &amp; Lifestyle Store) - 2018-02-25 11:59:43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جلسات عصرية مناسبة لأي مكان، استمتع بالالوان النابضة بالحياة والأنماط الكلاسيكية من "بول ارت" الان في مدن !
</a:t>
                      </a:r>
                      <a:r>
                        <a:rPr kumimoji="0" lang="en-US" sz="1000" b="0" i="0" u="none" strike="noStrike" kern="1200" cap="none" spc="0" normalizeH="0" baseline="0" noProof="0">
                          <a:ln>
                            <a:noFill/>
                          </a:ln>
                          <a:solidFill>
                            <a:prstClr val="black"/>
                          </a:solidFill>
                          <a:effectLst/>
                          <a:uLnTx/>
                          <a:uFillTx/>
                          <a:latin typeface="+mn-lt"/>
                          <a:ea typeface="+mn-ea"/>
                          <a:cs typeface="+mn-cs"/>
                        </a:rPr>
                        <a:t>Fashionable seating for any spot! Check out the vibrant colors and classic styles from #PolArt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5946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- 2018-02-25 11:36:53</a:t>
                      </a:r>
                      <a:r>
                        <a:rPr kumimoji="0" lang="en-US" sz="1000" b="0" i="0" u="none" strike="noStrike" kern="1200" cap="none" spc="0" normalizeH="0" baseline="0" noProof="0">
                          <a:ln>
                            <a:noFill/>
                          </a:ln>
                          <a:solidFill>
                            <a:prstClr val="black"/>
                          </a:solidFill>
                          <a:effectLst/>
                          <a:uLnTx/>
                          <a:uFillTx/>
                          <a:latin typeface="+mn-lt"/>
                          <a:ea typeface="+mn-ea"/>
                          <a:cs typeface="+mn-cs"/>
                        </a:rPr>
                        <a:t>
Combining #modern iconic objects with traditional #porcelain craftwork, #LiLihong depicts the effects of globalization on traditional culture, resulting in beautiful creations that are captivating and thoughtful. Discover more from Li Lihong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3757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- 2018-02-24 08:32:50</a:t>
                      </a:r>
                      <a:r>
                        <a:rPr kumimoji="0" lang="en-US" sz="1000" b="0" i="0" u="none" strike="noStrike" kern="1200" cap="none" spc="0" normalizeH="0" baseline="0" noProof="0">
                          <a:ln>
                            <a:noFill/>
                          </a:ln>
                          <a:solidFill>
                            <a:prstClr val="black"/>
                          </a:solidFill>
                          <a:effectLst/>
                          <a:uLnTx/>
                          <a:uFillTx/>
                          <a:latin typeface="+mn-lt"/>
                          <a:ea typeface="+mn-ea"/>
                          <a:cs typeface="+mn-cs"/>
                        </a:rPr>
                        <a:t>
New #Orient499 coming soon to #CitiesDubai! Which one are you looking forward to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6009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(Design &amp; Lifestyle Store) - 2018-02-24 08:27:34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صورة من ستضع هنا؟ اختر الإطار المفضل لديك من "جوناثان أدلر"،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Whose picture will you put here? Choose your favorite frame from #JonathanAdler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1154084"/>
                  </a:ext>
                </a:extLst>
              </a:tr>
            </a:tbl>
          </a:graphicData>
        </a:graphic>
      </p:graphicFrame>
      <p:sp>
        <p:nvSpPr>
          <p:cNvPr id="4" name="Text Placeholder 3">
            <a:extLst>
              <a:ext uri="{FF2B5EF4-FFF2-40B4-BE49-F238E27FC236}">
                <a16:creationId xmlns:a16="http://schemas.microsoft.com/office/drawing/2014/main" id="{17ED531C-A7EA-48D1-9779-7AEAE1DBB99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69258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63217-81DE-495A-BD2C-6BE7A0819EE4}"/>
              </a:ext>
            </a:extLst>
          </p:cNvPr>
          <p:cNvSpPr>
            <a:spLocks noGrp="1"/>
          </p:cNvSpPr>
          <p:nvPr>
            <p:ph type="title"/>
          </p:nvPr>
        </p:nvSpPr>
        <p:spPr/>
        <p:txBody>
          <a:bodyPr/>
          <a:lstStyle/>
          <a:p>
            <a:r>
              <a:rPr lang="en-US"/>
              <a:t>Instagram Posts Table - 3 of 6</a:t>
            </a:r>
          </a:p>
        </p:txBody>
      </p:sp>
      <p:graphicFrame>
        <p:nvGraphicFramePr>
          <p:cNvPr id="5" name="Table Placeholder 4">
            <a:extLst>
              <a:ext uri="{FF2B5EF4-FFF2-40B4-BE49-F238E27FC236}">
                <a16:creationId xmlns:a16="http://schemas.microsoft.com/office/drawing/2014/main" id="{A423EF0E-9A7B-4A33-87B6-E00531C73609}"/>
              </a:ext>
            </a:extLst>
          </p:cNvPr>
          <p:cNvGraphicFramePr>
            <a:graphicFrameLocks noGrp="1"/>
          </p:cNvGraphicFramePr>
          <p:nvPr>
            <p:ph type="tbl" sz="quarter" idx="13"/>
            <p:extLst>
              <p:ext uri="{D42A27DB-BD31-4B8C-83A1-F6EECF244321}">
                <p14:modId xmlns:p14="http://schemas.microsoft.com/office/powerpoint/2010/main" val="1123893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05806871"/>
                    </a:ext>
                  </a:extLst>
                </a:gridCol>
                <a:gridCol w="987552">
                  <a:extLst>
                    <a:ext uri="{9D8B030D-6E8A-4147-A177-3AD203B41FA5}">
                      <a16:colId xmlns:a16="http://schemas.microsoft.com/office/drawing/2014/main" val="971935661"/>
                    </a:ext>
                  </a:extLst>
                </a:gridCol>
                <a:gridCol w="987552">
                  <a:extLst>
                    <a:ext uri="{9D8B030D-6E8A-4147-A177-3AD203B41FA5}">
                      <a16:colId xmlns:a16="http://schemas.microsoft.com/office/drawing/2014/main" val="2542317157"/>
                    </a:ext>
                  </a:extLst>
                </a:gridCol>
                <a:gridCol w="987552">
                  <a:extLst>
                    <a:ext uri="{9D8B030D-6E8A-4147-A177-3AD203B41FA5}">
                      <a16:colId xmlns:a16="http://schemas.microsoft.com/office/drawing/2014/main" val="2054428087"/>
                    </a:ext>
                  </a:extLst>
                </a:gridCol>
                <a:gridCol w="987552">
                  <a:extLst>
                    <a:ext uri="{9D8B030D-6E8A-4147-A177-3AD203B41FA5}">
                      <a16:colId xmlns:a16="http://schemas.microsoft.com/office/drawing/2014/main" val="759097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891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(Design &amp; Lifestyle Store) - 2018-02-23 08:39:40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نمط السباق الى عالمك، مع النسخة الشبيهة لرودستر من "اوتانتيك موديلز"،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some racing style to your space with roadster replicas from #AuthenticModels,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633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- 2018-02-23 08:38:09</a:t>
                      </a:r>
                      <a:r>
                        <a:rPr kumimoji="0" lang="en-US" sz="1000" b="0" i="0" u="none" strike="noStrike" kern="1200" cap="none" spc="0" normalizeH="0" baseline="0" noProof="0">
                          <a:ln>
                            <a:noFill/>
                          </a:ln>
                          <a:solidFill>
                            <a:prstClr val="black"/>
                          </a:solidFill>
                          <a:effectLst/>
                          <a:uLnTx/>
                          <a:uFillTx/>
                          <a:latin typeface="+mn-lt"/>
                          <a:ea typeface="+mn-ea"/>
                          <a:cs typeface="+mn-cs"/>
                        </a:rPr>
                        <a:t>
Out &amp; About with Cities: A Walk on the #UAE Streets, we love the wall #artworks that can be found in #LaMer! This beautiful #beachfront district takes its inspiration from the way the sea meets the shore, and this idea is reflected through the #architecture and public spaces. The result is a welcoming, relaxed vibe, complemented by #colorful, fun details like the wall #art shown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4099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(Design &amp; Lifestyle Store) - 2018-02-22 10:55:01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ترى نفسك جالساً هنا؟ تمتع بالجلسات المريحة والأنيقة من "ابيكا"،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Can you see yourself sitting here? Check out our cozy, stylish seating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572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- 2018-02-22 09:45:45</a:t>
                      </a:r>
                      <a:r>
                        <a:rPr kumimoji="0" lang="en-US" sz="1000" b="0" i="0" u="none" strike="noStrike" kern="1200" cap="none" spc="0" normalizeH="0" baseline="0" noProof="0">
                          <a:ln>
                            <a:noFill/>
                          </a:ln>
                          <a:solidFill>
                            <a:prstClr val="black"/>
                          </a:solidFill>
                          <a:effectLst/>
                          <a:uLnTx/>
                          <a:uFillTx/>
                          <a:latin typeface="+mn-lt"/>
                          <a:ea typeface="+mn-ea"/>
                          <a:cs typeface="+mn-cs"/>
                        </a:rPr>
                        <a:t>
The Atomo clock from #Nomon offers #Spanish avant-garde design crafted from high-quality materials using innovative techniques! Find the latest in fashionable time-telling from Nomon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1821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- 2018-02-22 08:28:50</a:t>
                      </a:r>
                      <a:r>
                        <a:rPr kumimoji="0" lang="en-US" sz="1000" b="0" i="0" u="none" strike="noStrike" kern="1200" cap="none" spc="0" normalizeH="0" baseline="0" noProof="0">
                          <a:ln>
                            <a:noFill/>
                          </a:ln>
                          <a:solidFill>
                            <a:prstClr val="black"/>
                          </a:solidFill>
                          <a:effectLst/>
                          <a:uLnTx/>
                          <a:uFillTx/>
                          <a:latin typeface="+mn-lt"/>
                          <a:ea typeface="+mn-ea"/>
                          <a:cs typeface="+mn-cs"/>
                        </a:rPr>
                        <a:t>
#TheLine turns iconic cities into beautiful silhouette displays! Find your favorite city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2749171"/>
                  </a:ext>
                </a:extLst>
              </a:tr>
            </a:tbl>
          </a:graphicData>
        </a:graphic>
      </p:graphicFrame>
      <p:sp>
        <p:nvSpPr>
          <p:cNvPr id="4" name="Text Placeholder 3">
            <a:extLst>
              <a:ext uri="{FF2B5EF4-FFF2-40B4-BE49-F238E27FC236}">
                <a16:creationId xmlns:a16="http://schemas.microsoft.com/office/drawing/2014/main" id="{091759D0-82BB-4F63-B159-A2EC7F3A20E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72423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DEE0-99B3-4386-A71A-A7516495FE3E}"/>
              </a:ext>
            </a:extLst>
          </p:cNvPr>
          <p:cNvSpPr>
            <a:spLocks noGrp="1"/>
          </p:cNvSpPr>
          <p:nvPr>
            <p:ph type="title"/>
          </p:nvPr>
        </p:nvSpPr>
        <p:spPr/>
        <p:txBody>
          <a:bodyPr/>
          <a:lstStyle/>
          <a:p>
            <a:r>
              <a:rPr lang="en-US"/>
              <a:t>Instagram Posts Table - 4 of 6</a:t>
            </a:r>
          </a:p>
        </p:txBody>
      </p:sp>
      <p:graphicFrame>
        <p:nvGraphicFramePr>
          <p:cNvPr id="5" name="Table Placeholder 4">
            <a:extLst>
              <a:ext uri="{FF2B5EF4-FFF2-40B4-BE49-F238E27FC236}">
                <a16:creationId xmlns:a16="http://schemas.microsoft.com/office/drawing/2014/main" id="{043BE355-8D97-4812-B1B0-061B59915D64}"/>
              </a:ext>
            </a:extLst>
          </p:cNvPr>
          <p:cNvGraphicFramePr>
            <a:graphicFrameLocks noGrp="1"/>
          </p:cNvGraphicFramePr>
          <p:nvPr>
            <p:ph type="tbl" sz="quarter" idx="13"/>
            <p:extLst>
              <p:ext uri="{D42A27DB-BD31-4B8C-83A1-F6EECF244321}">
                <p14:modId xmlns:p14="http://schemas.microsoft.com/office/powerpoint/2010/main" val="1014558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37030339"/>
                    </a:ext>
                  </a:extLst>
                </a:gridCol>
                <a:gridCol w="987552">
                  <a:extLst>
                    <a:ext uri="{9D8B030D-6E8A-4147-A177-3AD203B41FA5}">
                      <a16:colId xmlns:a16="http://schemas.microsoft.com/office/drawing/2014/main" val="2816635508"/>
                    </a:ext>
                  </a:extLst>
                </a:gridCol>
                <a:gridCol w="987552">
                  <a:extLst>
                    <a:ext uri="{9D8B030D-6E8A-4147-A177-3AD203B41FA5}">
                      <a16:colId xmlns:a16="http://schemas.microsoft.com/office/drawing/2014/main" val="4282425316"/>
                    </a:ext>
                  </a:extLst>
                </a:gridCol>
                <a:gridCol w="987552">
                  <a:extLst>
                    <a:ext uri="{9D8B030D-6E8A-4147-A177-3AD203B41FA5}">
                      <a16:colId xmlns:a16="http://schemas.microsoft.com/office/drawing/2014/main" val="667387357"/>
                    </a:ext>
                  </a:extLst>
                </a:gridCol>
                <a:gridCol w="987552">
                  <a:extLst>
                    <a:ext uri="{9D8B030D-6E8A-4147-A177-3AD203B41FA5}">
                      <a16:colId xmlns:a16="http://schemas.microsoft.com/office/drawing/2014/main" val="1438079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0293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- 2018-02-21 08:34:07</a:t>
                      </a:r>
                      <a:r>
                        <a:rPr kumimoji="0" lang="en-US" sz="1000" b="0" i="0" u="none" strike="noStrike" kern="1200" cap="none" spc="0" normalizeH="0" baseline="0" noProof="0">
                          <a:ln>
                            <a:noFill/>
                          </a:ln>
                          <a:solidFill>
                            <a:prstClr val="black"/>
                          </a:solidFill>
                          <a:effectLst/>
                          <a:uLnTx/>
                          <a:uFillTx/>
                          <a:latin typeface="+mn-lt"/>
                          <a:ea typeface="+mn-ea"/>
                          <a:cs typeface="+mn-cs"/>
                        </a:rPr>
                        <a:t>
A Glimpse of Spaces: Inspiration by Cities' very own founder, Hazem Aljesr, found at the incredible Dubai #Opera. The dhow-shaped building, designed by architect #JanusRostock alludes to Dubai’s history and future simultaneously, while the multi-purpose structure can easily transform from a #theater to a #concert hall or an #event space, allowing a wide variety of performances and events to be held in this new cultural center of #Dubai. Featuring a glass exterior that showcases the mesmerizing glow from the cascading chandelier located in the foyer, Dubai Opera is filled with allure and is sure to provide entertainment for years to 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43674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(Design &amp; Lifestyle Store) - 2018-02-20 13:40:04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ضوء جميل إلى المساحه الخاص بك! تمتع بالمصابيح المنحاكة من "نايف فرانسيس"، في مدن الان
</a:t>
                      </a:r>
                      <a:r>
                        <a:rPr kumimoji="0" lang="en-US" sz="1000" b="0" i="0" u="none" strike="noStrike" kern="1200" cap="none" spc="0" normalizeH="0" baseline="0" noProof="0">
                          <a:ln>
                            <a:noFill/>
                          </a:ln>
                          <a:solidFill>
                            <a:prstClr val="black"/>
                          </a:solidFill>
                          <a:effectLst/>
                          <a:uLnTx/>
                          <a:uFillTx/>
                          <a:latin typeface="+mn-lt"/>
                          <a:ea typeface="+mn-ea"/>
                          <a:cs typeface="+mn-cs"/>
                        </a:rPr>
                        <a:t>Add beautifully patterned #light to your space! Find the #WeavedLamps from #NayefFrancis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440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- 2018-02-20 08:39:43</a:t>
                      </a:r>
                      <a:r>
                        <a:rPr kumimoji="0" lang="en-US" sz="1000" b="0" i="0" u="none" strike="noStrike" kern="1200" cap="none" spc="0" normalizeH="0" baseline="0" noProof="0">
                          <a:ln>
                            <a:noFill/>
                          </a:ln>
                          <a:solidFill>
                            <a:prstClr val="black"/>
                          </a:solidFill>
                          <a:effectLst/>
                          <a:uLnTx/>
                          <a:uFillTx/>
                          <a:latin typeface="+mn-lt"/>
                          <a:ea typeface="+mn-ea"/>
                          <a:cs typeface="+mn-cs"/>
                        </a:rPr>
                        <a:t>
Make sure to check out the latest in #abayas from #Orient499 crafted using the ultimate in textiles from #LoroPiana, the famous Italian company which specializes in high-end luxury cashmere and wool products and is known worldwide for its creations.  The new line of abayas from Orient 499 offer a sophisticated and elegant look, utilizing wool that has been transformed into super-fine yarn, carefully crafted into #fabrics that are gossamer light, supremely warm, and endlessly #stylish. Find them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25922203"/>
                  </a:ext>
                </a:extLst>
              </a:tr>
            </a:tbl>
          </a:graphicData>
        </a:graphic>
      </p:graphicFrame>
      <p:sp>
        <p:nvSpPr>
          <p:cNvPr id="4" name="Text Placeholder 3">
            <a:extLst>
              <a:ext uri="{FF2B5EF4-FFF2-40B4-BE49-F238E27FC236}">
                <a16:creationId xmlns:a16="http://schemas.microsoft.com/office/drawing/2014/main" id="{F2F9A59B-8C23-423D-B679-374ACA0DD5B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58842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1B45C-E7B2-4693-8C9F-205109D56DBD}"/>
              </a:ext>
            </a:extLst>
          </p:cNvPr>
          <p:cNvSpPr>
            <a:spLocks noGrp="1"/>
          </p:cNvSpPr>
          <p:nvPr>
            <p:ph type="title"/>
          </p:nvPr>
        </p:nvSpPr>
        <p:spPr/>
        <p:txBody>
          <a:bodyPr/>
          <a:lstStyle/>
          <a:p>
            <a:r>
              <a:rPr lang="en-US"/>
              <a:t>Instagram Posts Table - 5 of 6</a:t>
            </a:r>
          </a:p>
        </p:txBody>
      </p:sp>
      <p:graphicFrame>
        <p:nvGraphicFramePr>
          <p:cNvPr id="5" name="Table Placeholder 4">
            <a:extLst>
              <a:ext uri="{FF2B5EF4-FFF2-40B4-BE49-F238E27FC236}">
                <a16:creationId xmlns:a16="http://schemas.microsoft.com/office/drawing/2014/main" id="{A2658C56-FBB7-445C-89DB-F593C465E85E}"/>
              </a:ext>
            </a:extLst>
          </p:cNvPr>
          <p:cNvGraphicFramePr>
            <a:graphicFrameLocks noGrp="1"/>
          </p:cNvGraphicFramePr>
          <p:nvPr>
            <p:ph type="tbl" sz="quarter" idx="13"/>
            <p:extLst>
              <p:ext uri="{D42A27DB-BD31-4B8C-83A1-F6EECF244321}">
                <p14:modId xmlns:p14="http://schemas.microsoft.com/office/powerpoint/2010/main" val="2809925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51761322"/>
                    </a:ext>
                  </a:extLst>
                </a:gridCol>
                <a:gridCol w="987552">
                  <a:extLst>
                    <a:ext uri="{9D8B030D-6E8A-4147-A177-3AD203B41FA5}">
                      <a16:colId xmlns:a16="http://schemas.microsoft.com/office/drawing/2014/main" val="2247819643"/>
                    </a:ext>
                  </a:extLst>
                </a:gridCol>
                <a:gridCol w="987552">
                  <a:extLst>
                    <a:ext uri="{9D8B030D-6E8A-4147-A177-3AD203B41FA5}">
                      <a16:colId xmlns:a16="http://schemas.microsoft.com/office/drawing/2014/main" val="1548212123"/>
                    </a:ext>
                  </a:extLst>
                </a:gridCol>
                <a:gridCol w="987552">
                  <a:extLst>
                    <a:ext uri="{9D8B030D-6E8A-4147-A177-3AD203B41FA5}">
                      <a16:colId xmlns:a16="http://schemas.microsoft.com/office/drawing/2014/main" val="3273883596"/>
                    </a:ext>
                  </a:extLst>
                </a:gridCol>
                <a:gridCol w="987552">
                  <a:extLst>
                    <a:ext uri="{9D8B030D-6E8A-4147-A177-3AD203B41FA5}">
                      <a16:colId xmlns:a16="http://schemas.microsoft.com/office/drawing/2014/main" val="336476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869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(Design &amp; Lifestyle Store) - 2018-02-19 14:15:06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اختر مقعدك بنفسك! تجمع الإبداعات الأنيقة من "بول آرت" الالوان النابضة بالحياة و المواد الحديثة مع شكل الاثاث الكلاسيكي لتقدم أفضل الأنماط التقليدية المعاصرة،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Seat yourself in #style! Elegant creations from #PolArt combine vibrant #colors and modern materials with classic #furniture shapes to offer the best of traditional and contemporary styles. Check out the choices from PolArt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7913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- 2018-02-19 11:05:27</a:t>
                      </a:r>
                      <a:r>
                        <a:rPr kumimoji="0" lang="en-US" sz="1000" b="0" i="0" u="none" strike="noStrike" kern="1200" cap="none" spc="0" normalizeH="0" baseline="0" noProof="0">
                          <a:ln>
                            <a:noFill/>
                          </a:ln>
                          <a:solidFill>
                            <a:prstClr val="black"/>
                          </a:solidFill>
                          <a:effectLst/>
                          <a:uLnTx/>
                          <a:uFillTx/>
                          <a:latin typeface="+mn-lt"/>
                          <a:ea typeface="+mn-ea"/>
                          <a:cs typeface="+mn-cs"/>
                        </a:rPr>
                        <a:t>
We can't get enough of this video shared by the lovely @salwaazzam
</a:t>
                      </a:r>
                      <a:r>
                        <a:rPr kumimoji="0" lang="ar-AE" sz="1000" b="0" i="0" u="none" strike="noStrike" kern="1200" cap="none" spc="0" normalizeH="0" baseline="0" noProof="0">
                          <a:ln>
                            <a:noFill/>
                          </a:ln>
                          <a:solidFill>
                            <a:prstClr val="black"/>
                          </a:solidFill>
                          <a:effectLst/>
                          <a:uLnTx/>
                          <a:uFillTx/>
                          <a:latin typeface="+mn-lt"/>
                          <a:ea typeface="+mn-ea"/>
                          <a:cs typeface="+mn-cs"/>
                        </a:rPr>
                        <a:t>من كل مدينة ،قطعة فريدة ،هي قصة مروية ،بل حكاية ممتعة ،اكتشفوا اجمل القطع الفنية الفريدة في مدن ❤️ </a:t>
                      </a:r>
                      <a:r>
                        <a:rPr kumimoji="0" lang="en-US" sz="1000" b="0" i="0" u="none" strike="noStrike" kern="1200" cap="none" spc="0" normalizeH="0" baseline="0" noProof="0">
                          <a:ln>
                            <a:noFill/>
                          </a:ln>
                          <a:solidFill>
                            <a:prstClr val="black"/>
                          </a:solidFill>
                          <a:effectLst/>
                          <a:uLnTx/>
                          <a:uFillTx/>
                          <a:latin typeface="+mn-lt"/>
                          <a:ea typeface="+mn-ea"/>
                          <a:cs typeface="+mn-cs"/>
                        </a:rPr>
                        <a:t>Don't miss the opportunity to discover the amazing collection  @citiesdubai @citiesriyadh
#dubai #valentine #gift #mydubai #cities #</a:t>
                      </a:r>
                      <a:r>
                        <a:rPr kumimoji="0" lang="ar-AE" sz="1000" b="0" i="0" u="none" strike="noStrike" kern="1200" cap="none" spc="0" normalizeH="0" baseline="0" noProof="0">
                          <a:ln>
                            <a:noFill/>
                          </a:ln>
                          <a:solidFill>
                            <a:prstClr val="black"/>
                          </a:solidFill>
                          <a:effectLst/>
                          <a:uLnTx/>
                          <a:uFillTx/>
                          <a:latin typeface="+mn-lt"/>
                          <a:ea typeface="+mn-ea"/>
                          <a:cs typeface="+mn-cs"/>
                        </a:rPr>
                        <a:t>مدن #</a:t>
                      </a:r>
                      <a:r>
                        <a:rPr kumimoji="0" lang="en-US" sz="1000" b="0" i="0" u="none" strike="noStrike" kern="1200" cap="none" spc="0" normalizeH="0" baseline="0" noProof="0">
                          <a:ln>
                            <a:noFill/>
                          </a:ln>
                          <a:solidFill>
                            <a:prstClr val="black"/>
                          </a:solidFill>
                          <a:effectLst/>
                          <a:uLnTx/>
                          <a:uFillTx/>
                          <a:latin typeface="+mn-lt"/>
                          <a:ea typeface="+mn-ea"/>
                          <a:cs typeface="+mn-cs"/>
                        </a:rPr>
                        <a:t>best  #</a:t>
                      </a:r>
                      <a:r>
                        <a:rPr kumimoji="0" lang="ar-AE" sz="1000" b="0" i="0" u="none" strike="noStrike" kern="1200" cap="none" spc="0" normalizeH="0" baseline="0" noProof="0">
                          <a:ln>
                            <a:noFill/>
                          </a:ln>
                          <a:solidFill>
                            <a:prstClr val="black"/>
                          </a:solidFill>
                          <a:effectLst/>
                          <a:uLnTx/>
                          <a:uFillTx/>
                          <a:latin typeface="+mn-lt"/>
                          <a:ea typeface="+mn-ea"/>
                          <a:cs typeface="+mn-cs"/>
                        </a:rPr>
                        <a:t>دبي #</a:t>
                      </a:r>
                      <a:r>
                        <a:rPr kumimoji="0" lang="en-US" sz="1000" b="0" i="0" u="none" strike="noStrike" kern="1200" cap="none" spc="0" normalizeH="0" baseline="0" noProof="0">
                          <a:ln>
                            <a:noFill/>
                          </a:ln>
                          <a:solidFill>
                            <a:prstClr val="black"/>
                          </a:solidFill>
                          <a:effectLst/>
                          <a:uLnTx/>
                          <a:uFillTx/>
                          <a:latin typeface="+mn-lt"/>
                          <a:ea typeface="+mn-ea"/>
                          <a:cs typeface="+mn-cs"/>
                        </a:rPr>
                        <a:t>cities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554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(Design &amp; Lifestyle Store) - 2018-02-18 08:04:02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يحتاج الى مدفأة؟ أضف توهج ناعم ودافىء الى المكان الخاص بك، مع فوانيس باتينا من "كلونج"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Who needs a #fireplace? Add a soft, warm glow to your space with Patina oil lamps from #Klong,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742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- 2018-02-18 08:03:13</a:t>
                      </a:r>
                      <a:r>
                        <a:rPr kumimoji="0" lang="en-US" sz="1000" b="0" i="0" u="none" strike="noStrike" kern="1200" cap="none" spc="0" normalizeH="0" baseline="0" noProof="0">
                          <a:ln>
                            <a:noFill/>
                          </a:ln>
                          <a:solidFill>
                            <a:prstClr val="black"/>
                          </a:solidFill>
                          <a:effectLst/>
                          <a:uLnTx/>
                          <a:uFillTx/>
                          <a:latin typeface="+mn-lt"/>
                          <a:ea typeface="+mn-ea"/>
                          <a:cs typeface="+mn-cs"/>
                        </a:rPr>
                        <a:t>
Contemporary, industrial style is on display in this full brass fixture designed to reflect a beautiful patterned glow. Discover the Pontes light from #Versmissen,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5841095"/>
                  </a:ext>
                </a:extLst>
              </a:tr>
            </a:tbl>
          </a:graphicData>
        </a:graphic>
      </p:graphicFrame>
      <p:sp>
        <p:nvSpPr>
          <p:cNvPr id="4" name="Text Placeholder 3">
            <a:extLst>
              <a:ext uri="{FF2B5EF4-FFF2-40B4-BE49-F238E27FC236}">
                <a16:creationId xmlns:a16="http://schemas.microsoft.com/office/drawing/2014/main" id="{166D1AB8-275D-4D1F-A8FE-764CFBD30A5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96600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EE018-5791-41AE-BC1F-CE29121124B7}"/>
              </a:ext>
            </a:extLst>
          </p:cNvPr>
          <p:cNvSpPr>
            <a:spLocks noGrp="1"/>
          </p:cNvSpPr>
          <p:nvPr>
            <p:ph type="title"/>
          </p:nvPr>
        </p:nvSpPr>
        <p:spPr/>
        <p:txBody>
          <a:bodyPr/>
          <a:lstStyle/>
          <a:p>
            <a:r>
              <a:rPr lang="en-US"/>
              <a:t>Instagram Posts Table - 6 of 6</a:t>
            </a:r>
          </a:p>
        </p:txBody>
      </p:sp>
      <p:graphicFrame>
        <p:nvGraphicFramePr>
          <p:cNvPr id="5" name="Table Placeholder 4">
            <a:extLst>
              <a:ext uri="{FF2B5EF4-FFF2-40B4-BE49-F238E27FC236}">
                <a16:creationId xmlns:a16="http://schemas.microsoft.com/office/drawing/2014/main" id="{2AFA085A-E588-49F8-9281-38FA59F7C823}"/>
              </a:ext>
            </a:extLst>
          </p:cNvPr>
          <p:cNvGraphicFramePr>
            <a:graphicFrameLocks noGrp="1"/>
          </p:cNvGraphicFramePr>
          <p:nvPr>
            <p:ph type="tbl" sz="quarter" idx="13"/>
            <p:extLst>
              <p:ext uri="{D42A27DB-BD31-4B8C-83A1-F6EECF244321}">
                <p14:modId xmlns:p14="http://schemas.microsoft.com/office/powerpoint/2010/main" val="503856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49481251"/>
                    </a:ext>
                  </a:extLst>
                </a:gridCol>
                <a:gridCol w="987552">
                  <a:extLst>
                    <a:ext uri="{9D8B030D-6E8A-4147-A177-3AD203B41FA5}">
                      <a16:colId xmlns:a16="http://schemas.microsoft.com/office/drawing/2014/main" val="3905385411"/>
                    </a:ext>
                  </a:extLst>
                </a:gridCol>
                <a:gridCol w="987552">
                  <a:extLst>
                    <a:ext uri="{9D8B030D-6E8A-4147-A177-3AD203B41FA5}">
                      <a16:colId xmlns:a16="http://schemas.microsoft.com/office/drawing/2014/main" val="1897466779"/>
                    </a:ext>
                  </a:extLst>
                </a:gridCol>
                <a:gridCol w="987552">
                  <a:extLst>
                    <a:ext uri="{9D8B030D-6E8A-4147-A177-3AD203B41FA5}">
                      <a16:colId xmlns:a16="http://schemas.microsoft.com/office/drawing/2014/main" val="4102456717"/>
                    </a:ext>
                  </a:extLst>
                </a:gridCol>
                <a:gridCol w="987552">
                  <a:extLst>
                    <a:ext uri="{9D8B030D-6E8A-4147-A177-3AD203B41FA5}">
                      <a16:colId xmlns:a16="http://schemas.microsoft.com/office/drawing/2014/main" val="1803746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0043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(Design &amp; Lifestyle Store) - 2018-02-17 07:10:34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زيّن معصمك مع ساعات أيون من "بردلي"،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Dress up your wrist with the #Bradley #timepiece from Eone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1045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(Design &amp; Lifestyle Store) - 2018-02-17 07:09:27</a:t>
                      </a:r>
                      <a:r>
                        <a:rPr kumimoji="0" lang="en-US" sz="1000" b="0" i="0" u="none" strike="noStrike" kern="1200" cap="none" spc="0" normalizeH="0" baseline="0" noProof="0">
                          <a:ln>
                            <a:noFill/>
                          </a:ln>
                          <a:solidFill>
                            <a:prstClr val="black"/>
                          </a:solidFill>
                          <a:effectLst/>
                          <a:uLnTx/>
                          <a:uFillTx/>
                          <a:latin typeface="+mn-lt"/>
                          <a:ea typeface="+mn-ea"/>
                          <a:cs typeface="+mn-cs"/>
                        </a:rPr>
                        <a:t>
This week: We love this rendering from Asif Khan of one of the interior spaces of the proposed Guggenheim Helsinki. Khan was one of 6 finalists in the Guggenheim Helsinki Design Competition with a proposal called “Quiet Animal,” a reference to the historical naming of Helsinki city blocks after wild animals. His submission for the Guggenheim imagined the museum as a “translucent textured form,” featuring both timber-clad galleries that rise up vertically, and public spaces wrapped in a membrane of textured glass. With a focus on the particular light quality of Helsinki, Khan aimed to design a space that filters ambient daylight to create a journey through delicate and different light environments all suited to different art 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332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(Design &amp; Lifestyle Store) - 2018-02-16 08:26:11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سلط الضوء على المكان الخاص بك مع طاولات جانبيه أنيقة من "نوتري موند"،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Accentuate your space with sleek and #stylish side #tables from #NotreMonde,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3542274"/>
                  </a:ext>
                </a:extLst>
              </a:tr>
            </a:tbl>
          </a:graphicData>
        </a:graphic>
      </p:graphicFrame>
      <p:sp>
        <p:nvSpPr>
          <p:cNvPr id="4" name="Text Placeholder 3">
            <a:extLst>
              <a:ext uri="{FF2B5EF4-FFF2-40B4-BE49-F238E27FC236}">
                <a16:creationId xmlns:a16="http://schemas.microsoft.com/office/drawing/2014/main" id="{B415CE7E-D986-4F06-A8C5-3D2777607EC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43932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E5BC8-9A48-4591-A109-B11F3687B9C6}"/>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1EDF8951-7D03-4FBF-BA36-6E003B5947C0}"/>
              </a:ext>
            </a:extLst>
          </p:cNvPr>
          <p:cNvGraphicFramePr>
            <a:graphicFrameLocks noGrp="1"/>
          </p:cNvGraphicFramePr>
          <p:nvPr>
            <p:ph type="chart" sz="quarter" idx="13"/>
            <p:extLst>
              <p:ext uri="{D42A27DB-BD31-4B8C-83A1-F6EECF244321}">
                <p14:modId xmlns:p14="http://schemas.microsoft.com/office/powerpoint/2010/main" val="187649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5DE331-3394-4898-96AF-8518D4BC21E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3F6E6CF-1591-4471-8C57-F9AEC7DFEB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3961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559</Words>
  <Application>Microsoft Office PowerPoint</Application>
  <PresentationFormat>On-screen Show (4:3)</PresentationFormat>
  <Paragraphs>213</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Overview</vt:lpstr>
      <vt:lpstr>Instagram Followers Total</vt:lpstr>
      <vt:lpstr>Instagram Key Metrics Table</vt:lpstr>
      <vt:lpstr>Instagram Followers Change Rate</vt:lpstr>
      <vt:lpstr>Instagram Interaction Rate</vt:lpstr>
      <vt:lpstr>Instagram Posts Table - 1 of 6</vt:lpstr>
      <vt:lpstr>Instagram Posts Table - 2 of 6</vt:lpstr>
      <vt:lpstr>Instagram Posts Table - 3 of 6</vt:lpstr>
      <vt:lpstr>Instagram Posts Table - 4 of 6</vt:lpstr>
      <vt:lpstr>Instagram Posts Table - 5 of 6</vt:lpstr>
      <vt:lpstr>Instagram Posts Table - 6 of 6</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2018-03-07T13:24:22Z</dcterms:created>
  <dcterms:modified xsi:type="dcterms:W3CDTF">2018-03-07T13:24:50Z</dcterms:modified>
</cp:coreProperties>
</file>