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fntdata" ContentType="application/x-fontdata"/>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ppt/charts/chart11.xml" ContentType="application/vnd.openxmlformats-officedocument.drawingml.chart+xml"/>
  <Override PartName="/ppt/charts/style11.xml" ContentType="application/vnd.ms-office.chartstyle+xml"/>
  <Override PartName="/ppt/charts/colors11.xml" ContentType="application/vnd.ms-office.chartcolorstyle+xml"/>
  <Override PartName="/ppt/charts/chart12.xml" ContentType="application/vnd.openxmlformats-officedocument.drawingml.chart+xml"/>
  <Override PartName="/ppt/charts/style12.xml" ContentType="application/vnd.ms-office.chartstyle+xml"/>
  <Override PartName="/ppt/charts/colors12.xml" ContentType="application/vnd.ms-office.chartcolorstyle+xml"/>
  <Override PartName="/ppt/charts/chart13.xml" ContentType="application/vnd.openxmlformats-officedocument.drawingml.chart+xml"/>
  <Override PartName="/ppt/charts/style13.xml" ContentType="application/vnd.ms-office.chartstyle+xml"/>
  <Override PartName="/ppt/charts/colors13.xml" ContentType="application/vnd.ms-office.chartcolorstyle+xml"/>
  <Override PartName="/ppt/charts/chart14.xml" ContentType="application/vnd.openxmlformats-officedocument.drawingml.chart+xml"/>
  <Override PartName="/ppt/charts/style14.xml" ContentType="application/vnd.ms-office.chartstyle+xml"/>
  <Override PartName="/ppt/charts/colors14.xml" ContentType="application/vnd.ms-office.chartcolorstyle+xml"/>
  <Override PartName="/ppt/charts/chart15.xml" ContentType="application/vnd.openxmlformats-officedocument.drawingml.chart+xml"/>
  <Override PartName="/ppt/charts/style15.xml" ContentType="application/vnd.ms-office.chartstyle+xml"/>
  <Override PartName="/ppt/charts/colors15.xml" ContentType="application/vnd.ms-office.chartcolorstyle+xml"/>
  <Override PartName="/ppt/charts/chart16.xml" ContentType="application/vnd.openxmlformats-officedocument.drawingml.chart+xml"/>
  <Override PartName="/ppt/charts/style16.xml" ContentType="application/vnd.ms-office.chartstyle+xml"/>
  <Override PartName="/ppt/charts/colors16.xml" ContentType="application/vnd.ms-office.chartcolorstyle+xml"/>
  <Override PartName="/ppt/charts/chart17.xml" ContentType="application/vnd.openxmlformats-officedocument.drawingml.chart+xml"/>
  <Override PartName="/ppt/charts/style17.xml" ContentType="application/vnd.ms-office.chartstyle+xml"/>
  <Override PartName="/ppt/charts/colors17.xml" ContentType="application/vnd.ms-office.chartcolorstyle+xml"/>
  <Override PartName="/ppt/charts/chart18.xml" ContentType="application/vnd.openxmlformats-officedocument.drawingml.chart+xml"/>
  <Override PartName="/ppt/charts/style18.xml" ContentType="application/vnd.ms-office.chartstyle+xml"/>
  <Override PartName="/ppt/charts/colors18.xml" ContentType="application/vnd.ms-office.chartcolorstyle+xml"/>
  <Override PartName="/ppt/charts/chart19.xml" ContentType="application/vnd.openxmlformats-officedocument.drawingml.chart+xml"/>
  <Override PartName="/ppt/charts/style19.xml" ContentType="application/vnd.ms-office.chartstyle+xml"/>
  <Override PartName="/ppt/charts/colors19.xml" ContentType="application/vnd.ms-office.chartcolorstyle+xml"/>
  <Override PartName="/ppt/charts/chart20.xml" ContentType="application/vnd.openxmlformats-officedocument.drawingml.chart+xml"/>
  <Override PartName="/ppt/charts/style20.xml" ContentType="application/vnd.ms-office.chartstyle+xml"/>
  <Override PartName="/ppt/charts/colors20.xml" ContentType="application/vnd.ms-office.chartcolorstyle+xml"/>
  <Override PartName="/ppt/charts/chart21.xml" ContentType="application/vnd.openxmlformats-officedocument.drawingml.chart+xml"/>
  <Override PartName="/ppt/charts/style21.xml" ContentType="application/vnd.ms-office.chartstyle+xml"/>
  <Override PartName="/ppt/charts/colors21.xml" ContentType="application/vnd.ms-office.chartcolorstyle+xml"/>
  <Override PartName="/ppt/charts/chart22.xml" ContentType="application/vnd.openxmlformats-officedocument.drawingml.chart+xml"/>
  <Override PartName="/ppt/charts/style22.xml" ContentType="application/vnd.ms-office.chartstyle+xml"/>
  <Override PartName="/ppt/charts/colors22.xml" ContentType="application/vnd.ms-office.chartcolorstyle+xml"/>
  <Override PartName="/ppt/charts/chart23.xml" ContentType="application/vnd.openxmlformats-officedocument.drawingml.chart+xml"/>
  <Override PartName="/ppt/charts/style23.xml" ContentType="application/vnd.ms-office.chartstyle+xml"/>
  <Override PartName="/ppt/charts/colors23.xml" ContentType="application/vnd.ms-office.chartcolorstyle+xml"/>
  <Override PartName="/ppt/charts/chart24.xml" ContentType="application/vnd.openxmlformats-officedocument.drawingml.chart+xml"/>
  <Override PartName="/ppt/charts/style24.xml" ContentType="application/vnd.ms-office.chartstyle+xml"/>
  <Override PartName="/ppt/charts/colors24.xml" ContentType="application/vnd.ms-office.chartcolorstyle+xml"/>
  <Override PartName="/ppt/charts/chart25.xml" ContentType="application/vnd.openxmlformats-officedocument.drawingml.chart+xml"/>
  <Override PartName="/ppt/charts/style25.xml" ContentType="application/vnd.ms-office.chartstyle+xml"/>
  <Override PartName="/ppt/charts/colors25.xml" ContentType="application/vnd.ms-office.chartcolorstyle+xml"/>
  <Override PartName="/ppt/charts/chart26.xml" ContentType="application/vnd.openxmlformats-officedocument.drawingml.chart+xml"/>
  <Override PartName="/ppt/charts/style26.xml" ContentType="application/vnd.ms-office.chartstyle+xml"/>
  <Override PartName="/ppt/charts/colors26.xml" ContentType="application/vnd.ms-office.chartcolorstyle+xml"/>
  <Override PartName="/ppt/charts/chart27.xml" ContentType="application/vnd.openxmlformats-officedocument.drawingml.chart+xml"/>
  <Override PartName="/ppt/charts/style27.xml" ContentType="application/vnd.ms-office.chartstyle+xml"/>
  <Override PartName="/ppt/charts/colors27.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60" r:id="rId5"/>
    <p:sldId id="261" r:id="rId6"/>
    <p:sldId id="262" r:id="rId7"/>
    <p:sldId id="264" r:id="rId8"/>
    <p:sldId id="265" r:id="rId9"/>
    <p:sldId id="266" r:id="rId10"/>
    <p:sldId id="267" r:id="rId11"/>
    <p:sldId id="268" r:id="rId12"/>
    <p:sldId id="269" r:id="rId13"/>
    <p:sldId id="270" r:id="rId14"/>
    <p:sldId id="271" r:id="rId15"/>
    <p:sldId id="272" r:id="rId16"/>
    <p:sldId id="273" r:id="rId17"/>
    <p:sldId id="274" r:id="rId18"/>
    <p:sldId id="275" r:id="rId19"/>
    <p:sldId id="276" r:id="rId20"/>
    <p:sldId id="277" r:id="rId21"/>
    <p:sldId id="278" r:id="rId22"/>
    <p:sldId id="279" r:id="rId23"/>
    <p:sldId id="280" r:id="rId24"/>
    <p:sldId id="281" r:id="rId25"/>
    <p:sldId id="282" r:id="rId26"/>
    <p:sldId id="283" r:id="rId27"/>
    <p:sldId id="284" r:id="rId28"/>
    <p:sldId id="285" r:id="rId29"/>
    <p:sldId id="286" r:id="rId30"/>
    <p:sldId id="287" r:id="rId31"/>
    <p:sldId id="288" r:id="rId32"/>
    <p:sldId id="289" r:id="rId33"/>
    <p:sldId id="290" r:id="rId34"/>
    <p:sldId id="291" r:id="rId35"/>
    <p:sldId id="292" r:id="rId36"/>
    <p:sldId id="293" r:id="rId37"/>
    <p:sldId id="294" r:id="rId38"/>
    <p:sldId id="295" r:id="rId39"/>
    <p:sldId id="296" r:id="rId40"/>
    <p:sldId id="297" r:id="rId41"/>
    <p:sldId id="298" r:id="rId42"/>
  </p:sldIdLst>
  <p:sldSz cx="9144000" cy="6858000" type="screen4x3"/>
  <p:notesSz cx="6858000" cy="9144000"/>
  <p:embeddedFontLst>
    <p:embeddedFont>
      <p:font typeface="Calibri" panose="020F0502020204030204" pitchFamily="34" charset="0"/>
      <p:regular r:id="rId43"/>
      <p:bold r:id="rId44"/>
      <p:italic r:id="rId45"/>
      <p:boldItalic r:id="rId46"/>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6986" autoAdjust="0"/>
    <p:restoredTop sz="94692" autoAdjust="0"/>
  </p:normalViewPr>
  <p:slideViewPr>
    <p:cSldViewPr snapToGrid="0">
      <p:cViewPr varScale="1">
        <p:scale>
          <a:sx n="75" d="100"/>
          <a:sy n="75" d="100"/>
        </p:scale>
        <p:origin x="648" y="66"/>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presProps" Target="presProps.xml"/><Relationship Id="rId50"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font" Target="fonts/font4.fntdata"/><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font" Target="fonts/font3.fntdata"/><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font" Target="fonts/font2.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font" Target="fonts/font1.fntdata"/><Relationship Id="rId48" Type="http://schemas.openxmlformats.org/officeDocument/2006/relationships/viewProps" Target="viewProps.xml"/><Relationship Id="rId8" Type="http://schemas.openxmlformats.org/officeDocument/2006/relationships/slide" Target="slides/slide7.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9.xml"/><Relationship Id="rId1" Type="http://schemas.microsoft.com/office/2011/relationships/chartStyle" Target="style9.xml"/></Relationships>
</file>

<file path=ppt/charts/_rels/chart10.xml.rels><?xml version="1.0" encoding="UTF-8" standalone="yes"?>
<Relationships xmlns="http://schemas.openxmlformats.org/package/2006/relationships"><Relationship Id="rId3" Type="http://schemas.openxmlformats.org/officeDocument/2006/relationships/package" Target="../embeddings/Microsoft_Excel_Worksheet9.xlsx"/><Relationship Id="rId2" Type="http://schemas.microsoft.com/office/2011/relationships/chartColorStyle" Target="colors10.xml"/><Relationship Id="rId1" Type="http://schemas.microsoft.com/office/2011/relationships/chartStyle" Target="style10.xml"/></Relationships>
</file>

<file path=ppt/charts/_rels/chart11.xml.rels><?xml version="1.0" encoding="UTF-8" standalone="yes"?>
<Relationships xmlns="http://schemas.openxmlformats.org/package/2006/relationships"><Relationship Id="rId3" Type="http://schemas.openxmlformats.org/officeDocument/2006/relationships/package" Target="../embeddings/Microsoft_Excel_Worksheet10.xlsx"/><Relationship Id="rId2" Type="http://schemas.microsoft.com/office/2011/relationships/chartColorStyle" Target="colors11.xml"/><Relationship Id="rId1" Type="http://schemas.microsoft.com/office/2011/relationships/chartStyle" Target="style11.xml"/></Relationships>
</file>

<file path=ppt/charts/_rels/chart12.xml.rels><?xml version="1.0" encoding="UTF-8" standalone="yes"?>
<Relationships xmlns="http://schemas.openxmlformats.org/package/2006/relationships"><Relationship Id="rId3" Type="http://schemas.openxmlformats.org/officeDocument/2006/relationships/package" Target="../embeddings/Microsoft_Excel_Worksheet11.xlsx"/><Relationship Id="rId2" Type="http://schemas.microsoft.com/office/2011/relationships/chartColorStyle" Target="colors12.xml"/><Relationship Id="rId1" Type="http://schemas.microsoft.com/office/2011/relationships/chartStyle" Target="style12.xml"/></Relationships>
</file>

<file path=ppt/charts/_rels/chart13.xml.rels><?xml version="1.0" encoding="UTF-8" standalone="yes"?>
<Relationships xmlns="http://schemas.openxmlformats.org/package/2006/relationships"><Relationship Id="rId3" Type="http://schemas.openxmlformats.org/officeDocument/2006/relationships/package" Target="../embeddings/Microsoft_Excel_Worksheet12.xlsx"/><Relationship Id="rId2" Type="http://schemas.microsoft.com/office/2011/relationships/chartColorStyle" Target="colors13.xml"/><Relationship Id="rId1" Type="http://schemas.microsoft.com/office/2011/relationships/chartStyle" Target="style13.xml"/></Relationships>
</file>

<file path=ppt/charts/_rels/chart14.xml.rels><?xml version="1.0" encoding="UTF-8" standalone="yes"?>
<Relationships xmlns="http://schemas.openxmlformats.org/package/2006/relationships"><Relationship Id="rId3" Type="http://schemas.openxmlformats.org/officeDocument/2006/relationships/package" Target="../embeddings/Microsoft_Excel_Worksheet13.xlsx"/><Relationship Id="rId2" Type="http://schemas.microsoft.com/office/2011/relationships/chartColorStyle" Target="colors14.xml"/><Relationship Id="rId1" Type="http://schemas.microsoft.com/office/2011/relationships/chartStyle" Target="style14.xml"/></Relationships>
</file>

<file path=ppt/charts/_rels/chart15.xml.rels><?xml version="1.0" encoding="UTF-8" standalone="yes"?>
<Relationships xmlns="http://schemas.openxmlformats.org/package/2006/relationships"><Relationship Id="rId3" Type="http://schemas.openxmlformats.org/officeDocument/2006/relationships/package" Target="../embeddings/Microsoft_Excel_Worksheet14.xlsx"/><Relationship Id="rId2" Type="http://schemas.microsoft.com/office/2011/relationships/chartColorStyle" Target="colors15.xml"/><Relationship Id="rId1" Type="http://schemas.microsoft.com/office/2011/relationships/chartStyle" Target="style15.xml"/></Relationships>
</file>

<file path=ppt/charts/_rels/chart16.xml.rels><?xml version="1.0" encoding="UTF-8" standalone="yes"?>
<Relationships xmlns="http://schemas.openxmlformats.org/package/2006/relationships"><Relationship Id="rId3" Type="http://schemas.openxmlformats.org/officeDocument/2006/relationships/package" Target="../embeddings/Microsoft_Excel_Worksheet15.xlsx"/><Relationship Id="rId2" Type="http://schemas.microsoft.com/office/2011/relationships/chartColorStyle" Target="colors16.xml"/><Relationship Id="rId1" Type="http://schemas.microsoft.com/office/2011/relationships/chartStyle" Target="style16.xml"/></Relationships>
</file>

<file path=ppt/charts/_rels/chart17.xml.rels><?xml version="1.0" encoding="UTF-8" standalone="yes"?>
<Relationships xmlns="http://schemas.openxmlformats.org/package/2006/relationships"><Relationship Id="rId3" Type="http://schemas.openxmlformats.org/officeDocument/2006/relationships/package" Target="../embeddings/Microsoft_Excel_Worksheet16.xlsx"/><Relationship Id="rId2" Type="http://schemas.microsoft.com/office/2011/relationships/chartColorStyle" Target="colors17.xml"/><Relationship Id="rId1" Type="http://schemas.microsoft.com/office/2011/relationships/chartStyle" Target="style17.xml"/></Relationships>
</file>

<file path=ppt/charts/_rels/chart18.xml.rels><?xml version="1.0" encoding="UTF-8" standalone="yes"?>
<Relationships xmlns="http://schemas.openxmlformats.org/package/2006/relationships"><Relationship Id="rId3" Type="http://schemas.openxmlformats.org/officeDocument/2006/relationships/package" Target="../embeddings/Microsoft_Excel_Worksheet17.xlsx"/><Relationship Id="rId2" Type="http://schemas.microsoft.com/office/2011/relationships/chartColorStyle" Target="colors18.xml"/><Relationship Id="rId1" Type="http://schemas.microsoft.com/office/2011/relationships/chartStyle" Target="style18.xml"/></Relationships>
</file>

<file path=ppt/charts/_rels/chart19.xml.rels><?xml version="1.0" encoding="UTF-8" standalone="yes"?>
<Relationships xmlns="http://schemas.openxmlformats.org/package/2006/relationships"><Relationship Id="rId3" Type="http://schemas.openxmlformats.org/officeDocument/2006/relationships/package" Target="../embeddings/Microsoft_Excel_Worksheet18.xlsx"/><Relationship Id="rId2" Type="http://schemas.microsoft.com/office/2011/relationships/chartColorStyle" Target="colors19.xml"/><Relationship Id="rId1" Type="http://schemas.microsoft.com/office/2011/relationships/chartStyle" Target="style19.xml"/></Relationships>
</file>

<file path=ppt/charts/_rels/chart20.xml.rels><?xml version="1.0" encoding="UTF-8" standalone="yes"?>
<Relationships xmlns="http://schemas.openxmlformats.org/package/2006/relationships"><Relationship Id="rId3" Type="http://schemas.openxmlformats.org/officeDocument/2006/relationships/package" Target="../embeddings/Microsoft_Excel_Worksheet19.xlsx"/><Relationship Id="rId2" Type="http://schemas.microsoft.com/office/2011/relationships/chartColorStyle" Target="colors20.xml"/><Relationship Id="rId1" Type="http://schemas.microsoft.com/office/2011/relationships/chartStyle" Target="style20.xml"/></Relationships>
</file>

<file path=ppt/charts/_rels/chart21.xml.rels><?xml version="1.0" encoding="UTF-8" standalone="yes"?>
<Relationships xmlns="http://schemas.openxmlformats.org/package/2006/relationships"><Relationship Id="rId3" Type="http://schemas.openxmlformats.org/officeDocument/2006/relationships/package" Target="../embeddings/Microsoft_Excel_Worksheet20.xlsx"/><Relationship Id="rId2" Type="http://schemas.microsoft.com/office/2011/relationships/chartColorStyle" Target="colors21.xml"/><Relationship Id="rId1" Type="http://schemas.microsoft.com/office/2011/relationships/chartStyle" Target="style21.xml"/></Relationships>
</file>

<file path=ppt/charts/_rels/chart22.xml.rels><?xml version="1.0" encoding="UTF-8" standalone="yes"?>
<Relationships xmlns="http://schemas.openxmlformats.org/package/2006/relationships"><Relationship Id="rId3" Type="http://schemas.openxmlformats.org/officeDocument/2006/relationships/package" Target="../embeddings/Microsoft_Excel_Worksheet21.xlsx"/><Relationship Id="rId2" Type="http://schemas.microsoft.com/office/2011/relationships/chartColorStyle" Target="colors22.xml"/><Relationship Id="rId1" Type="http://schemas.microsoft.com/office/2011/relationships/chartStyle" Target="style22.xml"/></Relationships>
</file>

<file path=ppt/charts/_rels/chart23.xml.rels><?xml version="1.0" encoding="UTF-8" standalone="yes"?>
<Relationships xmlns="http://schemas.openxmlformats.org/package/2006/relationships"><Relationship Id="rId3" Type="http://schemas.openxmlformats.org/officeDocument/2006/relationships/package" Target="../embeddings/Microsoft_Excel_Worksheet22.xlsx"/><Relationship Id="rId2" Type="http://schemas.microsoft.com/office/2011/relationships/chartColorStyle" Target="colors23.xml"/><Relationship Id="rId1" Type="http://schemas.microsoft.com/office/2011/relationships/chartStyle" Target="style23.xml"/></Relationships>
</file>

<file path=ppt/charts/_rels/chart24.xml.rels><?xml version="1.0" encoding="UTF-8" standalone="yes"?>
<Relationships xmlns="http://schemas.openxmlformats.org/package/2006/relationships"><Relationship Id="rId3" Type="http://schemas.openxmlformats.org/officeDocument/2006/relationships/package" Target="../embeddings/Microsoft_Excel_Worksheet23.xlsx"/><Relationship Id="rId2" Type="http://schemas.microsoft.com/office/2011/relationships/chartColorStyle" Target="colors24.xml"/><Relationship Id="rId1" Type="http://schemas.microsoft.com/office/2011/relationships/chartStyle" Target="style24.xml"/></Relationships>
</file>

<file path=ppt/charts/_rels/chart25.xml.rels><?xml version="1.0" encoding="UTF-8" standalone="yes"?>
<Relationships xmlns="http://schemas.openxmlformats.org/package/2006/relationships"><Relationship Id="rId3" Type="http://schemas.openxmlformats.org/officeDocument/2006/relationships/package" Target="../embeddings/Microsoft_Excel_Worksheet24.xlsx"/><Relationship Id="rId2" Type="http://schemas.microsoft.com/office/2011/relationships/chartColorStyle" Target="colors25.xml"/><Relationship Id="rId1" Type="http://schemas.microsoft.com/office/2011/relationships/chartStyle" Target="style25.xml"/></Relationships>
</file>

<file path=ppt/charts/_rels/chart26.xml.rels><?xml version="1.0" encoding="UTF-8" standalone="yes"?>
<Relationships xmlns="http://schemas.openxmlformats.org/package/2006/relationships"><Relationship Id="rId3" Type="http://schemas.openxmlformats.org/officeDocument/2006/relationships/package" Target="../embeddings/Microsoft_Excel_Worksheet25.xlsx"/><Relationship Id="rId2" Type="http://schemas.microsoft.com/office/2011/relationships/chartColorStyle" Target="colors26.xml"/><Relationship Id="rId1" Type="http://schemas.microsoft.com/office/2011/relationships/chartStyle" Target="style26.xml"/></Relationships>
</file>

<file path=ppt/charts/_rels/chart27.xml.rels><?xml version="1.0" encoding="UTF-8" standalone="yes"?>
<Relationships xmlns="http://schemas.openxmlformats.org/package/2006/relationships"><Relationship Id="rId3" Type="http://schemas.openxmlformats.org/officeDocument/2006/relationships/package" Target="../embeddings/Microsoft_Excel_Worksheet26.xlsx"/><Relationship Id="rId2" Type="http://schemas.microsoft.com/office/2011/relationships/chartColorStyle" Target="colors27.xml"/><Relationship Id="rId1" Type="http://schemas.microsoft.com/office/2011/relationships/chartStyle" Target="style27.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pieChart>
        <c:varyColors val="1"/>
        <c:ser>
          <c:idx val="0"/>
          <c:order val="0"/>
          <c:dPt>
            <c:idx val="0"/>
            <c:bubble3D val="0"/>
            <c:spPr>
              <a:solidFill>
                <a:schemeClr val="accent1"/>
              </a:solidFill>
              <a:ln w="19050">
                <a:solidFill>
                  <a:schemeClr val="lt1"/>
                </a:solidFill>
              </a:ln>
              <a:effectLst/>
            </c:spPr>
          </c:dPt>
          <c:cat>
            <c:strRef>
              <c:f>Sheet1!$A$1</c:f>
              <c:strCache>
                <c:ptCount val="1"/>
                <c:pt idx="0">
                  <c:v>CITIES design and lifestyle store</c:v>
                </c:pt>
              </c:strCache>
            </c:strRef>
          </c:cat>
          <c:val>
            <c:numRef>
              <c:f>Sheet1!$A$2</c:f>
              <c:numCache>
                <c:formatCode>General</c:formatCode>
                <c:ptCount val="1"/>
                <c:pt idx="0">
                  <c:v>15921</c:v>
                </c:pt>
              </c:numCache>
            </c:numRef>
          </c:val>
          <c:extLst>
            <c:ext xmlns:c16="http://schemas.microsoft.com/office/drawing/2014/chart" uri="{C3380CC4-5D6E-409C-BE32-E72D297353CC}">
              <c16:uniqueId val="{00000000-1321-415D-9E25-8128E9DDF23E}"/>
            </c:ext>
          </c:extLst>
        </c:ser>
        <c:dLbls>
          <c:showLegendKey val="0"/>
          <c:showVal val="0"/>
          <c:showCatName val="0"/>
          <c:showSerName val="0"/>
          <c:showPercent val="0"/>
          <c:showBubbleSize val="0"/>
          <c:showLeaderLines val="1"/>
        </c:dLbls>
        <c:firstSliceAng val="0"/>
      </c:pieChart>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Like</c:v>
                </c:pt>
              </c:strCache>
            </c:strRef>
          </c:tx>
          <c:spPr>
            <a:solidFill>
              <a:schemeClr val="accent1"/>
            </a:solidFill>
            <a:ln>
              <a:noFill/>
            </a:ln>
            <a:effectLst/>
          </c:spPr>
          <c:invertIfNegative val="0"/>
          <c:cat>
            <c:strRef>
              <c:f>Sheet1!$A$2</c:f>
              <c:strCache>
                <c:ptCount val="1"/>
                <c:pt idx="0">
                  <c:v>CITIES design and lifestyle store</c:v>
                </c:pt>
              </c:strCache>
            </c:strRef>
          </c:cat>
          <c:val>
            <c:numRef>
              <c:f>Sheet1!$B$2</c:f>
              <c:numCache>
                <c:formatCode>General</c:formatCode>
                <c:ptCount val="1"/>
                <c:pt idx="0">
                  <c:v>2943</c:v>
                </c:pt>
              </c:numCache>
            </c:numRef>
          </c:val>
          <c:extLst>
            <c:ext xmlns:c16="http://schemas.microsoft.com/office/drawing/2014/chart" uri="{C3380CC4-5D6E-409C-BE32-E72D297353CC}">
              <c16:uniqueId val="{00000000-965F-4C6E-8FB7-EB5EDDC588C6}"/>
            </c:ext>
          </c:extLst>
        </c:ser>
        <c:ser>
          <c:idx val="1"/>
          <c:order val="1"/>
          <c:tx>
            <c:strRef>
              <c:f>Sheet1!$C$1</c:f>
              <c:strCache>
                <c:ptCount val="1"/>
                <c:pt idx="0">
                  <c:v>Love</c:v>
                </c:pt>
              </c:strCache>
            </c:strRef>
          </c:tx>
          <c:spPr>
            <a:solidFill>
              <a:schemeClr val="accent2"/>
            </a:solidFill>
            <a:ln>
              <a:noFill/>
            </a:ln>
            <a:effectLst/>
          </c:spPr>
          <c:invertIfNegative val="0"/>
          <c:cat>
            <c:strRef>
              <c:f>Sheet1!$A$2</c:f>
              <c:strCache>
                <c:ptCount val="1"/>
                <c:pt idx="0">
                  <c:v>CITIES design and lifestyle store</c:v>
                </c:pt>
              </c:strCache>
            </c:strRef>
          </c:cat>
          <c:val>
            <c:numRef>
              <c:f>Sheet1!$C$2</c:f>
              <c:numCache>
                <c:formatCode>General</c:formatCode>
                <c:ptCount val="1"/>
                <c:pt idx="0">
                  <c:v>31</c:v>
                </c:pt>
              </c:numCache>
            </c:numRef>
          </c:val>
          <c:extLst>
            <c:ext xmlns:c16="http://schemas.microsoft.com/office/drawing/2014/chart" uri="{C3380CC4-5D6E-409C-BE32-E72D297353CC}">
              <c16:uniqueId val="{00000001-965F-4C6E-8FB7-EB5EDDC588C6}"/>
            </c:ext>
          </c:extLst>
        </c:ser>
        <c:ser>
          <c:idx val="2"/>
          <c:order val="2"/>
          <c:tx>
            <c:strRef>
              <c:f>Sheet1!$D$1</c:f>
              <c:strCache>
                <c:ptCount val="1"/>
                <c:pt idx="0">
                  <c:v>Haha</c:v>
                </c:pt>
              </c:strCache>
            </c:strRef>
          </c:tx>
          <c:spPr>
            <a:solidFill>
              <a:schemeClr val="accent3"/>
            </a:solidFill>
            <a:ln>
              <a:noFill/>
            </a:ln>
            <a:effectLst/>
          </c:spPr>
          <c:invertIfNegative val="0"/>
          <c:cat>
            <c:strRef>
              <c:f>Sheet1!$A$2</c:f>
              <c:strCache>
                <c:ptCount val="1"/>
                <c:pt idx="0">
                  <c:v>CITIES design and lifestyle store</c:v>
                </c:pt>
              </c:strCache>
            </c:strRef>
          </c:cat>
          <c:val>
            <c:numRef>
              <c:f>Sheet1!$D$2</c:f>
              <c:numCache>
                <c:formatCode>General</c:formatCode>
                <c:ptCount val="1"/>
                <c:pt idx="0">
                  <c:v>3</c:v>
                </c:pt>
              </c:numCache>
            </c:numRef>
          </c:val>
          <c:extLst>
            <c:ext xmlns:c16="http://schemas.microsoft.com/office/drawing/2014/chart" uri="{C3380CC4-5D6E-409C-BE32-E72D297353CC}">
              <c16:uniqueId val="{00000002-965F-4C6E-8FB7-EB5EDDC588C6}"/>
            </c:ext>
          </c:extLst>
        </c:ser>
        <c:ser>
          <c:idx val="3"/>
          <c:order val="3"/>
          <c:tx>
            <c:strRef>
              <c:f>Sheet1!$E$1</c:f>
              <c:strCache>
                <c:ptCount val="1"/>
                <c:pt idx="0">
                  <c:v>Wow</c:v>
                </c:pt>
              </c:strCache>
            </c:strRef>
          </c:tx>
          <c:spPr>
            <a:solidFill>
              <a:schemeClr val="accent4"/>
            </a:solidFill>
            <a:ln>
              <a:noFill/>
            </a:ln>
            <a:effectLst/>
          </c:spPr>
          <c:invertIfNegative val="0"/>
          <c:cat>
            <c:strRef>
              <c:f>Sheet1!$A$2</c:f>
              <c:strCache>
                <c:ptCount val="1"/>
                <c:pt idx="0">
                  <c:v>CITIES design and lifestyle store</c:v>
                </c:pt>
              </c:strCache>
            </c:strRef>
          </c:cat>
          <c:val>
            <c:numRef>
              <c:f>Sheet1!$E$2</c:f>
              <c:numCache>
                <c:formatCode>General</c:formatCode>
                <c:ptCount val="1"/>
                <c:pt idx="0">
                  <c:v>9</c:v>
                </c:pt>
              </c:numCache>
            </c:numRef>
          </c:val>
          <c:extLst>
            <c:ext xmlns:c16="http://schemas.microsoft.com/office/drawing/2014/chart" uri="{C3380CC4-5D6E-409C-BE32-E72D297353CC}">
              <c16:uniqueId val="{00000003-965F-4C6E-8FB7-EB5EDDC588C6}"/>
            </c:ext>
          </c:extLst>
        </c:ser>
        <c:ser>
          <c:idx val="4"/>
          <c:order val="4"/>
          <c:tx>
            <c:strRef>
              <c:f>Sheet1!$F$1</c:f>
              <c:strCache>
                <c:ptCount val="1"/>
                <c:pt idx="0">
                  <c:v>Sad</c:v>
                </c:pt>
              </c:strCache>
            </c:strRef>
          </c:tx>
          <c:spPr>
            <a:solidFill>
              <a:schemeClr val="accent5"/>
            </a:solidFill>
            <a:ln>
              <a:noFill/>
            </a:ln>
            <a:effectLst/>
          </c:spPr>
          <c:invertIfNegative val="0"/>
          <c:cat>
            <c:strRef>
              <c:f>Sheet1!$A$2</c:f>
              <c:strCache>
                <c:ptCount val="1"/>
                <c:pt idx="0">
                  <c:v>CITIES design and lifestyle store</c:v>
                </c:pt>
              </c:strCache>
            </c:strRef>
          </c:cat>
          <c:val>
            <c:numRef>
              <c:f>Sheet1!$F$2</c:f>
              <c:numCache>
                <c:formatCode>General</c:formatCode>
                <c:ptCount val="1"/>
                <c:pt idx="0">
                  <c:v>1</c:v>
                </c:pt>
              </c:numCache>
            </c:numRef>
          </c:val>
          <c:extLst>
            <c:ext xmlns:c16="http://schemas.microsoft.com/office/drawing/2014/chart" uri="{C3380CC4-5D6E-409C-BE32-E72D297353CC}">
              <c16:uniqueId val="{00000004-965F-4C6E-8FB7-EB5EDDC588C6}"/>
            </c:ext>
          </c:extLst>
        </c:ser>
        <c:ser>
          <c:idx val="5"/>
          <c:order val="5"/>
          <c:tx>
            <c:strRef>
              <c:f>Sheet1!$G$1</c:f>
              <c:strCache>
                <c:ptCount val="1"/>
                <c:pt idx="0">
                  <c:v>Angry</c:v>
                </c:pt>
              </c:strCache>
            </c:strRef>
          </c:tx>
          <c:spPr>
            <a:solidFill>
              <a:schemeClr val="accent6"/>
            </a:solidFill>
            <a:ln>
              <a:noFill/>
            </a:ln>
            <a:effectLst/>
          </c:spPr>
          <c:invertIfNegative val="0"/>
          <c:cat>
            <c:strRef>
              <c:f>Sheet1!$A$2</c:f>
              <c:strCache>
                <c:ptCount val="1"/>
                <c:pt idx="0">
                  <c:v>CITIES design and lifestyle store</c:v>
                </c:pt>
              </c:strCache>
            </c:strRef>
          </c:cat>
          <c:val>
            <c:numRef>
              <c:f>Sheet1!$G$2</c:f>
              <c:numCache>
                <c:formatCode>General</c:formatCode>
                <c:ptCount val="1"/>
                <c:pt idx="0">
                  <c:v>0</c:v>
                </c:pt>
              </c:numCache>
            </c:numRef>
          </c:val>
          <c:extLst>
            <c:ext xmlns:c16="http://schemas.microsoft.com/office/drawing/2014/chart" uri="{C3380CC4-5D6E-409C-BE32-E72D297353CC}">
              <c16:uniqueId val="{00000005-965F-4C6E-8FB7-EB5EDDC588C6}"/>
            </c:ext>
          </c:extLst>
        </c:ser>
        <c:ser>
          <c:idx val="6"/>
          <c:order val="6"/>
          <c:tx>
            <c:strRef>
              <c:f>Sheet1!$H$1</c:f>
              <c:strCache>
                <c:ptCount val="1"/>
                <c:pt idx="0">
                  <c:v>Comment</c:v>
                </c:pt>
              </c:strCache>
            </c:strRef>
          </c:tx>
          <c:spPr>
            <a:solidFill>
              <a:schemeClr val="accent1">
                <a:lumMod val="60000"/>
              </a:schemeClr>
            </a:solidFill>
            <a:ln>
              <a:noFill/>
            </a:ln>
            <a:effectLst/>
          </c:spPr>
          <c:invertIfNegative val="0"/>
          <c:cat>
            <c:strRef>
              <c:f>Sheet1!$A$2</c:f>
              <c:strCache>
                <c:ptCount val="1"/>
                <c:pt idx="0">
                  <c:v>CITIES design and lifestyle store</c:v>
                </c:pt>
              </c:strCache>
            </c:strRef>
          </c:cat>
          <c:val>
            <c:numRef>
              <c:f>Sheet1!$H$2</c:f>
              <c:numCache>
                <c:formatCode>General</c:formatCode>
                <c:ptCount val="1"/>
                <c:pt idx="0">
                  <c:v>265</c:v>
                </c:pt>
              </c:numCache>
            </c:numRef>
          </c:val>
          <c:extLst>
            <c:ext xmlns:c16="http://schemas.microsoft.com/office/drawing/2014/chart" uri="{C3380CC4-5D6E-409C-BE32-E72D297353CC}">
              <c16:uniqueId val="{00000006-965F-4C6E-8FB7-EB5EDDC588C6}"/>
            </c:ext>
          </c:extLst>
        </c:ser>
        <c:ser>
          <c:idx val="7"/>
          <c:order val="7"/>
          <c:tx>
            <c:strRef>
              <c:f>Sheet1!$I$1</c:f>
              <c:strCache>
                <c:ptCount val="1"/>
                <c:pt idx="0">
                  <c:v>Share</c:v>
                </c:pt>
              </c:strCache>
            </c:strRef>
          </c:tx>
          <c:spPr>
            <a:solidFill>
              <a:schemeClr val="accent2">
                <a:lumMod val="60000"/>
              </a:schemeClr>
            </a:solidFill>
            <a:ln>
              <a:noFill/>
            </a:ln>
            <a:effectLst/>
          </c:spPr>
          <c:invertIfNegative val="0"/>
          <c:cat>
            <c:strRef>
              <c:f>Sheet1!$A$2</c:f>
              <c:strCache>
                <c:ptCount val="1"/>
                <c:pt idx="0">
                  <c:v>CITIES design and lifestyle store</c:v>
                </c:pt>
              </c:strCache>
            </c:strRef>
          </c:cat>
          <c:val>
            <c:numRef>
              <c:f>Sheet1!$I$2</c:f>
              <c:numCache>
                <c:formatCode>General</c:formatCode>
                <c:ptCount val="1"/>
                <c:pt idx="0">
                  <c:v>80</c:v>
                </c:pt>
              </c:numCache>
            </c:numRef>
          </c:val>
          <c:extLst>
            <c:ext xmlns:c16="http://schemas.microsoft.com/office/drawing/2014/chart" uri="{C3380CC4-5D6E-409C-BE32-E72D297353CC}">
              <c16:uniqueId val="{00000007-965F-4C6E-8FB7-EB5EDDC588C6}"/>
            </c:ext>
          </c:extLst>
        </c:ser>
        <c:dLbls>
          <c:showLegendKey val="0"/>
          <c:showVal val="0"/>
          <c:showCatName val="0"/>
          <c:showSerName val="0"/>
          <c:showPercent val="0"/>
          <c:showBubbleSize val="0"/>
        </c:dLbls>
        <c:gapWidth val="150"/>
        <c:overlap val="100"/>
        <c:axId val="414690984"/>
        <c:axId val="414697872"/>
      </c:barChart>
      <c:catAx>
        <c:axId val="41469098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14697872"/>
        <c:crosses val="autoZero"/>
        <c:auto val="1"/>
        <c:lblAlgn val="ctr"/>
        <c:lblOffset val="100"/>
        <c:noMultiLvlLbl val="0"/>
      </c:catAx>
      <c:valAx>
        <c:axId val="414697872"/>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1469098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CITIES design and lifestyle store</c:v>
                </c:pt>
              </c:strCache>
            </c:strRef>
          </c:tx>
          <c:spPr>
            <a:ln w="28575" cap="rnd">
              <a:solidFill>
                <a:schemeClr val="accent1"/>
              </a:solidFill>
              <a:round/>
            </a:ln>
            <a:effectLst/>
          </c:spPr>
          <c:marker>
            <c:symbol val="none"/>
          </c:marker>
          <c:cat>
            <c:numRef>
              <c:f>Sheet1!$A$2:$A$29</c:f>
              <c:numCache>
                <c:formatCode>m/d/yyyy</c:formatCode>
                <c:ptCount val="28"/>
                <c:pt idx="0">
                  <c:v>43132</c:v>
                </c:pt>
                <c:pt idx="1">
                  <c:v>43133</c:v>
                </c:pt>
                <c:pt idx="2">
                  <c:v>43134</c:v>
                </c:pt>
                <c:pt idx="3">
                  <c:v>43135</c:v>
                </c:pt>
                <c:pt idx="4">
                  <c:v>43136</c:v>
                </c:pt>
                <c:pt idx="5">
                  <c:v>43137</c:v>
                </c:pt>
                <c:pt idx="6">
                  <c:v>43138</c:v>
                </c:pt>
                <c:pt idx="7">
                  <c:v>43139</c:v>
                </c:pt>
                <c:pt idx="8">
                  <c:v>43140</c:v>
                </c:pt>
                <c:pt idx="9">
                  <c:v>43141</c:v>
                </c:pt>
                <c:pt idx="10">
                  <c:v>43142</c:v>
                </c:pt>
                <c:pt idx="11">
                  <c:v>43143</c:v>
                </c:pt>
                <c:pt idx="12">
                  <c:v>43144</c:v>
                </c:pt>
                <c:pt idx="13">
                  <c:v>43145</c:v>
                </c:pt>
                <c:pt idx="14">
                  <c:v>43146</c:v>
                </c:pt>
                <c:pt idx="15">
                  <c:v>43147</c:v>
                </c:pt>
                <c:pt idx="16">
                  <c:v>43148</c:v>
                </c:pt>
                <c:pt idx="17">
                  <c:v>43149</c:v>
                </c:pt>
                <c:pt idx="18">
                  <c:v>43150</c:v>
                </c:pt>
                <c:pt idx="19">
                  <c:v>43151</c:v>
                </c:pt>
                <c:pt idx="20">
                  <c:v>43152</c:v>
                </c:pt>
                <c:pt idx="21">
                  <c:v>43153</c:v>
                </c:pt>
                <c:pt idx="22">
                  <c:v>43154</c:v>
                </c:pt>
                <c:pt idx="23">
                  <c:v>43155</c:v>
                </c:pt>
                <c:pt idx="24">
                  <c:v>43156</c:v>
                </c:pt>
                <c:pt idx="25">
                  <c:v>43157</c:v>
                </c:pt>
                <c:pt idx="26">
                  <c:v>43158</c:v>
                </c:pt>
                <c:pt idx="27">
                  <c:v>43159</c:v>
                </c:pt>
              </c:numCache>
            </c:numRef>
          </c:cat>
          <c:val>
            <c:numRef>
              <c:f>Sheet1!$B$2:$B$29</c:f>
              <c:numCache>
                <c:formatCode>General</c:formatCode>
                <c:ptCount val="28"/>
                <c:pt idx="0">
                  <c:v>3.5898440049604997E-2</c:v>
                </c:pt>
                <c:pt idx="1">
                  <c:v>9.7478554717962008E-3</c:v>
                </c:pt>
                <c:pt idx="2">
                  <c:v>9.7276264591440002E-3</c:v>
                </c:pt>
                <c:pt idx="3">
                  <c:v>1.9456514689669E-2</c:v>
                </c:pt>
                <c:pt idx="4">
                  <c:v>2.2699267137947E-2</c:v>
                </c:pt>
                <c:pt idx="5">
                  <c:v>2.2696323195642E-2</c:v>
                </c:pt>
                <c:pt idx="6">
                  <c:v>2.4547492450488</c:v>
                </c:pt>
                <c:pt idx="7">
                  <c:v>2.5898348980252998E-2</c:v>
                </c:pt>
                <c:pt idx="8">
                  <c:v>0.93608779857973001</c:v>
                </c:pt>
                <c:pt idx="9">
                  <c:v>6.1077536325061001E-2</c:v>
                </c:pt>
                <c:pt idx="10">
                  <c:v>3.5206759697862001E-2</c:v>
                </c:pt>
                <c:pt idx="11">
                  <c:v>3.1916251755393997E-2</c:v>
                </c:pt>
                <c:pt idx="12">
                  <c:v>2.2295833864187001E-2</c:v>
                </c:pt>
                <c:pt idx="13">
                  <c:v>1.4842143205479E-2</c:v>
                </c:pt>
                <c:pt idx="14">
                  <c:v>1.6954899966089999E-2</c:v>
                </c:pt>
                <c:pt idx="15">
                  <c:v>1.9076688286913002E-2</c:v>
                </c:pt>
                <c:pt idx="16">
                  <c:v>2.5437201907789999E-2</c:v>
                </c:pt>
                <c:pt idx="17">
                  <c:v>2.2257551669315999E-2</c:v>
                </c:pt>
                <c:pt idx="18">
                  <c:v>4.4512272669465003E-2</c:v>
                </c:pt>
                <c:pt idx="19">
                  <c:v>0.40247415692256</c:v>
                </c:pt>
                <c:pt idx="20">
                  <c:v>1.9040365575019001E-2</c:v>
                </c:pt>
                <c:pt idx="21">
                  <c:v>2.5350148932125002E-2</c:v>
                </c:pt>
                <c:pt idx="22">
                  <c:v>1.8981335020563001E-2</c:v>
                </c:pt>
                <c:pt idx="23">
                  <c:v>1.5786814852235001E-2</c:v>
                </c:pt>
                <c:pt idx="24">
                  <c:v>1.5750015750016E-2</c:v>
                </c:pt>
                <c:pt idx="25">
                  <c:v>1.8866737941010001E-2</c:v>
                </c:pt>
                <c:pt idx="26">
                  <c:v>2.3037614140906E-2</c:v>
                </c:pt>
                <c:pt idx="27">
                  <c:v>2.0935393376042E-2</c:v>
                </c:pt>
              </c:numCache>
            </c:numRef>
          </c:val>
          <c:smooth val="0"/>
          <c:extLst>
            <c:ext xmlns:c16="http://schemas.microsoft.com/office/drawing/2014/chart" uri="{C3380CC4-5D6E-409C-BE32-E72D297353CC}">
              <c16:uniqueId val="{00000000-D006-46CA-9F60-DD7AE0093943}"/>
            </c:ext>
          </c:extLst>
        </c:ser>
        <c:dLbls>
          <c:showLegendKey val="0"/>
          <c:showVal val="0"/>
          <c:showCatName val="0"/>
          <c:showSerName val="0"/>
          <c:showPercent val="0"/>
          <c:showBubbleSize val="0"/>
        </c:dLbls>
        <c:smooth val="0"/>
        <c:axId val="414692624"/>
        <c:axId val="414696232"/>
      </c:lineChart>
      <c:dateAx>
        <c:axId val="41469262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14696232"/>
        <c:crosses val="autoZero"/>
        <c:auto val="1"/>
        <c:lblOffset val="100"/>
        <c:baseTimeUnit val="days"/>
      </c:dateAx>
      <c:valAx>
        <c:axId val="41469623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1469262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CITIES design and lifestyle store</c:v>
                </c:pt>
              </c:strCache>
            </c:strRef>
          </c:tx>
          <c:spPr>
            <a:solidFill>
              <a:schemeClr val="accent1"/>
            </a:solidFill>
            <a:ln>
              <a:noFill/>
            </a:ln>
            <a:effectLst/>
          </c:spPr>
          <c:invertIfNegative val="0"/>
          <c:cat>
            <c:strRef>
              <c:f>Sheet1!$A$2:$A$3</c:f>
              <c:strCache>
                <c:ptCount val="2"/>
                <c:pt idx="0">
                  <c:v>Photo</c:v>
                </c:pt>
                <c:pt idx="1">
                  <c:v>Video</c:v>
                </c:pt>
              </c:strCache>
            </c:strRef>
          </c:cat>
          <c:val>
            <c:numRef>
              <c:f>Sheet1!$B$2:$B$3</c:f>
              <c:numCache>
                <c:formatCode>General</c:formatCode>
                <c:ptCount val="2"/>
                <c:pt idx="0">
                  <c:v>0.30291579885770997</c:v>
                </c:pt>
                <c:pt idx="1">
                  <c:v>0.92827163513351996</c:v>
                </c:pt>
              </c:numCache>
            </c:numRef>
          </c:val>
          <c:extLst>
            <c:ext xmlns:c16="http://schemas.microsoft.com/office/drawing/2014/chart" uri="{C3380CC4-5D6E-409C-BE32-E72D297353CC}">
              <c16:uniqueId val="{00000000-05EB-4973-99C5-0FCF7D15A455}"/>
            </c:ext>
          </c:extLst>
        </c:ser>
        <c:dLbls>
          <c:showLegendKey val="0"/>
          <c:showVal val="0"/>
          <c:showCatName val="0"/>
          <c:showSerName val="0"/>
          <c:showPercent val="0"/>
          <c:showBubbleSize val="0"/>
        </c:dLbls>
        <c:gapWidth val="219"/>
        <c:overlap val="-27"/>
        <c:axId val="414701808"/>
        <c:axId val="414702136"/>
      </c:barChart>
      <c:catAx>
        <c:axId val="41470180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14702136"/>
        <c:crosses val="autoZero"/>
        <c:auto val="1"/>
        <c:lblAlgn val="ctr"/>
        <c:lblOffset val="100"/>
        <c:noMultiLvlLbl val="0"/>
      </c:catAx>
      <c:valAx>
        <c:axId val="41470213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1470180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CITIES design and lifestyle store</c:v>
                </c:pt>
              </c:strCache>
            </c:strRef>
          </c:tx>
          <c:spPr>
            <a:ln w="28575" cap="rnd">
              <a:solidFill>
                <a:schemeClr val="accent1"/>
              </a:solidFill>
              <a:round/>
            </a:ln>
            <a:effectLst/>
          </c:spPr>
          <c:marker>
            <c:symbol val="none"/>
          </c:marker>
          <c:cat>
            <c:numRef>
              <c:f>Sheet1!$A$2:$A$29</c:f>
              <c:numCache>
                <c:formatCode>m/d/yyyy</c:formatCode>
                <c:ptCount val="28"/>
                <c:pt idx="0">
                  <c:v>43132</c:v>
                </c:pt>
                <c:pt idx="1">
                  <c:v>43133</c:v>
                </c:pt>
                <c:pt idx="2">
                  <c:v>43134</c:v>
                </c:pt>
                <c:pt idx="3">
                  <c:v>43135</c:v>
                </c:pt>
                <c:pt idx="4">
                  <c:v>43136</c:v>
                </c:pt>
                <c:pt idx="5">
                  <c:v>43137</c:v>
                </c:pt>
                <c:pt idx="6">
                  <c:v>43138</c:v>
                </c:pt>
                <c:pt idx="7">
                  <c:v>43139</c:v>
                </c:pt>
                <c:pt idx="8">
                  <c:v>43140</c:v>
                </c:pt>
                <c:pt idx="9">
                  <c:v>43141</c:v>
                </c:pt>
                <c:pt idx="10">
                  <c:v>43142</c:v>
                </c:pt>
                <c:pt idx="11">
                  <c:v>43143</c:v>
                </c:pt>
                <c:pt idx="12">
                  <c:v>43144</c:v>
                </c:pt>
                <c:pt idx="13">
                  <c:v>43145</c:v>
                </c:pt>
                <c:pt idx="14">
                  <c:v>43146</c:v>
                </c:pt>
                <c:pt idx="15">
                  <c:v>43147</c:v>
                </c:pt>
                <c:pt idx="16">
                  <c:v>43148</c:v>
                </c:pt>
                <c:pt idx="17">
                  <c:v>43149</c:v>
                </c:pt>
                <c:pt idx="18">
                  <c:v>43150</c:v>
                </c:pt>
                <c:pt idx="19">
                  <c:v>43151</c:v>
                </c:pt>
                <c:pt idx="20">
                  <c:v>43152</c:v>
                </c:pt>
                <c:pt idx="21">
                  <c:v>43153</c:v>
                </c:pt>
                <c:pt idx="22">
                  <c:v>43154</c:v>
                </c:pt>
                <c:pt idx="23">
                  <c:v>43155</c:v>
                </c:pt>
                <c:pt idx="24">
                  <c:v>43156</c:v>
                </c:pt>
                <c:pt idx="25">
                  <c:v>43157</c:v>
                </c:pt>
                <c:pt idx="26">
                  <c:v>43158</c:v>
                </c:pt>
                <c:pt idx="27">
                  <c:v>43159</c:v>
                </c:pt>
              </c:numCache>
            </c:numRef>
          </c:cat>
          <c:val>
            <c:numRef>
              <c:f>Sheet1!$B$2:$B$29</c:f>
              <c:numCache>
                <c:formatCode>General</c:formatCode>
                <c:ptCount val="28"/>
                <c:pt idx="0">
                  <c:v>1081</c:v>
                </c:pt>
                <c:pt idx="1">
                  <c:v>1284</c:v>
                </c:pt>
                <c:pt idx="2">
                  <c:v>1205</c:v>
                </c:pt>
                <c:pt idx="3">
                  <c:v>1121</c:v>
                </c:pt>
                <c:pt idx="4">
                  <c:v>1008</c:v>
                </c:pt>
                <c:pt idx="5">
                  <c:v>863</c:v>
                </c:pt>
                <c:pt idx="6">
                  <c:v>627</c:v>
                </c:pt>
                <c:pt idx="7">
                  <c:v>658</c:v>
                </c:pt>
                <c:pt idx="8">
                  <c:v>807</c:v>
                </c:pt>
                <c:pt idx="9">
                  <c:v>1098</c:v>
                </c:pt>
                <c:pt idx="10">
                  <c:v>1480</c:v>
                </c:pt>
                <c:pt idx="11">
                  <c:v>1571</c:v>
                </c:pt>
                <c:pt idx="12">
                  <c:v>2027</c:v>
                </c:pt>
                <c:pt idx="13">
                  <c:v>2118</c:v>
                </c:pt>
                <c:pt idx="14">
                  <c:v>1768</c:v>
                </c:pt>
                <c:pt idx="15">
                  <c:v>1434</c:v>
                </c:pt>
                <c:pt idx="16">
                  <c:v>1061</c:v>
                </c:pt>
                <c:pt idx="17">
                  <c:v>743</c:v>
                </c:pt>
                <c:pt idx="18">
                  <c:v>456</c:v>
                </c:pt>
                <c:pt idx="19">
                  <c:v>177</c:v>
                </c:pt>
                <c:pt idx="20">
                  <c:v>160</c:v>
                </c:pt>
                <c:pt idx="21">
                  <c:v>253</c:v>
                </c:pt>
                <c:pt idx="22">
                  <c:v>355</c:v>
                </c:pt>
                <c:pt idx="23">
                  <c:v>423</c:v>
                </c:pt>
                <c:pt idx="24">
                  <c:v>530</c:v>
                </c:pt>
                <c:pt idx="25">
                  <c:v>597</c:v>
                </c:pt>
                <c:pt idx="26">
                  <c:v>546</c:v>
                </c:pt>
                <c:pt idx="27">
                  <c:v>475</c:v>
                </c:pt>
              </c:numCache>
            </c:numRef>
          </c:val>
          <c:smooth val="0"/>
          <c:extLst>
            <c:ext xmlns:c16="http://schemas.microsoft.com/office/drawing/2014/chart" uri="{C3380CC4-5D6E-409C-BE32-E72D297353CC}">
              <c16:uniqueId val="{00000000-C086-4755-8C2D-281410011BA8}"/>
            </c:ext>
          </c:extLst>
        </c:ser>
        <c:dLbls>
          <c:showLegendKey val="0"/>
          <c:showVal val="0"/>
          <c:showCatName val="0"/>
          <c:showSerName val="0"/>
          <c:showPercent val="0"/>
          <c:showBubbleSize val="0"/>
        </c:dLbls>
        <c:smooth val="0"/>
        <c:axId val="414640144"/>
        <c:axId val="414646048"/>
      </c:lineChart>
      <c:dateAx>
        <c:axId val="41464014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14646048"/>
        <c:crosses val="autoZero"/>
        <c:auto val="1"/>
        <c:lblOffset val="100"/>
        <c:baseTimeUnit val="days"/>
      </c:dateAx>
      <c:valAx>
        <c:axId val="41464604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1464014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CITIES design and lifestyle store</c:v>
                </c:pt>
              </c:strCache>
            </c:strRef>
          </c:tx>
          <c:spPr>
            <a:ln w="28575" cap="rnd">
              <a:solidFill>
                <a:schemeClr val="accent1"/>
              </a:solidFill>
              <a:round/>
            </a:ln>
            <a:effectLst/>
          </c:spPr>
          <c:marker>
            <c:symbol val="none"/>
          </c:marker>
          <c:cat>
            <c:numRef>
              <c:f>Sheet1!$A$2:$A$29</c:f>
              <c:numCache>
                <c:formatCode>m/d/yyyy</c:formatCode>
                <c:ptCount val="28"/>
                <c:pt idx="0">
                  <c:v>43132</c:v>
                </c:pt>
                <c:pt idx="1">
                  <c:v>43133</c:v>
                </c:pt>
                <c:pt idx="2">
                  <c:v>43134</c:v>
                </c:pt>
                <c:pt idx="3">
                  <c:v>43135</c:v>
                </c:pt>
                <c:pt idx="4">
                  <c:v>43136</c:v>
                </c:pt>
                <c:pt idx="5">
                  <c:v>43137</c:v>
                </c:pt>
                <c:pt idx="6">
                  <c:v>43138</c:v>
                </c:pt>
                <c:pt idx="7">
                  <c:v>43139</c:v>
                </c:pt>
                <c:pt idx="8">
                  <c:v>43140</c:v>
                </c:pt>
                <c:pt idx="9">
                  <c:v>43141</c:v>
                </c:pt>
                <c:pt idx="10">
                  <c:v>43142</c:v>
                </c:pt>
                <c:pt idx="11">
                  <c:v>43143</c:v>
                </c:pt>
                <c:pt idx="12">
                  <c:v>43144</c:v>
                </c:pt>
                <c:pt idx="13">
                  <c:v>43145</c:v>
                </c:pt>
                <c:pt idx="14">
                  <c:v>43146</c:v>
                </c:pt>
                <c:pt idx="15">
                  <c:v>43147</c:v>
                </c:pt>
                <c:pt idx="16">
                  <c:v>43148</c:v>
                </c:pt>
                <c:pt idx="17">
                  <c:v>43149</c:v>
                </c:pt>
                <c:pt idx="18">
                  <c:v>43150</c:v>
                </c:pt>
                <c:pt idx="19">
                  <c:v>43151</c:v>
                </c:pt>
                <c:pt idx="20">
                  <c:v>43152</c:v>
                </c:pt>
                <c:pt idx="21">
                  <c:v>43153</c:v>
                </c:pt>
                <c:pt idx="22">
                  <c:v>43154</c:v>
                </c:pt>
                <c:pt idx="23">
                  <c:v>43155</c:v>
                </c:pt>
                <c:pt idx="24">
                  <c:v>43156</c:v>
                </c:pt>
                <c:pt idx="25">
                  <c:v>43157</c:v>
                </c:pt>
                <c:pt idx="26">
                  <c:v>43158</c:v>
                </c:pt>
                <c:pt idx="27">
                  <c:v>43159</c:v>
                </c:pt>
              </c:numCache>
            </c:numRef>
          </c:cat>
          <c:val>
            <c:numRef>
              <c:f>Sheet1!$B$2:$B$29</c:f>
              <c:numCache>
                <c:formatCode>General</c:formatCode>
                <c:ptCount val="28"/>
                <c:pt idx="0">
                  <c:v>3</c:v>
                </c:pt>
                <c:pt idx="1">
                  <c:v>1</c:v>
                </c:pt>
                <c:pt idx="2">
                  <c:v>1</c:v>
                </c:pt>
                <c:pt idx="3">
                  <c:v>3</c:v>
                </c:pt>
                <c:pt idx="4">
                  <c:v>3</c:v>
                </c:pt>
                <c:pt idx="5">
                  <c:v>3</c:v>
                </c:pt>
                <c:pt idx="6">
                  <c:v>353</c:v>
                </c:pt>
                <c:pt idx="7">
                  <c:v>3</c:v>
                </c:pt>
                <c:pt idx="8">
                  <c:v>56</c:v>
                </c:pt>
                <c:pt idx="9">
                  <c:v>8</c:v>
                </c:pt>
                <c:pt idx="10">
                  <c:v>5</c:v>
                </c:pt>
                <c:pt idx="11">
                  <c:v>4</c:v>
                </c:pt>
                <c:pt idx="12">
                  <c:v>3</c:v>
                </c:pt>
                <c:pt idx="13">
                  <c:v>2</c:v>
                </c:pt>
                <c:pt idx="14">
                  <c:v>2</c:v>
                </c:pt>
                <c:pt idx="15">
                  <c:v>3</c:v>
                </c:pt>
                <c:pt idx="16">
                  <c:v>4</c:v>
                </c:pt>
                <c:pt idx="17">
                  <c:v>3</c:v>
                </c:pt>
                <c:pt idx="18">
                  <c:v>7</c:v>
                </c:pt>
                <c:pt idx="19">
                  <c:v>56</c:v>
                </c:pt>
                <c:pt idx="20">
                  <c:v>3</c:v>
                </c:pt>
                <c:pt idx="21">
                  <c:v>4</c:v>
                </c:pt>
                <c:pt idx="22">
                  <c:v>3</c:v>
                </c:pt>
                <c:pt idx="23">
                  <c:v>2</c:v>
                </c:pt>
                <c:pt idx="24">
                  <c:v>2</c:v>
                </c:pt>
                <c:pt idx="25">
                  <c:v>3</c:v>
                </c:pt>
                <c:pt idx="26">
                  <c:v>2</c:v>
                </c:pt>
                <c:pt idx="27">
                  <c:v>3</c:v>
                </c:pt>
              </c:numCache>
            </c:numRef>
          </c:val>
          <c:smooth val="0"/>
          <c:extLst>
            <c:ext xmlns:c16="http://schemas.microsoft.com/office/drawing/2014/chart" uri="{C3380CC4-5D6E-409C-BE32-E72D297353CC}">
              <c16:uniqueId val="{00000000-39FD-4A83-A4D7-76EC96AECB42}"/>
            </c:ext>
          </c:extLst>
        </c:ser>
        <c:dLbls>
          <c:showLegendKey val="0"/>
          <c:showVal val="0"/>
          <c:showCatName val="0"/>
          <c:showSerName val="0"/>
          <c:showPercent val="0"/>
          <c:showBubbleSize val="0"/>
        </c:dLbls>
        <c:smooth val="0"/>
        <c:axId val="414647360"/>
        <c:axId val="414647032"/>
      </c:lineChart>
      <c:dateAx>
        <c:axId val="41464736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14647032"/>
        <c:crosses val="autoZero"/>
        <c:auto val="1"/>
        <c:lblOffset val="100"/>
        <c:baseTimeUnit val="days"/>
      </c:dateAx>
      <c:valAx>
        <c:axId val="41464703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1464736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CITIES design and lifestyle store</c:v>
                </c:pt>
              </c:strCache>
            </c:strRef>
          </c:tx>
          <c:spPr>
            <a:ln w="28575" cap="rnd">
              <a:solidFill>
                <a:schemeClr val="accent1"/>
              </a:solidFill>
              <a:round/>
            </a:ln>
            <a:effectLst/>
          </c:spPr>
          <c:marker>
            <c:symbol val="none"/>
          </c:marker>
          <c:cat>
            <c:numRef>
              <c:f>Sheet1!$A$2:$A$29</c:f>
              <c:numCache>
                <c:formatCode>m/d/yyyy</c:formatCode>
                <c:ptCount val="28"/>
                <c:pt idx="0">
                  <c:v>43132</c:v>
                </c:pt>
                <c:pt idx="1">
                  <c:v>43133</c:v>
                </c:pt>
                <c:pt idx="2">
                  <c:v>43134</c:v>
                </c:pt>
                <c:pt idx="3">
                  <c:v>43135</c:v>
                </c:pt>
                <c:pt idx="4">
                  <c:v>43136</c:v>
                </c:pt>
                <c:pt idx="5">
                  <c:v>43137</c:v>
                </c:pt>
                <c:pt idx="6">
                  <c:v>43138</c:v>
                </c:pt>
                <c:pt idx="7">
                  <c:v>43139</c:v>
                </c:pt>
                <c:pt idx="8">
                  <c:v>43140</c:v>
                </c:pt>
                <c:pt idx="9">
                  <c:v>43141</c:v>
                </c:pt>
                <c:pt idx="10">
                  <c:v>43142</c:v>
                </c:pt>
                <c:pt idx="11">
                  <c:v>43143</c:v>
                </c:pt>
                <c:pt idx="12">
                  <c:v>43144</c:v>
                </c:pt>
                <c:pt idx="13">
                  <c:v>43145</c:v>
                </c:pt>
                <c:pt idx="14">
                  <c:v>43146</c:v>
                </c:pt>
                <c:pt idx="15">
                  <c:v>43147</c:v>
                </c:pt>
                <c:pt idx="16">
                  <c:v>43148</c:v>
                </c:pt>
                <c:pt idx="17">
                  <c:v>43149</c:v>
                </c:pt>
                <c:pt idx="18">
                  <c:v>43150</c:v>
                </c:pt>
                <c:pt idx="19">
                  <c:v>43151</c:v>
                </c:pt>
                <c:pt idx="20">
                  <c:v>43152</c:v>
                </c:pt>
                <c:pt idx="21">
                  <c:v>43153</c:v>
                </c:pt>
                <c:pt idx="22">
                  <c:v>43154</c:v>
                </c:pt>
                <c:pt idx="23">
                  <c:v>43155</c:v>
                </c:pt>
                <c:pt idx="24">
                  <c:v>43156</c:v>
                </c:pt>
                <c:pt idx="25">
                  <c:v>43157</c:v>
                </c:pt>
                <c:pt idx="26">
                  <c:v>43158</c:v>
                </c:pt>
                <c:pt idx="27">
                  <c:v>43159</c:v>
                </c:pt>
              </c:numCache>
            </c:numRef>
          </c:cat>
          <c:val>
            <c:numRef>
              <c:f>Sheet1!$B$2:$B$29</c:f>
              <c:numCache>
                <c:formatCode>General</c:formatCode>
                <c:ptCount val="28"/>
                <c:pt idx="0">
                  <c:v>1</c:v>
                </c:pt>
                <c:pt idx="1">
                  <c:v>0</c:v>
                </c:pt>
                <c:pt idx="2">
                  <c:v>0</c:v>
                </c:pt>
                <c:pt idx="3">
                  <c:v>0</c:v>
                </c:pt>
                <c:pt idx="4">
                  <c:v>0</c:v>
                </c:pt>
                <c:pt idx="5">
                  <c:v>0</c:v>
                </c:pt>
                <c:pt idx="6">
                  <c:v>19</c:v>
                </c:pt>
                <c:pt idx="7">
                  <c:v>0</c:v>
                </c:pt>
                <c:pt idx="8">
                  <c:v>55</c:v>
                </c:pt>
                <c:pt idx="9">
                  <c:v>1</c:v>
                </c:pt>
                <c:pt idx="10">
                  <c:v>0</c:v>
                </c:pt>
                <c:pt idx="11">
                  <c:v>0</c:v>
                </c:pt>
                <c:pt idx="12">
                  <c:v>0</c:v>
                </c:pt>
                <c:pt idx="13">
                  <c:v>0</c:v>
                </c:pt>
                <c:pt idx="14">
                  <c:v>0</c:v>
                </c:pt>
                <c:pt idx="15">
                  <c:v>0</c:v>
                </c:pt>
                <c:pt idx="16">
                  <c:v>0</c:v>
                </c:pt>
                <c:pt idx="17">
                  <c:v>0</c:v>
                </c:pt>
                <c:pt idx="18">
                  <c:v>0</c:v>
                </c:pt>
                <c:pt idx="19">
                  <c:v>3</c:v>
                </c:pt>
                <c:pt idx="20">
                  <c:v>0</c:v>
                </c:pt>
                <c:pt idx="21">
                  <c:v>0</c:v>
                </c:pt>
                <c:pt idx="22">
                  <c:v>0</c:v>
                </c:pt>
                <c:pt idx="23">
                  <c:v>0</c:v>
                </c:pt>
                <c:pt idx="24">
                  <c:v>0</c:v>
                </c:pt>
                <c:pt idx="25">
                  <c:v>0</c:v>
                </c:pt>
                <c:pt idx="26">
                  <c:v>1</c:v>
                </c:pt>
                <c:pt idx="27">
                  <c:v>0</c:v>
                </c:pt>
              </c:numCache>
            </c:numRef>
          </c:val>
          <c:smooth val="0"/>
          <c:extLst>
            <c:ext xmlns:c16="http://schemas.microsoft.com/office/drawing/2014/chart" uri="{C3380CC4-5D6E-409C-BE32-E72D297353CC}">
              <c16:uniqueId val="{00000000-8A2F-4893-9840-27A31C921216}"/>
            </c:ext>
          </c:extLst>
        </c:ser>
        <c:dLbls>
          <c:showLegendKey val="0"/>
          <c:showVal val="0"/>
          <c:showCatName val="0"/>
          <c:showSerName val="0"/>
          <c:showPercent val="0"/>
          <c:showBubbleSize val="0"/>
        </c:dLbls>
        <c:smooth val="0"/>
        <c:axId val="414645392"/>
        <c:axId val="414645720"/>
      </c:lineChart>
      <c:dateAx>
        <c:axId val="41464539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14645720"/>
        <c:crosses val="autoZero"/>
        <c:auto val="1"/>
        <c:lblOffset val="100"/>
        <c:baseTimeUnit val="days"/>
      </c:dateAx>
      <c:valAx>
        <c:axId val="41464572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1464539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CITIES design and lifestyle store</c:v>
                </c:pt>
              </c:strCache>
            </c:strRef>
          </c:tx>
          <c:spPr>
            <a:ln w="28575" cap="rnd">
              <a:solidFill>
                <a:schemeClr val="accent1"/>
              </a:solidFill>
              <a:round/>
            </a:ln>
            <a:effectLst/>
          </c:spPr>
          <c:marker>
            <c:symbol val="none"/>
          </c:marker>
          <c:cat>
            <c:numRef>
              <c:f>Sheet1!$A$2:$A$29</c:f>
              <c:numCache>
                <c:formatCode>m/d/yyyy</c:formatCode>
                <c:ptCount val="28"/>
                <c:pt idx="0">
                  <c:v>43132</c:v>
                </c:pt>
                <c:pt idx="1">
                  <c:v>43133</c:v>
                </c:pt>
                <c:pt idx="2">
                  <c:v>43134</c:v>
                </c:pt>
                <c:pt idx="3">
                  <c:v>43135</c:v>
                </c:pt>
                <c:pt idx="4">
                  <c:v>43136</c:v>
                </c:pt>
                <c:pt idx="5">
                  <c:v>43137</c:v>
                </c:pt>
                <c:pt idx="6">
                  <c:v>43138</c:v>
                </c:pt>
                <c:pt idx="7">
                  <c:v>43139</c:v>
                </c:pt>
                <c:pt idx="8">
                  <c:v>43140</c:v>
                </c:pt>
                <c:pt idx="9">
                  <c:v>43141</c:v>
                </c:pt>
                <c:pt idx="10">
                  <c:v>43142</c:v>
                </c:pt>
                <c:pt idx="11">
                  <c:v>43143</c:v>
                </c:pt>
                <c:pt idx="12">
                  <c:v>43144</c:v>
                </c:pt>
                <c:pt idx="13">
                  <c:v>43145</c:v>
                </c:pt>
                <c:pt idx="14">
                  <c:v>43146</c:v>
                </c:pt>
                <c:pt idx="15">
                  <c:v>43147</c:v>
                </c:pt>
                <c:pt idx="16">
                  <c:v>43148</c:v>
                </c:pt>
                <c:pt idx="17">
                  <c:v>43149</c:v>
                </c:pt>
                <c:pt idx="18">
                  <c:v>43150</c:v>
                </c:pt>
                <c:pt idx="19">
                  <c:v>43151</c:v>
                </c:pt>
                <c:pt idx="20">
                  <c:v>43152</c:v>
                </c:pt>
                <c:pt idx="21">
                  <c:v>43153</c:v>
                </c:pt>
                <c:pt idx="22">
                  <c:v>43154</c:v>
                </c:pt>
                <c:pt idx="23">
                  <c:v>43155</c:v>
                </c:pt>
                <c:pt idx="24">
                  <c:v>43156</c:v>
                </c:pt>
                <c:pt idx="25">
                  <c:v>43157</c:v>
                </c:pt>
                <c:pt idx="26">
                  <c:v>43158</c:v>
                </c:pt>
                <c:pt idx="27">
                  <c:v>43159</c:v>
                </c:pt>
              </c:numCache>
            </c:numRef>
          </c:cat>
          <c:val>
            <c:numRef>
              <c:f>Sheet1!$B$2:$B$29</c:f>
              <c:numCache>
                <c:formatCode>General</c:formatCode>
                <c:ptCount val="28"/>
                <c:pt idx="0">
                  <c:v>0</c:v>
                </c:pt>
                <c:pt idx="1">
                  <c:v>0</c:v>
                </c:pt>
                <c:pt idx="2">
                  <c:v>0</c:v>
                </c:pt>
                <c:pt idx="3">
                  <c:v>0</c:v>
                </c:pt>
                <c:pt idx="4">
                  <c:v>0</c:v>
                </c:pt>
                <c:pt idx="5">
                  <c:v>0</c:v>
                </c:pt>
                <c:pt idx="6">
                  <c:v>1</c:v>
                </c:pt>
                <c:pt idx="7">
                  <c:v>0</c:v>
                </c:pt>
                <c:pt idx="8">
                  <c:v>31</c:v>
                </c:pt>
                <c:pt idx="9">
                  <c:v>0</c:v>
                </c:pt>
                <c:pt idx="10">
                  <c:v>0</c:v>
                </c:pt>
                <c:pt idx="11">
                  <c:v>0</c:v>
                </c:pt>
                <c:pt idx="12">
                  <c:v>0</c:v>
                </c:pt>
                <c:pt idx="13">
                  <c:v>0</c:v>
                </c:pt>
                <c:pt idx="14">
                  <c:v>0</c:v>
                </c:pt>
                <c:pt idx="15">
                  <c:v>0</c:v>
                </c:pt>
                <c:pt idx="16">
                  <c:v>0</c:v>
                </c:pt>
                <c:pt idx="17">
                  <c:v>0</c:v>
                </c:pt>
                <c:pt idx="18">
                  <c:v>0</c:v>
                </c:pt>
                <c:pt idx="19">
                  <c:v>1</c:v>
                </c:pt>
                <c:pt idx="20">
                  <c:v>0</c:v>
                </c:pt>
                <c:pt idx="21">
                  <c:v>0</c:v>
                </c:pt>
                <c:pt idx="22">
                  <c:v>0</c:v>
                </c:pt>
                <c:pt idx="23">
                  <c:v>0</c:v>
                </c:pt>
                <c:pt idx="24">
                  <c:v>0</c:v>
                </c:pt>
                <c:pt idx="25">
                  <c:v>0</c:v>
                </c:pt>
                <c:pt idx="26">
                  <c:v>0</c:v>
                </c:pt>
                <c:pt idx="27">
                  <c:v>0</c:v>
                </c:pt>
              </c:numCache>
            </c:numRef>
          </c:val>
          <c:smooth val="0"/>
          <c:extLst>
            <c:ext xmlns:c16="http://schemas.microsoft.com/office/drawing/2014/chart" uri="{C3380CC4-5D6E-409C-BE32-E72D297353CC}">
              <c16:uniqueId val="{00000000-9890-4B55-9205-CF07D3066B34}"/>
            </c:ext>
          </c:extLst>
        </c:ser>
        <c:dLbls>
          <c:showLegendKey val="0"/>
          <c:showVal val="0"/>
          <c:showCatName val="0"/>
          <c:showSerName val="0"/>
          <c:showPercent val="0"/>
          <c:showBubbleSize val="0"/>
        </c:dLbls>
        <c:smooth val="0"/>
        <c:axId val="368909432"/>
        <c:axId val="368910088"/>
      </c:lineChart>
      <c:dateAx>
        <c:axId val="36890943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8910088"/>
        <c:crosses val="autoZero"/>
        <c:auto val="1"/>
        <c:lblOffset val="100"/>
        <c:baseTimeUnit val="days"/>
      </c:dateAx>
      <c:valAx>
        <c:axId val="36891008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890943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CITIES design and lifestyle store</c:v>
                </c:pt>
              </c:strCache>
            </c:strRef>
          </c:tx>
          <c:spPr>
            <a:ln w="28575" cap="rnd">
              <a:solidFill>
                <a:schemeClr val="accent1"/>
              </a:solidFill>
              <a:round/>
            </a:ln>
            <a:effectLst/>
          </c:spPr>
          <c:marker>
            <c:symbol val="none"/>
          </c:marker>
          <c:cat>
            <c:numRef>
              <c:f>Sheet1!$A$2:$A$29</c:f>
              <c:numCache>
                <c:formatCode>m/d/yyyy</c:formatCode>
                <c:ptCount val="28"/>
                <c:pt idx="0">
                  <c:v>43132</c:v>
                </c:pt>
                <c:pt idx="1">
                  <c:v>43133</c:v>
                </c:pt>
                <c:pt idx="2">
                  <c:v>43134</c:v>
                </c:pt>
                <c:pt idx="3">
                  <c:v>43135</c:v>
                </c:pt>
                <c:pt idx="4">
                  <c:v>43136</c:v>
                </c:pt>
                <c:pt idx="5">
                  <c:v>43137</c:v>
                </c:pt>
                <c:pt idx="6">
                  <c:v>43138</c:v>
                </c:pt>
                <c:pt idx="7">
                  <c:v>43139</c:v>
                </c:pt>
                <c:pt idx="8">
                  <c:v>43140</c:v>
                </c:pt>
                <c:pt idx="9">
                  <c:v>43141</c:v>
                </c:pt>
                <c:pt idx="10">
                  <c:v>43142</c:v>
                </c:pt>
                <c:pt idx="11">
                  <c:v>43143</c:v>
                </c:pt>
                <c:pt idx="12">
                  <c:v>43144</c:v>
                </c:pt>
                <c:pt idx="13">
                  <c:v>43145</c:v>
                </c:pt>
                <c:pt idx="14">
                  <c:v>43146</c:v>
                </c:pt>
                <c:pt idx="15">
                  <c:v>43147</c:v>
                </c:pt>
                <c:pt idx="16">
                  <c:v>43148</c:v>
                </c:pt>
                <c:pt idx="17">
                  <c:v>43149</c:v>
                </c:pt>
                <c:pt idx="18">
                  <c:v>43150</c:v>
                </c:pt>
                <c:pt idx="19">
                  <c:v>43151</c:v>
                </c:pt>
                <c:pt idx="20">
                  <c:v>43152</c:v>
                </c:pt>
                <c:pt idx="21">
                  <c:v>43153</c:v>
                </c:pt>
                <c:pt idx="22">
                  <c:v>43154</c:v>
                </c:pt>
                <c:pt idx="23">
                  <c:v>43155</c:v>
                </c:pt>
                <c:pt idx="24">
                  <c:v>43156</c:v>
                </c:pt>
                <c:pt idx="25">
                  <c:v>43157</c:v>
                </c:pt>
                <c:pt idx="26">
                  <c:v>43158</c:v>
                </c:pt>
                <c:pt idx="27">
                  <c:v>43159</c:v>
                </c:pt>
              </c:numCache>
            </c:numRef>
          </c:cat>
          <c:val>
            <c:numRef>
              <c:f>Sheet1!$B$2:$B$29</c:f>
              <c:numCache>
                <c:formatCode>General</c:formatCode>
                <c:ptCount val="28"/>
                <c:pt idx="0">
                  <c:v>5</c:v>
                </c:pt>
                <c:pt idx="1">
                  <c:v>1</c:v>
                </c:pt>
                <c:pt idx="2">
                  <c:v>1</c:v>
                </c:pt>
                <c:pt idx="3">
                  <c:v>3</c:v>
                </c:pt>
                <c:pt idx="4">
                  <c:v>3</c:v>
                </c:pt>
                <c:pt idx="5">
                  <c:v>3</c:v>
                </c:pt>
                <c:pt idx="6">
                  <c:v>378</c:v>
                </c:pt>
                <c:pt idx="7">
                  <c:v>4</c:v>
                </c:pt>
                <c:pt idx="8">
                  <c:v>145</c:v>
                </c:pt>
                <c:pt idx="9">
                  <c:v>9</c:v>
                </c:pt>
                <c:pt idx="10">
                  <c:v>5</c:v>
                </c:pt>
                <c:pt idx="11">
                  <c:v>5</c:v>
                </c:pt>
                <c:pt idx="12">
                  <c:v>3</c:v>
                </c:pt>
                <c:pt idx="13">
                  <c:v>2</c:v>
                </c:pt>
                <c:pt idx="14">
                  <c:v>2</c:v>
                </c:pt>
                <c:pt idx="15">
                  <c:v>3</c:v>
                </c:pt>
                <c:pt idx="16">
                  <c:v>4</c:v>
                </c:pt>
                <c:pt idx="17">
                  <c:v>3</c:v>
                </c:pt>
                <c:pt idx="18">
                  <c:v>7</c:v>
                </c:pt>
                <c:pt idx="19">
                  <c:v>63</c:v>
                </c:pt>
                <c:pt idx="20">
                  <c:v>3</c:v>
                </c:pt>
                <c:pt idx="21">
                  <c:v>4</c:v>
                </c:pt>
                <c:pt idx="22">
                  <c:v>3</c:v>
                </c:pt>
                <c:pt idx="23">
                  <c:v>2</c:v>
                </c:pt>
                <c:pt idx="24">
                  <c:v>2</c:v>
                </c:pt>
                <c:pt idx="25">
                  <c:v>3</c:v>
                </c:pt>
                <c:pt idx="26">
                  <c:v>3</c:v>
                </c:pt>
                <c:pt idx="27">
                  <c:v>3</c:v>
                </c:pt>
              </c:numCache>
            </c:numRef>
          </c:val>
          <c:smooth val="0"/>
          <c:extLst>
            <c:ext xmlns:c16="http://schemas.microsoft.com/office/drawing/2014/chart" uri="{C3380CC4-5D6E-409C-BE32-E72D297353CC}">
              <c16:uniqueId val="{00000000-3BBE-4622-93CC-556646150E6C}"/>
            </c:ext>
          </c:extLst>
        </c:ser>
        <c:dLbls>
          <c:showLegendKey val="0"/>
          <c:showVal val="0"/>
          <c:showCatName val="0"/>
          <c:showSerName val="0"/>
          <c:showPercent val="0"/>
          <c:showBubbleSize val="0"/>
        </c:dLbls>
        <c:smooth val="0"/>
        <c:axId val="274751920"/>
        <c:axId val="274753232"/>
      </c:lineChart>
      <c:dateAx>
        <c:axId val="27475192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74753232"/>
        <c:crosses val="autoZero"/>
        <c:auto val="1"/>
        <c:lblOffset val="100"/>
        <c:baseTimeUnit val="days"/>
      </c:dateAx>
      <c:valAx>
        <c:axId val="27475323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7475192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CITIES design and lifestyle store</c:v>
                </c:pt>
              </c:strCache>
            </c:strRef>
          </c:tx>
          <c:spPr>
            <a:ln w="28575" cap="rnd">
              <a:solidFill>
                <a:schemeClr val="accent1"/>
              </a:solidFill>
              <a:round/>
            </a:ln>
            <a:effectLst/>
          </c:spPr>
          <c:marker>
            <c:symbol val="none"/>
          </c:marker>
          <c:cat>
            <c:numRef>
              <c:f>Sheet1!$A$2:$A$29</c:f>
              <c:numCache>
                <c:formatCode>m/d/yyyy</c:formatCode>
                <c:ptCount val="28"/>
                <c:pt idx="0">
                  <c:v>43132</c:v>
                </c:pt>
                <c:pt idx="1">
                  <c:v>43133</c:v>
                </c:pt>
                <c:pt idx="2">
                  <c:v>43134</c:v>
                </c:pt>
                <c:pt idx="3">
                  <c:v>43135</c:v>
                </c:pt>
                <c:pt idx="4">
                  <c:v>43136</c:v>
                </c:pt>
                <c:pt idx="5">
                  <c:v>43137</c:v>
                </c:pt>
                <c:pt idx="6">
                  <c:v>43138</c:v>
                </c:pt>
                <c:pt idx="7">
                  <c:v>43139</c:v>
                </c:pt>
                <c:pt idx="8">
                  <c:v>43140</c:v>
                </c:pt>
                <c:pt idx="9">
                  <c:v>43141</c:v>
                </c:pt>
                <c:pt idx="10">
                  <c:v>43142</c:v>
                </c:pt>
                <c:pt idx="11">
                  <c:v>43143</c:v>
                </c:pt>
                <c:pt idx="12">
                  <c:v>43144</c:v>
                </c:pt>
                <c:pt idx="13">
                  <c:v>43145</c:v>
                </c:pt>
                <c:pt idx="14">
                  <c:v>43146</c:v>
                </c:pt>
                <c:pt idx="15">
                  <c:v>43147</c:v>
                </c:pt>
                <c:pt idx="16">
                  <c:v>43148</c:v>
                </c:pt>
                <c:pt idx="17">
                  <c:v>43149</c:v>
                </c:pt>
                <c:pt idx="18">
                  <c:v>43150</c:v>
                </c:pt>
                <c:pt idx="19">
                  <c:v>43151</c:v>
                </c:pt>
                <c:pt idx="20">
                  <c:v>43152</c:v>
                </c:pt>
                <c:pt idx="21">
                  <c:v>43153</c:v>
                </c:pt>
                <c:pt idx="22">
                  <c:v>43154</c:v>
                </c:pt>
                <c:pt idx="23">
                  <c:v>43155</c:v>
                </c:pt>
                <c:pt idx="24">
                  <c:v>43156</c:v>
                </c:pt>
                <c:pt idx="25">
                  <c:v>43157</c:v>
                </c:pt>
                <c:pt idx="26">
                  <c:v>43158</c:v>
                </c:pt>
                <c:pt idx="27">
                  <c:v>43159</c:v>
                </c:pt>
              </c:numCache>
            </c:numRef>
          </c:cat>
          <c:val>
            <c:numRef>
              <c:f>Sheet1!$B$2:$B$29</c:f>
              <c:numCache>
                <c:formatCode>General</c:formatCode>
                <c:ptCount val="28"/>
                <c:pt idx="0">
                  <c:v>15393</c:v>
                </c:pt>
                <c:pt idx="1">
                  <c:v>15417</c:v>
                </c:pt>
                <c:pt idx="2">
                  <c:v>15416</c:v>
                </c:pt>
                <c:pt idx="3">
                  <c:v>15417</c:v>
                </c:pt>
                <c:pt idx="4">
                  <c:v>15418</c:v>
                </c:pt>
                <c:pt idx="5">
                  <c:v>15418</c:v>
                </c:pt>
                <c:pt idx="6">
                  <c:v>15438</c:v>
                </c:pt>
                <c:pt idx="7">
                  <c:v>15486</c:v>
                </c:pt>
                <c:pt idx="8">
                  <c:v>15539</c:v>
                </c:pt>
                <c:pt idx="9">
                  <c:v>15627</c:v>
                </c:pt>
                <c:pt idx="10">
                  <c:v>15661</c:v>
                </c:pt>
                <c:pt idx="11">
                  <c:v>15695</c:v>
                </c:pt>
                <c:pt idx="12">
                  <c:v>15725</c:v>
                </c:pt>
                <c:pt idx="13">
                  <c:v>15728</c:v>
                </c:pt>
                <c:pt idx="14">
                  <c:v>15721</c:v>
                </c:pt>
                <c:pt idx="15">
                  <c:v>15722</c:v>
                </c:pt>
                <c:pt idx="16">
                  <c:v>15723</c:v>
                </c:pt>
                <c:pt idx="17">
                  <c:v>15723</c:v>
                </c:pt>
                <c:pt idx="18">
                  <c:v>15725</c:v>
                </c:pt>
                <c:pt idx="19">
                  <c:v>15752</c:v>
                </c:pt>
                <c:pt idx="20">
                  <c:v>15777</c:v>
                </c:pt>
                <c:pt idx="21">
                  <c:v>15798</c:v>
                </c:pt>
                <c:pt idx="22">
                  <c:v>15836</c:v>
                </c:pt>
                <c:pt idx="23">
                  <c:v>15868</c:v>
                </c:pt>
                <c:pt idx="24">
                  <c:v>15905</c:v>
                </c:pt>
                <c:pt idx="25">
                  <c:v>15921</c:v>
                </c:pt>
                <c:pt idx="26">
                  <c:v>15920</c:v>
                </c:pt>
                <c:pt idx="27">
                  <c:v>15918</c:v>
                </c:pt>
              </c:numCache>
            </c:numRef>
          </c:val>
          <c:smooth val="0"/>
          <c:extLst>
            <c:ext xmlns:c16="http://schemas.microsoft.com/office/drawing/2014/chart" uri="{C3380CC4-5D6E-409C-BE32-E72D297353CC}">
              <c16:uniqueId val="{00000000-82C7-44EA-93B3-39954BB5E55B}"/>
            </c:ext>
          </c:extLst>
        </c:ser>
        <c:dLbls>
          <c:showLegendKey val="0"/>
          <c:showVal val="0"/>
          <c:showCatName val="0"/>
          <c:showSerName val="0"/>
          <c:showPercent val="0"/>
          <c:showBubbleSize val="0"/>
        </c:dLbls>
        <c:smooth val="0"/>
        <c:axId val="339617864"/>
        <c:axId val="144375312"/>
      </c:lineChart>
      <c:dateAx>
        <c:axId val="33961786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144375312"/>
        <c:crosses val="autoZero"/>
        <c:auto val="1"/>
        <c:lblOffset val="100"/>
        <c:baseTimeUnit val="days"/>
      </c:dateAx>
      <c:valAx>
        <c:axId val="14437531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961786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CITIES design and lifestyle store</c:v>
                </c:pt>
              </c:strCache>
            </c:strRef>
          </c:tx>
          <c:spPr>
            <a:ln w="28575" cap="rnd">
              <a:solidFill>
                <a:schemeClr val="accent1"/>
              </a:solidFill>
              <a:round/>
            </a:ln>
            <a:effectLst/>
          </c:spPr>
          <c:marker>
            <c:symbol val="none"/>
          </c:marker>
          <c:cat>
            <c:numRef>
              <c:f>Sheet1!$A$2:$A$29</c:f>
              <c:numCache>
                <c:formatCode>m/d/yyyy</c:formatCode>
                <c:ptCount val="28"/>
                <c:pt idx="0">
                  <c:v>43132</c:v>
                </c:pt>
                <c:pt idx="1">
                  <c:v>43133</c:v>
                </c:pt>
                <c:pt idx="2">
                  <c:v>43134</c:v>
                </c:pt>
                <c:pt idx="3">
                  <c:v>43135</c:v>
                </c:pt>
                <c:pt idx="4">
                  <c:v>43136</c:v>
                </c:pt>
                <c:pt idx="5">
                  <c:v>43137</c:v>
                </c:pt>
                <c:pt idx="6">
                  <c:v>43138</c:v>
                </c:pt>
                <c:pt idx="7">
                  <c:v>43139</c:v>
                </c:pt>
                <c:pt idx="8">
                  <c:v>43140</c:v>
                </c:pt>
                <c:pt idx="9">
                  <c:v>43141</c:v>
                </c:pt>
                <c:pt idx="10">
                  <c:v>43142</c:v>
                </c:pt>
                <c:pt idx="11">
                  <c:v>43143</c:v>
                </c:pt>
                <c:pt idx="12">
                  <c:v>43144</c:v>
                </c:pt>
                <c:pt idx="13">
                  <c:v>43145</c:v>
                </c:pt>
                <c:pt idx="14">
                  <c:v>43146</c:v>
                </c:pt>
                <c:pt idx="15">
                  <c:v>43147</c:v>
                </c:pt>
                <c:pt idx="16">
                  <c:v>43148</c:v>
                </c:pt>
                <c:pt idx="17">
                  <c:v>43149</c:v>
                </c:pt>
                <c:pt idx="18">
                  <c:v>43150</c:v>
                </c:pt>
                <c:pt idx="19">
                  <c:v>43151</c:v>
                </c:pt>
                <c:pt idx="20">
                  <c:v>43152</c:v>
                </c:pt>
                <c:pt idx="21">
                  <c:v>43153</c:v>
                </c:pt>
                <c:pt idx="22">
                  <c:v>43154</c:v>
                </c:pt>
                <c:pt idx="23">
                  <c:v>43155</c:v>
                </c:pt>
                <c:pt idx="24">
                  <c:v>43156</c:v>
                </c:pt>
                <c:pt idx="25">
                  <c:v>43157</c:v>
                </c:pt>
                <c:pt idx="26">
                  <c:v>43158</c:v>
                </c:pt>
                <c:pt idx="27">
                  <c:v>43159</c:v>
                </c:pt>
              </c:numCache>
            </c:numRef>
          </c:cat>
          <c:val>
            <c:numRef>
              <c:f>Sheet1!$B$2:$B$29</c:f>
              <c:numCache>
                <c:formatCode>General</c:formatCode>
                <c:ptCount val="28"/>
                <c:pt idx="0">
                  <c:v>3</c:v>
                </c:pt>
                <c:pt idx="1">
                  <c:v>4</c:v>
                </c:pt>
                <c:pt idx="2">
                  <c:v>1</c:v>
                </c:pt>
                <c:pt idx="3">
                  <c:v>2</c:v>
                </c:pt>
                <c:pt idx="4">
                  <c:v>0</c:v>
                </c:pt>
                <c:pt idx="5">
                  <c:v>0</c:v>
                </c:pt>
                <c:pt idx="6">
                  <c:v>1</c:v>
                </c:pt>
                <c:pt idx="7">
                  <c:v>4</c:v>
                </c:pt>
                <c:pt idx="8">
                  <c:v>4</c:v>
                </c:pt>
                <c:pt idx="9">
                  <c:v>2</c:v>
                </c:pt>
                <c:pt idx="10">
                  <c:v>3</c:v>
                </c:pt>
                <c:pt idx="11">
                  <c:v>1</c:v>
                </c:pt>
                <c:pt idx="12">
                  <c:v>4</c:v>
                </c:pt>
                <c:pt idx="13">
                  <c:v>2</c:v>
                </c:pt>
                <c:pt idx="14">
                  <c:v>5</c:v>
                </c:pt>
                <c:pt idx="15">
                  <c:v>0</c:v>
                </c:pt>
                <c:pt idx="16">
                  <c:v>1</c:v>
                </c:pt>
                <c:pt idx="17">
                  <c:v>1</c:v>
                </c:pt>
                <c:pt idx="18">
                  <c:v>1</c:v>
                </c:pt>
                <c:pt idx="19">
                  <c:v>1</c:v>
                </c:pt>
                <c:pt idx="20">
                  <c:v>4</c:v>
                </c:pt>
                <c:pt idx="21">
                  <c:v>1</c:v>
                </c:pt>
                <c:pt idx="22">
                  <c:v>0</c:v>
                </c:pt>
                <c:pt idx="23">
                  <c:v>1</c:v>
                </c:pt>
                <c:pt idx="24">
                  <c:v>2</c:v>
                </c:pt>
                <c:pt idx="25">
                  <c:v>4</c:v>
                </c:pt>
                <c:pt idx="26">
                  <c:v>0</c:v>
                </c:pt>
                <c:pt idx="27">
                  <c:v>3</c:v>
                </c:pt>
              </c:numCache>
            </c:numRef>
          </c:val>
          <c:smooth val="0"/>
          <c:extLst>
            <c:ext xmlns:c16="http://schemas.microsoft.com/office/drawing/2014/chart" uri="{C3380CC4-5D6E-409C-BE32-E72D297353CC}">
              <c16:uniqueId val="{00000000-64AB-4341-B995-B700A95ACF6E}"/>
            </c:ext>
          </c:extLst>
        </c:ser>
        <c:dLbls>
          <c:showLegendKey val="0"/>
          <c:showVal val="0"/>
          <c:showCatName val="0"/>
          <c:showSerName val="0"/>
          <c:showPercent val="0"/>
          <c:showBubbleSize val="0"/>
        </c:dLbls>
        <c:smooth val="0"/>
        <c:axId val="144374984"/>
        <c:axId val="144374328"/>
      </c:lineChart>
      <c:dateAx>
        <c:axId val="14437498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144374328"/>
        <c:crosses val="autoZero"/>
        <c:auto val="1"/>
        <c:lblOffset val="100"/>
        <c:baseTimeUnit val="days"/>
      </c:dateAx>
      <c:valAx>
        <c:axId val="14437432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14437498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CITIES design and lifestyle store</c:v>
                </c:pt>
              </c:strCache>
            </c:strRef>
          </c:tx>
          <c:spPr>
            <a:ln w="28575" cap="rnd">
              <a:solidFill>
                <a:schemeClr val="accent1"/>
              </a:solidFill>
              <a:round/>
            </a:ln>
            <a:effectLst/>
          </c:spPr>
          <c:marker>
            <c:symbol val="none"/>
          </c:marker>
          <c:cat>
            <c:numRef>
              <c:f>Sheet1!$A$2:$A$29</c:f>
              <c:numCache>
                <c:formatCode>m/d/yyyy</c:formatCode>
                <c:ptCount val="28"/>
                <c:pt idx="0">
                  <c:v>43132</c:v>
                </c:pt>
                <c:pt idx="1">
                  <c:v>43133</c:v>
                </c:pt>
                <c:pt idx="2">
                  <c:v>43134</c:v>
                </c:pt>
                <c:pt idx="3">
                  <c:v>43135</c:v>
                </c:pt>
                <c:pt idx="4">
                  <c:v>43136</c:v>
                </c:pt>
                <c:pt idx="5">
                  <c:v>43137</c:v>
                </c:pt>
                <c:pt idx="6">
                  <c:v>43138</c:v>
                </c:pt>
                <c:pt idx="7">
                  <c:v>43139</c:v>
                </c:pt>
                <c:pt idx="8">
                  <c:v>43140</c:v>
                </c:pt>
                <c:pt idx="9">
                  <c:v>43141</c:v>
                </c:pt>
                <c:pt idx="10">
                  <c:v>43142</c:v>
                </c:pt>
                <c:pt idx="11">
                  <c:v>43143</c:v>
                </c:pt>
                <c:pt idx="12">
                  <c:v>43144</c:v>
                </c:pt>
                <c:pt idx="13">
                  <c:v>43145</c:v>
                </c:pt>
                <c:pt idx="14">
                  <c:v>43146</c:v>
                </c:pt>
                <c:pt idx="15">
                  <c:v>43147</c:v>
                </c:pt>
                <c:pt idx="16">
                  <c:v>43148</c:v>
                </c:pt>
                <c:pt idx="17">
                  <c:v>43149</c:v>
                </c:pt>
                <c:pt idx="18">
                  <c:v>43150</c:v>
                </c:pt>
                <c:pt idx="19">
                  <c:v>43151</c:v>
                </c:pt>
                <c:pt idx="20">
                  <c:v>43152</c:v>
                </c:pt>
                <c:pt idx="21">
                  <c:v>43153</c:v>
                </c:pt>
                <c:pt idx="22">
                  <c:v>43154</c:v>
                </c:pt>
                <c:pt idx="23">
                  <c:v>43155</c:v>
                </c:pt>
                <c:pt idx="24">
                  <c:v>43156</c:v>
                </c:pt>
                <c:pt idx="25">
                  <c:v>43157</c:v>
                </c:pt>
                <c:pt idx="26">
                  <c:v>43158</c:v>
                </c:pt>
                <c:pt idx="27">
                  <c:v>43159</c:v>
                </c:pt>
              </c:numCache>
            </c:numRef>
          </c:cat>
          <c:val>
            <c:numRef>
              <c:f>Sheet1!$B$2:$B$29</c:f>
              <c:numCache>
                <c:formatCode>General</c:formatCode>
                <c:ptCount val="28"/>
                <c:pt idx="0">
                  <c:v>22737</c:v>
                </c:pt>
                <c:pt idx="1">
                  <c:v>7680</c:v>
                </c:pt>
                <c:pt idx="2">
                  <c:v>559</c:v>
                </c:pt>
                <c:pt idx="3">
                  <c:v>378</c:v>
                </c:pt>
                <c:pt idx="4">
                  <c:v>236</c:v>
                </c:pt>
                <c:pt idx="5">
                  <c:v>278</c:v>
                </c:pt>
                <c:pt idx="6">
                  <c:v>9701</c:v>
                </c:pt>
                <c:pt idx="7">
                  <c:v>13980</c:v>
                </c:pt>
                <c:pt idx="8">
                  <c:v>16516</c:v>
                </c:pt>
                <c:pt idx="9">
                  <c:v>16356</c:v>
                </c:pt>
                <c:pt idx="10">
                  <c:v>16063</c:v>
                </c:pt>
                <c:pt idx="11">
                  <c:v>18330</c:v>
                </c:pt>
                <c:pt idx="12">
                  <c:v>22032</c:v>
                </c:pt>
                <c:pt idx="13">
                  <c:v>11644</c:v>
                </c:pt>
                <c:pt idx="14">
                  <c:v>10483</c:v>
                </c:pt>
                <c:pt idx="15">
                  <c:v>10160</c:v>
                </c:pt>
                <c:pt idx="16">
                  <c:v>10026</c:v>
                </c:pt>
                <c:pt idx="17">
                  <c:v>9856</c:v>
                </c:pt>
                <c:pt idx="18">
                  <c:v>8315</c:v>
                </c:pt>
                <c:pt idx="19">
                  <c:v>16378</c:v>
                </c:pt>
                <c:pt idx="20">
                  <c:v>17271</c:v>
                </c:pt>
                <c:pt idx="21">
                  <c:v>16928</c:v>
                </c:pt>
                <c:pt idx="22">
                  <c:v>19436</c:v>
                </c:pt>
                <c:pt idx="23">
                  <c:v>17669</c:v>
                </c:pt>
                <c:pt idx="24">
                  <c:v>19513</c:v>
                </c:pt>
                <c:pt idx="25">
                  <c:v>18105</c:v>
                </c:pt>
                <c:pt idx="26">
                  <c:v>7963</c:v>
                </c:pt>
                <c:pt idx="27">
                  <c:v>11482</c:v>
                </c:pt>
              </c:numCache>
            </c:numRef>
          </c:val>
          <c:smooth val="0"/>
          <c:extLst>
            <c:ext xmlns:c16="http://schemas.microsoft.com/office/drawing/2014/chart" uri="{C3380CC4-5D6E-409C-BE32-E72D297353CC}">
              <c16:uniqueId val="{00000000-B0F2-4FBF-A864-BA140A9128DA}"/>
            </c:ext>
          </c:extLst>
        </c:ser>
        <c:dLbls>
          <c:showLegendKey val="0"/>
          <c:showVal val="0"/>
          <c:showCatName val="0"/>
          <c:showSerName val="0"/>
          <c:showPercent val="0"/>
          <c:showBubbleSize val="0"/>
        </c:dLbls>
        <c:smooth val="0"/>
        <c:axId val="144374656"/>
        <c:axId val="144380560"/>
      </c:lineChart>
      <c:dateAx>
        <c:axId val="14437465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144380560"/>
        <c:crosses val="autoZero"/>
        <c:auto val="1"/>
        <c:lblOffset val="100"/>
        <c:baseTimeUnit val="days"/>
      </c:dateAx>
      <c:valAx>
        <c:axId val="14438056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14437465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CITIES design and lifestyle store</c:v>
                </c:pt>
              </c:strCache>
            </c:strRef>
          </c:tx>
          <c:spPr>
            <a:ln w="28575" cap="rnd">
              <a:solidFill>
                <a:schemeClr val="accent1"/>
              </a:solidFill>
              <a:round/>
            </a:ln>
            <a:effectLst/>
          </c:spPr>
          <c:marker>
            <c:symbol val="none"/>
          </c:marker>
          <c:cat>
            <c:numRef>
              <c:f>Sheet1!$A$2:$A$29</c:f>
              <c:numCache>
                <c:formatCode>m/d/yyyy</c:formatCode>
                <c:ptCount val="28"/>
                <c:pt idx="0">
                  <c:v>43132</c:v>
                </c:pt>
                <c:pt idx="1">
                  <c:v>43133</c:v>
                </c:pt>
                <c:pt idx="2">
                  <c:v>43134</c:v>
                </c:pt>
                <c:pt idx="3">
                  <c:v>43135</c:v>
                </c:pt>
                <c:pt idx="4">
                  <c:v>43136</c:v>
                </c:pt>
                <c:pt idx="5">
                  <c:v>43137</c:v>
                </c:pt>
                <c:pt idx="6">
                  <c:v>43138</c:v>
                </c:pt>
                <c:pt idx="7">
                  <c:v>43139</c:v>
                </c:pt>
                <c:pt idx="8">
                  <c:v>43140</c:v>
                </c:pt>
                <c:pt idx="9">
                  <c:v>43141</c:v>
                </c:pt>
                <c:pt idx="10">
                  <c:v>43142</c:v>
                </c:pt>
                <c:pt idx="11">
                  <c:v>43143</c:v>
                </c:pt>
                <c:pt idx="12">
                  <c:v>43144</c:v>
                </c:pt>
                <c:pt idx="13">
                  <c:v>43145</c:v>
                </c:pt>
                <c:pt idx="14">
                  <c:v>43146</c:v>
                </c:pt>
                <c:pt idx="15">
                  <c:v>43147</c:v>
                </c:pt>
                <c:pt idx="16">
                  <c:v>43148</c:v>
                </c:pt>
                <c:pt idx="17">
                  <c:v>43149</c:v>
                </c:pt>
                <c:pt idx="18">
                  <c:v>43150</c:v>
                </c:pt>
                <c:pt idx="19">
                  <c:v>43151</c:v>
                </c:pt>
                <c:pt idx="20">
                  <c:v>43152</c:v>
                </c:pt>
                <c:pt idx="21">
                  <c:v>43153</c:v>
                </c:pt>
                <c:pt idx="22">
                  <c:v>43154</c:v>
                </c:pt>
                <c:pt idx="23">
                  <c:v>43155</c:v>
                </c:pt>
                <c:pt idx="24">
                  <c:v>43156</c:v>
                </c:pt>
                <c:pt idx="25">
                  <c:v>43157</c:v>
                </c:pt>
                <c:pt idx="26">
                  <c:v>43158</c:v>
                </c:pt>
                <c:pt idx="27">
                  <c:v>43159</c:v>
                </c:pt>
              </c:numCache>
            </c:numRef>
          </c:cat>
          <c:val>
            <c:numRef>
              <c:f>Sheet1!$B$2:$B$29</c:f>
              <c:numCache>
                <c:formatCode>General</c:formatCode>
                <c:ptCount val="28"/>
                <c:pt idx="0">
                  <c:v>1360</c:v>
                </c:pt>
                <c:pt idx="1">
                  <c:v>504</c:v>
                </c:pt>
                <c:pt idx="2">
                  <c:v>103</c:v>
                </c:pt>
                <c:pt idx="3">
                  <c:v>28</c:v>
                </c:pt>
                <c:pt idx="4">
                  <c:v>18</c:v>
                </c:pt>
                <c:pt idx="5">
                  <c:v>13</c:v>
                </c:pt>
                <c:pt idx="6">
                  <c:v>866</c:v>
                </c:pt>
                <c:pt idx="7">
                  <c:v>1033</c:v>
                </c:pt>
                <c:pt idx="8">
                  <c:v>971</c:v>
                </c:pt>
                <c:pt idx="9">
                  <c:v>980</c:v>
                </c:pt>
                <c:pt idx="10">
                  <c:v>789</c:v>
                </c:pt>
                <c:pt idx="11">
                  <c:v>782</c:v>
                </c:pt>
                <c:pt idx="12">
                  <c:v>903</c:v>
                </c:pt>
                <c:pt idx="13">
                  <c:v>343</c:v>
                </c:pt>
                <c:pt idx="14">
                  <c:v>143</c:v>
                </c:pt>
                <c:pt idx="15">
                  <c:v>139</c:v>
                </c:pt>
                <c:pt idx="16">
                  <c:v>119</c:v>
                </c:pt>
                <c:pt idx="17">
                  <c:v>93</c:v>
                </c:pt>
                <c:pt idx="18">
                  <c:v>91</c:v>
                </c:pt>
                <c:pt idx="19">
                  <c:v>878</c:v>
                </c:pt>
                <c:pt idx="20">
                  <c:v>776</c:v>
                </c:pt>
                <c:pt idx="21">
                  <c:v>786</c:v>
                </c:pt>
                <c:pt idx="22">
                  <c:v>807</c:v>
                </c:pt>
                <c:pt idx="23">
                  <c:v>743</c:v>
                </c:pt>
                <c:pt idx="24">
                  <c:v>689</c:v>
                </c:pt>
                <c:pt idx="25">
                  <c:v>653</c:v>
                </c:pt>
                <c:pt idx="26">
                  <c:v>88</c:v>
                </c:pt>
                <c:pt idx="27">
                  <c:v>82</c:v>
                </c:pt>
              </c:numCache>
            </c:numRef>
          </c:val>
          <c:smooth val="0"/>
          <c:extLst>
            <c:ext xmlns:c16="http://schemas.microsoft.com/office/drawing/2014/chart" uri="{C3380CC4-5D6E-409C-BE32-E72D297353CC}">
              <c16:uniqueId val="{00000000-D340-40CA-8BA4-779044128C13}"/>
            </c:ext>
          </c:extLst>
        </c:ser>
        <c:dLbls>
          <c:showLegendKey val="0"/>
          <c:showVal val="0"/>
          <c:showCatName val="0"/>
          <c:showSerName val="0"/>
          <c:showPercent val="0"/>
          <c:showBubbleSize val="0"/>
        </c:dLbls>
        <c:smooth val="0"/>
        <c:axId val="144392696"/>
        <c:axId val="144386792"/>
      </c:lineChart>
      <c:dateAx>
        <c:axId val="14439269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144386792"/>
        <c:crosses val="autoZero"/>
        <c:auto val="1"/>
        <c:lblOffset val="100"/>
        <c:baseTimeUnit val="days"/>
      </c:dateAx>
      <c:valAx>
        <c:axId val="14438679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14439269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CITIES design and lifestyle store</c:v>
                </c:pt>
              </c:strCache>
            </c:strRef>
          </c:tx>
          <c:spPr>
            <a:ln w="28575" cap="rnd">
              <a:solidFill>
                <a:schemeClr val="accent1"/>
              </a:solidFill>
              <a:round/>
            </a:ln>
            <a:effectLst/>
          </c:spPr>
          <c:marker>
            <c:symbol val="none"/>
          </c:marker>
          <c:cat>
            <c:numRef>
              <c:f>Sheet1!$A$2:$A$29</c:f>
              <c:numCache>
                <c:formatCode>m/d/yyyy</c:formatCode>
                <c:ptCount val="28"/>
                <c:pt idx="0">
                  <c:v>43132</c:v>
                </c:pt>
                <c:pt idx="1">
                  <c:v>43133</c:v>
                </c:pt>
                <c:pt idx="2">
                  <c:v>43134</c:v>
                </c:pt>
                <c:pt idx="3">
                  <c:v>43135</c:v>
                </c:pt>
                <c:pt idx="4">
                  <c:v>43136</c:v>
                </c:pt>
                <c:pt idx="5">
                  <c:v>43137</c:v>
                </c:pt>
                <c:pt idx="6">
                  <c:v>43138</c:v>
                </c:pt>
                <c:pt idx="7">
                  <c:v>43139</c:v>
                </c:pt>
                <c:pt idx="8">
                  <c:v>43140</c:v>
                </c:pt>
                <c:pt idx="9">
                  <c:v>43141</c:v>
                </c:pt>
                <c:pt idx="10">
                  <c:v>43142</c:v>
                </c:pt>
                <c:pt idx="11">
                  <c:v>43143</c:v>
                </c:pt>
                <c:pt idx="12">
                  <c:v>43144</c:v>
                </c:pt>
                <c:pt idx="13">
                  <c:v>43145</c:v>
                </c:pt>
                <c:pt idx="14">
                  <c:v>43146</c:v>
                </c:pt>
                <c:pt idx="15">
                  <c:v>43147</c:v>
                </c:pt>
                <c:pt idx="16">
                  <c:v>43148</c:v>
                </c:pt>
                <c:pt idx="17">
                  <c:v>43149</c:v>
                </c:pt>
                <c:pt idx="18">
                  <c:v>43150</c:v>
                </c:pt>
                <c:pt idx="19">
                  <c:v>43151</c:v>
                </c:pt>
                <c:pt idx="20">
                  <c:v>43152</c:v>
                </c:pt>
                <c:pt idx="21">
                  <c:v>43153</c:v>
                </c:pt>
                <c:pt idx="22">
                  <c:v>43154</c:v>
                </c:pt>
                <c:pt idx="23">
                  <c:v>43155</c:v>
                </c:pt>
                <c:pt idx="24">
                  <c:v>43156</c:v>
                </c:pt>
                <c:pt idx="25">
                  <c:v>43157</c:v>
                </c:pt>
                <c:pt idx="26">
                  <c:v>43158</c:v>
                </c:pt>
                <c:pt idx="27">
                  <c:v>43159</c:v>
                </c:pt>
              </c:numCache>
            </c:numRef>
          </c:cat>
          <c:val>
            <c:numRef>
              <c:f>Sheet1!$B$2:$B$29</c:f>
              <c:numCache>
                <c:formatCode>General</c:formatCode>
                <c:ptCount val="28"/>
                <c:pt idx="0">
                  <c:v>134</c:v>
                </c:pt>
                <c:pt idx="1">
                  <c:v>64</c:v>
                </c:pt>
                <c:pt idx="2">
                  <c:v>18</c:v>
                </c:pt>
                <c:pt idx="3">
                  <c:v>8</c:v>
                </c:pt>
                <c:pt idx="4">
                  <c:v>14</c:v>
                </c:pt>
                <c:pt idx="5">
                  <c:v>7</c:v>
                </c:pt>
                <c:pt idx="6">
                  <c:v>119</c:v>
                </c:pt>
                <c:pt idx="7">
                  <c:v>82</c:v>
                </c:pt>
                <c:pt idx="8">
                  <c:v>124</c:v>
                </c:pt>
                <c:pt idx="9">
                  <c:v>141</c:v>
                </c:pt>
                <c:pt idx="10">
                  <c:v>80</c:v>
                </c:pt>
                <c:pt idx="11">
                  <c:v>102</c:v>
                </c:pt>
                <c:pt idx="12">
                  <c:v>66</c:v>
                </c:pt>
                <c:pt idx="13">
                  <c:v>33</c:v>
                </c:pt>
                <c:pt idx="14">
                  <c:v>17</c:v>
                </c:pt>
                <c:pt idx="15">
                  <c:v>15</c:v>
                </c:pt>
                <c:pt idx="16">
                  <c:v>27</c:v>
                </c:pt>
                <c:pt idx="17">
                  <c:v>8</c:v>
                </c:pt>
                <c:pt idx="18">
                  <c:v>17</c:v>
                </c:pt>
                <c:pt idx="19">
                  <c:v>134</c:v>
                </c:pt>
                <c:pt idx="20">
                  <c:v>111</c:v>
                </c:pt>
                <c:pt idx="21">
                  <c:v>81</c:v>
                </c:pt>
                <c:pt idx="22">
                  <c:v>81</c:v>
                </c:pt>
                <c:pt idx="23">
                  <c:v>66</c:v>
                </c:pt>
                <c:pt idx="24">
                  <c:v>54</c:v>
                </c:pt>
                <c:pt idx="25">
                  <c:v>67</c:v>
                </c:pt>
                <c:pt idx="26">
                  <c:v>32</c:v>
                </c:pt>
                <c:pt idx="27">
                  <c:v>11</c:v>
                </c:pt>
              </c:numCache>
            </c:numRef>
          </c:val>
          <c:smooth val="0"/>
          <c:extLst>
            <c:ext xmlns:c16="http://schemas.microsoft.com/office/drawing/2014/chart" uri="{C3380CC4-5D6E-409C-BE32-E72D297353CC}">
              <c16:uniqueId val="{00000000-85C7-4D77-867C-8EEA66D8EEF5}"/>
            </c:ext>
          </c:extLst>
        </c:ser>
        <c:dLbls>
          <c:showLegendKey val="0"/>
          <c:showVal val="0"/>
          <c:showCatName val="0"/>
          <c:showSerName val="0"/>
          <c:showPercent val="0"/>
          <c:showBubbleSize val="0"/>
        </c:dLbls>
        <c:smooth val="0"/>
        <c:axId val="144387776"/>
        <c:axId val="144390728"/>
      </c:lineChart>
      <c:dateAx>
        <c:axId val="14438777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144390728"/>
        <c:crosses val="autoZero"/>
        <c:auto val="1"/>
        <c:lblOffset val="100"/>
        <c:baseTimeUnit val="days"/>
      </c:dateAx>
      <c:valAx>
        <c:axId val="14439072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14438777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CITIES design and lifestyle store</c:v>
                </c:pt>
              </c:strCache>
            </c:strRef>
          </c:tx>
          <c:spPr>
            <a:ln w="28575" cap="rnd">
              <a:solidFill>
                <a:schemeClr val="accent1"/>
              </a:solidFill>
              <a:round/>
            </a:ln>
            <a:effectLst/>
          </c:spPr>
          <c:marker>
            <c:symbol val="none"/>
          </c:marker>
          <c:cat>
            <c:numRef>
              <c:f>Sheet1!$A$2:$A$29</c:f>
              <c:numCache>
                <c:formatCode>m/d/yyyy</c:formatCode>
                <c:ptCount val="28"/>
                <c:pt idx="0">
                  <c:v>43132</c:v>
                </c:pt>
                <c:pt idx="1">
                  <c:v>43133</c:v>
                </c:pt>
                <c:pt idx="2">
                  <c:v>43134</c:v>
                </c:pt>
                <c:pt idx="3">
                  <c:v>43135</c:v>
                </c:pt>
                <c:pt idx="4">
                  <c:v>43136</c:v>
                </c:pt>
                <c:pt idx="5">
                  <c:v>43137</c:v>
                </c:pt>
                <c:pt idx="6">
                  <c:v>43138</c:v>
                </c:pt>
                <c:pt idx="7">
                  <c:v>43139</c:v>
                </c:pt>
                <c:pt idx="8">
                  <c:v>43140</c:v>
                </c:pt>
                <c:pt idx="9">
                  <c:v>43141</c:v>
                </c:pt>
                <c:pt idx="10">
                  <c:v>43142</c:v>
                </c:pt>
                <c:pt idx="11">
                  <c:v>43143</c:v>
                </c:pt>
                <c:pt idx="12">
                  <c:v>43144</c:v>
                </c:pt>
                <c:pt idx="13">
                  <c:v>43145</c:v>
                </c:pt>
                <c:pt idx="14">
                  <c:v>43146</c:v>
                </c:pt>
                <c:pt idx="15">
                  <c:v>43147</c:v>
                </c:pt>
                <c:pt idx="16">
                  <c:v>43148</c:v>
                </c:pt>
                <c:pt idx="17">
                  <c:v>43149</c:v>
                </c:pt>
                <c:pt idx="18">
                  <c:v>43150</c:v>
                </c:pt>
                <c:pt idx="19">
                  <c:v>43151</c:v>
                </c:pt>
                <c:pt idx="20">
                  <c:v>43152</c:v>
                </c:pt>
                <c:pt idx="21">
                  <c:v>43153</c:v>
                </c:pt>
                <c:pt idx="22">
                  <c:v>43154</c:v>
                </c:pt>
                <c:pt idx="23">
                  <c:v>43155</c:v>
                </c:pt>
                <c:pt idx="24">
                  <c:v>43156</c:v>
                </c:pt>
                <c:pt idx="25">
                  <c:v>43157</c:v>
                </c:pt>
                <c:pt idx="26">
                  <c:v>43158</c:v>
                </c:pt>
                <c:pt idx="27">
                  <c:v>43159</c:v>
                </c:pt>
              </c:numCache>
            </c:numRef>
          </c:cat>
          <c:val>
            <c:numRef>
              <c:f>Sheet1!$B$2:$B$29</c:f>
              <c:numCache>
                <c:formatCode>General</c:formatCode>
                <c:ptCount val="28"/>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pt idx="24">
                  <c:v>0</c:v>
                </c:pt>
                <c:pt idx="25">
                  <c:v>0</c:v>
                </c:pt>
                <c:pt idx="26">
                  <c:v>0</c:v>
                </c:pt>
                <c:pt idx="27">
                  <c:v>0</c:v>
                </c:pt>
              </c:numCache>
            </c:numRef>
          </c:val>
          <c:smooth val="0"/>
          <c:extLst>
            <c:ext xmlns:c16="http://schemas.microsoft.com/office/drawing/2014/chart" uri="{C3380CC4-5D6E-409C-BE32-E72D297353CC}">
              <c16:uniqueId val="{00000000-8E37-406C-865C-DE743F8A9E57}"/>
            </c:ext>
          </c:extLst>
        </c:ser>
        <c:dLbls>
          <c:showLegendKey val="0"/>
          <c:showVal val="0"/>
          <c:showCatName val="0"/>
          <c:showSerName val="0"/>
          <c:showPercent val="0"/>
          <c:showBubbleSize val="0"/>
        </c:dLbls>
        <c:smooth val="0"/>
        <c:axId val="144385808"/>
        <c:axId val="144388432"/>
      </c:lineChart>
      <c:dateAx>
        <c:axId val="14438580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144388432"/>
        <c:crosses val="autoZero"/>
        <c:auto val="1"/>
        <c:lblOffset val="100"/>
        <c:baseTimeUnit val="days"/>
      </c:dateAx>
      <c:valAx>
        <c:axId val="14438843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14438580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CITIES design and lifestyle store</c:v>
                </c:pt>
              </c:strCache>
            </c:strRef>
          </c:tx>
          <c:spPr>
            <a:ln w="28575" cap="rnd">
              <a:solidFill>
                <a:schemeClr val="accent1"/>
              </a:solidFill>
              <a:round/>
            </a:ln>
            <a:effectLst/>
          </c:spPr>
          <c:marker>
            <c:symbol val="none"/>
          </c:marker>
          <c:cat>
            <c:numRef>
              <c:f>Sheet1!$A$2:$A$29</c:f>
              <c:numCache>
                <c:formatCode>m/d/yyyy</c:formatCode>
                <c:ptCount val="28"/>
                <c:pt idx="0">
                  <c:v>43132</c:v>
                </c:pt>
                <c:pt idx="1">
                  <c:v>43133</c:v>
                </c:pt>
                <c:pt idx="2">
                  <c:v>43134</c:v>
                </c:pt>
                <c:pt idx="3">
                  <c:v>43135</c:v>
                </c:pt>
                <c:pt idx="4">
                  <c:v>43136</c:v>
                </c:pt>
                <c:pt idx="5">
                  <c:v>43137</c:v>
                </c:pt>
                <c:pt idx="6">
                  <c:v>43138</c:v>
                </c:pt>
                <c:pt idx="7">
                  <c:v>43139</c:v>
                </c:pt>
                <c:pt idx="8">
                  <c:v>43140</c:v>
                </c:pt>
                <c:pt idx="9">
                  <c:v>43141</c:v>
                </c:pt>
                <c:pt idx="10">
                  <c:v>43142</c:v>
                </c:pt>
                <c:pt idx="11">
                  <c:v>43143</c:v>
                </c:pt>
                <c:pt idx="12">
                  <c:v>43144</c:v>
                </c:pt>
                <c:pt idx="13">
                  <c:v>43145</c:v>
                </c:pt>
                <c:pt idx="14">
                  <c:v>43146</c:v>
                </c:pt>
                <c:pt idx="15">
                  <c:v>43147</c:v>
                </c:pt>
                <c:pt idx="16">
                  <c:v>43148</c:v>
                </c:pt>
                <c:pt idx="17">
                  <c:v>43149</c:v>
                </c:pt>
                <c:pt idx="18">
                  <c:v>43150</c:v>
                </c:pt>
                <c:pt idx="19">
                  <c:v>43151</c:v>
                </c:pt>
                <c:pt idx="20">
                  <c:v>43152</c:v>
                </c:pt>
                <c:pt idx="21">
                  <c:v>43153</c:v>
                </c:pt>
                <c:pt idx="22">
                  <c:v>43154</c:v>
                </c:pt>
                <c:pt idx="23">
                  <c:v>43155</c:v>
                </c:pt>
                <c:pt idx="24">
                  <c:v>43156</c:v>
                </c:pt>
                <c:pt idx="25">
                  <c:v>43157</c:v>
                </c:pt>
                <c:pt idx="26">
                  <c:v>43158</c:v>
                </c:pt>
                <c:pt idx="27">
                  <c:v>43159</c:v>
                </c:pt>
              </c:numCache>
            </c:numRef>
          </c:cat>
          <c:val>
            <c:numRef>
              <c:f>Sheet1!$B$2:$B$29</c:f>
              <c:numCache>
                <c:formatCode>General</c:formatCode>
                <c:ptCount val="28"/>
                <c:pt idx="0">
                  <c:v>0</c:v>
                </c:pt>
                <c:pt idx="1">
                  <c:v>0</c:v>
                </c:pt>
                <c:pt idx="2">
                  <c:v>0</c:v>
                </c:pt>
                <c:pt idx="3">
                  <c:v>0</c:v>
                </c:pt>
                <c:pt idx="4">
                  <c:v>0</c:v>
                </c:pt>
                <c:pt idx="5">
                  <c:v>0</c:v>
                </c:pt>
                <c:pt idx="6">
                  <c:v>0</c:v>
                </c:pt>
                <c:pt idx="7">
                  <c:v>0</c:v>
                </c:pt>
                <c:pt idx="8">
                  <c:v>0</c:v>
                </c:pt>
                <c:pt idx="9">
                  <c:v>0</c:v>
                </c:pt>
                <c:pt idx="10">
                  <c:v>0</c:v>
                </c:pt>
                <c:pt idx="11">
                  <c:v>0</c:v>
                </c:pt>
                <c:pt idx="12">
                  <c:v>0</c:v>
                </c:pt>
                <c:pt idx="13">
                  <c:v>1</c:v>
                </c:pt>
                <c:pt idx="14">
                  <c:v>0</c:v>
                </c:pt>
                <c:pt idx="15">
                  <c:v>0</c:v>
                </c:pt>
                <c:pt idx="16">
                  <c:v>0</c:v>
                </c:pt>
                <c:pt idx="17">
                  <c:v>0</c:v>
                </c:pt>
                <c:pt idx="18">
                  <c:v>0</c:v>
                </c:pt>
                <c:pt idx="19">
                  <c:v>0</c:v>
                </c:pt>
                <c:pt idx="20">
                  <c:v>0</c:v>
                </c:pt>
                <c:pt idx="21">
                  <c:v>0</c:v>
                </c:pt>
                <c:pt idx="22">
                  <c:v>0</c:v>
                </c:pt>
                <c:pt idx="23">
                  <c:v>0</c:v>
                </c:pt>
                <c:pt idx="24">
                  <c:v>0</c:v>
                </c:pt>
                <c:pt idx="25">
                  <c:v>0</c:v>
                </c:pt>
                <c:pt idx="26">
                  <c:v>0</c:v>
                </c:pt>
                <c:pt idx="27">
                  <c:v>0</c:v>
                </c:pt>
              </c:numCache>
            </c:numRef>
          </c:val>
          <c:smooth val="0"/>
          <c:extLst>
            <c:ext xmlns:c16="http://schemas.microsoft.com/office/drawing/2014/chart" uri="{C3380CC4-5D6E-409C-BE32-E72D297353CC}">
              <c16:uniqueId val="{00000000-E5FE-4A95-874B-56F47157B040}"/>
            </c:ext>
          </c:extLst>
        </c:ser>
        <c:dLbls>
          <c:showLegendKey val="0"/>
          <c:showVal val="0"/>
          <c:showCatName val="0"/>
          <c:showSerName val="0"/>
          <c:showPercent val="0"/>
          <c:showBubbleSize val="0"/>
        </c:dLbls>
        <c:smooth val="0"/>
        <c:axId val="144395976"/>
        <c:axId val="144399584"/>
      </c:lineChart>
      <c:dateAx>
        <c:axId val="14439597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144399584"/>
        <c:crosses val="autoZero"/>
        <c:auto val="1"/>
        <c:lblOffset val="100"/>
        <c:baseTimeUnit val="days"/>
      </c:dateAx>
      <c:valAx>
        <c:axId val="14439958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14439597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CITIES design and lifestyle store</c:v>
                </c:pt>
              </c:strCache>
            </c:strRef>
          </c:tx>
          <c:spPr>
            <a:ln w="28575" cap="rnd">
              <a:solidFill>
                <a:schemeClr val="accent1"/>
              </a:solidFill>
              <a:round/>
            </a:ln>
            <a:effectLst/>
          </c:spPr>
          <c:marker>
            <c:symbol val="none"/>
          </c:marker>
          <c:cat>
            <c:numRef>
              <c:f>Sheet1!$A$2:$A$29</c:f>
              <c:numCache>
                <c:formatCode>m/d/yyyy</c:formatCode>
                <c:ptCount val="28"/>
                <c:pt idx="0">
                  <c:v>43132</c:v>
                </c:pt>
                <c:pt idx="1">
                  <c:v>43133</c:v>
                </c:pt>
                <c:pt idx="2">
                  <c:v>43134</c:v>
                </c:pt>
                <c:pt idx="3">
                  <c:v>43135</c:v>
                </c:pt>
                <c:pt idx="4">
                  <c:v>43136</c:v>
                </c:pt>
                <c:pt idx="5">
                  <c:v>43137</c:v>
                </c:pt>
                <c:pt idx="6">
                  <c:v>43138</c:v>
                </c:pt>
                <c:pt idx="7">
                  <c:v>43139</c:v>
                </c:pt>
                <c:pt idx="8">
                  <c:v>43140</c:v>
                </c:pt>
                <c:pt idx="9">
                  <c:v>43141</c:v>
                </c:pt>
                <c:pt idx="10">
                  <c:v>43142</c:v>
                </c:pt>
                <c:pt idx="11">
                  <c:v>43143</c:v>
                </c:pt>
                <c:pt idx="12">
                  <c:v>43144</c:v>
                </c:pt>
                <c:pt idx="13">
                  <c:v>43145</c:v>
                </c:pt>
                <c:pt idx="14">
                  <c:v>43146</c:v>
                </c:pt>
                <c:pt idx="15">
                  <c:v>43147</c:v>
                </c:pt>
                <c:pt idx="16">
                  <c:v>43148</c:v>
                </c:pt>
                <c:pt idx="17">
                  <c:v>43149</c:v>
                </c:pt>
                <c:pt idx="18">
                  <c:v>43150</c:v>
                </c:pt>
                <c:pt idx="19">
                  <c:v>43151</c:v>
                </c:pt>
                <c:pt idx="20">
                  <c:v>43152</c:v>
                </c:pt>
                <c:pt idx="21">
                  <c:v>43153</c:v>
                </c:pt>
                <c:pt idx="22">
                  <c:v>43154</c:v>
                </c:pt>
                <c:pt idx="23">
                  <c:v>43155</c:v>
                </c:pt>
                <c:pt idx="24">
                  <c:v>43156</c:v>
                </c:pt>
                <c:pt idx="25">
                  <c:v>43157</c:v>
                </c:pt>
                <c:pt idx="26">
                  <c:v>43158</c:v>
                </c:pt>
                <c:pt idx="27">
                  <c:v>43159</c:v>
                </c:pt>
              </c:numCache>
            </c:numRef>
          </c:cat>
          <c:val>
            <c:numRef>
              <c:f>Sheet1!$B$2:$B$29</c:f>
              <c:numCache>
                <c:formatCode>General</c:formatCode>
                <c:ptCount val="28"/>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pt idx="24">
                  <c:v>0</c:v>
                </c:pt>
                <c:pt idx="25">
                  <c:v>0</c:v>
                </c:pt>
                <c:pt idx="26">
                  <c:v>0</c:v>
                </c:pt>
                <c:pt idx="27">
                  <c:v>0</c:v>
                </c:pt>
              </c:numCache>
            </c:numRef>
          </c:val>
          <c:smooth val="0"/>
          <c:extLst>
            <c:ext xmlns:c16="http://schemas.microsoft.com/office/drawing/2014/chart" uri="{C3380CC4-5D6E-409C-BE32-E72D297353CC}">
              <c16:uniqueId val="{00000000-21BD-47A4-8926-EA5BC227CB5D}"/>
            </c:ext>
          </c:extLst>
        </c:ser>
        <c:dLbls>
          <c:showLegendKey val="0"/>
          <c:showVal val="0"/>
          <c:showCatName val="0"/>
          <c:showSerName val="0"/>
          <c:showPercent val="0"/>
          <c:showBubbleSize val="0"/>
        </c:dLbls>
        <c:smooth val="0"/>
        <c:axId val="144404504"/>
        <c:axId val="144403192"/>
      </c:lineChart>
      <c:dateAx>
        <c:axId val="14440450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144403192"/>
        <c:crosses val="autoZero"/>
        <c:auto val="1"/>
        <c:lblOffset val="100"/>
        <c:baseTimeUnit val="days"/>
      </c:dateAx>
      <c:valAx>
        <c:axId val="14440319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14440450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CITIES design and lifestyle store</c:v>
                </c:pt>
              </c:strCache>
            </c:strRef>
          </c:tx>
          <c:spPr>
            <a:ln w="28575" cap="rnd">
              <a:solidFill>
                <a:schemeClr val="accent1"/>
              </a:solidFill>
              <a:round/>
            </a:ln>
            <a:effectLst/>
          </c:spPr>
          <c:marker>
            <c:symbol val="none"/>
          </c:marker>
          <c:cat>
            <c:numRef>
              <c:f>Sheet1!$A$2:$A$29</c:f>
              <c:numCache>
                <c:formatCode>m/d/yyyy</c:formatCode>
                <c:ptCount val="28"/>
                <c:pt idx="0">
                  <c:v>43132</c:v>
                </c:pt>
                <c:pt idx="1">
                  <c:v>43133</c:v>
                </c:pt>
                <c:pt idx="2">
                  <c:v>43134</c:v>
                </c:pt>
                <c:pt idx="3">
                  <c:v>43135</c:v>
                </c:pt>
                <c:pt idx="4">
                  <c:v>43136</c:v>
                </c:pt>
                <c:pt idx="5">
                  <c:v>43137</c:v>
                </c:pt>
                <c:pt idx="6">
                  <c:v>43138</c:v>
                </c:pt>
                <c:pt idx="7">
                  <c:v>43139</c:v>
                </c:pt>
                <c:pt idx="8">
                  <c:v>43140</c:v>
                </c:pt>
                <c:pt idx="9">
                  <c:v>43141</c:v>
                </c:pt>
                <c:pt idx="10">
                  <c:v>43142</c:v>
                </c:pt>
                <c:pt idx="11">
                  <c:v>43143</c:v>
                </c:pt>
                <c:pt idx="12">
                  <c:v>43144</c:v>
                </c:pt>
                <c:pt idx="13">
                  <c:v>43145</c:v>
                </c:pt>
                <c:pt idx="14">
                  <c:v>43146</c:v>
                </c:pt>
                <c:pt idx="15">
                  <c:v>43147</c:v>
                </c:pt>
                <c:pt idx="16">
                  <c:v>43148</c:v>
                </c:pt>
                <c:pt idx="17">
                  <c:v>43149</c:v>
                </c:pt>
                <c:pt idx="18">
                  <c:v>43150</c:v>
                </c:pt>
                <c:pt idx="19">
                  <c:v>43151</c:v>
                </c:pt>
                <c:pt idx="20">
                  <c:v>43152</c:v>
                </c:pt>
                <c:pt idx="21">
                  <c:v>43153</c:v>
                </c:pt>
                <c:pt idx="22">
                  <c:v>43154</c:v>
                </c:pt>
                <c:pt idx="23">
                  <c:v>43155</c:v>
                </c:pt>
                <c:pt idx="24">
                  <c:v>43156</c:v>
                </c:pt>
                <c:pt idx="25">
                  <c:v>43157</c:v>
                </c:pt>
                <c:pt idx="26">
                  <c:v>43158</c:v>
                </c:pt>
                <c:pt idx="27">
                  <c:v>43159</c:v>
                </c:pt>
              </c:numCache>
            </c:numRef>
          </c:cat>
          <c:val>
            <c:numRef>
              <c:f>Sheet1!$B$2:$B$29</c:f>
              <c:numCache>
                <c:formatCode>General</c:formatCode>
                <c:ptCount val="28"/>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pt idx="24">
                  <c:v>0</c:v>
                </c:pt>
                <c:pt idx="25">
                  <c:v>0</c:v>
                </c:pt>
                <c:pt idx="26">
                  <c:v>0</c:v>
                </c:pt>
                <c:pt idx="27">
                  <c:v>0</c:v>
                </c:pt>
              </c:numCache>
            </c:numRef>
          </c:val>
          <c:smooth val="0"/>
          <c:extLst>
            <c:ext xmlns:c16="http://schemas.microsoft.com/office/drawing/2014/chart" uri="{C3380CC4-5D6E-409C-BE32-E72D297353CC}">
              <c16:uniqueId val="{00000000-B819-4A5A-9890-75E3360DA632}"/>
            </c:ext>
          </c:extLst>
        </c:ser>
        <c:dLbls>
          <c:showLegendKey val="0"/>
          <c:showVal val="0"/>
          <c:showCatName val="0"/>
          <c:showSerName val="0"/>
          <c:showPercent val="0"/>
          <c:showBubbleSize val="0"/>
        </c:dLbls>
        <c:smooth val="0"/>
        <c:axId val="144403848"/>
        <c:axId val="144400240"/>
      </c:lineChart>
      <c:dateAx>
        <c:axId val="14440384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144400240"/>
        <c:crosses val="autoZero"/>
        <c:auto val="1"/>
        <c:lblOffset val="100"/>
        <c:baseTimeUnit val="days"/>
      </c:dateAx>
      <c:valAx>
        <c:axId val="14440024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14440384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CITIES design and lifestyle store</c:v>
                </c:pt>
              </c:strCache>
            </c:strRef>
          </c:tx>
          <c:spPr>
            <a:ln w="28575" cap="rnd">
              <a:solidFill>
                <a:schemeClr val="accent1"/>
              </a:solidFill>
              <a:round/>
            </a:ln>
            <a:effectLst/>
          </c:spPr>
          <c:marker>
            <c:symbol val="none"/>
          </c:marker>
          <c:cat>
            <c:numRef>
              <c:f>Sheet1!$A$2:$A$29</c:f>
              <c:numCache>
                <c:formatCode>m/d/yyyy</c:formatCode>
                <c:ptCount val="28"/>
                <c:pt idx="0">
                  <c:v>43132</c:v>
                </c:pt>
                <c:pt idx="1">
                  <c:v>43133</c:v>
                </c:pt>
                <c:pt idx="2">
                  <c:v>43134</c:v>
                </c:pt>
                <c:pt idx="3">
                  <c:v>43135</c:v>
                </c:pt>
                <c:pt idx="4">
                  <c:v>43136</c:v>
                </c:pt>
                <c:pt idx="5">
                  <c:v>43137</c:v>
                </c:pt>
                <c:pt idx="6">
                  <c:v>43138</c:v>
                </c:pt>
                <c:pt idx="7">
                  <c:v>43139</c:v>
                </c:pt>
                <c:pt idx="8">
                  <c:v>43140</c:v>
                </c:pt>
                <c:pt idx="9">
                  <c:v>43141</c:v>
                </c:pt>
                <c:pt idx="10">
                  <c:v>43142</c:v>
                </c:pt>
                <c:pt idx="11">
                  <c:v>43143</c:v>
                </c:pt>
                <c:pt idx="12">
                  <c:v>43144</c:v>
                </c:pt>
                <c:pt idx="13">
                  <c:v>43145</c:v>
                </c:pt>
                <c:pt idx="14">
                  <c:v>43146</c:v>
                </c:pt>
                <c:pt idx="15">
                  <c:v>43147</c:v>
                </c:pt>
                <c:pt idx="16">
                  <c:v>43148</c:v>
                </c:pt>
                <c:pt idx="17">
                  <c:v>43149</c:v>
                </c:pt>
                <c:pt idx="18">
                  <c:v>43150</c:v>
                </c:pt>
                <c:pt idx="19">
                  <c:v>43151</c:v>
                </c:pt>
                <c:pt idx="20">
                  <c:v>43152</c:v>
                </c:pt>
                <c:pt idx="21">
                  <c:v>43153</c:v>
                </c:pt>
                <c:pt idx="22">
                  <c:v>43154</c:v>
                </c:pt>
                <c:pt idx="23">
                  <c:v>43155</c:v>
                </c:pt>
                <c:pt idx="24">
                  <c:v>43156</c:v>
                </c:pt>
                <c:pt idx="25">
                  <c:v>43157</c:v>
                </c:pt>
                <c:pt idx="26">
                  <c:v>43158</c:v>
                </c:pt>
                <c:pt idx="27">
                  <c:v>43159</c:v>
                </c:pt>
              </c:numCache>
            </c:numRef>
          </c:cat>
          <c:val>
            <c:numRef>
              <c:f>Sheet1!$B$2:$B$29</c:f>
              <c:numCache>
                <c:formatCode>General</c:formatCode>
                <c:ptCount val="28"/>
                <c:pt idx="0">
                  <c:v>15393</c:v>
                </c:pt>
                <c:pt idx="1">
                  <c:v>15417</c:v>
                </c:pt>
                <c:pt idx="2">
                  <c:v>15416</c:v>
                </c:pt>
                <c:pt idx="3">
                  <c:v>15417</c:v>
                </c:pt>
                <c:pt idx="4">
                  <c:v>15418</c:v>
                </c:pt>
                <c:pt idx="5">
                  <c:v>15418</c:v>
                </c:pt>
                <c:pt idx="6">
                  <c:v>15438</c:v>
                </c:pt>
                <c:pt idx="7">
                  <c:v>15486</c:v>
                </c:pt>
                <c:pt idx="8">
                  <c:v>15539</c:v>
                </c:pt>
                <c:pt idx="9">
                  <c:v>15627</c:v>
                </c:pt>
                <c:pt idx="10">
                  <c:v>15661</c:v>
                </c:pt>
                <c:pt idx="11">
                  <c:v>15695</c:v>
                </c:pt>
                <c:pt idx="12">
                  <c:v>15725</c:v>
                </c:pt>
                <c:pt idx="13">
                  <c:v>15728</c:v>
                </c:pt>
                <c:pt idx="14">
                  <c:v>15721</c:v>
                </c:pt>
                <c:pt idx="15">
                  <c:v>15722</c:v>
                </c:pt>
                <c:pt idx="16">
                  <c:v>15723</c:v>
                </c:pt>
                <c:pt idx="17">
                  <c:v>15723</c:v>
                </c:pt>
                <c:pt idx="18">
                  <c:v>15725</c:v>
                </c:pt>
                <c:pt idx="19">
                  <c:v>15752</c:v>
                </c:pt>
                <c:pt idx="20">
                  <c:v>15777</c:v>
                </c:pt>
                <c:pt idx="21">
                  <c:v>15798</c:v>
                </c:pt>
                <c:pt idx="22">
                  <c:v>15836</c:v>
                </c:pt>
                <c:pt idx="23">
                  <c:v>15868</c:v>
                </c:pt>
                <c:pt idx="24">
                  <c:v>15905</c:v>
                </c:pt>
                <c:pt idx="25">
                  <c:v>15921</c:v>
                </c:pt>
                <c:pt idx="26">
                  <c:v>15920</c:v>
                </c:pt>
                <c:pt idx="27">
                  <c:v>15918</c:v>
                </c:pt>
              </c:numCache>
            </c:numRef>
          </c:val>
          <c:smooth val="0"/>
          <c:extLst>
            <c:ext xmlns:c16="http://schemas.microsoft.com/office/drawing/2014/chart" uri="{C3380CC4-5D6E-409C-BE32-E72D297353CC}">
              <c16:uniqueId val="{00000000-D7F0-46B0-82CD-DC5C0D69797C}"/>
            </c:ext>
          </c:extLst>
        </c:ser>
        <c:dLbls>
          <c:showLegendKey val="0"/>
          <c:showVal val="0"/>
          <c:showCatName val="0"/>
          <c:showSerName val="0"/>
          <c:showPercent val="0"/>
          <c:showBubbleSize val="0"/>
        </c:dLbls>
        <c:smooth val="0"/>
        <c:axId val="144405488"/>
        <c:axId val="144379576"/>
      </c:lineChart>
      <c:dateAx>
        <c:axId val="14440548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144379576"/>
        <c:crosses val="autoZero"/>
        <c:auto val="1"/>
        <c:lblOffset val="100"/>
        <c:baseTimeUnit val="days"/>
      </c:dateAx>
      <c:valAx>
        <c:axId val="14437957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14440548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CITIES design and lifestyle store</c:v>
                </c:pt>
              </c:strCache>
            </c:strRef>
          </c:tx>
          <c:spPr>
            <a:ln w="28575" cap="rnd">
              <a:solidFill>
                <a:schemeClr val="accent1"/>
              </a:solidFill>
              <a:round/>
            </a:ln>
            <a:effectLst/>
          </c:spPr>
          <c:marker>
            <c:symbol val="none"/>
          </c:marker>
          <c:cat>
            <c:numRef>
              <c:f>Sheet1!$A$2:$A$29</c:f>
              <c:numCache>
                <c:formatCode>m/d/yyyy</c:formatCode>
                <c:ptCount val="28"/>
                <c:pt idx="0">
                  <c:v>43132</c:v>
                </c:pt>
                <c:pt idx="1">
                  <c:v>43133</c:v>
                </c:pt>
                <c:pt idx="2">
                  <c:v>43134</c:v>
                </c:pt>
                <c:pt idx="3">
                  <c:v>43135</c:v>
                </c:pt>
                <c:pt idx="4">
                  <c:v>43136</c:v>
                </c:pt>
                <c:pt idx="5">
                  <c:v>43137</c:v>
                </c:pt>
                <c:pt idx="6">
                  <c:v>43138</c:v>
                </c:pt>
                <c:pt idx="7">
                  <c:v>43139</c:v>
                </c:pt>
                <c:pt idx="8">
                  <c:v>43140</c:v>
                </c:pt>
                <c:pt idx="9">
                  <c:v>43141</c:v>
                </c:pt>
                <c:pt idx="10">
                  <c:v>43142</c:v>
                </c:pt>
                <c:pt idx="11">
                  <c:v>43143</c:v>
                </c:pt>
                <c:pt idx="12">
                  <c:v>43144</c:v>
                </c:pt>
                <c:pt idx="13">
                  <c:v>43145</c:v>
                </c:pt>
                <c:pt idx="14">
                  <c:v>43146</c:v>
                </c:pt>
                <c:pt idx="15">
                  <c:v>43147</c:v>
                </c:pt>
                <c:pt idx="16">
                  <c:v>43148</c:v>
                </c:pt>
                <c:pt idx="17">
                  <c:v>43149</c:v>
                </c:pt>
                <c:pt idx="18">
                  <c:v>43150</c:v>
                </c:pt>
                <c:pt idx="19">
                  <c:v>43151</c:v>
                </c:pt>
                <c:pt idx="20">
                  <c:v>43152</c:v>
                </c:pt>
                <c:pt idx="21">
                  <c:v>43153</c:v>
                </c:pt>
                <c:pt idx="22">
                  <c:v>43154</c:v>
                </c:pt>
                <c:pt idx="23">
                  <c:v>43155</c:v>
                </c:pt>
                <c:pt idx="24">
                  <c:v>43156</c:v>
                </c:pt>
                <c:pt idx="25">
                  <c:v>43157</c:v>
                </c:pt>
                <c:pt idx="26">
                  <c:v>43158</c:v>
                </c:pt>
                <c:pt idx="27">
                  <c:v>43159</c:v>
                </c:pt>
              </c:numCache>
            </c:numRef>
          </c:cat>
          <c:val>
            <c:numRef>
              <c:f>Sheet1!$B$2:$B$29</c:f>
              <c:numCache>
                <c:formatCode>General</c:formatCode>
                <c:ptCount val="28"/>
                <c:pt idx="0">
                  <c:v>3</c:v>
                </c:pt>
                <c:pt idx="1">
                  <c:v>4</c:v>
                </c:pt>
                <c:pt idx="2">
                  <c:v>1</c:v>
                </c:pt>
                <c:pt idx="3">
                  <c:v>2</c:v>
                </c:pt>
                <c:pt idx="4">
                  <c:v>0</c:v>
                </c:pt>
                <c:pt idx="5">
                  <c:v>0</c:v>
                </c:pt>
                <c:pt idx="6">
                  <c:v>1</c:v>
                </c:pt>
                <c:pt idx="7">
                  <c:v>4</c:v>
                </c:pt>
                <c:pt idx="8">
                  <c:v>4</c:v>
                </c:pt>
                <c:pt idx="9">
                  <c:v>2</c:v>
                </c:pt>
                <c:pt idx="10">
                  <c:v>3</c:v>
                </c:pt>
                <c:pt idx="11">
                  <c:v>1</c:v>
                </c:pt>
                <c:pt idx="12">
                  <c:v>4</c:v>
                </c:pt>
                <c:pt idx="13">
                  <c:v>2</c:v>
                </c:pt>
                <c:pt idx="14">
                  <c:v>5</c:v>
                </c:pt>
                <c:pt idx="15">
                  <c:v>0</c:v>
                </c:pt>
                <c:pt idx="16">
                  <c:v>1</c:v>
                </c:pt>
                <c:pt idx="17">
                  <c:v>1</c:v>
                </c:pt>
                <c:pt idx="18">
                  <c:v>1</c:v>
                </c:pt>
                <c:pt idx="19">
                  <c:v>1</c:v>
                </c:pt>
                <c:pt idx="20">
                  <c:v>4</c:v>
                </c:pt>
                <c:pt idx="21">
                  <c:v>1</c:v>
                </c:pt>
                <c:pt idx="22">
                  <c:v>0</c:v>
                </c:pt>
                <c:pt idx="23">
                  <c:v>1</c:v>
                </c:pt>
                <c:pt idx="24">
                  <c:v>2</c:v>
                </c:pt>
                <c:pt idx="25">
                  <c:v>4</c:v>
                </c:pt>
                <c:pt idx="26">
                  <c:v>0</c:v>
                </c:pt>
                <c:pt idx="27">
                  <c:v>3</c:v>
                </c:pt>
              </c:numCache>
            </c:numRef>
          </c:val>
          <c:smooth val="0"/>
          <c:extLst>
            <c:ext xmlns:c16="http://schemas.microsoft.com/office/drawing/2014/chart" uri="{C3380CC4-5D6E-409C-BE32-E72D297353CC}">
              <c16:uniqueId val="{00000000-1E0B-46E9-A670-02C065EFA578}"/>
            </c:ext>
          </c:extLst>
        </c:ser>
        <c:dLbls>
          <c:showLegendKey val="0"/>
          <c:showVal val="0"/>
          <c:showCatName val="0"/>
          <c:showSerName val="0"/>
          <c:showPercent val="0"/>
          <c:showBubbleSize val="0"/>
        </c:dLbls>
        <c:smooth val="0"/>
        <c:axId val="399197208"/>
        <c:axId val="399196224"/>
      </c:lineChart>
      <c:dateAx>
        <c:axId val="39919720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9196224"/>
        <c:crosses val="autoZero"/>
        <c:auto val="1"/>
        <c:lblOffset val="100"/>
        <c:baseTimeUnit val="days"/>
      </c:dateAx>
      <c:valAx>
        <c:axId val="39919622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919720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CITIES design and lifestyle store</c:v>
                </c:pt>
              </c:strCache>
            </c:strRef>
          </c:tx>
          <c:spPr>
            <a:ln w="28575" cap="rnd">
              <a:solidFill>
                <a:schemeClr val="accent1"/>
              </a:solidFill>
              <a:round/>
            </a:ln>
            <a:effectLst/>
          </c:spPr>
          <c:marker>
            <c:symbol val="none"/>
          </c:marker>
          <c:cat>
            <c:numRef>
              <c:f>Sheet1!$A$2:$A$29</c:f>
              <c:numCache>
                <c:formatCode>m/d/yyyy</c:formatCode>
                <c:ptCount val="28"/>
                <c:pt idx="0">
                  <c:v>43132</c:v>
                </c:pt>
                <c:pt idx="1">
                  <c:v>43133</c:v>
                </c:pt>
                <c:pt idx="2">
                  <c:v>43134</c:v>
                </c:pt>
                <c:pt idx="3">
                  <c:v>43135</c:v>
                </c:pt>
                <c:pt idx="4">
                  <c:v>43136</c:v>
                </c:pt>
                <c:pt idx="5">
                  <c:v>43137</c:v>
                </c:pt>
                <c:pt idx="6">
                  <c:v>43138</c:v>
                </c:pt>
                <c:pt idx="7">
                  <c:v>43139</c:v>
                </c:pt>
                <c:pt idx="8">
                  <c:v>43140</c:v>
                </c:pt>
                <c:pt idx="9">
                  <c:v>43141</c:v>
                </c:pt>
                <c:pt idx="10">
                  <c:v>43142</c:v>
                </c:pt>
                <c:pt idx="11">
                  <c:v>43143</c:v>
                </c:pt>
                <c:pt idx="12">
                  <c:v>43144</c:v>
                </c:pt>
                <c:pt idx="13">
                  <c:v>43145</c:v>
                </c:pt>
                <c:pt idx="14">
                  <c:v>43146</c:v>
                </c:pt>
                <c:pt idx="15">
                  <c:v>43147</c:v>
                </c:pt>
                <c:pt idx="16">
                  <c:v>43148</c:v>
                </c:pt>
                <c:pt idx="17">
                  <c:v>43149</c:v>
                </c:pt>
                <c:pt idx="18">
                  <c:v>43150</c:v>
                </c:pt>
                <c:pt idx="19">
                  <c:v>43151</c:v>
                </c:pt>
                <c:pt idx="20">
                  <c:v>43152</c:v>
                </c:pt>
                <c:pt idx="21">
                  <c:v>43153</c:v>
                </c:pt>
                <c:pt idx="22">
                  <c:v>43154</c:v>
                </c:pt>
                <c:pt idx="23">
                  <c:v>43155</c:v>
                </c:pt>
                <c:pt idx="24">
                  <c:v>43156</c:v>
                </c:pt>
                <c:pt idx="25">
                  <c:v>43157</c:v>
                </c:pt>
                <c:pt idx="26">
                  <c:v>43158</c:v>
                </c:pt>
                <c:pt idx="27">
                  <c:v>43159</c:v>
                </c:pt>
              </c:numCache>
            </c:numRef>
          </c:cat>
          <c:val>
            <c:numRef>
              <c:f>Sheet1!$B$2:$B$29</c:f>
              <c:numCache>
                <c:formatCode>General</c:formatCode>
                <c:ptCount val="28"/>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pt idx="24">
                  <c:v>0</c:v>
                </c:pt>
                <c:pt idx="25">
                  <c:v>0</c:v>
                </c:pt>
                <c:pt idx="26">
                  <c:v>0</c:v>
                </c:pt>
                <c:pt idx="27">
                  <c:v>0</c:v>
                </c:pt>
              </c:numCache>
            </c:numRef>
          </c:val>
          <c:smooth val="0"/>
          <c:extLst>
            <c:ext xmlns:c16="http://schemas.microsoft.com/office/drawing/2014/chart" uri="{C3380CC4-5D6E-409C-BE32-E72D297353CC}">
              <c16:uniqueId val="{00000000-56C9-437C-AAED-81B7DE9C23C2}"/>
            </c:ext>
          </c:extLst>
        </c:ser>
        <c:dLbls>
          <c:showLegendKey val="0"/>
          <c:showVal val="0"/>
          <c:showCatName val="0"/>
          <c:showSerName val="0"/>
          <c:showPercent val="0"/>
          <c:showBubbleSize val="0"/>
        </c:dLbls>
        <c:smooth val="0"/>
        <c:axId val="399202456"/>
        <c:axId val="399198520"/>
      </c:lineChart>
      <c:dateAx>
        <c:axId val="39920245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9198520"/>
        <c:crosses val="autoZero"/>
        <c:auto val="1"/>
        <c:lblOffset val="100"/>
        <c:baseTimeUnit val="days"/>
      </c:dateAx>
      <c:valAx>
        <c:axId val="39919852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920245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citiesdubai (Design &amp; Lifestyle Store)</c:v>
                </c:pt>
              </c:strCache>
            </c:strRef>
          </c:tx>
          <c:spPr>
            <a:ln w="28575" cap="rnd">
              <a:solidFill>
                <a:schemeClr val="accent1"/>
              </a:solidFill>
              <a:round/>
            </a:ln>
            <a:effectLst/>
          </c:spPr>
          <c:marker>
            <c:symbol val="none"/>
          </c:marker>
          <c:cat>
            <c:numRef>
              <c:f>Sheet1!$A$2:$A$29</c:f>
              <c:numCache>
                <c:formatCode>m/d/yyyy</c:formatCode>
                <c:ptCount val="28"/>
                <c:pt idx="0">
                  <c:v>43132</c:v>
                </c:pt>
                <c:pt idx="1">
                  <c:v>43133</c:v>
                </c:pt>
                <c:pt idx="2">
                  <c:v>43134</c:v>
                </c:pt>
                <c:pt idx="3">
                  <c:v>43135</c:v>
                </c:pt>
                <c:pt idx="4">
                  <c:v>43136</c:v>
                </c:pt>
                <c:pt idx="5">
                  <c:v>43137</c:v>
                </c:pt>
                <c:pt idx="6">
                  <c:v>43138</c:v>
                </c:pt>
                <c:pt idx="7">
                  <c:v>43139</c:v>
                </c:pt>
                <c:pt idx="8">
                  <c:v>43140</c:v>
                </c:pt>
                <c:pt idx="9">
                  <c:v>43141</c:v>
                </c:pt>
                <c:pt idx="10">
                  <c:v>43142</c:v>
                </c:pt>
                <c:pt idx="11">
                  <c:v>43143</c:v>
                </c:pt>
                <c:pt idx="12">
                  <c:v>43144</c:v>
                </c:pt>
                <c:pt idx="13">
                  <c:v>43145</c:v>
                </c:pt>
                <c:pt idx="14">
                  <c:v>43146</c:v>
                </c:pt>
                <c:pt idx="15">
                  <c:v>43147</c:v>
                </c:pt>
                <c:pt idx="16">
                  <c:v>43148</c:v>
                </c:pt>
                <c:pt idx="17">
                  <c:v>43149</c:v>
                </c:pt>
                <c:pt idx="18">
                  <c:v>43150</c:v>
                </c:pt>
                <c:pt idx="19">
                  <c:v>43151</c:v>
                </c:pt>
                <c:pt idx="20">
                  <c:v>43152</c:v>
                </c:pt>
                <c:pt idx="21">
                  <c:v>43153</c:v>
                </c:pt>
                <c:pt idx="22">
                  <c:v>43154</c:v>
                </c:pt>
                <c:pt idx="23">
                  <c:v>43155</c:v>
                </c:pt>
                <c:pt idx="24">
                  <c:v>43156</c:v>
                </c:pt>
                <c:pt idx="25">
                  <c:v>43157</c:v>
                </c:pt>
                <c:pt idx="26">
                  <c:v>43158</c:v>
                </c:pt>
                <c:pt idx="27">
                  <c:v>43159</c:v>
                </c:pt>
              </c:numCache>
            </c:numRef>
          </c:cat>
          <c:val>
            <c:numRef>
              <c:f>Sheet1!$B$2:$B$29</c:f>
              <c:numCache>
                <c:formatCode>General</c:formatCode>
                <c:ptCount val="28"/>
                <c:pt idx="0">
                  <c:v>-1</c:v>
                </c:pt>
                <c:pt idx="1">
                  <c:v>-1</c:v>
                </c:pt>
                <c:pt idx="2">
                  <c:v>2</c:v>
                </c:pt>
                <c:pt idx="3">
                  <c:v>1</c:v>
                </c:pt>
                <c:pt idx="4">
                  <c:v>1</c:v>
                </c:pt>
                <c:pt idx="5">
                  <c:v>2</c:v>
                </c:pt>
                <c:pt idx="6">
                  <c:v>0</c:v>
                </c:pt>
                <c:pt idx="7">
                  <c:v>3</c:v>
                </c:pt>
                <c:pt idx="8">
                  <c:v>-2</c:v>
                </c:pt>
                <c:pt idx="9">
                  <c:v>-1</c:v>
                </c:pt>
                <c:pt idx="10">
                  <c:v>1</c:v>
                </c:pt>
                <c:pt idx="11">
                  <c:v>-2</c:v>
                </c:pt>
                <c:pt idx="12">
                  <c:v>2</c:v>
                </c:pt>
                <c:pt idx="13">
                  <c:v>1</c:v>
                </c:pt>
                <c:pt idx="14">
                  <c:v>0</c:v>
                </c:pt>
                <c:pt idx="15">
                  <c:v>-2</c:v>
                </c:pt>
                <c:pt idx="16">
                  <c:v>1</c:v>
                </c:pt>
                <c:pt idx="17">
                  <c:v>0</c:v>
                </c:pt>
                <c:pt idx="18">
                  <c:v>1</c:v>
                </c:pt>
                <c:pt idx="19">
                  <c:v>0</c:v>
                </c:pt>
                <c:pt idx="20">
                  <c:v>-1</c:v>
                </c:pt>
                <c:pt idx="21">
                  <c:v>0</c:v>
                </c:pt>
                <c:pt idx="22">
                  <c:v>1</c:v>
                </c:pt>
                <c:pt idx="23">
                  <c:v>1</c:v>
                </c:pt>
                <c:pt idx="24">
                  <c:v>2</c:v>
                </c:pt>
                <c:pt idx="25">
                  <c:v>1</c:v>
                </c:pt>
                <c:pt idx="26">
                  <c:v>0</c:v>
                </c:pt>
                <c:pt idx="27">
                  <c:v>-1</c:v>
                </c:pt>
              </c:numCache>
            </c:numRef>
          </c:val>
          <c:smooth val="0"/>
          <c:extLst>
            <c:ext xmlns:c16="http://schemas.microsoft.com/office/drawing/2014/chart" uri="{C3380CC4-5D6E-409C-BE32-E72D297353CC}">
              <c16:uniqueId val="{00000000-EA7C-4CB2-AB09-11BDF5CA4712}"/>
            </c:ext>
          </c:extLst>
        </c:ser>
        <c:ser>
          <c:idx val="1"/>
          <c:order val="1"/>
          <c:tx>
            <c:strRef>
              <c:f>Sheet1!$C$1</c:f>
              <c:strCache>
                <c:ptCount val="1"/>
                <c:pt idx="0">
                  <c:v>citiesriyadh (Design &amp; Lifestyle Store)</c:v>
                </c:pt>
              </c:strCache>
            </c:strRef>
          </c:tx>
          <c:spPr>
            <a:ln w="28575" cap="rnd">
              <a:solidFill>
                <a:schemeClr val="accent2"/>
              </a:solidFill>
              <a:round/>
            </a:ln>
            <a:effectLst/>
          </c:spPr>
          <c:marker>
            <c:symbol val="none"/>
          </c:marker>
          <c:cat>
            <c:numRef>
              <c:f>Sheet1!$A$2:$A$29</c:f>
              <c:numCache>
                <c:formatCode>m/d/yyyy</c:formatCode>
                <c:ptCount val="28"/>
                <c:pt idx="0">
                  <c:v>43132</c:v>
                </c:pt>
                <c:pt idx="1">
                  <c:v>43133</c:v>
                </c:pt>
                <c:pt idx="2">
                  <c:v>43134</c:v>
                </c:pt>
                <c:pt idx="3">
                  <c:v>43135</c:v>
                </c:pt>
                <c:pt idx="4">
                  <c:v>43136</c:v>
                </c:pt>
                <c:pt idx="5">
                  <c:v>43137</c:v>
                </c:pt>
                <c:pt idx="6">
                  <c:v>43138</c:v>
                </c:pt>
                <c:pt idx="7">
                  <c:v>43139</c:v>
                </c:pt>
                <c:pt idx="8">
                  <c:v>43140</c:v>
                </c:pt>
                <c:pt idx="9">
                  <c:v>43141</c:v>
                </c:pt>
                <c:pt idx="10">
                  <c:v>43142</c:v>
                </c:pt>
                <c:pt idx="11">
                  <c:v>43143</c:v>
                </c:pt>
                <c:pt idx="12">
                  <c:v>43144</c:v>
                </c:pt>
                <c:pt idx="13">
                  <c:v>43145</c:v>
                </c:pt>
                <c:pt idx="14">
                  <c:v>43146</c:v>
                </c:pt>
                <c:pt idx="15">
                  <c:v>43147</c:v>
                </c:pt>
                <c:pt idx="16">
                  <c:v>43148</c:v>
                </c:pt>
                <c:pt idx="17">
                  <c:v>43149</c:v>
                </c:pt>
                <c:pt idx="18">
                  <c:v>43150</c:v>
                </c:pt>
                <c:pt idx="19">
                  <c:v>43151</c:v>
                </c:pt>
                <c:pt idx="20">
                  <c:v>43152</c:v>
                </c:pt>
                <c:pt idx="21">
                  <c:v>43153</c:v>
                </c:pt>
                <c:pt idx="22">
                  <c:v>43154</c:v>
                </c:pt>
                <c:pt idx="23">
                  <c:v>43155</c:v>
                </c:pt>
                <c:pt idx="24">
                  <c:v>43156</c:v>
                </c:pt>
                <c:pt idx="25">
                  <c:v>43157</c:v>
                </c:pt>
                <c:pt idx="26">
                  <c:v>43158</c:v>
                </c:pt>
                <c:pt idx="27">
                  <c:v>43159</c:v>
                </c:pt>
              </c:numCache>
            </c:numRef>
          </c:cat>
          <c:val>
            <c:numRef>
              <c:f>Sheet1!$C$2:$C$29</c:f>
              <c:numCache>
                <c:formatCode>General</c:formatCode>
                <c:ptCount val="28"/>
                <c:pt idx="0">
                  <c:v>2</c:v>
                </c:pt>
                <c:pt idx="1">
                  <c:v>0</c:v>
                </c:pt>
                <c:pt idx="2">
                  <c:v>0</c:v>
                </c:pt>
                <c:pt idx="3">
                  <c:v>0</c:v>
                </c:pt>
                <c:pt idx="4">
                  <c:v>0</c:v>
                </c:pt>
                <c:pt idx="5">
                  <c:v>0</c:v>
                </c:pt>
                <c:pt idx="6">
                  <c:v>0</c:v>
                </c:pt>
                <c:pt idx="7">
                  <c:v>0</c:v>
                </c:pt>
                <c:pt idx="8">
                  <c:v>0</c:v>
                </c:pt>
                <c:pt idx="9">
                  <c:v>1</c:v>
                </c:pt>
                <c:pt idx="10">
                  <c:v>0</c:v>
                </c:pt>
                <c:pt idx="11">
                  <c:v>0</c:v>
                </c:pt>
                <c:pt idx="12">
                  <c:v>0</c:v>
                </c:pt>
                <c:pt idx="13">
                  <c:v>0</c:v>
                </c:pt>
                <c:pt idx="14">
                  <c:v>0</c:v>
                </c:pt>
                <c:pt idx="15">
                  <c:v>0</c:v>
                </c:pt>
                <c:pt idx="16">
                  <c:v>0</c:v>
                </c:pt>
                <c:pt idx="17">
                  <c:v>0</c:v>
                </c:pt>
                <c:pt idx="18">
                  <c:v>1</c:v>
                </c:pt>
                <c:pt idx="19">
                  <c:v>1</c:v>
                </c:pt>
                <c:pt idx="20">
                  <c:v>0</c:v>
                </c:pt>
                <c:pt idx="21">
                  <c:v>0</c:v>
                </c:pt>
                <c:pt idx="22">
                  <c:v>0</c:v>
                </c:pt>
                <c:pt idx="23">
                  <c:v>0</c:v>
                </c:pt>
                <c:pt idx="24">
                  <c:v>0</c:v>
                </c:pt>
                <c:pt idx="25">
                  <c:v>0</c:v>
                </c:pt>
                <c:pt idx="26">
                  <c:v>0</c:v>
                </c:pt>
                <c:pt idx="27">
                  <c:v>0</c:v>
                </c:pt>
              </c:numCache>
            </c:numRef>
          </c:val>
          <c:smooth val="0"/>
          <c:extLst>
            <c:ext xmlns:c16="http://schemas.microsoft.com/office/drawing/2014/chart" uri="{C3380CC4-5D6E-409C-BE32-E72D297353CC}">
              <c16:uniqueId val="{00000001-EA7C-4CB2-AB09-11BDF5CA4712}"/>
            </c:ext>
          </c:extLst>
        </c:ser>
        <c:dLbls>
          <c:showLegendKey val="0"/>
          <c:showVal val="0"/>
          <c:showCatName val="0"/>
          <c:showSerName val="0"/>
          <c:showPercent val="0"/>
          <c:showBubbleSize val="0"/>
        </c:dLbls>
        <c:smooth val="0"/>
        <c:axId val="399205736"/>
        <c:axId val="399198848"/>
      </c:lineChart>
      <c:dateAx>
        <c:axId val="39920573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9198848"/>
        <c:crosses val="autoZero"/>
        <c:auto val="1"/>
        <c:lblOffset val="100"/>
        <c:baseTimeUnit val="days"/>
      </c:dateAx>
      <c:valAx>
        <c:axId val="39919884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920573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citiesdubai (Design &amp; Lifestyle Store)</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0.41280335402724999</c:v>
                </c:pt>
                <c:pt idx="1">
                  <c:v>0.42086591953559999</c:v>
                </c:pt>
                <c:pt idx="2">
                  <c:v>0.46993238962924</c:v>
                </c:pt>
                <c:pt idx="3">
                  <c:v>0.52637034818765005</c:v>
                </c:pt>
                <c:pt idx="4">
                  <c:v>1.1247278884141001</c:v>
                </c:pt>
                <c:pt idx="5">
                  <c:v>0.64903652342175</c:v>
                </c:pt>
                <c:pt idx="6">
                  <c:v>0.54422317181326996</c:v>
                </c:pt>
              </c:numCache>
            </c:numRef>
          </c:val>
          <c:extLst>
            <c:ext xmlns:c16="http://schemas.microsoft.com/office/drawing/2014/chart" uri="{C3380CC4-5D6E-409C-BE32-E72D297353CC}">
              <c16:uniqueId val="{00000000-6AC8-46B2-8E7C-3430E66E64FF}"/>
            </c:ext>
          </c:extLst>
        </c:ser>
        <c:ser>
          <c:idx val="1"/>
          <c:order val="1"/>
          <c:tx>
            <c:strRef>
              <c:f>Sheet1!$C$1</c:f>
              <c:strCache>
                <c:ptCount val="1"/>
                <c:pt idx="0">
                  <c:v>citiesriyadh (Design &amp; Lifestyle Store)</c:v>
                </c:pt>
              </c:strCache>
            </c:strRef>
          </c:tx>
          <c:spPr>
            <a:solidFill>
              <a:schemeClr val="accent2"/>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Sheet1!$C$2:$C$8</c:f>
              <c:numCache>
                <c:formatCode>General</c:formatCode>
                <c:ptCount val="7"/>
                <c:pt idx="0">
                  <c:v>0.53135179153094003</c:v>
                </c:pt>
                <c:pt idx="1">
                  <c:v>0.82043973941367998</c:v>
                </c:pt>
                <c:pt idx="2">
                  <c:v>1.2418566775244</c:v>
                </c:pt>
                <c:pt idx="3">
                  <c:v>1.1054560260585999</c:v>
                </c:pt>
                <c:pt idx="4">
                  <c:v>0.47638436482085</c:v>
                </c:pt>
                <c:pt idx="5">
                  <c:v>0.54763843648207999</c:v>
                </c:pt>
                <c:pt idx="6">
                  <c:v>0.82858306188925002</c:v>
                </c:pt>
              </c:numCache>
            </c:numRef>
          </c:val>
          <c:extLst>
            <c:ext xmlns:c16="http://schemas.microsoft.com/office/drawing/2014/chart" uri="{C3380CC4-5D6E-409C-BE32-E72D297353CC}">
              <c16:uniqueId val="{00000001-6AC8-46B2-8E7C-3430E66E64FF}"/>
            </c:ext>
          </c:extLst>
        </c:ser>
        <c:dLbls>
          <c:showLegendKey val="0"/>
          <c:showVal val="0"/>
          <c:showCatName val="0"/>
          <c:showSerName val="0"/>
          <c:showPercent val="0"/>
          <c:showBubbleSize val="0"/>
        </c:dLbls>
        <c:gapWidth val="219"/>
        <c:overlap val="-27"/>
        <c:axId val="399209344"/>
        <c:axId val="399216232"/>
      </c:barChart>
      <c:catAx>
        <c:axId val="39920934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9216232"/>
        <c:crosses val="autoZero"/>
        <c:auto val="1"/>
        <c:lblAlgn val="ctr"/>
        <c:lblOffset val="100"/>
        <c:noMultiLvlLbl val="0"/>
      </c:catAx>
      <c:valAx>
        <c:axId val="39921623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920934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CITIES design and lifestyle store</c:v>
                </c:pt>
              </c:strCache>
            </c:strRef>
          </c:tx>
          <c:spPr>
            <a:ln w="28575" cap="rnd">
              <a:solidFill>
                <a:schemeClr val="accent1"/>
              </a:solidFill>
              <a:round/>
            </a:ln>
            <a:effectLst/>
          </c:spPr>
          <c:marker>
            <c:symbol val="none"/>
          </c:marker>
          <c:cat>
            <c:numRef>
              <c:f>Sheet1!$A$2:$A$29</c:f>
              <c:numCache>
                <c:formatCode>m/d/yyyy</c:formatCode>
                <c:ptCount val="28"/>
                <c:pt idx="0">
                  <c:v>43132</c:v>
                </c:pt>
                <c:pt idx="1">
                  <c:v>43133</c:v>
                </c:pt>
                <c:pt idx="2">
                  <c:v>43134</c:v>
                </c:pt>
                <c:pt idx="3">
                  <c:v>43135</c:v>
                </c:pt>
                <c:pt idx="4">
                  <c:v>43136</c:v>
                </c:pt>
                <c:pt idx="5">
                  <c:v>43137</c:v>
                </c:pt>
                <c:pt idx="6">
                  <c:v>43138</c:v>
                </c:pt>
                <c:pt idx="7">
                  <c:v>43139</c:v>
                </c:pt>
                <c:pt idx="8">
                  <c:v>43140</c:v>
                </c:pt>
                <c:pt idx="9">
                  <c:v>43141</c:v>
                </c:pt>
                <c:pt idx="10">
                  <c:v>43142</c:v>
                </c:pt>
                <c:pt idx="11">
                  <c:v>43143</c:v>
                </c:pt>
                <c:pt idx="12">
                  <c:v>43144</c:v>
                </c:pt>
                <c:pt idx="13">
                  <c:v>43145</c:v>
                </c:pt>
                <c:pt idx="14">
                  <c:v>43146</c:v>
                </c:pt>
                <c:pt idx="15">
                  <c:v>43147</c:v>
                </c:pt>
                <c:pt idx="16">
                  <c:v>43148</c:v>
                </c:pt>
                <c:pt idx="17">
                  <c:v>43149</c:v>
                </c:pt>
                <c:pt idx="18">
                  <c:v>43150</c:v>
                </c:pt>
                <c:pt idx="19">
                  <c:v>43151</c:v>
                </c:pt>
                <c:pt idx="20">
                  <c:v>43152</c:v>
                </c:pt>
                <c:pt idx="21">
                  <c:v>43153</c:v>
                </c:pt>
                <c:pt idx="22">
                  <c:v>43154</c:v>
                </c:pt>
                <c:pt idx="23">
                  <c:v>43155</c:v>
                </c:pt>
                <c:pt idx="24">
                  <c:v>43156</c:v>
                </c:pt>
                <c:pt idx="25">
                  <c:v>43157</c:v>
                </c:pt>
                <c:pt idx="26">
                  <c:v>43158</c:v>
                </c:pt>
                <c:pt idx="27">
                  <c:v>43159</c:v>
                </c:pt>
              </c:numCache>
            </c:numRef>
          </c:cat>
          <c:val>
            <c:numRef>
              <c:f>Sheet1!$B$2:$B$29</c:f>
              <c:numCache>
                <c:formatCode>General</c:formatCode>
                <c:ptCount val="28"/>
                <c:pt idx="0">
                  <c:v>4</c:v>
                </c:pt>
                <c:pt idx="1">
                  <c:v>1</c:v>
                </c:pt>
                <c:pt idx="2">
                  <c:v>1</c:v>
                </c:pt>
                <c:pt idx="3">
                  <c:v>3</c:v>
                </c:pt>
                <c:pt idx="4">
                  <c:v>3</c:v>
                </c:pt>
                <c:pt idx="5">
                  <c:v>3</c:v>
                </c:pt>
                <c:pt idx="6">
                  <c:v>357</c:v>
                </c:pt>
                <c:pt idx="7">
                  <c:v>3</c:v>
                </c:pt>
                <c:pt idx="8">
                  <c:v>58</c:v>
                </c:pt>
                <c:pt idx="9">
                  <c:v>8</c:v>
                </c:pt>
                <c:pt idx="10">
                  <c:v>5</c:v>
                </c:pt>
                <c:pt idx="11">
                  <c:v>4</c:v>
                </c:pt>
                <c:pt idx="12">
                  <c:v>3</c:v>
                </c:pt>
                <c:pt idx="13">
                  <c:v>2</c:v>
                </c:pt>
                <c:pt idx="14">
                  <c:v>2</c:v>
                </c:pt>
                <c:pt idx="15">
                  <c:v>3</c:v>
                </c:pt>
                <c:pt idx="16">
                  <c:v>4</c:v>
                </c:pt>
                <c:pt idx="17">
                  <c:v>3</c:v>
                </c:pt>
                <c:pt idx="18">
                  <c:v>7</c:v>
                </c:pt>
                <c:pt idx="19">
                  <c:v>58</c:v>
                </c:pt>
                <c:pt idx="20">
                  <c:v>3</c:v>
                </c:pt>
                <c:pt idx="21">
                  <c:v>4</c:v>
                </c:pt>
                <c:pt idx="22">
                  <c:v>3</c:v>
                </c:pt>
                <c:pt idx="23">
                  <c:v>2</c:v>
                </c:pt>
                <c:pt idx="24">
                  <c:v>2</c:v>
                </c:pt>
                <c:pt idx="25">
                  <c:v>3</c:v>
                </c:pt>
                <c:pt idx="26">
                  <c:v>2</c:v>
                </c:pt>
                <c:pt idx="27">
                  <c:v>3</c:v>
                </c:pt>
              </c:numCache>
            </c:numRef>
          </c:val>
          <c:smooth val="0"/>
          <c:extLst>
            <c:ext xmlns:c16="http://schemas.microsoft.com/office/drawing/2014/chart" uri="{C3380CC4-5D6E-409C-BE32-E72D297353CC}">
              <c16:uniqueId val="{00000000-3C5A-4133-BBE1-9E362762199D}"/>
            </c:ext>
          </c:extLst>
        </c:ser>
        <c:dLbls>
          <c:showLegendKey val="0"/>
          <c:showVal val="0"/>
          <c:showCatName val="0"/>
          <c:showSerName val="0"/>
          <c:showPercent val="0"/>
          <c:showBubbleSize val="0"/>
        </c:dLbls>
        <c:smooth val="0"/>
        <c:axId val="399210656"/>
        <c:axId val="399210984"/>
      </c:lineChart>
      <c:dateAx>
        <c:axId val="39921065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9210984"/>
        <c:crosses val="autoZero"/>
        <c:auto val="1"/>
        <c:lblOffset val="100"/>
        <c:baseTimeUnit val="days"/>
      </c:dateAx>
      <c:valAx>
        <c:axId val="39921098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921065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CITIES design and lifestyle store</c:v>
                </c:pt>
              </c:strCache>
            </c:strRef>
          </c:tx>
          <c:spPr>
            <a:ln w="28575" cap="rnd">
              <a:solidFill>
                <a:schemeClr val="accent1"/>
              </a:solidFill>
              <a:round/>
            </a:ln>
            <a:effectLst/>
          </c:spPr>
          <c:marker>
            <c:symbol val="none"/>
          </c:marker>
          <c:cat>
            <c:numRef>
              <c:f>Sheet1!$A$2:$A$29</c:f>
              <c:numCache>
                <c:formatCode>m/d/yyyy</c:formatCode>
                <c:ptCount val="28"/>
                <c:pt idx="0">
                  <c:v>43132</c:v>
                </c:pt>
                <c:pt idx="1">
                  <c:v>43133</c:v>
                </c:pt>
                <c:pt idx="2">
                  <c:v>43134</c:v>
                </c:pt>
                <c:pt idx="3">
                  <c:v>43135</c:v>
                </c:pt>
                <c:pt idx="4">
                  <c:v>43136</c:v>
                </c:pt>
                <c:pt idx="5">
                  <c:v>43137</c:v>
                </c:pt>
                <c:pt idx="6">
                  <c:v>43138</c:v>
                </c:pt>
                <c:pt idx="7">
                  <c:v>43139</c:v>
                </c:pt>
                <c:pt idx="8">
                  <c:v>43140</c:v>
                </c:pt>
                <c:pt idx="9">
                  <c:v>43141</c:v>
                </c:pt>
                <c:pt idx="10">
                  <c:v>43142</c:v>
                </c:pt>
                <c:pt idx="11">
                  <c:v>43143</c:v>
                </c:pt>
                <c:pt idx="12">
                  <c:v>43144</c:v>
                </c:pt>
                <c:pt idx="13">
                  <c:v>43145</c:v>
                </c:pt>
                <c:pt idx="14">
                  <c:v>43146</c:v>
                </c:pt>
                <c:pt idx="15">
                  <c:v>43147</c:v>
                </c:pt>
                <c:pt idx="16">
                  <c:v>43148</c:v>
                </c:pt>
                <c:pt idx="17">
                  <c:v>43149</c:v>
                </c:pt>
                <c:pt idx="18">
                  <c:v>43150</c:v>
                </c:pt>
                <c:pt idx="19">
                  <c:v>43151</c:v>
                </c:pt>
                <c:pt idx="20">
                  <c:v>43152</c:v>
                </c:pt>
                <c:pt idx="21">
                  <c:v>43153</c:v>
                </c:pt>
                <c:pt idx="22">
                  <c:v>43154</c:v>
                </c:pt>
                <c:pt idx="23">
                  <c:v>43155</c:v>
                </c:pt>
                <c:pt idx="24">
                  <c:v>43156</c:v>
                </c:pt>
                <c:pt idx="25">
                  <c:v>43157</c:v>
                </c:pt>
                <c:pt idx="26">
                  <c:v>43158</c:v>
                </c:pt>
                <c:pt idx="27">
                  <c:v>43159</c:v>
                </c:pt>
              </c:numCache>
            </c:numRef>
          </c:cat>
          <c:val>
            <c:numRef>
              <c:f>Sheet1!$B$2:$B$29</c:f>
              <c:numCache>
                <c:formatCode>General</c:formatCode>
                <c:ptCount val="28"/>
                <c:pt idx="0">
                  <c:v>5</c:v>
                </c:pt>
                <c:pt idx="1">
                  <c:v>1</c:v>
                </c:pt>
                <c:pt idx="2">
                  <c:v>1</c:v>
                </c:pt>
                <c:pt idx="3">
                  <c:v>3</c:v>
                </c:pt>
                <c:pt idx="4">
                  <c:v>3</c:v>
                </c:pt>
                <c:pt idx="5">
                  <c:v>3</c:v>
                </c:pt>
                <c:pt idx="6">
                  <c:v>378</c:v>
                </c:pt>
                <c:pt idx="7">
                  <c:v>4</c:v>
                </c:pt>
                <c:pt idx="8">
                  <c:v>145</c:v>
                </c:pt>
                <c:pt idx="9">
                  <c:v>9</c:v>
                </c:pt>
                <c:pt idx="10">
                  <c:v>5</c:v>
                </c:pt>
                <c:pt idx="11">
                  <c:v>5</c:v>
                </c:pt>
                <c:pt idx="12">
                  <c:v>3</c:v>
                </c:pt>
                <c:pt idx="13">
                  <c:v>2</c:v>
                </c:pt>
                <c:pt idx="14">
                  <c:v>2</c:v>
                </c:pt>
                <c:pt idx="15">
                  <c:v>3</c:v>
                </c:pt>
                <c:pt idx="16">
                  <c:v>4</c:v>
                </c:pt>
                <c:pt idx="17">
                  <c:v>3</c:v>
                </c:pt>
                <c:pt idx="18">
                  <c:v>7</c:v>
                </c:pt>
                <c:pt idx="19">
                  <c:v>63</c:v>
                </c:pt>
                <c:pt idx="20">
                  <c:v>3</c:v>
                </c:pt>
                <c:pt idx="21">
                  <c:v>4</c:v>
                </c:pt>
                <c:pt idx="22">
                  <c:v>3</c:v>
                </c:pt>
                <c:pt idx="23">
                  <c:v>2</c:v>
                </c:pt>
                <c:pt idx="24">
                  <c:v>2</c:v>
                </c:pt>
                <c:pt idx="25">
                  <c:v>3</c:v>
                </c:pt>
                <c:pt idx="26">
                  <c:v>3</c:v>
                </c:pt>
                <c:pt idx="27">
                  <c:v>3</c:v>
                </c:pt>
              </c:numCache>
            </c:numRef>
          </c:val>
          <c:smooth val="0"/>
          <c:extLst>
            <c:ext xmlns:c16="http://schemas.microsoft.com/office/drawing/2014/chart" uri="{C3380CC4-5D6E-409C-BE32-E72D297353CC}">
              <c16:uniqueId val="{00000000-AFA3-4F38-B9A5-EBFF79381439}"/>
            </c:ext>
          </c:extLst>
        </c:ser>
        <c:dLbls>
          <c:showLegendKey val="0"/>
          <c:showVal val="0"/>
          <c:showCatName val="0"/>
          <c:showSerName val="0"/>
          <c:showPercent val="0"/>
          <c:showBubbleSize val="0"/>
        </c:dLbls>
        <c:smooth val="0"/>
        <c:axId val="399213280"/>
        <c:axId val="399214592"/>
      </c:lineChart>
      <c:dateAx>
        <c:axId val="39921328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9214592"/>
        <c:crosses val="autoZero"/>
        <c:auto val="1"/>
        <c:lblOffset val="100"/>
        <c:baseTimeUnit val="days"/>
      </c:dateAx>
      <c:valAx>
        <c:axId val="39921459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921328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CITIES design and lifestyle store</c:v>
                </c:pt>
              </c:strCache>
            </c:strRef>
          </c:tx>
          <c:spPr>
            <a:solidFill>
              <a:schemeClr val="accent1"/>
            </a:solidFill>
            <a:ln>
              <a:noFill/>
            </a:ln>
            <a:effectLst/>
          </c:spPr>
          <c:invertIfNegative val="0"/>
          <c:cat>
            <c:strRef>
              <c:f>Sheet1!$A$2:$A$6</c:f>
              <c:strCache>
                <c:ptCount val="5"/>
                <c:pt idx="0">
                  <c:v>0h - 2h</c:v>
                </c:pt>
                <c:pt idx="1">
                  <c:v>2h - 8h</c:v>
                </c:pt>
                <c:pt idx="2">
                  <c:v>8h - 24h</c:v>
                </c:pt>
                <c:pt idx="3">
                  <c:v>24h+</c:v>
                </c:pt>
                <c:pt idx="4">
                  <c:v>Not responded</c:v>
                </c:pt>
              </c:strCache>
            </c:strRef>
          </c:cat>
          <c:val>
            <c:numRef>
              <c:f>Sheet1!$B$2:$B$6</c:f>
              <c:numCache>
                <c:formatCode>General</c:formatCode>
                <c:ptCount val="5"/>
                <c:pt idx="0">
                  <c:v>0</c:v>
                </c:pt>
                <c:pt idx="1">
                  <c:v>0</c:v>
                </c:pt>
                <c:pt idx="2">
                  <c:v>0</c:v>
                </c:pt>
                <c:pt idx="3">
                  <c:v>0</c:v>
                </c:pt>
                <c:pt idx="4">
                  <c:v>0</c:v>
                </c:pt>
              </c:numCache>
            </c:numRef>
          </c:val>
          <c:extLst>
            <c:ext xmlns:c16="http://schemas.microsoft.com/office/drawing/2014/chart" uri="{C3380CC4-5D6E-409C-BE32-E72D297353CC}">
              <c16:uniqueId val="{00000000-429B-4300-AED2-99B14F2FAC6D}"/>
            </c:ext>
          </c:extLst>
        </c:ser>
        <c:dLbls>
          <c:showLegendKey val="0"/>
          <c:showVal val="0"/>
          <c:showCatName val="0"/>
          <c:showSerName val="0"/>
          <c:showPercent val="0"/>
          <c:showBubbleSize val="0"/>
        </c:dLbls>
        <c:gapWidth val="219"/>
        <c:overlap val="-27"/>
        <c:axId val="399219512"/>
        <c:axId val="399219184"/>
      </c:barChart>
      <c:catAx>
        <c:axId val="39921951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9219184"/>
        <c:crosses val="autoZero"/>
        <c:auto val="1"/>
        <c:lblAlgn val="ctr"/>
        <c:lblOffset val="100"/>
        <c:noMultiLvlLbl val="0"/>
      </c:catAx>
      <c:valAx>
        <c:axId val="39921918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921951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0h - 2h</c:v>
                </c:pt>
              </c:strCache>
            </c:strRef>
          </c:tx>
          <c:spPr>
            <a:solidFill>
              <a:schemeClr val="accent1"/>
            </a:solidFill>
            <a:ln>
              <a:noFill/>
            </a:ln>
            <a:effectLst/>
          </c:spPr>
          <c:invertIfNegative val="0"/>
          <c:cat>
            <c:strRef>
              <c:f>Sheet1!$A$2</c:f>
              <c:strCache>
                <c:ptCount val="1"/>
                <c:pt idx="0">
                  <c:v>CITIES design and lifestyle store</c:v>
                </c:pt>
              </c:strCache>
            </c:strRef>
          </c:cat>
          <c:val>
            <c:numRef>
              <c:f>Sheet1!$B$2</c:f>
              <c:numCache>
                <c:formatCode>General</c:formatCode>
                <c:ptCount val="1"/>
                <c:pt idx="0">
                  <c:v>0</c:v>
                </c:pt>
              </c:numCache>
            </c:numRef>
          </c:val>
          <c:extLst>
            <c:ext xmlns:c16="http://schemas.microsoft.com/office/drawing/2014/chart" uri="{C3380CC4-5D6E-409C-BE32-E72D297353CC}">
              <c16:uniqueId val="{00000000-E364-42B8-9E0F-C9E55AA014A2}"/>
            </c:ext>
          </c:extLst>
        </c:ser>
        <c:ser>
          <c:idx val="1"/>
          <c:order val="1"/>
          <c:tx>
            <c:strRef>
              <c:f>Sheet1!$C$1</c:f>
              <c:strCache>
                <c:ptCount val="1"/>
                <c:pt idx="0">
                  <c:v>2h - 8h</c:v>
                </c:pt>
              </c:strCache>
            </c:strRef>
          </c:tx>
          <c:spPr>
            <a:solidFill>
              <a:schemeClr val="accent2"/>
            </a:solidFill>
            <a:ln>
              <a:noFill/>
            </a:ln>
            <a:effectLst/>
          </c:spPr>
          <c:invertIfNegative val="0"/>
          <c:cat>
            <c:strRef>
              <c:f>Sheet1!$A$2</c:f>
              <c:strCache>
                <c:ptCount val="1"/>
                <c:pt idx="0">
                  <c:v>CITIES design and lifestyle store</c:v>
                </c:pt>
              </c:strCache>
            </c:strRef>
          </c:cat>
          <c:val>
            <c:numRef>
              <c:f>Sheet1!$C$2</c:f>
              <c:numCache>
                <c:formatCode>General</c:formatCode>
                <c:ptCount val="1"/>
                <c:pt idx="0">
                  <c:v>0</c:v>
                </c:pt>
              </c:numCache>
            </c:numRef>
          </c:val>
          <c:extLst>
            <c:ext xmlns:c16="http://schemas.microsoft.com/office/drawing/2014/chart" uri="{C3380CC4-5D6E-409C-BE32-E72D297353CC}">
              <c16:uniqueId val="{00000001-E364-42B8-9E0F-C9E55AA014A2}"/>
            </c:ext>
          </c:extLst>
        </c:ser>
        <c:ser>
          <c:idx val="2"/>
          <c:order val="2"/>
          <c:tx>
            <c:strRef>
              <c:f>Sheet1!$D$1</c:f>
              <c:strCache>
                <c:ptCount val="1"/>
                <c:pt idx="0">
                  <c:v>8h - 24h</c:v>
                </c:pt>
              </c:strCache>
            </c:strRef>
          </c:tx>
          <c:spPr>
            <a:solidFill>
              <a:schemeClr val="accent3"/>
            </a:solidFill>
            <a:ln>
              <a:noFill/>
            </a:ln>
            <a:effectLst/>
          </c:spPr>
          <c:invertIfNegative val="0"/>
          <c:cat>
            <c:strRef>
              <c:f>Sheet1!$A$2</c:f>
              <c:strCache>
                <c:ptCount val="1"/>
                <c:pt idx="0">
                  <c:v>CITIES design and lifestyle store</c:v>
                </c:pt>
              </c:strCache>
            </c:strRef>
          </c:cat>
          <c:val>
            <c:numRef>
              <c:f>Sheet1!$D$2</c:f>
              <c:numCache>
                <c:formatCode>General</c:formatCode>
                <c:ptCount val="1"/>
                <c:pt idx="0">
                  <c:v>0</c:v>
                </c:pt>
              </c:numCache>
            </c:numRef>
          </c:val>
          <c:extLst>
            <c:ext xmlns:c16="http://schemas.microsoft.com/office/drawing/2014/chart" uri="{C3380CC4-5D6E-409C-BE32-E72D297353CC}">
              <c16:uniqueId val="{00000002-E364-42B8-9E0F-C9E55AA014A2}"/>
            </c:ext>
          </c:extLst>
        </c:ser>
        <c:ser>
          <c:idx val="3"/>
          <c:order val="3"/>
          <c:tx>
            <c:strRef>
              <c:f>Sheet1!$E$1</c:f>
              <c:strCache>
                <c:ptCount val="1"/>
                <c:pt idx="0">
                  <c:v>24h+</c:v>
                </c:pt>
              </c:strCache>
            </c:strRef>
          </c:tx>
          <c:spPr>
            <a:solidFill>
              <a:schemeClr val="accent4"/>
            </a:solidFill>
            <a:ln>
              <a:noFill/>
            </a:ln>
            <a:effectLst/>
          </c:spPr>
          <c:invertIfNegative val="0"/>
          <c:cat>
            <c:strRef>
              <c:f>Sheet1!$A$2</c:f>
              <c:strCache>
                <c:ptCount val="1"/>
                <c:pt idx="0">
                  <c:v>CITIES design and lifestyle store</c:v>
                </c:pt>
              </c:strCache>
            </c:strRef>
          </c:cat>
          <c:val>
            <c:numRef>
              <c:f>Sheet1!$E$2</c:f>
              <c:numCache>
                <c:formatCode>General</c:formatCode>
                <c:ptCount val="1"/>
                <c:pt idx="0">
                  <c:v>0</c:v>
                </c:pt>
              </c:numCache>
            </c:numRef>
          </c:val>
          <c:extLst>
            <c:ext xmlns:c16="http://schemas.microsoft.com/office/drawing/2014/chart" uri="{C3380CC4-5D6E-409C-BE32-E72D297353CC}">
              <c16:uniqueId val="{00000003-E364-42B8-9E0F-C9E55AA014A2}"/>
            </c:ext>
          </c:extLst>
        </c:ser>
        <c:ser>
          <c:idx val="4"/>
          <c:order val="4"/>
          <c:tx>
            <c:strRef>
              <c:f>Sheet1!$F$1</c:f>
              <c:strCache>
                <c:ptCount val="1"/>
                <c:pt idx="0">
                  <c:v>Not responded</c:v>
                </c:pt>
              </c:strCache>
            </c:strRef>
          </c:tx>
          <c:spPr>
            <a:solidFill>
              <a:schemeClr val="accent5"/>
            </a:solidFill>
            <a:ln>
              <a:noFill/>
            </a:ln>
            <a:effectLst/>
          </c:spPr>
          <c:invertIfNegative val="0"/>
          <c:cat>
            <c:strRef>
              <c:f>Sheet1!$A$2</c:f>
              <c:strCache>
                <c:ptCount val="1"/>
                <c:pt idx="0">
                  <c:v>CITIES design and lifestyle store</c:v>
                </c:pt>
              </c:strCache>
            </c:strRef>
          </c:cat>
          <c:val>
            <c:numRef>
              <c:f>Sheet1!$F$2</c:f>
              <c:numCache>
                <c:formatCode>General</c:formatCode>
                <c:ptCount val="1"/>
                <c:pt idx="0">
                  <c:v>0</c:v>
                </c:pt>
              </c:numCache>
            </c:numRef>
          </c:val>
          <c:extLst>
            <c:ext xmlns:c16="http://schemas.microsoft.com/office/drawing/2014/chart" uri="{C3380CC4-5D6E-409C-BE32-E72D297353CC}">
              <c16:uniqueId val="{00000004-E364-42B8-9E0F-C9E55AA014A2}"/>
            </c:ext>
          </c:extLst>
        </c:ser>
        <c:dLbls>
          <c:showLegendKey val="0"/>
          <c:showVal val="0"/>
          <c:showCatName val="0"/>
          <c:showSerName val="0"/>
          <c:showPercent val="0"/>
          <c:showBubbleSize val="0"/>
        </c:dLbls>
        <c:gapWidth val="150"/>
        <c:overlap val="100"/>
        <c:axId val="399225416"/>
        <c:axId val="399223776"/>
      </c:barChart>
      <c:catAx>
        <c:axId val="39922541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9223776"/>
        <c:crosses val="autoZero"/>
        <c:auto val="1"/>
        <c:lblAlgn val="ctr"/>
        <c:lblOffset val="100"/>
        <c:noMultiLvlLbl val="0"/>
      </c:catAx>
      <c:valAx>
        <c:axId val="399223776"/>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922541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2.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3.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4.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5.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6.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7.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8.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9.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0.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2.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4.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5.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7.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3/7/2018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3/7/2018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3/7/2018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3/7/2018</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3/7/2018</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3/7/2018</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3/7/2018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3/7/2018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3/7/2018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3/7/2018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chart" Target="../charts/chart9.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chart" Target="../charts/chart10.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chart" Target="../charts/chart11.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chart" Target="../charts/chart12.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chart" Target="../charts/chart13.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chart" Target="../charts/chart14.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chart" Target="../charts/chart15.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chart" Target="../charts/chart16.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chart" Target="../charts/chart17.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chart" Target="../charts/chart18.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chart" Target="../charts/chart19.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chart" Target="../charts/chart20.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chart" Target="../charts/chart21.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chart" Target="../charts/chart22.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chart" Target="../charts/chart23.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chart" Target="../charts/chart24.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chart" Target="../charts/chart25.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chart" Target="../charts/chart26.xm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chart" Target="../charts/chart27.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2024C10-CF29-4498-A95D-E4E1097DE577}"/>
              </a:ext>
            </a:extLst>
          </p:cNvPr>
          <p:cNvSpPr>
            <a:spLocks noGrp="1"/>
          </p:cNvSpPr>
          <p:nvPr>
            <p:ph type="ctrTitle"/>
          </p:nvPr>
        </p:nvSpPr>
        <p:spPr/>
        <p:txBody>
          <a:bodyPr/>
          <a:lstStyle/>
          <a:p>
            <a:r>
              <a:rPr lang="en-US"/>
              <a:t>My Dashboard</a:t>
            </a:r>
          </a:p>
        </p:txBody>
      </p:sp>
      <p:sp>
        <p:nvSpPr>
          <p:cNvPr id="3" name="Subtitle 2">
            <a:extLst>
              <a:ext uri="{FF2B5EF4-FFF2-40B4-BE49-F238E27FC236}">
                <a16:creationId xmlns:a16="http://schemas.microsoft.com/office/drawing/2014/main" id="{6E2D9AAE-CE93-467B-9229-BBD849744191}"/>
              </a:ext>
            </a:extLst>
          </p:cNvPr>
          <p:cNvSpPr>
            <a:spLocks noGrp="1"/>
          </p:cNvSpPr>
          <p:nvPr>
            <p:ph type="subTitle" idx="1"/>
          </p:nvPr>
        </p:nvSpPr>
        <p:spPr/>
        <p:txBody>
          <a:bodyPr/>
          <a:lstStyle/>
          <a:p>
            <a:r>
              <a:rPr lang="en-US"/>
              <a:t>Bridge Capital Holding</a:t>
            </a:r>
          </a:p>
        </p:txBody>
      </p:sp>
    </p:spTree>
    <p:extLst>
      <p:ext uri="{BB962C8B-B14F-4D97-AF65-F5344CB8AC3E}">
        <p14:creationId xmlns:p14="http://schemas.microsoft.com/office/powerpoint/2010/main" val="286064804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19BE577-4046-4FB0-992F-16B63AE05EBF}"/>
              </a:ext>
            </a:extLst>
          </p:cNvPr>
          <p:cNvSpPr>
            <a:spLocks noGrp="1"/>
          </p:cNvSpPr>
          <p:nvPr>
            <p:ph type="title"/>
          </p:nvPr>
        </p:nvSpPr>
        <p:spPr/>
        <p:txBody>
          <a:bodyPr/>
          <a:lstStyle/>
          <a:p>
            <a:r>
              <a:rPr lang="en-US"/>
              <a:t>Facebook Key Metrics Table</a:t>
            </a:r>
          </a:p>
        </p:txBody>
      </p:sp>
      <p:graphicFrame>
        <p:nvGraphicFramePr>
          <p:cNvPr id="5" name="Table Placeholder 4">
            <a:extLst>
              <a:ext uri="{FF2B5EF4-FFF2-40B4-BE49-F238E27FC236}">
                <a16:creationId xmlns:a16="http://schemas.microsoft.com/office/drawing/2014/main" id="{D150943A-EED7-4243-9216-8151CD3E0859}"/>
              </a:ext>
            </a:extLst>
          </p:cNvPr>
          <p:cNvGraphicFramePr>
            <a:graphicFrameLocks noGrp="1"/>
          </p:cNvGraphicFramePr>
          <p:nvPr>
            <p:ph type="tbl" sz="quarter" idx="13"/>
            <p:extLst>
              <p:ext uri="{D42A27DB-BD31-4B8C-83A1-F6EECF244321}">
                <p14:modId xmlns:p14="http://schemas.microsoft.com/office/powerpoint/2010/main" val="144548090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1229143594"/>
                    </a:ext>
                  </a:extLst>
                </a:gridCol>
                <a:gridCol w="740664">
                  <a:extLst>
                    <a:ext uri="{9D8B030D-6E8A-4147-A177-3AD203B41FA5}">
                      <a16:colId xmlns:a16="http://schemas.microsoft.com/office/drawing/2014/main" val="689061787"/>
                    </a:ext>
                  </a:extLst>
                </a:gridCol>
                <a:gridCol w="740664">
                  <a:extLst>
                    <a:ext uri="{9D8B030D-6E8A-4147-A177-3AD203B41FA5}">
                      <a16:colId xmlns:a16="http://schemas.microsoft.com/office/drawing/2014/main" val="3317412191"/>
                    </a:ext>
                  </a:extLst>
                </a:gridCol>
                <a:gridCol w="740664">
                  <a:extLst>
                    <a:ext uri="{9D8B030D-6E8A-4147-A177-3AD203B41FA5}">
                      <a16:colId xmlns:a16="http://schemas.microsoft.com/office/drawing/2014/main" val="2651050375"/>
                    </a:ext>
                  </a:extLst>
                </a:gridCol>
                <a:gridCol w="740664">
                  <a:extLst>
                    <a:ext uri="{9D8B030D-6E8A-4147-A177-3AD203B41FA5}">
                      <a16:colId xmlns:a16="http://schemas.microsoft.com/office/drawing/2014/main" val="2850172783"/>
                    </a:ext>
                  </a:extLst>
                </a:gridCol>
                <a:gridCol w="740664">
                  <a:extLst>
                    <a:ext uri="{9D8B030D-6E8A-4147-A177-3AD203B41FA5}">
                      <a16:colId xmlns:a16="http://schemas.microsoft.com/office/drawing/2014/main" val="387453987"/>
                    </a:ext>
                  </a:extLst>
                </a:gridCol>
                <a:gridCol w="740664">
                  <a:extLst>
                    <a:ext uri="{9D8B030D-6E8A-4147-A177-3AD203B41FA5}">
                      <a16:colId xmlns:a16="http://schemas.microsoft.com/office/drawing/2014/main" val="871000230"/>
                    </a:ext>
                  </a:extLst>
                </a:gridCol>
                <a:gridCol w="740664">
                  <a:extLst>
                    <a:ext uri="{9D8B030D-6E8A-4147-A177-3AD203B41FA5}">
                      <a16:colId xmlns:a16="http://schemas.microsoft.com/office/drawing/2014/main" val="4101832988"/>
                    </a:ext>
                  </a:extLst>
                </a:gridCol>
                <a:gridCol w="740664">
                  <a:extLst>
                    <a:ext uri="{9D8B030D-6E8A-4147-A177-3AD203B41FA5}">
                      <a16:colId xmlns:a16="http://schemas.microsoft.com/office/drawing/2014/main" val="3978137677"/>
                    </a:ext>
                  </a:extLst>
                </a:gridCol>
                <a:gridCol w="740664">
                  <a:extLst>
                    <a:ext uri="{9D8B030D-6E8A-4147-A177-3AD203B41FA5}">
                      <a16:colId xmlns:a16="http://schemas.microsoft.com/office/drawing/2014/main" val="3990909453"/>
                    </a:ext>
                  </a:extLst>
                </a:gridCol>
              </a:tblGrid>
              <a:tr h="370840">
                <a:tc>
                  <a:txBody>
                    <a:bodyPr/>
                    <a:lstStyle/>
                    <a:p>
                      <a:r>
                        <a:rPr lang="en-US" sz="1000"/>
                        <a:t>Name</a:t>
                      </a:r>
                    </a:p>
                  </a:txBody>
                  <a:tcPr/>
                </a:tc>
                <a:tc>
                  <a:txBody>
                    <a:bodyPr/>
                    <a:lstStyle/>
                    <a:p>
                      <a:r>
                        <a:rPr lang="en-US" sz="1000"/>
                        <a:t>Fans</a:t>
                      </a:r>
                    </a:p>
                  </a:txBody>
                  <a:tcPr/>
                </a:tc>
                <a:tc>
                  <a:txBody>
                    <a:bodyPr/>
                    <a:lstStyle/>
                    <a:p>
                      <a:r>
                        <a:rPr lang="en-US" sz="1000"/>
                        <a:t>+/-</a:t>
                      </a:r>
                    </a:p>
                  </a:txBody>
                  <a:tcPr/>
                </a:tc>
                <a:tc>
                  <a:txBody>
                    <a:bodyPr/>
                    <a:lstStyle/>
                    <a:p>
                      <a:r>
                        <a:rPr lang="en-US" sz="1000"/>
                        <a:t>Posts</a:t>
                      </a:r>
                    </a:p>
                  </a:txBody>
                  <a:tcPr/>
                </a:tc>
                <a:tc>
                  <a:txBody>
                    <a:bodyPr/>
                    <a:lstStyle/>
                    <a:p>
                      <a:r>
                        <a:rPr lang="en-US" sz="1000"/>
                        <a:t>Reactions</a:t>
                      </a:r>
                    </a:p>
                  </a:txBody>
                  <a:tcPr/>
                </a:tc>
                <a:tc>
                  <a:txBody>
                    <a:bodyPr/>
                    <a:lstStyle/>
                    <a:p>
                      <a:r>
                        <a:rPr lang="en-US" sz="1000"/>
                        <a:t>Comments</a:t>
                      </a:r>
                    </a:p>
                  </a:txBody>
                  <a:tcPr/>
                </a:tc>
                <a:tc>
                  <a:txBody>
                    <a:bodyPr/>
                    <a:lstStyle/>
                    <a:p>
                      <a:r>
                        <a:rPr lang="en-US" sz="1000"/>
                        <a:t>Shares</a:t>
                      </a:r>
                    </a:p>
                  </a:txBody>
                  <a:tcPr/>
                </a:tc>
                <a:tc>
                  <a:txBody>
                    <a:bodyPr/>
                    <a:lstStyle/>
                    <a:p>
                      <a:r>
                        <a:rPr lang="en-US" sz="1000"/>
                        <a:t>User Posts</a:t>
                      </a:r>
                    </a:p>
                  </a:txBody>
                  <a:tcPr/>
                </a:tc>
                <a:tc>
                  <a:txBody>
                    <a:bodyPr/>
                    <a:lstStyle/>
                    <a:p>
                      <a:r>
                        <a:rPr lang="en-US" sz="1000"/>
                        <a:t>I-Rate</a:t>
                      </a:r>
                    </a:p>
                  </a:txBody>
                  <a:tcPr/>
                </a:tc>
                <a:tc>
                  <a:txBody>
                    <a:bodyPr/>
                    <a:lstStyle/>
                    <a:p>
                      <a:r>
                        <a:rPr lang="en-US" sz="1000"/>
                        <a:t>Response Rate</a:t>
                      </a:r>
                    </a:p>
                  </a:txBody>
                  <a:tcPr/>
                </a:tc>
                <a:extLst>
                  <a:ext uri="{0D108BD9-81ED-4DB2-BD59-A6C34878D82A}">
                    <a16:rowId xmlns:a16="http://schemas.microsoft.com/office/drawing/2014/main" val="2378233732"/>
                  </a:ext>
                </a:extLst>
              </a:tr>
              <a:tr h="370840">
                <a:tc>
                  <a:txBody>
                    <a:bodyPr/>
                    <a:lstStyle/>
                    <a:p>
                      <a:r>
                        <a:rPr lang="en-US" sz="1000"/>
                        <a:t>CITIES design and lifestyle store</a:t>
                      </a:r>
                    </a:p>
                  </a:txBody>
                  <a:tcPr/>
                </a:tc>
                <a:tc>
                  <a:txBody>
                    <a:bodyPr/>
                    <a:lstStyle/>
                    <a:p>
                      <a:r>
                        <a:rPr lang="en-US" sz="1000"/>
                        <a:t>15921</a:t>
                      </a:r>
                    </a:p>
                  </a:txBody>
                  <a:tcPr/>
                </a:tc>
                <a:tc>
                  <a:txBody>
                    <a:bodyPr/>
                    <a:lstStyle/>
                    <a:p>
                      <a:r>
                        <a:rPr lang="en-US" sz="1000"/>
                        <a:t>633</a:t>
                      </a:r>
                    </a:p>
                  </a:txBody>
                  <a:tcPr/>
                </a:tc>
                <a:tc>
                  <a:txBody>
                    <a:bodyPr/>
                    <a:lstStyle/>
                    <a:p>
                      <a:r>
                        <a:rPr lang="en-US" sz="1000"/>
                        <a:t>67</a:t>
                      </a:r>
                    </a:p>
                  </a:txBody>
                  <a:tcPr/>
                </a:tc>
                <a:tc>
                  <a:txBody>
                    <a:bodyPr/>
                    <a:lstStyle/>
                    <a:p>
                      <a:r>
                        <a:rPr lang="en-US" sz="1000"/>
                        <a:t>2987</a:t>
                      </a:r>
                    </a:p>
                  </a:txBody>
                  <a:tcPr/>
                </a:tc>
                <a:tc>
                  <a:txBody>
                    <a:bodyPr/>
                    <a:lstStyle/>
                    <a:p>
                      <a:r>
                        <a:rPr lang="en-US" sz="1000"/>
                        <a:t>265</a:t>
                      </a:r>
                    </a:p>
                  </a:txBody>
                  <a:tcPr/>
                </a:tc>
                <a:tc>
                  <a:txBody>
                    <a:bodyPr/>
                    <a:lstStyle/>
                    <a:p>
                      <a:r>
                        <a:rPr lang="en-US" sz="1000"/>
                        <a:t>80</a:t>
                      </a:r>
                    </a:p>
                  </a:txBody>
                  <a:tcPr/>
                </a:tc>
                <a:tc>
                  <a:txBody>
                    <a:bodyPr/>
                    <a:lstStyle/>
                    <a:p>
                      <a:r>
                        <a:rPr lang="en-US" sz="1000"/>
                        <a:t>0</a:t>
                      </a:r>
                    </a:p>
                  </a:txBody>
                  <a:tcPr/>
                </a:tc>
                <a:tc>
                  <a:txBody>
                    <a:bodyPr/>
                    <a:lstStyle/>
                    <a:p>
                      <a:r>
                        <a:rPr lang="en-US" sz="1000"/>
                        <a:t>0.3187%</a:t>
                      </a:r>
                    </a:p>
                  </a:txBody>
                  <a:tcPr/>
                </a:tc>
                <a:tc>
                  <a:txBody>
                    <a:bodyPr/>
                    <a:lstStyle/>
                    <a:p>
                      <a:r>
                        <a:rPr lang="en-US" sz="1000"/>
                        <a:t>0.0%</a:t>
                      </a:r>
                    </a:p>
                  </a:txBody>
                  <a:tcPr/>
                </a:tc>
                <a:extLst>
                  <a:ext uri="{0D108BD9-81ED-4DB2-BD59-A6C34878D82A}">
                    <a16:rowId xmlns:a16="http://schemas.microsoft.com/office/drawing/2014/main" val="1126243697"/>
                  </a:ext>
                </a:extLst>
              </a:tr>
            </a:tbl>
          </a:graphicData>
        </a:graphic>
      </p:graphicFrame>
      <p:sp>
        <p:nvSpPr>
          <p:cNvPr id="4" name="Text Placeholder 3">
            <a:extLst>
              <a:ext uri="{FF2B5EF4-FFF2-40B4-BE49-F238E27FC236}">
                <a16:creationId xmlns:a16="http://schemas.microsoft.com/office/drawing/2014/main" id="{51E6197F-A981-4E2F-AAC7-F225A5A7F04F}"/>
              </a:ext>
            </a:extLst>
          </p:cNvPr>
          <p:cNvSpPr>
            <a:spLocks noGrp="1"/>
          </p:cNvSpPr>
          <p:nvPr>
            <p:ph type="body" sz="quarter" idx="14"/>
          </p:nvPr>
        </p:nvSpPr>
        <p:spPr/>
        <p:txBody>
          <a:bodyPr/>
          <a:lstStyle/>
          <a:p>
            <a:r>
              <a:rPr lang="en-US"/>
              <a:t>02/01/2018 - 02/28/2018</a:t>
            </a:r>
          </a:p>
        </p:txBody>
      </p:sp>
    </p:spTree>
    <p:extLst>
      <p:ext uri="{BB962C8B-B14F-4D97-AF65-F5344CB8AC3E}">
        <p14:creationId xmlns:p14="http://schemas.microsoft.com/office/powerpoint/2010/main" val="391995045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12C702E-D158-4A75-AFCA-AD3AE7D72923}"/>
              </a:ext>
            </a:extLst>
          </p:cNvPr>
          <p:cNvSpPr>
            <a:spLocks noGrp="1"/>
          </p:cNvSpPr>
          <p:nvPr>
            <p:ph type="title"/>
          </p:nvPr>
        </p:nvSpPr>
        <p:spPr/>
        <p:txBody>
          <a:bodyPr/>
          <a:lstStyle/>
          <a:p>
            <a:r>
              <a:rPr lang="en-US"/>
              <a:t>Facebook Fans Table</a:t>
            </a:r>
          </a:p>
        </p:txBody>
      </p:sp>
      <p:graphicFrame>
        <p:nvGraphicFramePr>
          <p:cNvPr id="5" name="Table Placeholder 4">
            <a:extLst>
              <a:ext uri="{FF2B5EF4-FFF2-40B4-BE49-F238E27FC236}">
                <a16:creationId xmlns:a16="http://schemas.microsoft.com/office/drawing/2014/main" id="{ECE9932E-0882-4755-811E-640AF904D16C}"/>
              </a:ext>
            </a:extLst>
          </p:cNvPr>
          <p:cNvGraphicFramePr>
            <a:graphicFrameLocks noGrp="1"/>
          </p:cNvGraphicFramePr>
          <p:nvPr>
            <p:ph type="tbl" sz="quarter" idx="13"/>
            <p:extLst>
              <p:ext uri="{D42A27DB-BD31-4B8C-83A1-F6EECF244321}">
                <p14:modId xmlns:p14="http://schemas.microsoft.com/office/powerpoint/2010/main" val="156031519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212173225"/>
                    </a:ext>
                  </a:extLst>
                </a:gridCol>
                <a:gridCol w="1234440">
                  <a:extLst>
                    <a:ext uri="{9D8B030D-6E8A-4147-A177-3AD203B41FA5}">
                      <a16:colId xmlns:a16="http://schemas.microsoft.com/office/drawing/2014/main" val="2245812177"/>
                    </a:ext>
                  </a:extLst>
                </a:gridCol>
                <a:gridCol w="822960">
                  <a:extLst>
                    <a:ext uri="{9D8B030D-6E8A-4147-A177-3AD203B41FA5}">
                      <a16:colId xmlns:a16="http://schemas.microsoft.com/office/drawing/2014/main" val="3740476878"/>
                    </a:ext>
                  </a:extLst>
                </a:gridCol>
                <a:gridCol w="822960">
                  <a:extLst>
                    <a:ext uri="{9D8B030D-6E8A-4147-A177-3AD203B41FA5}">
                      <a16:colId xmlns:a16="http://schemas.microsoft.com/office/drawing/2014/main" val="1542353669"/>
                    </a:ext>
                  </a:extLst>
                </a:gridCol>
                <a:gridCol w="822960">
                  <a:extLst>
                    <a:ext uri="{9D8B030D-6E8A-4147-A177-3AD203B41FA5}">
                      <a16:colId xmlns:a16="http://schemas.microsoft.com/office/drawing/2014/main" val="482552342"/>
                    </a:ext>
                  </a:extLst>
                </a:gridCol>
                <a:gridCol w="822960">
                  <a:extLst>
                    <a:ext uri="{9D8B030D-6E8A-4147-A177-3AD203B41FA5}">
                      <a16:colId xmlns:a16="http://schemas.microsoft.com/office/drawing/2014/main" val="140851886"/>
                    </a:ext>
                  </a:extLst>
                </a:gridCol>
                <a:gridCol w="822960">
                  <a:extLst>
                    <a:ext uri="{9D8B030D-6E8A-4147-A177-3AD203B41FA5}">
                      <a16:colId xmlns:a16="http://schemas.microsoft.com/office/drawing/2014/main" val="2202689334"/>
                    </a:ext>
                  </a:extLst>
                </a:gridCol>
                <a:gridCol w="822960">
                  <a:extLst>
                    <a:ext uri="{9D8B030D-6E8A-4147-A177-3AD203B41FA5}">
                      <a16:colId xmlns:a16="http://schemas.microsoft.com/office/drawing/2014/main" val="771253179"/>
                    </a:ext>
                  </a:extLst>
                </a:gridCol>
              </a:tblGrid>
              <a:tr h="370840">
                <a:tc>
                  <a:txBody>
                    <a:bodyPr/>
                    <a:lstStyle/>
                    <a:p>
                      <a:r>
                        <a:rPr lang="en-US" sz="1000"/>
                        <a:t>Name</a:t>
                      </a:r>
                    </a:p>
                  </a:txBody>
                  <a:tcPr/>
                </a:tc>
                <a:tc>
                  <a:txBody>
                    <a:bodyPr/>
                    <a:lstStyle/>
                    <a:p>
                      <a:r>
                        <a:rPr lang="en-US" sz="1000"/>
                        <a:t>Fans</a:t>
                      </a:r>
                    </a:p>
                  </a:txBody>
                  <a:tcPr/>
                </a:tc>
                <a:tc>
                  <a:txBody>
                    <a:bodyPr/>
                    <a:lstStyle/>
                    <a:p>
                      <a:r>
                        <a:rPr lang="en-US" sz="1000"/>
                        <a:t>3 days</a:t>
                      </a:r>
                    </a:p>
                  </a:txBody>
                  <a:tcPr/>
                </a:tc>
                <a:tc>
                  <a:txBody>
                    <a:bodyPr/>
                    <a:lstStyle/>
                    <a:p>
                      <a:r>
                        <a:rPr lang="en-US" sz="1000"/>
                        <a:t>%</a:t>
                      </a:r>
                    </a:p>
                  </a:txBody>
                  <a:tcPr/>
                </a:tc>
                <a:tc>
                  <a:txBody>
                    <a:bodyPr/>
                    <a:lstStyle/>
                    <a:p>
                      <a:r>
                        <a:rPr lang="en-US" sz="1000"/>
                        <a:t>7 days</a:t>
                      </a:r>
                    </a:p>
                  </a:txBody>
                  <a:tcPr/>
                </a:tc>
                <a:tc>
                  <a:txBody>
                    <a:bodyPr/>
                    <a:lstStyle/>
                    <a:p>
                      <a:r>
                        <a:rPr lang="en-US" sz="1000"/>
                        <a:t>%</a:t>
                      </a:r>
                    </a:p>
                  </a:txBody>
                  <a:tcPr/>
                </a:tc>
                <a:tc>
                  <a:txBody>
                    <a:bodyPr/>
                    <a:lstStyle/>
                    <a:p>
                      <a:r>
                        <a:rPr lang="en-US" sz="1000"/>
                        <a:t>30 days</a:t>
                      </a:r>
                    </a:p>
                  </a:txBody>
                  <a:tcPr/>
                </a:tc>
                <a:tc>
                  <a:txBody>
                    <a:bodyPr/>
                    <a:lstStyle/>
                    <a:p>
                      <a:r>
                        <a:rPr lang="en-US" sz="1000"/>
                        <a:t>%</a:t>
                      </a:r>
                    </a:p>
                  </a:txBody>
                  <a:tcPr/>
                </a:tc>
                <a:extLst>
                  <a:ext uri="{0D108BD9-81ED-4DB2-BD59-A6C34878D82A}">
                    <a16:rowId xmlns:a16="http://schemas.microsoft.com/office/drawing/2014/main" val="1378421346"/>
                  </a:ext>
                </a:extLst>
              </a:tr>
              <a:tr h="370840">
                <a:tc>
                  <a:txBody>
                    <a:bodyPr/>
                    <a:lstStyle/>
                    <a:p>
                      <a:r>
                        <a:rPr lang="en-US" sz="1000"/>
                        <a:t>CITIES design and lifestyle store</a:t>
                      </a:r>
                    </a:p>
                  </a:txBody>
                  <a:tcPr/>
                </a:tc>
                <a:tc>
                  <a:txBody>
                    <a:bodyPr/>
                    <a:lstStyle/>
                    <a:p>
                      <a:r>
                        <a:rPr lang="en-US" sz="1000"/>
                        <a:t>15921</a:t>
                      </a:r>
                    </a:p>
                  </a:txBody>
                  <a:tcPr/>
                </a:tc>
                <a:tc>
                  <a:txBody>
                    <a:bodyPr/>
                    <a:lstStyle/>
                    <a:p>
                      <a:r>
                        <a:rPr lang="en-US" sz="1000"/>
                        <a:t>28</a:t>
                      </a:r>
                    </a:p>
                  </a:txBody>
                  <a:tcPr/>
                </a:tc>
                <a:tc>
                  <a:txBody>
                    <a:bodyPr/>
                    <a:lstStyle/>
                    <a:p>
                      <a:r>
                        <a:rPr lang="en-US" sz="1000"/>
                        <a:t>0.2%</a:t>
                      </a:r>
                    </a:p>
                  </a:txBody>
                  <a:tcPr/>
                </a:tc>
                <a:tc>
                  <a:txBody>
                    <a:bodyPr/>
                    <a:lstStyle/>
                    <a:p>
                      <a:r>
                        <a:rPr lang="en-US" sz="1000"/>
                        <a:t>154</a:t>
                      </a:r>
                    </a:p>
                  </a:txBody>
                  <a:tcPr/>
                </a:tc>
                <a:tc>
                  <a:txBody>
                    <a:bodyPr/>
                    <a:lstStyle/>
                    <a:p>
                      <a:r>
                        <a:rPr lang="en-US" sz="1000"/>
                        <a:t>1.0%</a:t>
                      </a:r>
                    </a:p>
                  </a:txBody>
                  <a:tcPr/>
                </a:tc>
                <a:tc>
                  <a:txBody>
                    <a:bodyPr/>
                    <a:lstStyle/>
                    <a:p>
                      <a:r>
                        <a:rPr lang="en-US" sz="1000"/>
                        <a:t>690</a:t>
                      </a:r>
                    </a:p>
                  </a:txBody>
                  <a:tcPr/>
                </a:tc>
                <a:tc>
                  <a:txBody>
                    <a:bodyPr/>
                    <a:lstStyle/>
                    <a:p>
                      <a:r>
                        <a:rPr lang="en-US" sz="1000"/>
                        <a:t>4.5%</a:t>
                      </a:r>
                    </a:p>
                  </a:txBody>
                  <a:tcPr/>
                </a:tc>
                <a:extLst>
                  <a:ext uri="{0D108BD9-81ED-4DB2-BD59-A6C34878D82A}">
                    <a16:rowId xmlns:a16="http://schemas.microsoft.com/office/drawing/2014/main" val="1393179078"/>
                  </a:ext>
                </a:extLst>
              </a:tr>
            </a:tbl>
          </a:graphicData>
        </a:graphic>
      </p:graphicFrame>
      <p:sp>
        <p:nvSpPr>
          <p:cNvPr id="4" name="Text Placeholder 3">
            <a:extLst>
              <a:ext uri="{FF2B5EF4-FFF2-40B4-BE49-F238E27FC236}">
                <a16:creationId xmlns:a16="http://schemas.microsoft.com/office/drawing/2014/main" id="{24E802EB-3294-4456-A250-8EFF3F22B8FF}"/>
              </a:ext>
            </a:extLst>
          </p:cNvPr>
          <p:cNvSpPr>
            <a:spLocks noGrp="1"/>
          </p:cNvSpPr>
          <p:nvPr>
            <p:ph type="body" sz="quarter" idx="14"/>
          </p:nvPr>
        </p:nvSpPr>
        <p:spPr/>
        <p:txBody>
          <a:bodyPr/>
          <a:lstStyle/>
          <a:p>
            <a:r>
              <a:rPr lang="en-US"/>
              <a:t>01/29/2018 - 02/28/2018</a:t>
            </a:r>
          </a:p>
        </p:txBody>
      </p:sp>
    </p:spTree>
    <p:extLst>
      <p:ext uri="{BB962C8B-B14F-4D97-AF65-F5344CB8AC3E}">
        <p14:creationId xmlns:p14="http://schemas.microsoft.com/office/powerpoint/2010/main" val="48705297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A508CF7-89DC-47F7-8607-B49E466E4533}"/>
              </a:ext>
            </a:extLst>
          </p:cNvPr>
          <p:cNvSpPr>
            <a:spLocks noGrp="1"/>
          </p:cNvSpPr>
          <p:nvPr>
            <p:ph type="title"/>
          </p:nvPr>
        </p:nvSpPr>
        <p:spPr/>
        <p:txBody>
          <a:bodyPr/>
          <a:lstStyle/>
          <a:p>
            <a:r>
              <a:rPr lang="en-US"/>
              <a:t>Facebook Fans By Country Table - 1 of 3</a:t>
            </a:r>
          </a:p>
        </p:txBody>
      </p:sp>
      <p:graphicFrame>
        <p:nvGraphicFramePr>
          <p:cNvPr id="5" name="Table Placeholder 4">
            <a:extLst>
              <a:ext uri="{FF2B5EF4-FFF2-40B4-BE49-F238E27FC236}">
                <a16:creationId xmlns:a16="http://schemas.microsoft.com/office/drawing/2014/main" id="{AD4AE7DA-F48F-4E46-A862-EA0F4331EB5E}"/>
              </a:ext>
            </a:extLst>
          </p:cNvPr>
          <p:cNvGraphicFramePr>
            <a:graphicFrameLocks noGrp="1"/>
          </p:cNvGraphicFramePr>
          <p:nvPr>
            <p:ph type="tbl" sz="quarter" idx="13"/>
            <p:extLst>
              <p:ext uri="{D42A27DB-BD31-4B8C-83A1-F6EECF244321}">
                <p14:modId xmlns:p14="http://schemas.microsoft.com/office/powerpoint/2010/main" val="72705280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1500591758"/>
                    </a:ext>
                  </a:extLst>
                </a:gridCol>
                <a:gridCol w="1645920">
                  <a:extLst>
                    <a:ext uri="{9D8B030D-6E8A-4147-A177-3AD203B41FA5}">
                      <a16:colId xmlns:a16="http://schemas.microsoft.com/office/drawing/2014/main" val="3295902421"/>
                    </a:ext>
                  </a:extLst>
                </a:gridCol>
                <a:gridCol w="1645920">
                  <a:extLst>
                    <a:ext uri="{9D8B030D-6E8A-4147-A177-3AD203B41FA5}">
                      <a16:colId xmlns:a16="http://schemas.microsoft.com/office/drawing/2014/main" val="3174204653"/>
                    </a:ext>
                  </a:extLst>
                </a:gridCol>
                <a:gridCol w="1645920">
                  <a:extLst>
                    <a:ext uri="{9D8B030D-6E8A-4147-A177-3AD203B41FA5}">
                      <a16:colId xmlns:a16="http://schemas.microsoft.com/office/drawing/2014/main" val="1648862605"/>
                    </a:ext>
                  </a:extLst>
                </a:gridCol>
                <a:gridCol w="1645920">
                  <a:extLst>
                    <a:ext uri="{9D8B030D-6E8A-4147-A177-3AD203B41FA5}">
                      <a16:colId xmlns:a16="http://schemas.microsoft.com/office/drawing/2014/main" val="312087513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Country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Fans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Change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Change (%)</a:t>
                      </a:r>
                    </a:p>
                  </a:txBody>
                  <a:tcPr/>
                </a:tc>
                <a:extLst>
                  <a:ext uri="{0D108BD9-81ED-4DB2-BD59-A6C34878D82A}">
                    <a16:rowId xmlns:a16="http://schemas.microsoft.com/office/drawing/2014/main" val="41212013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United Arab Emirates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a:t>
                      </a:r>
                    </a:p>
                  </a:txBody>
                  <a:tcPr/>
                </a:tc>
                <a:extLst>
                  <a:ext uri="{0D108BD9-81ED-4DB2-BD59-A6C34878D82A}">
                    <a16:rowId xmlns:a16="http://schemas.microsoft.com/office/drawing/2014/main" val="317519316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Australia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a:t>
                      </a:r>
                    </a:p>
                  </a:txBody>
                  <a:tcPr/>
                </a:tc>
                <a:extLst>
                  <a:ext uri="{0D108BD9-81ED-4DB2-BD59-A6C34878D82A}">
                    <a16:rowId xmlns:a16="http://schemas.microsoft.com/office/drawing/2014/main" val="117385527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Bangladesh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a:t>
                      </a:r>
                    </a:p>
                  </a:txBody>
                  <a:tcPr/>
                </a:tc>
                <a:extLst>
                  <a:ext uri="{0D108BD9-81ED-4DB2-BD59-A6C34878D82A}">
                    <a16:rowId xmlns:a16="http://schemas.microsoft.com/office/drawing/2014/main" val="115415535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Bahrain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a:t>
                      </a:r>
                    </a:p>
                  </a:txBody>
                  <a:tcPr/>
                </a:tc>
                <a:extLst>
                  <a:ext uri="{0D108BD9-81ED-4DB2-BD59-A6C34878D82A}">
                    <a16:rowId xmlns:a16="http://schemas.microsoft.com/office/drawing/2014/main" val="85470120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Brazil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a:t>
                      </a:r>
                    </a:p>
                  </a:txBody>
                  <a:tcPr/>
                </a:tc>
                <a:extLst>
                  <a:ext uri="{0D108BD9-81ED-4DB2-BD59-A6C34878D82A}">
                    <a16:rowId xmlns:a16="http://schemas.microsoft.com/office/drawing/2014/main" val="373852070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Canada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a:t>
                      </a:r>
                    </a:p>
                  </a:txBody>
                  <a:tcPr/>
                </a:tc>
                <a:extLst>
                  <a:ext uri="{0D108BD9-81ED-4DB2-BD59-A6C34878D82A}">
                    <a16:rowId xmlns:a16="http://schemas.microsoft.com/office/drawing/2014/main" val="140192494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China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a:t>
                      </a:r>
                    </a:p>
                  </a:txBody>
                  <a:tcPr/>
                </a:tc>
                <a:extLst>
                  <a:ext uri="{0D108BD9-81ED-4DB2-BD59-A6C34878D82A}">
                    <a16:rowId xmlns:a16="http://schemas.microsoft.com/office/drawing/2014/main" val="423502289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Germany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a:t>
                      </a:r>
                    </a:p>
                  </a:txBody>
                  <a:tcPr/>
                </a:tc>
                <a:extLst>
                  <a:ext uri="{0D108BD9-81ED-4DB2-BD59-A6C34878D82A}">
                    <a16:rowId xmlns:a16="http://schemas.microsoft.com/office/drawing/2014/main" val="296518766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Algeria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a:t>
                      </a:r>
                    </a:p>
                  </a:txBody>
                  <a:tcPr/>
                </a:tc>
                <a:extLst>
                  <a:ext uri="{0D108BD9-81ED-4DB2-BD59-A6C34878D82A}">
                    <a16:rowId xmlns:a16="http://schemas.microsoft.com/office/drawing/2014/main" val="189926794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Egypt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a:t>
                      </a:r>
                    </a:p>
                  </a:txBody>
                  <a:tcPr/>
                </a:tc>
                <a:extLst>
                  <a:ext uri="{0D108BD9-81ED-4DB2-BD59-A6C34878D82A}">
                    <a16:rowId xmlns:a16="http://schemas.microsoft.com/office/drawing/2014/main" val="3075786308"/>
                  </a:ext>
                </a:extLst>
              </a:tr>
            </a:tbl>
          </a:graphicData>
        </a:graphic>
      </p:graphicFrame>
      <p:sp>
        <p:nvSpPr>
          <p:cNvPr id="4" name="Text Placeholder 3">
            <a:extLst>
              <a:ext uri="{FF2B5EF4-FFF2-40B4-BE49-F238E27FC236}">
                <a16:creationId xmlns:a16="http://schemas.microsoft.com/office/drawing/2014/main" id="{B1CC7B9C-B448-4E0C-817D-BE9840AFF083}"/>
              </a:ext>
            </a:extLst>
          </p:cNvPr>
          <p:cNvSpPr>
            <a:spLocks noGrp="1"/>
          </p:cNvSpPr>
          <p:nvPr>
            <p:ph type="body" sz="quarter" idx="14"/>
          </p:nvPr>
        </p:nvSpPr>
        <p:spPr/>
        <p:txBody>
          <a:bodyPr/>
          <a:lstStyle/>
          <a:p>
            <a:r>
              <a:rPr lang="en-US"/>
              <a:t>02/01/2018 - 02/28/2018</a:t>
            </a:r>
          </a:p>
        </p:txBody>
      </p:sp>
    </p:spTree>
    <p:extLst>
      <p:ext uri="{BB962C8B-B14F-4D97-AF65-F5344CB8AC3E}">
        <p14:creationId xmlns:p14="http://schemas.microsoft.com/office/powerpoint/2010/main" val="199171047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9C59D6E-BC05-4658-8B54-03E17EC2E69B}"/>
              </a:ext>
            </a:extLst>
          </p:cNvPr>
          <p:cNvSpPr>
            <a:spLocks noGrp="1"/>
          </p:cNvSpPr>
          <p:nvPr>
            <p:ph type="title"/>
          </p:nvPr>
        </p:nvSpPr>
        <p:spPr/>
        <p:txBody>
          <a:bodyPr/>
          <a:lstStyle/>
          <a:p>
            <a:r>
              <a:rPr lang="en-US"/>
              <a:t>Facebook Fans By Country Table - 2 of 3</a:t>
            </a:r>
          </a:p>
        </p:txBody>
      </p:sp>
      <p:graphicFrame>
        <p:nvGraphicFramePr>
          <p:cNvPr id="5" name="Table Placeholder 4">
            <a:extLst>
              <a:ext uri="{FF2B5EF4-FFF2-40B4-BE49-F238E27FC236}">
                <a16:creationId xmlns:a16="http://schemas.microsoft.com/office/drawing/2014/main" id="{FB47B60C-661E-4FF4-8ACD-DC26DF9279E9}"/>
              </a:ext>
            </a:extLst>
          </p:cNvPr>
          <p:cNvGraphicFramePr>
            <a:graphicFrameLocks noGrp="1"/>
          </p:cNvGraphicFramePr>
          <p:nvPr>
            <p:ph type="tbl" sz="quarter" idx="13"/>
            <p:extLst>
              <p:ext uri="{D42A27DB-BD31-4B8C-83A1-F6EECF244321}">
                <p14:modId xmlns:p14="http://schemas.microsoft.com/office/powerpoint/2010/main" val="240138888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3117519677"/>
                    </a:ext>
                  </a:extLst>
                </a:gridCol>
                <a:gridCol w="1645920">
                  <a:extLst>
                    <a:ext uri="{9D8B030D-6E8A-4147-A177-3AD203B41FA5}">
                      <a16:colId xmlns:a16="http://schemas.microsoft.com/office/drawing/2014/main" val="887463826"/>
                    </a:ext>
                  </a:extLst>
                </a:gridCol>
                <a:gridCol w="1645920">
                  <a:extLst>
                    <a:ext uri="{9D8B030D-6E8A-4147-A177-3AD203B41FA5}">
                      <a16:colId xmlns:a16="http://schemas.microsoft.com/office/drawing/2014/main" val="445856521"/>
                    </a:ext>
                  </a:extLst>
                </a:gridCol>
                <a:gridCol w="1645920">
                  <a:extLst>
                    <a:ext uri="{9D8B030D-6E8A-4147-A177-3AD203B41FA5}">
                      <a16:colId xmlns:a16="http://schemas.microsoft.com/office/drawing/2014/main" val="1980182584"/>
                    </a:ext>
                  </a:extLst>
                </a:gridCol>
                <a:gridCol w="1645920">
                  <a:extLst>
                    <a:ext uri="{9D8B030D-6E8A-4147-A177-3AD203B41FA5}">
                      <a16:colId xmlns:a16="http://schemas.microsoft.com/office/drawing/2014/main" val="31391468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Country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Fans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Change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Change (%)</a:t>
                      </a:r>
                    </a:p>
                  </a:txBody>
                  <a:tcPr/>
                </a:tc>
                <a:extLst>
                  <a:ext uri="{0D108BD9-81ED-4DB2-BD59-A6C34878D82A}">
                    <a16:rowId xmlns:a16="http://schemas.microsoft.com/office/drawing/2014/main" val="309563662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Spain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a:t>
                      </a:r>
                    </a:p>
                  </a:txBody>
                  <a:tcPr/>
                </a:tc>
                <a:extLst>
                  <a:ext uri="{0D108BD9-81ED-4DB2-BD59-A6C34878D82A}">
                    <a16:rowId xmlns:a16="http://schemas.microsoft.com/office/drawing/2014/main" val="372819836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France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a:t>
                      </a:r>
                    </a:p>
                  </a:txBody>
                  <a:tcPr/>
                </a:tc>
                <a:extLst>
                  <a:ext uri="{0D108BD9-81ED-4DB2-BD59-A6C34878D82A}">
                    <a16:rowId xmlns:a16="http://schemas.microsoft.com/office/drawing/2014/main" val="84415214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United Kingdom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a:t>
                      </a:r>
                    </a:p>
                  </a:txBody>
                  <a:tcPr/>
                </a:tc>
                <a:extLst>
                  <a:ext uri="{0D108BD9-81ED-4DB2-BD59-A6C34878D82A}">
                    <a16:rowId xmlns:a16="http://schemas.microsoft.com/office/drawing/2014/main" val="304270131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Greece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a:t>
                      </a:r>
                    </a:p>
                  </a:txBody>
                  <a:tcPr/>
                </a:tc>
                <a:extLst>
                  <a:ext uri="{0D108BD9-81ED-4DB2-BD59-A6C34878D82A}">
                    <a16:rowId xmlns:a16="http://schemas.microsoft.com/office/drawing/2014/main" val="142391401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Hong Kong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a:t>
                      </a:r>
                    </a:p>
                  </a:txBody>
                  <a:tcPr/>
                </a:tc>
                <a:extLst>
                  <a:ext uri="{0D108BD9-81ED-4DB2-BD59-A6C34878D82A}">
                    <a16:rowId xmlns:a16="http://schemas.microsoft.com/office/drawing/2014/main" val="343021678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Indonesia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a:t>
                      </a:r>
                    </a:p>
                  </a:txBody>
                  <a:tcPr/>
                </a:tc>
                <a:extLst>
                  <a:ext uri="{0D108BD9-81ED-4DB2-BD59-A6C34878D82A}">
                    <a16:rowId xmlns:a16="http://schemas.microsoft.com/office/drawing/2014/main" val="325265488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Israel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a:t>
                      </a:r>
                    </a:p>
                  </a:txBody>
                  <a:tcPr/>
                </a:tc>
                <a:extLst>
                  <a:ext uri="{0D108BD9-81ED-4DB2-BD59-A6C34878D82A}">
                    <a16:rowId xmlns:a16="http://schemas.microsoft.com/office/drawing/2014/main" val="168620029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India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a:t>
                      </a:r>
                    </a:p>
                  </a:txBody>
                  <a:tcPr/>
                </a:tc>
                <a:extLst>
                  <a:ext uri="{0D108BD9-81ED-4DB2-BD59-A6C34878D82A}">
                    <a16:rowId xmlns:a16="http://schemas.microsoft.com/office/drawing/2014/main" val="276436381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Iraq</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a:t>
                      </a:r>
                    </a:p>
                  </a:txBody>
                  <a:tcPr/>
                </a:tc>
                <a:extLst>
                  <a:ext uri="{0D108BD9-81ED-4DB2-BD59-A6C34878D82A}">
                    <a16:rowId xmlns:a16="http://schemas.microsoft.com/office/drawing/2014/main" val="271141811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Italy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a:t>
                      </a:r>
                    </a:p>
                  </a:txBody>
                  <a:tcPr/>
                </a:tc>
                <a:extLst>
                  <a:ext uri="{0D108BD9-81ED-4DB2-BD59-A6C34878D82A}">
                    <a16:rowId xmlns:a16="http://schemas.microsoft.com/office/drawing/2014/main" val="511469153"/>
                  </a:ext>
                </a:extLst>
              </a:tr>
            </a:tbl>
          </a:graphicData>
        </a:graphic>
      </p:graphicFrame>
      <p:sp>
        <p:nvSpPr>
          <p:cNvPr id="4" name="Text Placeholder 3">
            <a:extLst>
              <a:ext uri="{FF2B5EF4-FFF2-40B4-BE49-F238E27FC236}">
                <a16:creationId xmlns:a16="http://schemas.microsoft.com/office/drawing/2014/main" id="{063AA8F8-00B6-413F-A634-D7950A0146E4}"/>
              </a:ext>
            </a:extLst>
          </p:cNvPr>
          <p:cNvSpPr>
            <a:spLocks noGrp="1"/>
          </p:cNvSpPr>
          <p:nvPr>
            <p:ph type="body" sz="quarter" idx="14"/>
          </p:nvPr>
        </p:nvSpPr>
        <p:spPr/>
        <p:txBody>
          <a:bodyPr/>
          <a:lstStyle/>
          <a:p>
            <a:r>
              <a:rPr lang="en-US"/>
              <a:t>02/01/2018 - 02/28/2018</a:t>
            </a:r>
          </a:p>
        </p:txBody>
      </p:sp>
    </p:spTree>
    <p:extLst>
      <p:ext uri="{BB962C8B-B14F-4D97-AF65-F5344CB8AC3E}">
        <p14:creationId xmlns:p14="http://schemas.microsoft.com/office/powerpoint/2010/main" val="173015098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EE03328-F21D-42F2-877F-FB3D45700CB0}"/>
              </a:ext>
            </a:extLst>
          </p:cNvPr>
          <p:cNvSpPr>
            <a:spLocks noGrp="1"/>
          </p:cNvSpPr>
          <p:nvPr>
            <p:ph type="title"/>
          </p:nvPr>
        </p:nvSpPr>
        <p:spPr/>
        <p:txBody>
          <a:bodyPr/>
          <a:lstStyle/>
          <a:p>
            <a:r>
              <a:rPr lang="en-US"/>
              <a:t>Facebook Fans By Country Table - 3 of 3</a:t>
            </a:r>
          </a:p>
        </p:txBody>
      </p:sp>
      <p:graphicFrame>
        <p:nvGraphicFramePr>
          <p:cNvPr id="5" name="Table Placeholder 4">
            <a:extLst>
              <a:ext uri="{FF2B5EF4-FFF2-40B4-BE49-F238E27FC236}">
                <a16:creationId xmlns:a16="http://schemas.microsoft.com/office/drawing/2014/main" id="{DBC66CAD-ED60-4275-9870-22E6B9655BFD}"/>
              </a:ext>
            </a:extLst>
          </p:cNvPr>
          <p:cNvGraphicFramePr>
            <a:graphicFrameLocks noGrp="1"/>
          </p:cNvGraphicFramePr>
          <p:nvPr>
            <p:ph type="tbl" sz="quarter" idx="13"/>
            <p:extLst>
              <p:ext uri="{D42A27DB-BD31-4B8C-83A1-F6EECF244321}">
                <p14:modId xmlns:p14="http://schemas.microsoft.com/office/powerpoint/2010/main" val="170959968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2334724395"/>
                    </a:ext>
                  </a:extLst>
                </a:gridCol>
                <a:gridCol w="1645920">
                  <a:extLst>
                    <a:ext uri="{9D8B030D-6E8A-4147-A177-3AD203B41FA5}">
                      <a16:colId xmlns:a16="http://schemas.microsoft.com/office/drawing/2014/main" val="1146664352"/>
                    </a:ext>
                  </a:extLst>
                </a:gridCol>
                <a:gridCol w="1645920">
                  <a:extLst>
                    <a:ext uri="{9D8B030D-6E8A-4147-A177-3AD203B41FA5}">
                      <a16:colId xmlns:a16="http://schemas.microsoft.com/office/drawing/2014/main" val="843674726"/>
                    </a:ext>
                  </a:extLst>
                </a:gridCol>
                <a:gridCol w="1645920">
                  <a:extLst>
                    <a:ext uri="{9D8B030D-6E8A-4147-A177-3AD203B41FA5}">
                      <a16:colId xmlns:a16="http://schemas.microsoft.com/office/drawing/2014/main" val="2543436227"/>
                    </a:ext>
                  </a:extLst>
                </a:gridCol>
                <a:gridCol w="1645920">
                  <a:extLst>
                    <a:ext uri="{9D8B030D-6E8A-4147-A177-3AD203B41FA5}">
                      <a16:colId xmlns:a16="http://schemas.microsoft.com/office/drawing/2014/main" val="47828483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Country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Fans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Change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Change (%)</a:t>
                      </a:r>
                    </a:p>
                  </a:txBody>
                  <a:tcPr/>
                </a:tc>
                <a:extLst>
                  <a:ext uri="{0D108BD9-81ED-4DB2-BD59-A6C34878D82A}">
                    <a16:rowId xmlns:a16="http://schemas.microsoft.com/office/drawing/2014/main" val="41587842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Jordan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a:t>
                      </a:r>
                    </a:p>
                  </a:txBody>
                  <a:tcPr/>
                </a:tc>
                <a:extLst>
                  <a:ext uri="{0D108BD9-81ED-4DB2-BD59-A6C34878D82A}">
                    <a16:rowId xmlns:a16="http://schemas.microsoft.com/office/drawing/2014/main" val="256403699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Kuwait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a:t>
                      </a:r>
                    </a:p>
                  </a:txBody>
                  <a:tcPr/>
                </a:tc>
                <a:extLst>
                  <a:ext uri="{0D108BD9-81ED-4DB2-BD59-A6C34878D82A}">
                    <a16:rowId xmlns:a16="http://schemas.microsoft.com/office/drawing/2014/main" val="156558508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Lebanon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a:t>
                      </a:r>
                    </a:p>
                  </a:txBody>
                  <a:tcPr/>
                </a:tc>
                <a:extLst>
                  <a:ext uri="{0D108BD9-81ED-4DB2-BD59-A6C34878D82A}">
                    <a16:rowId xmlns:a16="http://schemas.microsoft.com/office/drawing/2014/main" val="317084902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Sri Lanka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a:t>
                      </a:r>
                    </a:p>
                  </a:txBody>
                  <a:tcPr/>
                </a:tc>
                <a:extLst>
                  <a:ext uri="{0D108BD9-81ED-4DB2-BD59-A6C34878D82A}">
                    <a16:rowId xmlns:a16="http://schemas.microsoft.com/office/drawing/2014/main" val="313293193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Libyan Arab Jamahiriya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a:t>
                      </a:r>
                    </a:p>
                  </a:txBody>
                  <a:tcPr/>
                </a:tc>
                <a:extLst>
                  <a:ext uri="{0D108BD9-81ED-4DB2-BD59-A6C34878D82A}">
                    <a16:rowId xmlns:a16="http://schemas.microsoft.com/office/drawing/2014/main" val="3449202947"/>
                  </a:ext>
                </a:extLst>
              </a:tr>
            </a:tbl>
          </a:graphicData>
        </a:graphic>
      </p:graphicFrame>
      <p:sp>
        <p:nvSpPr>
          <p:cNvPr id="4" name="Text Placeholder 3">
            <a:extLst>
              <a:ext uri="{FF2B5EF4-FFF2-40B4-BE49-F238E27FC236}">
                <a16:creationId xmlns:a16="http://schemas.microsoft.com/office/drawing/2014/main" id="{E7DA9062-42C4-4BB6-81D6-0EEA407356B0}"/>
              </a:ext>
            </a:extLst>
          </p:cNvPr>
          <p:cNvSpPr>
            <a:spLocks noGrp="1"/>
          </p:cNvSpPr>
          <p:nvPr>
            <p:ph type="body" sz="quarter" idx="14"/>
          </p:nvPr>
        </p:nvSpPr>
        <p:spPr/>
        <p:txBody>
          <a:bodyPr/>
          <a:lstStyle/>
          <a:p>
            <a:r>
              <a:rPr lang="en-US"/>
              <a:t>02/01/2018 - 02/28/2018</a:t>
            </a:r>
          </a:p>
        </p:txBody>
      </p:sp>
    </p:spTree>
    <p:extLst>
      <p:ext uri="{BB962C8B-B14F-4D97-AF65-F5344CB8AC3E}">
        <p14:creationId xmlns:p14="http://schemas.microsoft.com/office/powerpoint/2010/main" val="204808071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1408AD8-F5D2-4A9F-8832-9F83E02CA582}"/>
              </a:ext>
            </a:extLst>
          </p:cNvPr>
          <p:cNvSpPr>
            <a:spLocks noGrp="1"/>
          </p:cNvSpPr>
          <p:nvPr>
            <p:ph type="title"/>
          </p:nvPr>
        </p:nvSpPr>
        <p:spPr/>
        <p:txBody>
          <a:bodyPr/>
          <a:lstStyle/>
          <a:p>
            <a:r>
              <a:rPr lang="en-US"/>
              <a:t>Facebook Own Posts Table - 1 of 8</a:t>
            </a:r>
          </a:p>
        </p:txBody>
      </p:sp>
      <p:graphicFrame>
        <p:nvGraphicFramePr>
          <p:cNvPr id="5" name="Table Placeholder 4">
            <a:extLst>
              <a:ext uri="{FF2B5EF4-FFF2-40B4-BE49-F238E27FC236}">
                <a16:creationId xmlns:a16="http://schemas.microsoft.com/office/drawing/2014/main" id="{36560E1D-62D7-49EC-98F6-5BD5C6215357}"/>
              </a:ext>
            </a:extLst>
          </p:cNvPr>
          <p:cNvGraphicFramePr>
            <a:graphicFrameLocks noGrp="1"/>
          </p:cNvGraphicFramePr>
          <p:nvPr>
            <p:ph type="tbl" sz="quarter" idx="13"/>
            <p:extLst>
              <p:ext uri="{D42A27DB-BD31-4B8C-83A1-F6EECF244321}">
                <p14:modId xmlns:p14="http://schemas.microsoft.com/office/powerpoint/2010/main" val="323644837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1332917686"/>
                    </a:ext>
                  </a:extLst>
                </a:gridCol>
                <a:gridCol w="658368">
                  <a:extLst>
                    <a:ext uri="{9D8B030D-6E8A-4147-A177-3AD203B41FA5}">
                      <a16:colId xmlns:a16="http://schemas.microsoft.com/office/drawing/2014/main" val="1261690838"/>
                    </a:ext>
                  </a:extLst>
                </a:gridCol>
                <a:gridCol w="658368">
                  <a:extLst>
                    <a:ext uri="{9D8B030D-6E8A-4147-A177-3AD203B41FA5}">
                      <a16:colId xmlns:a16="http://schemas.microsoft.com/office/drawing/2014/main" val="4169535399"/>
                    </a:ext>
                  </a:extLst>
                </a:gridCol>
                <a:gridCol w="658368">
                  <a:extLst>
                    <a:ext uri="{9D8B030D-6E8A-4147-A177-3AD203B41FA5}">
                      <a16:colId xmlns:a16="http://schemas.microsoft.com/office/drawing/2014/main" val="3375560317"/>
                    </a:ext>
                  </a:extLst>
                </a:gridCol>
                <a:gridCol w="658368">
                  <a:extLst>
                    <a:ext uri="{9D8B030D-6E8A-4147-A177-3AD203B41FA5}">
                      <a16:colId xmlns:a16="http://schemas.microsoft.com/office/drawing/2014/main" val="166617114"/>
                    </a:ext>
                  </a:extLst>
                </a:gridCol>
                <a:gridCol w="658368">
                  <a:extLst>
                    <a:ext uri="{9D8B030D-6E8A-4147-A177-3AD203B41FA5}">
                      <a16:colId xmlns:a16="http://schemas.microsoft.com/office/drawing/2014/main" val="1244257660"/>
                    </a:ext>
                  </a:extLst>
                </a:gridCol>
                <a:gridCol w="658368">
                  <a:extLst>
                    <a:ext uri="{9D8B030D-6E8A-4147-A177-3AD203B41FA5}">
                      <a16:colId xmlns:a16="http://schemas.microsoft.com/office/drawing/2014/main" val="301347463"/>
                    </a:ext>
                  </a:extLst>
                </a:gridCol>
                <a:gridCol w="658368">
                  <a:extLst>
                    <a:ext uri="{9D8B030D-6E8A-4147-A177-3AD203B41FA5}">
                      <a16:colId xmlns:a16="http://schemas.microsoft.com/office/drawing/2014/main" val="416345326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27356922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CITIES design and lifestyle store - 2018-02-28 08:47:44</a:t>
                      </a:r>
                      <a:r>
                        <a:rPr kumimoji="0" lang="en-US" sz="1000" b="0" i="0" u="none" strike="noStrike" kern="1200" cap="none" spc="0" normalizeH="0" baseline="0" noProof="0">
                          <a:ln>
                            <a:noFill/>
                          </a:ln>
                          <a:solidFill>
                            <a:prstClr val="black"/>
                          </a:solidFill>
                          <a:effectLst/>
                          <a:uLnTx/>
                          <a:uFillTx/>
                          <a:latin typeface="+mn-lt"/>
                          <a:ea typeface="+mn-ea"/>
                          <a:cs typeface="+mn-cs"/>
                        </a:rPr>
                        <a:t>
Power up on the go with wireless power banks from #WoodieMilano! Check out the selection at #CitiesDubai!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11477592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CITIES design and lifestyle store - 2018-02-28 08:13:36</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زد معايير الراحة بأسلوب أنيق! طاولة سي من "ندى دبس" صممت للدخول بسهولة تحت الاثاث لتبقي أغراضك بمتناول اليد أينما جلست، الآن في مدن! #مدن #ديكور #كونسبت #ديكور_مودرن #ديكور_عصري #ديكورات_منزلية #ديكور_منزل #الرياض #السعودية 
</a:t>
                      </a:r>
                      <a:r>
                        <a:rPr kumimoji="0" lang="en-US" sz="1000" b="0" i="0" u="none" strike="noStrike" kern="1200" cap="none" spc="0" normalizeH="0" baseline="0" noProof="0">
                          <a:ln>
                            <a:noFill/>
                          </a:ln>
                          <a:solidFill>
                            <a:prstClr val="black"/>
                          </a:solidFill>
                          <a:effectLst/>
                          <a:uLnTx/>
                          <a:uFillTx/>
                          <a:latin typeface="+mn-lt"/>
                          <a:ea typeface="+mn-ea"/>
                          <a:cs typeface="+mn-cs"/>
                        </a:rPr>
                        <a:t>Increase comfort without sacrificing #style! C tables from #NadaDebs are made to easily slide under #furniture so necessary items remain within easy reach no matter where you’re seated. Find the C tables now at #CitiesRiyadh!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0.0314%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276675418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CITIES design and lifestyle store - 2018-02-28 08:02:24</a:t>
                      </a:r>
                      <a:r>
                        <a:rPr kumimoji="0" lang="en-US" sz="1000" b="0" i="0" u="none" strike="noStrike" kern="1200" cap="none" spc="0" normalizeH="0" baseline="0" noProof="0">
                          <a:ln>
                            <a:noFill/>
                          </a:ln>
                          <a:solidFill>
                            <a:prstClr val="black"/>
                          </a:solidFill>
                          <a:effectLst/>
                          <a:uLnTx/>
                          <a:uFillTx/>
                          <a:latin typeface="+mn-lt"/>
                          <a:ea typeface="+mn-ea"/>
                          <a:cs typeface="+mn-cs"/>
                        </a:rPr>
                        <a:t>
Offering a fresh take on #Moroccan #design, Malika crochet pendant lights from #Hamimi are handmade by talented artisans using traditional hand spun Moroccan kitan thread. Find them now at #CitiesDubai!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38890969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CITIES design and lifestyle store - 2018-02-27 10:39:41</a:t>
                      </a:r>
                      <a:r>
                        <a:rPr kumimoji="0" lang="en-US" sz="1000" b="0" i="0" u="none" strike="noStrike" kern="1200" cap="none" spc="0" normalizeH="0" baseline="0" noProof="0">
                          <a:ln>
                            <a:noFill/>
                          </a:ln>
                          <a:solidFill>
                            <a:prstClr val="black"/>
                          </a:solidFill>
                          <a:effectLst/>
                          <a:uLnTx/>
                          <a:uFillTx/>
                          <a:latin typeface="+mn-lt"/>
                          <a:ea typeface="+mn-ea"/>
                          <a:cs typeface="+mn-cs"/>
                        </a:rPr>
                        <a:t>
Maison et Objet January 2018: Soon at #CitiesDubai! Which designs are you most excited about?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21759179"/>
                  </a:ext>
                </a:extLst>
              </a:tr>
            </a:tbl>
          </a:graphicData>
        </a:graphic>
      </p:graphicFrame>
      <p:sp>
        <p:nvSpPr>
          <p:cNvPr id="4" name="Text Placeholder 3">
            <a:extLst>
              <a:ext uri="{FF2B5EF4-FFF2-40B4-BE49-F238E27FC236}">
                <a16:creationId xmlns:a16="http://schemas.microsoft.com/office/drawing/2014/main" id="{11187D77-A591-4903-9C2B-028ABF12762A}"/>
              </a:ext>
            </a:extLst>
          </p:cNvPr>
          <p:cNvSpPr>
            <a:spLocks noGrp="1"/>
          </p:cNvSpPr>
          <p:nvPr>
            <p:ph type="body" sz="quarter" idx="14"/>
          </p:nvPr>
        </p:nvSpPr>
        <p:spPr/>
        <p:txBody>
          <a:bodyPr/>
          <a:lstStyle/>
          <a:p>
            <a:r>
              <a:rPr lang="en-US"/>
              <a:t>02/01/2018 - 02/28/2018</a:t>
            </a:r>
          </a:p>
        </p:txBody>
      </p:sp>
    </p:spTree>
    <p:extLst>
      <p:ext uri="{BB962C8B-B14F-4D97-AF65-F5344CB8AC3E}">
        <p14:creationId xmlns:p14="http://schemas.microsoft.com/office/powerpoint/2010/main" val="394335203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3575694-9FFA-4DE4-BA5D-978D75E859D6}"/>
              </a:ext>
            </a:extLst>
          </p:cNvPr>
          <p:cNvSpPr>
            <a:spLocks noGrp="1"/>
          </p:cNvSpPr>
          <p:nvPr>
            <p:ph type="title"/>
          </p:nvPr>
        </p:nvSpPr>
        <p:spPr/>
        <p:txBody>
          <a:bodyPr/>
          <a:lstStyle/>
          <a:p>
            <a:r>
              <a:rPr lang="en-US"/>
              <a:t>Facebook Own Posts Table - 2 of 8</a:t>
            </a:r>
          </a:p>
        </p:txBody>
      </p:sp>
      <p:graphicFrame>
        <p:nvGraphicFramePr>
          <p:cNvPr id="5" name="Table Placeholder 4">
            <a:extLst>
              <a:ext uri="{FF2B5EF4-FFF2-40B4-BE49-F238E27FC236}">
                <a16:creationId xmlns:a16="http://schemas.microsoft.com/office/drawing/2014/main" id="{6E2F873A-39CE-4691-A4EC-17D2FD66EFA9}"/>
              </a:ext>
            </a:extLst>
          </p:cNvPr>
          <p:cNvGraphicFramePr>
            <a:graphicFrameLocks noGrp="1"/>
          </p:cNvGraphicFramePr>
          <p:nvPr>
            <p:ph type="tbl" sz="quarter" idx="13"/>
            <p:extLst>
              <p:ext uri="{D42A27DB-BD31-4B8C-83A1-F6EECF244321}">
                <p14:modId xmlns:p14="http://schemas.microsoft.com/office/powerpoint/2010/main" val="242075501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4030439556"/>
                    </a:ext>
                  </a:extLst>
                </a:gridCol>
                <a:gridCol w="658368">
                  <a:extLst>
                    <a:ext uri="{9D8B030D-6E8A-4147-A177-3AD203B41FA5}">
                      <a16:colId xmlns:a16="http://schemas.microsoft.com/office/drawing/2014/main" val="1612271457"/>
                    </a:ext>
                  </a:extLst>
                </a:gridCol>
                <a:gridCol w="658368">
                  <a:extLst>
                    <a:ext uri="{9D8B030D-6E8A-4147-A177-3AD203B41FA5}">
                      <a16:colId xmlns:a16="http://schemas.microsoft.com/office/drawing/2014/main" val="1826373542"/>
                    </a:ext>
                  </a:extLst>
                </a:gridCol>
                <a:gridCol w="658368">
                  <a:extLst>
                    <a:ext uri="{9D8B030D-6E8A-4147-A177-3AD203B41FA5}">
                      <a16:colId xmlns:a16="http://schemas.microsoft.com/office/drawing/2014/main" val="159486800"/>
                    </a:ext>
                  </a:extLst>
                </a:gridCol>
                <a:gridCol w="658368">
                  <a:extLst>
                    <a:ext uri="{9D8B030D-6E8A-4147-A177-3AD203B41FA5}">
                      <a16:colId xmlns:a16="http://schemas.microsoft.com/office/drawing/2014/main" val="1995246379"/>
                    </a:ext>
                  </a:extLst>
                </a:gridCol>
                <a:gridCol w="658368">
                  <a:extLst>
                    <a:ext uri="{9D8B030D-6E8A-4147-A177-3AD203B41FA5}">
                      <a16:colId xmlns:a16="http://schemas.microsoft.com/office/drawing/2014/main" val="1201616765"/>
                    </a:ext>
                  </a:extLst>
                </a:gridCol>
                <a:gridCol w="658368">
                  <a:extLst>
                    <a:ext uri="{9D8B030D-6E8A-4147-A177-3AD203B41FA5}">
                      <a16:colId xmlns:a16="http://schemas.microsoft.com/office/drawing/2014/main" val="3616097453"/>
                    </a:ext>
                  </a:extLst>
                </a:gridCol>
                <a:gridCol w="658368">
                  <a:extLst>
                    <a:ext uri="{9D8B030D-6E8A-4147-A177-3AD203B41FA5}">
                      <a16:colId xmlns:a16="http://schemas.microsoft.com/office/drawing/2014/main" val="268813857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59711862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CITIES design and lifestyle store - 2018-02-27 08:32:18</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دعونا نحلق بعيداً! حافظ على افكارك عاليا بين السحاب مع النسخة المماثلة المستوحاة من طائرة آيرو من"جوناثان ادلر"، الآن في مدن!  #مدن #ديكور #كونسبت #ديكور_مودرن #ديكور_عصري #ديكورات_منزلية #ديكور_منزل #الرياض #السعودية 
</a:t>
                      </a:r>
                      <a:r>
                        <a:rPr kumimoji="0" lang="en-US" sz="1000" b="0" i="0" u="none" strike="noStrike" kern="1200" cap="none" spc="0" normalizeH="0" baseline="0" noProof="0">
                          <a:ln>
                            <a:noFill/>
                          </a:ln>
                          <a:solidFill>
                            <a:prstClr val="black"/>
                          </a:solidFill>
                          <a:effectLst/>
                          <a:uLnTx/>
                          <a:uFillTx/>
                          <a:latin typeface="+mn-lt"/>
                          <a:ea typeface="+mn-ea"/>
                          <a:cs typeface="+mn-cs"/>
                        </a:rPr>
                        <a:t>Let’s fly away! Keep your thoughts in the clouds with aero-inspired replicas from #AuthenticModels. Discover the selection at #CitiesRiyadh!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0.0440%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04041628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CITIES design and lifestyle store - 2018-02-27 08:30:14</a:t>
                      </a:r>
                      <a:r>
                        <a:rPr kumimoji="0" lang="en-US" sz="1000" b="0" i="0" u="none" strike="noStrike" kern="1200" cap="none" spc="0" normalizeH="0" baseline="0" noProof="0">
                          <a:ln>
                            <a:noFill/>
                          </a:ln>
                          <a:solidFill>
                            <a:prstClr val="black"/>
                          </a:solidFill>
                          <a:effectLst/>
                          <a:uLnTx/>
                          <a:uFillTx/>
                          <a:latin typeface="+mn-lt"/>
                          <a:ea typeface="+mn-ea"/>
                          <a:cs typeface="+mn-cs"/>
                        </a:rPr>
                        <a:t>
Maison et Objet January 2018: Soon at #CitiesDubai! Which designs are you most excited about?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53238232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CITIES design and lifestyle store - 2018-02-26 15:04:31</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منفضة سجائر رخامية! هي اخر صيحات الإكسسوارات المنزلية من المصمم اللبناني "طارق القاصوف" الان في مدن! #مدن #ديكور #كونسبت #ديكور_مودرن #ديكور_عصري #ديكورات_منزلية #ديكور_منزل #الرياض #السعودية 
</a:t>
                      </a:r>
                      <a:r>
                        <a:rPr kumimoji="0" lang="en-US" sz="1000" b="0" i="0" u="none" strike="noStrike" kern="1200" cap="none" spc="0" normalizeH="0" baseline="0" noProof="0">
                          <a:ln>
                            <a:noFill/>
                          </a:ln>
                          <a:solidFill>
                            <a:prstClr val="black"/>
                          </a:solidFill>
                          <a:effectLst/>
                          <a:uLnTx/>
                          <a:uFillTx/>
                          <a:latin typeface="+mn-lt"/>
                          <a:ea typeface="+mn-ea"/>
                          <a:cs typeface="+mn-cs"/>
                        </a:rPr>
                        <a:t>Marvelous marble! My #ashtray is the latest in home accessories from Lebanese designer #TarekElKassouf. Find it now at #CitiesRiyadh!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14920833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CITIES design and lifestyle store - 2018-02-26 12:29:43</a:t>
                      </a:r>
                      <a:r>
                        <a:rPr kumimoji="0" lang="en-US" sz="1000" b="0" i="0" u="none" strike="noStrike" kern="1200" cap="none" spc="0" normalizeH="0" baseline="0" noProof="0">
                          <a:ln>
                            <a:noFill/>
                          </a:ln>
                          <a:solidFill>
                            <a:prstClr val="black"/>
                          </a:solidFill>
                          <a:effectLst/>
                          <a:uLnTx/>
                          <a:uFillTx/>
                          <a:latin typeface="+mn-lt"/>
                          <a:ea typeface="+mn-ea"/>
                          <a:cs typeface="+mn-cs"/>
                        </a:rPr>
                        <a:t>
The wait is over! #Mecca watches have just arrived in stores! Reserve yours now before they sell out! #CitiesDubai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419261327"/>
                  </a:ext>
                </a:extLst>
              </a:tr>
            </a:tbl>
          </a:graphicData>
        </a:graphic>
      </p:graphicFrame>
      <p:sp>
        <p:nvSpPr>
          <p:cNvPr id="4" name="Text Placeholder 3">
            <a:extLst>
              <a:ext uri="{FF2B5EF4-FFF2-40B4-BE49-F238E27FC236}">
                <a16:creationId xmlns:a16="http://schemas.microsoft.com/office/drawing/2014/main" id="{F8E7F217-4D79-437F-A321-AAC8BC346026}"/>
              </a:ext>
            </a:extLst>
          </p:cNvPr>
          <p:cNvSpPr>
            <a:spLocks noGrp="1"/>
          </p:cNvSpPr>
          <p:nvPr>
            <p:ph type="body" sz="quarter" idx="14"/>
          </p:nvPr>
        </p:nvSpPr>
        <p:spPr/>
        <p:txBody>
          <a:bodyPr/>
          <a:lstStyle/>
          <a:p>
            <a:r>
              <a:rPr lang="en-US"/>
              <a:t>02/01/2018 - 02/28/2018</a:t>
            </a:r>
          </a:p>
        </p:txBody>
      </p:sp>
    </p:spTree>
    <p:extLst>
      <p:ext uri="{BB962C8B-B14F-4D97-AF65-F5344CB8AC3E}">
        <p14:creationId xmlns:p14="http://schemas.microsoft.com/office/powerpoint/2010/main" val="260386776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B894B41-FF60-4FD9-9AED-54E5B4133AF0}"/>
              </a:ext>
            </a:extLst>
          </p:cNvPr>
          <p:cNvSpPr>
            <a:spLocks noGrp="1"/>
          </p:cNvSpPr>
          <p:nvPr>
            <p:ph type="title"/>
          </p:nvPr>
        </p:nvSpPr>
        <p:spPr/>
        <p:txBody>
          <a:bodyPr/>
          <a:lstStyle/>
          <a:p>
            <a:r>
              <a:rPr lang="en-US"/>
              <a:t>Facebook Own Posts Table - 3 of 8</a:t>
            </a:r>
          </a:p>
        </p:txBody>
      </p:sp>
      <p:graphicFrame>
        <p:nvGraphicFramePr>
          <p:cNvPr id="5" name="Table Placeholder 4">
            <a:extLst>
              <a:ext uri="{FF2B5EF4-FFF2-40B4-BE49-F238E27FC236}">
                <a16:creationId xmlns:a16="http://schemas.microsoft.com/office/drawing/2014/main" id="{34A08B70-439E-47F0-A867-9CFD027B1D75}"/>
              </a:ext>
            </a:extLst>
          </p:cNvPr>
          <p:cNvGraphicFramePr>
            <a:graphicFrameLocks noGrp="1"/>
          </p:cNvGraphicFramePr>
          <p:nvPr>
            <p:ph type="tbl" sz="quarter" idx="13"/>
            <p:extLst>
              <p:ext uri="{D42A27DB-BD31-4B8C-83A1-F6EECF244321}">
                <p14:modId xmlns:p14="http://schemas.microsoft.com/office/powerpoint/2010/main" val="47174482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4109238984"/>
                    </a:ext>
                  </a:extLst>
                </a:gridCol>
                <a:gridCol w="658368">
                  <a:extLst>
                    <a:ext uri="{9D8B030D-6E8A-4147-A177-3AD203B41FA5}">
                      <a16:colId xmlns:a16="http://schemas.microsoft.com/office/drawing/2014/main" val="1750843942"/>
                    </a:ext>
                  </a:extLst>
                </a:gridCol>
                <a:gridCol w="658368">
                  <a:extLst>
                    <a:ext uri="{9D8B030D-6E8A-4147-A177-3AD203B41FA5}">
                      <a16:colId xmlns:a16="http://schemas.microsoft.com/office/drawing/2014/main" val="3598348839"/>
                    </a:ext>
                  </a:extLst>
                </a:gridCol>
                <a:gridCol w="658368">
                  <a:extLst>
                    <a:ext uri="{9D8B030D-6E8A-4147-A177-3AD203B41FA5}">
                      <a16:colId xmlns:a16="http://schemas.microsoft.com/office/drawing/2014/main" val="1774629883"/>
                    </a:ext>
                  </a:extLst>
                </a:gridCol>
                <a:gridCol w="658368">
                  <a:extLst>
                    <a:ext uri="{9D8B030D-6E8A-4147-A177-3AD203B41FA5}">
                      <a16:colId xmlns:a16="http://schemas.microsoft.com/office/drawing/2014/main" val="1378307261"/>
                    </a:ext>
                  </a:extLst>
                </a:gridCol>
                <a:gridCol w="658368">
                  <a:extLst>
                    <a:ext uri="{9D8B030D-6E8A-4147-A177-3AD203B41FA5}">
                      <a16:colId xmlns:a16="http://schemas.microsoft.com/office/drawing/2014/main" val="3044501988"/>
                    </a:ext>
                  </a:extLst>
                </a:gridCol>
                <a:gridCol w="658368">
                  <a:extLst>
                    <a:ext uri="{9D8B030D-6E8A-4147-A177-3AD203B41FA5}">
                      <a16:colId xmlns:a16="http://schemas.microsoft.com/office/drawing/2014/main" val="3150173952"/>
                    </a:ext>
                  </a:extLst>
                </a:gridCol>
                <a:gridCol w="658368">
                  <a:extLst>
                    <a:ext uri="{9D8B030D-6E8A-4147-A177-3AD203B41FA5}">
                      <a16:colId xmlns:a16="http://schemas.microsoft.com/office/drawing/2014/main" val="283012863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24871756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CITIES design and lifestyle store - 2018-02-25 07:00:00</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جلسات عصرية مناسبة لأي مكان، استمتع بالالوان النابضة بالحياة والأنماط الكلاسيكية من "بول ارت" الان في مدن !
</a:t>
                      </a:r>
                      <a:r>
                        <a:rPr kumimoji="0" lang="en-US" sz="1000" b="0" i="0" u="none" strike="noStrike" kern="1200" cap="none" spc="0" normalizeH="0" baseline="0" noProof="0">
                          <a:ln>
                            <a:noFill/>
                          </a:ln>
                          <a:solidFill>
                            <a:prstClr val="black"/>
                          </a:solidFill>
                          <a:effectLst/>
                          <a:uLnTx/>
                          <a:uFillTx/>
                          <a:latin typeface="+mn-lt"/>
                          <a:ea typeface="+mn-ea"/>
                          <a:cs typeface="+mn-cs"/>
                        </a:rPr>
                        <a:t>Fashionable seating for any spot! Check out the vibrant colors and classic styles from #PolArt at #CitiesRiyadh!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82533818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CITIES design and lifestyle store - 2018-02-25 07:00:00</a:t>
                      </a:r>
                      <a:r>
                        <a:rPr kumimoji="0" lang="en-US" sz="1000" b="0" i="0" u="none" strike="noStrike" kern="1200" cap="none" spc="0" normalizeH="0" baseline="0" noProof="0">
                          <a:ln>
                            <a:noFill/>
                          </a:ln>
                          <a:solidFill>
                            <a:prstClr val="black"/>
                          </a:solidFill>
                          <a:effectLst/>
                          <a:uLnTx/>
                          <a:uFillTx/>
                          <a:latin typeface="+mn-lt"/>
                          <a:ea typeface="+mn-ea"/>
                          <a:cs typeface="+mn-cs"/>
                        </a:rPr>
                        <a:t>
Combining #modern iconic objects with traditional #porcelain craftwork, #LiLihong depicts the effects of globalization on traditional culture, resulting in beautiful creations that are captivating and thoughtful. Discover more from Li Lihong at #CitiesDubai!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80372112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CITIES design and lifestyle store - 2018-02-24 07:00:01</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صورة من ستضع هنا؟ اختر الإطار المفضل لديك من "جوناثان أدلر"، الان في مدن!
</a:t>
                      </a:r>
                      <a:r>
                        <a:rPr kumimoji="0" lang="en-US" sz="1000" b="0" i="0" u="none" strike="noStrike" kern="1200" cap="none" spc="0" normalizeH="0" baseline="0" noProof="0">
                          <a:ln>
                            <a:noFill/>
                          </a:ln>
                          <a:solidFill>
                            <a:prstClr val="black"/>
                          </a:solidFill>
                          <a:effectLst/>
                          <a:uLnTx/>
                          <a:uFillTx/>
                          <a:latin typeface="+mn-lt"/>
                          <a:ea typeface="+mn-ea"/>
                          <a:cs typeface="+mn-cs"/>
                        </a:rPr>
                        <a:t>Whose picture will you put here? Choose your favorite frame from #JonathanAdler at #CitiesRiyadh!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25702364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CITIES design and lifestyle store - 2018-02-24 07:00:00</a:t>
                      </a:r>
                      <a:r>
                        <a:rPr kumimoji="0" lang="en-US" sz="1000" b="0" i="0" u="none" strike="noStrike" kern="1200" cap="none" spc="0" normalizeH="0" baseline="0" noProof="0">
                          <a:ln>
                            <a:noFill/>
                          </a:ln>
                          <a:solidFill>
                            <a:prstClr val="black"/>
                          </a:solidFill>
                          <a:effectLst/>
                          <a:uLnTx/>
                          <a:uFillTx/>
                          <a:latin typeface="+mn-lt"/>
                          <a:ea typeface="+mn-ea"/>
                          <a:cs typeface="+mn-cs"/>
                        </a:rPr>
                        <a:t>
New #Orient499 coming soon to #CitiesDubai! Which one are you looking forward to most?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048204243"/>
                  </a:ext>
                </a:extLst>
              </a:tr>
            </a:tbl>
          </a:graphicData>
        </a:graphic>
      </p:graphicFrame>
      <p:sp>
        <p:nvSpPr>
          <p:cNvPr id="4" name="Text Placeholder 3">
            <a:extLst>
              <a:ext uri="{FF2B5EF4-FFF2-40B4-BE49-F238E27FC236}">
                <a16:creationId xmlns:a16="http://schemas.microsoft.com/office/drawing/2014/main" id="{7929112A-2532-470B-B5DC-87314412541D}"/>
              </a:ext>
            </a:extLst>
          </p:cNvPr>
          <p:cNvSpPr>
            <a:spLocks noGrp="1"/>
          </p:cNvSpPr>
          <p:nvPr>
            <p:ph type="body" sz="quarter" idx="14"/>
          </p:nvPr>
        </p:nvSpPr>
        <p:spPr/>
        <p:txBody>
          <a:bodyPr/>
          <a:lstStyle/>
          <a:p>
            <a:r>
              <a:rPr lang="en-US"/>
              <a:t>02/01/2018 - 02/28/2018</a:t>
            </a:r>
          </a:p>
        </p:txBody>
      </p:sp>
    </p:spTree>
    <p:extLst>
      <p:ext uri="{BB962C8B-B14F-4D97-AF65-F5344CB8AC3E}">
        <p14:creationId xmlns:p14="http://schemas.microsoft.com/office/powerpoint/2010/main" val="18118975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0048EAF-1DE2-4BE2-BAB1-689BD855523F}"/>
              </a:ext>
            </a:extLst>
          </p:cNvPr>
          <p:cNvSpPr>
            <a:spLocks noGrp="1"/>
          </p:cNvSpPr>
          <p:nvPr>
            <p:ph type="title"/>
          </p:nvPr>
        </p:nvSpPr>
        <p:spPr/>
        <p:txBody>
          <a:bodyPr/>
          <a:lstStyle/>
          <a:p>
            <a:r>
              <a:rPr lang="en-US"/>
              <a:t>Facebook Own Posts Table - 4 of 8</a:t>
            </a:r>
          </a:p>
        </p:txBody>
      </p:sp>
      <p:graphicFrame>
        <p:nvGraphicFramePr>
          <p:cNvPr id="5" name="Table Placeholder 4">
            <a:extLst>
              <a:ext uri="{FF2B5EF4-FFF2-40B4-BE49-F238E27FC236}">
                <a16:creationId xmlns:a16="http://schemas.microsoft.com/office/drawing/2014/main" id="{CB017C27-66C0-43BF-B427-2BE324CADE28}"/>
              </a:ext>
            </a:extLst>
          </p:cNvPr>
          <p:cNvGraphicFramePr>
            <a:graphicFrameLocks noGrp="1"/>
          </p:cNvGraphicFramePr>
          <p:nvPr>
            <p:ph type="tbl" sz="quarter" idx="13"/>
            <p:extLst>
              <p:ext uri="{D42A27DB-BD31-4B8C-83A1-F6EECF244321}">
                <p14:modId xmlns:p14="http://schemas.microsoft.com/office/powerpoint/2010/main" val="28449547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1055740604"/>
                    </a:ext>
                  </a:extLst>
                </a:gridCol>
                <a:gridCol w="658368">
                  <a:extLst>
                    <a:ext uri="{9D8B030D-6E8A-4147-A177-3AD203B41FA5}">
                      <a16:colId xmlns:a16="http://schemas.microsoft.com/office/drawing/2014/main" val="1418578287"/>
                    </a:ext>
                  </a:extLst>
                </a:gridCol>
                <a:gridCol w="658368">
                  <a:extLst>
                    <a:ext uri="{9D8B030D-6E8A-4147-A177-3AD203B41FA5}">
                      <a16:colId xmlns:a16="http://schemas.microsoft.com/office/drawing/2014/main" val="3740906727"/>
                    </a:ext>
                  </a:extLst>
                </a:gridCol>
                <a:gridCol w="658368">
                  <a:extLst>
                    <a:ext uri="{9D8B030D-6E8A-4147-A177-3AD203B41FA5}">
                      <a16:colId xmlns:a16="http://schemas.microsoft.com/office/drawing/2014/main" val="2402062115"/>
                    </a:ext>
                  </a:extLst>
                </a:gridCol>
                <a:gridCol w="658368">
                  <a:extLst>
                    <a:ext uri="{9D8B030D-6E8A-4147-A177-3AD203B41FA5}">
                      <a16:colId xmlns:a16="http://schemas.microsoft.com/office/drawing/2014/main" val="333707210"/>
                    </a:ext>
                  </a:extLst>
                </a:gridCol>
                <a:gridCol w="658368">
                  <a:extLst>
                    <a:ext uri="{9D8B030D-6E8A-4147-A177-3AD203B41FA5}">
                      <a16:colId xmlns:a16="http://schemas.microsoft.com/office/drawing/2014/main" val="329196274"/>
                    </a:ext>
                  </a:extLst>
                </a:gridCol>
                <a:gridCol w="658368">
                  <a:extLst>
                    <a:ext uri="{9D8B030D-6E8A-4147-A177-3AD203B41FA5}">
                      <a16:colId xmlns:a16="http://schemas.microsoft.com/office/drawing/2014/main" val="1543436287"/>
                    </a:ext>
                  </a:extLst>
                </a:gridCol>
                <a:gridCol w="658368">
                  <a:extLst>
                    <a:ext uri="{9D8B030D-6E8A-4147-A177-3AD203B41FA5}">
                      <a16:colId xmlns:a16="http://schemas.microsoft.com/office/drawing/2014/main" val="23856891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79309165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CITIES design and lifestyle store - 2018-02-23 07:00:01</a:t>
                      </a:r>
                      <a:r>
                        <a:rPr kumimoji="0" lang="en-US" sz="1000" b="0" i="0" u="none" strike="noStrike" kern="1200" cap="none" spc="0" normalizeH="0" baseline="0" noProof="0">
                          <a:ln>
                            <a:noFill/>
                          </a:ln>
                          <a:solidFill>
                            <a:prstClr val="black"/>
                          </a:solidFill>
                          <a:effectLst/>
                          <a:uLnTx/>
                          <a:uFillTx/>
                          <a:latin typeface="+mn-lt"/>
                          <a:ea typeface="+mn-ea"/>
                          <a:cs typeface="+mn-cs"/>
                        </a:rPr>
                        <a:t>
Out &amp; About with Cities: A Walk on the #UAE Streets, we love the wall #artworks that can be found in #LaMer! This beautiful #beachfront district takes its inspiration from the way the sea meets the shore, and this idea is reflected through the #architecture and public spaces. The result is a welcoming, relaxed vibe, complemented by #colorful, fun details like the wall #art shown here!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81674968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CITIES design and lifestyle store - 2018-02-23 07:00:00</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أضف نمط السباق الى عالمك، مع النسخة الشبيهة لرودستر من "اوتانتيك موديلز"، الان في مدن!
</a:t>
                      </a:r>
                      <a:r>
                        <a:rPr kumimoji="0" lang="en-US" sz="1000" b="0" i="0" u="none" strike="noStrike" kern="1200" cap="none" spc="0" normalizeH="0" baseline="0" noProof="0">
                          <a:ln>
                            <a:noFill/>
                          </a:ln>
                          <a:solidFill>
                            <a:prstClr val="black"/>
                          </a:solidFill>
                          <a:effectLst/>
                          <a:uLnTx/>
                          <a:uFillTx/>
                          <a:latin typeface="+mn-lt"/>
                          <a:ea typeface="+mn-ea"/>
                          <a:cs typeface="+mn-cs"/>
                        </a:rPr>
                        <a:t>Add some racing style to your space with roadster replicas from #AuthenticModels, now at #CitiesRiyadh!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0.0253%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92817755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CITIES design and lifestyle store - 2018-02-22 10:50:24</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هل ترى نفسك جالساً هنا؟ تمتع بالجلسات المريحة والأنيقة من "ابيكا"، الان في مدن 
</a:t>
                      </a:r>
                      <a:r>
                        <a:rPr kumimoji="0" lang="en-US" sz="1000" b="0" i="0" u="none" strike="noStrike" kern="1200" cap="none" spc="0" normalizeH="0" baseline="0" noProof="0">
                          <a:ln>
                            <a:noFill/>
                          </a:ln>
                          <a:solidFill>
                            <a:prstClr val="black"/>
                          </a:solidFill>
                          <a:effectLst/>
                          <a:uLnTx/>
                          <a:uFillTx/>
                          <a:latin typeface="+mn-lt"/>
                          <a:ea typeface="+mn-ea"/>
                          <a:cs typeface="+mn-cs"/>
                        </a:rPr>
                        <a:t>Can you see yourself sitting here? Check out our cozy, stylish seating at #CitiesRiyadh!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0.0253%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23962264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CITIES design and lifestyle store - 2018-02-22 09:44:17</a:t>
                      </a:r>
                      <a:r>
                        <a:rPr kumimoji="0" lang="en-US" sz="1000" b="0" i="0" u="none" strike="noStrike" kern="1200" cap="none" spc="0" normalizeH="0" baseline="0" noProof="0">
                          <a:ln>
                            <a:noFill/>
                          </a:ln>
                          <a:solidFill>
                            <a:prstClr val="black"/>
                          </a:solidFill>
                          <a:effectLst/>
                          <a:uLnTx/>
                          <a:uFillTx/>
                          <a:latin typeface="+mn-lt"/>
                          <a:ea typeface="+mn-ea"/>
                          <a:cs typeface="+mn-cs"/>
                        </a:rPr>
                        <a:t>
The Atomo clock from #Nomon offers #Spanish avant-garde design crafted from high-quality materials using innovative techniques! Find the latest in fashionable time-telling from Nomon at #CitiesDubai!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0.0317%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136584231"/>
                  </a:ext>
                </a:extLst>
              </a:tr>
            </a:tbl>
          </a:graphicData>
        </a:graphic>
      </p:graphicFrame>
      <p:sp>
        <p:nvSpPr>
          <p:cNvPr id="4" name="Text Placeholder 3">
            <a:extLst>
              <a:ext uri="{FF2B5EF4-FFF2-40B4-BE49-F238E27FC236}">
                <a16:creationId xmlns:a16="http://schemas.microsoft.com/office/drawing/2014/main" id="{AD68B5A2-72CA-49D9-BBC9-6B96EB3DA602}"/>
              </a:ext>
            </a:extLst>
          </p:cNvPr>
          <p:cNvSpPr>
            <a:spLocks noGrp="1"/>
          </p:cNvSpPr>
          <p:nvPr>
            <p:ph type="body" sz="quarter" idx="14"/>
          </p:nvPr>
        </p:nvSpPr>
        <p:spPr/>
        <p:txBody>
          <a:bodyPr/>
          <a:lstStyle/>
          <a:p>
            <a:r>
              <a:rPr lang="en-US"/>
              <a:t>02/01/2018 - 02/28/2018</a:t>
            </a:r>
          </a:p>
        </p:txBody>
      </p:sp>
    </p:spTree>
    <p:extLst>
      <p:ext uri="{BB962C8B-B14F-4D97-AF65-F5344CB8AC3E}">
        <p14:creationId xmlns:p14="http://schemas.microsoft.com/office/powerpoint/2010/main" val="306577722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ABBFDE6-3C30-47F5-86D1-88618B91F80D}"/>
              </a:ext>
            </a:extLst>
          </p:cNvPr>
          <p:cNvSpPr>
            <a:spLocks noGrp="1"/>
          </p:cNvSpPr>
          <p:nvPr>
            <p:ph type="title"/>
          </p:nvPr>
        </p:nvSpPr>
        <p:spPr/>
        <p:txBody>
          <a:bodyPr/>
          <a:lstStyle/>
          <a:p>
            <a:r>
              <a:rPr lang="en-US"/>
              <a:t>Facebook Own Posts Table - 5 of 8</a:t>
            </a:r>
          </a:p>
        </p:txBody>
      </p:sp>
      <p:graphicFrame>
        <p:nvGraphicFramePr>
          <p:cNvPr id="5" name="Table Placeholder 4">
            <a:extLst>
              <a:ext uri="{FF2B5EF4-FFF2-40B4-BE49-F238E27FC236}">
                <a16:creationId xmlns:a16="http://schemas.microsoft.com/office/drawing/2014/main" id="{1D93F05E-96BE-44FB-9E77-8DF69AF62D0A}"/>
              </a:ext>
            </a:extLst>
          </p:cNvPr>
          <p:cNvGraphicFramePr>
            <a:graphicFrameLocks noGrp="1"/>
          </p:cNvGraphicFramePr>
          <p:nvPr>
            <p:ph type="tbl" sz="quarter" idx="13"/>
            <p:extLst>
              <p:ext uri="{D42A27DB-BD31-4B8C-83A1-F6EECF244321}">
                <p14:modId xmlns:p14="http://schemas.microsoft.com/office/powerpoint/2010/main" val="24031208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3258477857"/>
                    </a:ext>
                  </a:extLst>
                </a:gridCol>
                <a:gridCol w="658368">
                  <a:extLst>
                    <a:ext uri="{9D8B030D-6E8A-4147-A177-3AD203B41FA5}">
                      <a16:colId xmlns:a16="http://schemas.microsoft.com/office/drawing/2014/main" val="1672618206"/>
                    </a:ext>
                  </a:extLst>
                </a:gridCol>
                <a:gridCol w="658368">
                  <a:extLst>
                    <a:ext uri="{9D8B030D-6E8A-4147-A177-3AD203B41FA5}">
                      <a16:colId xmlns:a16="http://schemas.microsoft.com/office/drawing/2014/main" val="840392546"/>
                    </a:ext>
                  </a:extLst>
                </a:gridCol>
                <a:gridCol w="658368">
                  <a:extLst>
                    <a:ext uri="{9D8B030D-6E8A-4147-A177-3AD203B41FA5}">
                      <a16:colId xmlns:a16="http://schemas.microsoft.com/office/drawing/2014/main" val="1742547100"/>
                    </a:ext>
                  </a:extLst>
                </a:gridCol>
                <a:gridCol w="658368">
                  <a:extLst>
                    <a:ext uri="{9D8B030D-6E8A-4147-A177-3AD203B41FA5}">
                      <a16:colId xmlns:a16="http://schemas.microsoft.com/office/drawing/2014/main" val="1305161683"/>
                    </a:ext>
                  </a:extLst>
                </a:gridCol>
                <a:gridCol w="658368">
                  <a:extLst>
                    <a:ext uri="{9D8B030D-6E8A-4147-A177-3AD203B41FA5}">
                      <a16:colId xmlns:a16="http://schemas.microsoft.com/office/drawing/2014/main" val="2035835756"/>
                    </a:ext>
                  </a:extLst>
                </a:gridCol>
                <a:gridCol w="658368">
                  <a:extLst>
                    <a:ext uri="{9D8B030D-6E8A-4147-A177-3AD203B41FA5}">
                      <a16:colId xmlns:a16="http://schemas.microsoft.com/office/drawing/2014/main" val="2429223770"/>
                    </a:ext>
                  </a:extLst>
                </a:gridCol>
                <a:gridCol w="658368">
                  <a:extLst>
                    <a:ext uri="{9D8B030D-6E8A-4147-A177-3AD203B41FA5}">
                      <a16:colId xmlns:a16="http://schemas.microsoft.com/office/drawing/2014/main" val="273422555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424700597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CITIES design and lifestyle store - 2018-02-22 08:28:18</a:t>
                      </a:r>
                      <a:r>
                        <a:rPr kumimoji="0" lang="en-US" sz="1000" b="0" i="0" u="none" strike="noStrike" kern="1200" cap="none" spc="0" normalizeH="0" baseline="0" noProof="0">
                          <a:ln>
                            <a:noFill/>
                          </a:ln>
                          <a:solidFill>
                            <a:prstClr val="black"/>
                          </a:solidFill>
                          <a:effectLst/>
                          <a:uLnTx/>
                          <a:uFillTx/>
                          <a:latin typeface="+mn-lt"/>
                          <a:ea typeface="+mn-ea"/>
                          <a:cs typeface="+mn-cs"/>
                        </a:rPr>
                        <a:t>
#TheLine turns iconic cities into beautiful silhouette displays! Find your favorite city now at #CitiesDubai!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27336535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CITIES design and lifestyle store - 2018-02-21 08:27:13</a:t>
                      </a:r>
                      <a:r>
                        <a:rPr kumimoji="0" lang="en-US" sz="1000" b="0" i="0" u="none" strike="noStrike" kern="1200" cap="none" spc="0" normalizeH="0" baseline="0" noProof="0">
                          <a:ln>
                            <a:noFill/>
                          </a:ln>
                          <a:solidFill>
                            <a:prstClr val="black"/>
                          </a:solidFill>
                          <a:effectLst/>
                          <a:uLnTx/>
                          <a:uFillTx/>
                          <a:latin typeface="+mn-lt"/>
                          <a:ea typeface="+mn-ea"/>
                          <a:cs typeface="+mn-cs"/>
                        </a:rPr>
                        <a:t>
A Glimpse of Spaces: Inspiration by Cities' very own founder, Hazem Aljesr, found at the incredible Dubai #Opera. The dhow-shaped building, designed by architect #JanusRostock alludes to Dubai’s history and future simultaneously, while the multi-purpose structure can easily transform from a #theater to a #concert hall or an #event space, allowing a wide variety of performances and events to be held in this new cultural center of #Dubai. Featuring a glass exterior that showcases the mesmerizing glow from the cascading chandelier located in the foyer, Dubai Opera is filled with allure and is sure to provide entertainment for years to come.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40600843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CITIES design and lifestyle store - 2018-02-20 13:38:52</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أضف ضوء جميل إلى المساحه الخاص بك! تمتع بالمصابيح المنحاكة من "نايف فرانسيس"، في مدن الان
</a:t>
                      </a:r>
                      <a:r>
                        <a:rPr kumimoji="0" lang="en-US" sz="1000" b="0" i="0" u="none" strike="noStrike" kern="1200" cap="none" spc="0" normalizeH="0" baseline="0" noProof="0">
                          <a:ln>
                            <a:noFill/>
                          </a:ln>
                          <a:solidFill>
                            <a:prstClr val="black"/>
                          </a:solidFill>
                          <a:effectLst/>
                          <a:uLnTx/>
                          <a:uFillTx/>
                          <a:latin typeface="+mn-lt"/>
                          <a:ea typeface="+mn-ea"/>
                          <a:cs typeface="+mn-cs"/>
                        </a:rPr>
                        <a:t>Add beautifully patterned #light to your space! Find the #WeavedLamps from #NayefFrancis at #CitiesRiyadh!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582808683"/>
                  </a:ext>
                </a:extLst>
              </a:tr>
            </a:tbl>
          </a:graphicData>
        </a:graphic>
      </p:graphicFrame>
      <p:sp>
        <p:nvSpPr>
          <p:cNvPr id="4" name="Text Placeholder 3">
            <a:extLst>
              <a:ext uri="{FF2B5EF4-FFF2-40B4-BE49-F238E27FC236}">
                <a16:creationId xmlns:a16="http://schemas.microsoft.com/office/drawing/2014/main" id="{F3C42833-A687-4E80-B12E-AA5FCDFCE1A5}"/>
              </a:ext>
            </a:extLst>
          </p:cNvPr>
          <p:cNvSpPr>
            <a:spLocks noGrp="1"/>
          </p:cNvSpPr>
          <p:nvPr>
            <p:ph type="body" sz="quarter" idx="14"/>
          </p:nvPr>
        </p:nvSpPr>
        <p:spPr/>
        <p:txBody>
          <a:bodyPr/>
          <a:lstStyle/>
          <a:p>
            <a:r>
              <a:rPr lang="en-US"/>
              <a:t>02/01/2018 - 02/28/2018</a:t>
            </a:r>
          </a:p>
        </p:txBody>
      </p:sp>
    </p:spTree>
    <p:extLst>
      <p:ext uri="{BB962C8B-B14F-4D97-AF65-F5344CB8AC3E}">
        <p14:creationId xmlns:p14="http://schemas.microsoft.com/office/powerpoint/2010/main" val="323792328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50F27C7-B939-4A99-9AFB-AF6A09DCD9CF}"/>
              </a:ext>
            </a:extLst>
          </p:cNvPr>
          <p:cNvSpPr>
            <a:spLocks noGrp="1"/>
          </p:cNvSpPr>
          <p:nvPr>
            <p:ph type="title"/>
          </p:nvPr>
        </p:nvSpPr>
        <p:spPr/>
        <p:txBody>
          <a:bodyPr/>
          <a:lstStyle/>
          <a:p>
            <a:r>
              <a:rPr lang="en-US"/>
              <a:t>Facebook Own Posts Table - 6 of 8</a:t>
            </a:r>
          </a:p>
        </p:txBody>
      </p:sp>
      <p:graphicFrame>
        <p:nvGraphicFramePr>
          <p:cNvPr id="5" name="Table Placeholder 4">
            <a:extLst>
              <a:ext uri="{FF2B5EF4-FFF2-40B4-BE49-F238E27FC236}">
                <a16:creationId xmlns:a16="http://schemas.microsoft.com/office/drawing/2014/main" id="{F8CEE516-10E1-4AF3-A5AC-9F868A40E24B}"/>
              </a:ext>
            </a:extLst>
          </p:cNvPr>
          <p:cNvGraphicFramePr>
            <a:graphicFrameLocks noGrp="1"/>
          </p:cNvGraphicFramePr>
          <p:nvPr>
            <p:ph type="tbl" sz="quarter" idx="13"/>
            <p:extLst>
              <p:ext uri="{D42A27DB-BD31-4B8C-83A1-F6EECF244321}">
                <p14:modId xmlns:p14="http://schemas.microsoft.com/office/powerpoint/2010/main" val="79375699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1773495884"/>
                    </a:ext>
                  </a:extLst>
                </a:gridCol>
                <a:gridCol w="658368">
                  <a:extLst>
                    <a:ext uri="{9D8B030D-6E8A-4147-A177-3AD203B41FA5}">
                      <a16:colId xmlns:a16="http://schemas.microsoft.com/office/drawing/2014/main" val="953239176"/>
                    </a:ext>
                  </a:extLst>
                </a:gridCol>
                <a:gridCol w="658368">
                  <a:extLst>
                    <a:ext uri="{9D8B030D-6E8A-4147-A177-3AD203B41FA5}">
                      <a16:colId xmlns:a16="http://schemas.microsoft.com/office/drawing/2014/main" val="4036045890"/>
                    </a:ext>
                  </a:extLst>
                </a:gridCol>
                <a:gridCol w="658368">
                  <a:extLst>
                    <a:ext uri="{9D8B030D-6E8A-4147-A177-3AD203B41FA5}">
                      <a16:colId xmlns:a16="http://schemas.microsoft.com/office/drawing/2014/main" val="2143974196"/>
                    </a:ext>
                  </a:extLst>
                </a:gridCol>
                <a:gridCol w="658368">
                  <a:extLst>
                    <a:ext uri="{9D8B030D-6E8A-4147-A177-3AD203B41FA5}">
                      <a16:colId xmlns:a16="http://schemas.microsoft.com/office/drawing/2014/main" val="4133509308"/>
                    </a:ext>
                  </a:extLst>
                </a:gridCol>
                <a:gridCol w="658368">
                  <a:extLst>
                    <a:ext uri="{9D8B030D-6E8A-4147-A177-3AD203B41FA5}">
                      <a16:colId xmlns:a16="http://schemas.microsoft.com/office/drawing/2014/main" val="149972007"/>
                    </a:ext>
                  </a:extLst>
                </a:gridCol>
                <a:gridCol w="658368">
                  <a:extLst>
                    <a:ext uri="{9D8B030D-6E8A-4147-A177-3AD203B41FA5}">
                      <a16:colId xmlns:a16="http://schemas.microsoft.com/office/drawing/2014/main" val="1458545129"/>
                    </a:ext>
                  </a:extLst>
                </a:gridCol>
                <a:gridCol w="658368">
                  <a:extLst>
                    <a:ext uri="{9D8B030D-6E8A-4147-A177-3AD203B41FA5}">
                      <a16:colId xmlns:a16="http://schemas.microsoft.com/office/drawing/2014/main" val="54309285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743777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CITIES design and lifestyle store - 2018-02-20 12:50:59</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لا تحد اختياراتك بنمط واحد، مجموعة الاطباق الهجينة من "سليتي" تقدم أفضل مزج بين الشرق والغرب في طبق واحد، الان في مدن!
</a:t>
                      </a:r>
                      <a:r>
                        <a:rPr kumimoji="0" lang="en-US" sz="1000" b="0" i="0" u="none" strike="noStrike" kern="1200" cap="none" spc="0" normalizeH="0" baseline="0" noProof="0">
                          <a:ln>
                            <a:noFill/>
                          </a:ln>
                          <a:solidFill>
                            <a:prstClr val="black"/>
                          </a:solidFill>
                          <a:effectLst/>
                          <a:uLnTx/>
                          <a:uFillTx/>
                          <a:latin typeface="+mn-lt"/>
                          <a:ea typeface="+mn-ea"/>
                          <a:cs typeface="+mn-cs"/>
                        </a:rPr>
                        <a:t>Don't limit yourself to one style! The Hybrid collection of porcelain #dishware offers the best of East and West combined. Discover the collection at #CitiesRiyadh!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1.1686%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83759630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CITIES design and lifestyle store - 2018-02-20 08:35:04</a:t>
                      </a:r>
                      <a:r>
                        <a:rPr kumimoji="0" lang="en-US" sz="1000" b="0" i="0" u="none" strike="noStrike" kern="1200" cap="none" spc="0" normalizeH="0" baseline="0" noProof="0">
                          <a:ln>
                            <a:noFill/>
                          </a:ln>
                          <a:solidFill>
                            <a:prstClr val="black"/>
                          </a:solidFill>
                          <a:effectLst/>
                          <a:uLnTx/>
                          <a:uFillTx/>
                          <a:latin typeface="+mn-lt"/>
                          <a:ea typeface="+mn-ea"/>
                          <a:cs typeface="+mn-cs"/>
                        </a:rPr>
                        <a:t>
Make sure to check out the latest in abayas from Orient 499 crafted using the ultimate in textiles from Loro Piana, the famous Italian company which specializes in high-end luxury cashmere and wool products and is known worldwide for its creations.  The new line of abayas from Orient 499 offer a sophisticated and elegant look, utilizing wool that has been transformed into super-fine yarn, carefully crafted into fabrics that are gossamer light, supremely warm, and endlessly stylish. Find them now at #CitiesDubai!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585735854"/>
                  </a:ext>
                </a:extLst>
              </a:tr>
            </a:tbl>
          </a:graphicData>
        </a:graphic>
      </p:graphicFrame>
      <p:sp>
        <p:nvSpPr>
          <p:cNvPr id="4" name="Text Placeholder 3">
            <a:extLst>
              <a:ext uri="{FF2B5EF4-FFF2-40B4-BE49-F238E27FC236}">
                <a16:creationId xmlns:a16="http://schemas.microsoft.com/office/drawing/2014/main" id="{3485B7FF-8836-4F1F-B225-B5262AC50131}"/>
              </a:ext>
            </a:extLst>
          </p:cNvPr>
          <p:cNvSpPr>
            <a:spLocks noGrp="1"/>
          </p:cNvSpPr>
          <p:nvPr>
            <p:ph type="body" sz="quarter" idx="14"/>
          </p:nvPr>
        </p:nvSpPr>
        <p:spPr/>
        <p:txBody>
          <a:bodyPr/>
          <a:lstStyle/>
          <a:p>
            <a:r>
              <a:rPr lang="en-US"/>
              <a:t>02/01/2018 - 02/28/2018</a:t>
            </a:r>
          </a:p>
        </p:txBody>
      </p:sp>
    </p:spTree>
    <p:extLst>
      <p:ext uri="{BB962C8B-B14F-4D97-AF65-F5344CB8AC3E}">
        <p14:creationId xmlns:p14="http://schemas.microsoft.com/office/powerpoint/2010/main" val="304411858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E6756E9-0223-4085-9C28-E03795B52007}"/>
              </a:ext>
            </a:extLst>
          </p:cNvPr>
          <p:cNvSpPr>
            <a:spLocks noGrp="1"/>
          </p:cNvSpPr>
          <p:nvPr>
            <p:ph type="title"/>
          </p:nvPr>
        </p:nvSpPr>
        <p:spPr/>
        <p:txBody>
          <a:bodyPr/>
          <a:lstStyle/>
          <a:p>
            <a:r>
              <a:rPr lang="en-US"/>
              <a:t>Facebook Own Posts Table - 7 of 8</a:t>
            </a:r>
          </a:p>
        </p:txBody>
      </p:sp>
      <p:graphicFrame>
        <p:nvGraphicFramePr>
          <p:cNvPr id="5" name="Table Placeholder 4">
            <a:extLst>
              <a:ext uri="{FF2B5EF4-FFF2-40B4-BE49-F238E27FC236}">
                <a16:creationId xmlns:a16="http://schemas.microsoft.com/office/drawing/2014/main" id="{263D828D-7CB1-4DC3-AD1F-9181BFC6ACF9}"/>
              </a:ext>
            </a:extLst>
          </p:cNvPr>
          <p:cNvGraphicFramePr>
            <a:graphicFrameLocks noGrp="1"/>
          </p:cNvGraphicFramePr>
          <p:nvPr>
            <p:ph type="tbl" sz="quarter" idx="13"/>
            <p:extLst>
              <p:ext uri="{D42A27DB-BD31-4B8C-83A1-F6EECF244321}">
                <p14:modId xmlns:p14="http://schemas.microsoft.com/office/powerpoint/2010/main" val="129436499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3914099019"/>
                    </a:ext>
                  </a:extLst>
                </a:gridCol>
                <a:gridCol w="658368">
                  <a:extLst>
                    <a:ext uri="{9D8B030D-6E8A-4147-A177-3AD203B41FA5}">
                      <a16:colId xmlns:a16="http://schemas.microsoft.com/office/drawing/2014/main" val="1743870682"/>
                    </a:ext>
                  </a:extLst>
                </a:gridCol>
                <a:gridCol w="658368">
                  <a:extLst>
                    <a:ext uri="{9D8B030D-6E8A-4147-A177-3AD203B41FA5}">
                      <a16:colId xmlns:a16="http://schemas.microsoft.com/office/drawing/2014/main" val="723397069"/>
                    </a:ext>
                  </a:extLst>
                </a:gridCol>
                <a:gridCol w="658368">
                  <a:extLst>
                    <a:ext uri="{9D8B030D-6E8A-4147-A177-3AD203B41FA5}">
                      <a16:colId xmlns:a16="http://schemas.microsoft.com/office/drawing/2014/main" val="550356628"/>
                    </a:ext>
                  </a:extLst>
                </a:gridCol>
                <a:gridCol w="658368">
                  <a:extLst>
                    <a:ext uri="{9D8B030D-6E8A-4147-A177-3AD203B41FA5}">
                      <a16:colId xmlns:a16="http://schemas.microsoft.com/office/drawing/2014/main" val="341715791"/>
                    </a:ext>
                  </a:extLst>
                </a:gridCol>
                <a:gridCol w="658368">
                  <a:extLst>
                    <a:ext uri="{9D8B030D-6E8A-4147-A177-3AD203B41FA5}">
                      <a16:colId xmlns:a16="http://schemas.microsoft.com/office/drawing/2014/main" val="2150743975"/>
                    </a:ext>
                  </a:extLst>
                </a:gridCol>
                <a:gridCol w="658368">
                  <a:extLst>
                    <a:ext uri="{9D8B030D-6E8A-4147-A177-3AD203B41FA5}">
                      <a16:colId xmlns:a16="http://schemas.microsoft.com/office/drawing/2014/main" val="1173245934"/>
                    </a:ext>
                  </a:extLst>
                </a:gridCol>
                <a:gridCol w="658368">
                  <a:extLst>
                    <a:ext uri="{9D8B030D-6E8A-4147-A177-3AD203B41FA5}">
                      <a16:colId xmlns:a16="http://schemas.microsoft.com/office/drawing/2014/main" val="383748425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93432634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CITIES design and lifestyle store - 2018-02-19 14:10:01</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اختر مقعدك بنفسك! تجمع الإبداعات الأنيقة من "بول آرت" الالوان النابضة بالحياة و المواد الحديثة مع شكل الاثاث الكلاسيكي لتقدم أفضل الأنماط التقليدية المعاصرة، الان في مدن!
</a:t>
                      </a:r>
                      <a:r>
                        <a:rPr kumimoji="0" lang="en-US" sz="1000" b="0" i="0" u="none" strike="noStrike" kern="1200" cap="none" spc="0" normalizeH="0" baseline="0" noProof="0">
                          <a:ln>
                            <a:noFill/>
                          </a:ln>
                          <a:solidFill>
                            <a:prstClr val="black"/>
                          </a:solidFill>
                          <a:effectLst/>
                          <a:uLnTx/>
                          <a:uFillTx/>
                          <a:latin typeface="+mn-lt"/>
                          <a:ea typeface="+mn-ea"/>
                          <a:cs typeface="+mn-cs"/>
                        </a:rPr>
                        <a:t>Seat yourself in #style! Elegant creations from #PolArt combine vibrant #colors and modern materials with classic #furniture shapes to offer the best of traditional and contemporary styles. Check out the choices from PolArt at #CitiesRiyadh!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0.0445%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43798374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CITIES design and lifestyle store - 2018-02-18 07:00:01</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من يحتاج الى مدفأة؟ أضف توهج ناعم ودافىء الى المكان الخاص بك، مع فوانيس باتينا من "كلونج" الان في مدن! #مدن #ديكور #كونسبت #ديكور_مودرن #ديكور_عصري #ديكورات_منزلية #ديكور_منزل #الرياض #السعودية 
</a:t>
                      </a:r>
                      <a:r>
                        <a:rPr kumimoji="0" lang="en-US" sz="1000" b="0" i="0" u="none" strike="noStrike" kern="1200" cap="none" spc="0" normalizeH="0" baseline="0" noProof="0">
                          <a:ln>
                            <a:noFill/>
                          </a:ln>
                          <a:solidFill>
                            <a:prstClr val="black"/>
                          </a:solidFill>
                          <a:effectLst/>
                          <a:uLnTx/>
                          <a:uFillTx/>
                          <a:latin typeface="+mn-lt"/>
                          <a:ea typeface="+mn-ea"/>
                          <a:cs typeface="+mn-cs"/>
                        </a:rPr>
                        <a:t>Who needs a #fireplace? Add a soft, warm glow to your space with Patina oil lamps from #Klong, now at #CitiesRiyadh!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0.0254%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18650300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CITIES design and lifestyle store - 2018-02-18 07:00:00</a:t>
                      </a:r>
                      <a:r>
                        <a:rPr kumimoji="0" lang="en-US" sz="1000" b="0" i="0" u="none" strike="noStrike" kern="1200" cap="none" spc="0" normalizeH="0" baseline="0" noProof="0">
                          <a:ln>
                            <a:noFill/>
                          </a:ln>
                          <a:solidFill>
                            <a:prstClr val="black"/>
                          </a:solidFill>
                          <a:effectLst/>
                          <a:uLnTx/>
                          <a:uFillTx/>
                          <a:latin typeface="+mn-lt"/>
                          <a:ea typeface="+mn-ea"/>
                          <a:cs typeface="+mn-cs"/>
                        </a:rPr>
                        <a:t>
Contemporary, industrial style is on display in this full brass fixture designed to reflect a beautiful patterned glow. Discover the Pontes light from #Versmissen, now at #CitiesDubai!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4126246645"/>
                  </a:ext>
                </a:extLst>
              </a:tr>
            </a:tbl>
          </a:graphicData>
        </a:graphic>
      </p:graphicFrame>
      <p:sp>
        <p:nvSpPr>
          <p:cNvPr id="4" name="Text Placeholder 3">
            <a:extLst>
              <a:ext uri="{FF2B5EF4-FFF2-40B4-BE49-F238E27FC236}">
                <a16:creationId xmlns:a16="http://schemas.microsoft.com/office/drawing/2014/main" id="{045D95CF-C083-4675-BDBF-4A4AB160253B}"/>
              </a:ext>
            </a:extLst>
          </p:cNvPr>
          <p:cNvSpPr>
            <a:spLocks noGrp="1"/>
          </p:cNvSpPr>
          <p:nvPr>
            <p:ph type="body" sz="quarter" idx="14"/>
          </p:nvPr>
        </p:nvSpPr>
        <p:spPr/>
        <p:txBody>
          <a:bodyPr/>
          <a:lstStyle/>
          <a:p>
            <a:r>
              <a:rPr lang="en-US"/>
              <a:t>02/01/2018 - 02/28/2018</a:t>
            </a:r>
          </a:p>
        </p:txBody>
      </p:sp>
    </p:spTree>
    <p:extLst>
      <p:ext uri="{BB962C8B-B14F-4D97-AF65-F5344CB8AC3E}">
        <p14:creationId xmlns:p14="http://schemas.microsoft.com/office/powerpoint/2010/main" val="266571899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AA1C2FC-0190-44A2-8653-607C458FB264}"/>
              </a:ext>
            </a:extLst>
          </p:cNvPr>
          <p:cNvSpPr>
            <a:spLocks noGrp="1"/>
          </p:cNvSpPr>
          <p:nvPr>
            <p:ph type="title"/>
          </p:nvPr>
        </p:nvSpPr>
        <p:spPr/>
        <p:txBody>
          <a:bodyPr/>
          <a:lstStyle/>
          <a:p>
            <a:r>
              <a:rPr lang="en-US"/>
              <a:t>Facebook Own Posts Table - 8 of 8</a:t>
            </a:r>
          </a:p>
        </p:txBody>
      </p:sp>
      <p:graphicFrame>
        <p:nvGraphicFramePr>
          <p:cNvPr id="5" name="Table Placeholder 4">
            <a:extLst>
              <a:ext uri="{FF2B5EF4-FFF2-40B4-BE49-F238E27FC236}">
                <a16:creationId xmlns:a16="http://schemas.microsoft.com/office/drawing/2014/main" id="{B40CD262-EF63-4979-8CDE-1DB931E75959}"/>
              </a:ext>
            </a:extLst>
          </p:cNvPr>
          <p:cNvGraphicFramePr>
            <a:graphicFrameLocks noGrp="1"/>
          </p:cNvGraphicFramePr>
          <p:nvPr>
            <p:ph type="tbl" sz="quarter" idx="13"/>
            <p:extLst>
              <p:ext uri="{D42A27DB-BD31-4B8C-83A1-F6EECF244321}">
                <p14:modId xmlns:p14="http://schemas.microsoft.com/office/powerpoint/2010/main" val="391390039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3310406847"/>
                    </a:ext>
                  </a:extLst>
                </a:gridCol>
                <a:gridCol w="658368">
                  <a:extLst>
                    <a:ext uri="{9D8B030D-6E8A-4147-A177-3AD203B41FA5}">
                      <a16:colId xmlns:a16="http://schemas.microsoft.com/office/drawing/2014/main" val="129542619"/>
                    </a:ext>
                  </a:extLst>
                </a:gridCol>
                <a:gridCol w="658368">
                  <a:extLst>
                    <a:ext uri="{9D8B030D-6E8A-4147-A177-3AD203B41FA5}">
                      <a16:colId xmlns:a16="http://schemas.microsoft.com/office/drawing/2014/main" val="814224968"/>
                    </a:ext>
                  </a:extLst>
                </a:gridCol>
                <a:gridCol w="658368">
                  <a:extLst>
                    <a:ext uri="{9D8B030D-6E8A-4147-A177-3AD203B41FA5}">
                      <a16:colId xmlns:a16="http://schemas.microsoft.com/office/drawing/2014/main" val="1660155714"/>
                    </a:ext>
                  </a:extLst>
                </a:gridCol>
                <a:gridCol w="658368">
                  <a:extLst>
                    <a:ext uri="{9D8B030D-6E8A-4147-A177-3AD203B41FA5}">
                      <a16:colId xmlns:a16="http://schemas.microsoft.com/office/drawing/2014/main" val="1572760118"/>
                    </a:ext>
                  </a:extLst>
                </a:gridCol>
                <a:gridCol w="658368">
                  <a:extLst>
                    <a:ext uri="{9D8B030D-6E8A-4147-A177-3AD203B41FA5}">
                      <a16:colId xmlns:a16="http://schemas.microsoft.com/office/drawing/2014/main" val="1103422586"/>
                    </a:ext>
                  </a:extLst>
                </a:gridCol>
                <a:gridCol w="658368">
                  <a:extLst>
                    <a:ext uri="{9D8B030D-6E8A-4147-A177-3AD203B41FA5}">
                      <a16:colId xmlns:a16="http://schemas.microsoft.com/office/drawing/2014/main" val="716697383"/>
                    </a:ext>
                  </a:extLst>
                </a:gridCol>
                <a:gridCol w="658368">
                  <a:extLst>
                    <a:ext uri="{9D8B030D-6E8A-4147-A177-3AD203B41FA5}">
                      <a16:colId xmlns:a16="http://schemas.microsoft.com/office/drawing/2014/main" val="355679841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87229913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CITIES design and lifestyle store - 2018-02-17 07:00:01</a:t>
                      </a:r>
                      <a:r>
                        <a:rPr kumimoji="0" lang="en-US" sz="1000" b="0" i="0" u="none" strike="noStrike" kern="1200" cap="none" spc="0" normalizeH="0" baseline="0" noProof="0">
                          <a:ln>
                            <a:noFill/>
                          </a:ln>
                          <a:solidFill>
                            <a:prstClr val="black"/>
                          </a:solidFill>
                          <a:effectLst/>
                          <a:uLnTx/>
                          <a:uFillTx/>
                          <a:latin typeface="+mn-lt"/>
                          <a:ea typeface="+mn-ea"/>
                          <a:cs typeface="+mn-cs"/>
                        </a:rPr>
                        <a:t>
This week: We love this rendering from Asif Khan of one of the interior spaces of the proposed Guggenheim Helsinki. Khan was one of 6 finalists in the Guggenheim Helsinki Design Competition with a proposal called “Quiet Animal,” a reference to the historical naming of Helsinki city blocks after wild animals. His submission for the Guggenheim imagined the museum as a “translucent textured form,” featuring both timber-clad galleries that rise up vertically, and public spaces wrapped in a membrane of textured glass. With a focus on the particular light quality of Helsinki, Khan aimed to design a space that filters ambient daylight to create a journey through delicate and different light environments all suited to different art forms.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0.0318%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299139927"/>
                  </a:ext>
                </a:extLst>
              </a:tr>
            </a:tbl>
          </a:graphicData>
        </a:graphic>
      </p:graphicFrame>
      <p:sp>
        <p:nvSpPr>
          <p:cNvPr id="4" name="Text Placeholder 3">
            <a:extLst>
              <a:ext uri="{FF2B5EF4-FFF2-40B4-BE49-F238E27FC236}">
                <a16:creationId xmlns:a16="http://schemas.microsoft.com/office/drawing/2014/main" id="{81CFC2D2-476D-48BA-9014-A036B4125912}"/>
              </a:ext>
            </a:extLst>
          </p:cNvPr>
          <p:cNvSpPr>
            <a:spLocks noGrp="1"/>
          </p:cNvSpPr>
          <p:nvPr>
            <p:ph type="body" sz="quarter" idx="14"/>
          </p:nvPr>
        </p:nvSpPr>
        <p:spPr/>
        <p:txBody>
          <a:bodyPr/>
          <a:lstStyle/>
          <a:p>
            <a:r>
              <a:rPr lang="en-US"/>
              <a:t>02/01/2018 - 02/28/2018</a:t>
            </a:r>
          </a:p>
        </p:txBody>
      </p:sp>
    </p:spTree>
    <p:extLst>
      <p:ext uri="{BB962C8B-B14F-4D97-AF65-F5344CB8AC3E}">
        <p14:creationId xmlns:p14="http://schemas.microsoft.com/office/powerpoint/2010/main" val="229291740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3BEF67-BF9D-4504-B86C-540CA54DC06D}"/>
              </a:ext>
            </a:extLst>
          </p:cNvPr>
          <p:cNvSpPr>
            <a:spLocks noGrp="1"/>
          </p:cNvSpPr>
          <p:nvPr>
            <p:ph type="title"/>
          </p:nvPr>
        </p:nvSpPr>
        <p:spPr/>
        <p:txBody>
          <a:bodyPr/>
          <a:lstStyle/>
          <a:p>
            <a:r>
              <a:rPr lang="en-US"/>
              <a:t>Facebook Fan Distribution</a:t>
            </a:r>
          </a:p>
        </p:txBody>
      </p:sp>
      <p:graphicFrame>
        <p:nvGraphicFramePr>
          <p:cNvPr id="6" name="Chart Placeholder 5">
            <a:extLst>
              <a:ext uri="{FF2B5EF4-FFF2-40B4-BE49-F238E27FC236}">
                <a16:creationId xmlns:a16="http://schemas.microsoft.com/office/drawing/2014/main" id="{AAC06A4C-9950-49E0-A7BB-D453E308BC96}"/>
              </a:ext>
            </a:extLst>
          </p:cNvPr>
          <p:cNvGraphicFramePr>
            <a:graphicFrameLocks noGrp="1"/>
          </p:cNvGraphicFramePr>
          <p:nvPr>
            <p:ph type="chart" sz="quarter" idx="13"/>
            <p:extLst>
              <p:ext uri="{D42A27DB-BD31-4B8C-83A1-F6EECF244321}">
                <p14:modId xmlns:p14="http://schemas.microsoft.com/office/powerpoint/2010/main" val="135641688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886D938B-3B36-429A-B1D0-8F0D69E97C51}"/>
              </a:ext>
            </a:extLst>
          </p:cNvPr>
          <p:cNvSpPr>
            <a:spLocks noGrp="1"/>
          </p:cNvSpPr>
          <p:nvPr>
            <p:ph type="body" sz="quarter" idx="14"/>
          </p:nvPr>
        </p:nvSpPr>
        <p:spPr/>
        <p:txBody>
          <a:bodyPr/>
          <a:lstStyle/>
          <a:p>
            <a:r>
              <a:rPr lang="en-US"/>
              <a:t>02/01/2018 - 02/28/2018</a:t>
            </a:r>
          </a:p>
        </p:txBody>
      </p:sp>
      <p:sp>
        <p:nvSpPr>
          <p:cNvPr id="5" name="Footer Placeholder 4">
            <a:extLst>
              <a:ext uri="{FF2B5EF4-FFF2-40B4-BE49-F238E27FC236}">
                <a16:creationId xmlns:a16="http://schemas.microsoft.com/office/drawing/2014/main" id="{CC35BBB6-48AE-4753-98EA-4437A366DD14}"/>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3616233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93E1B9-357E-4EBF-9342-949151D12F80}"/>
              </a:ext>
            </a:extLst>
          </p:cNvPr>
          <p:cNvSpPr>
            <a:spLocks noGrp="1"/>
          </p:cNvSpPr>
          <p:nvPr>
            <p:ph type="title"/>
          </p:nvPr>
        </p:nvSpPr>
        <p:spPr/>
        <p:txBody>
          <a:bodyPr/>
          <a:lstStyle/>
          <a:p>
            <a:r>
              <a:rPr lang="en-US"/>
              <a:t>Facebook Interactions Distribution</a:t>
            </a:r>
          </a:p>
        </p:txBody>
      </p:sp>
      <p:graphicFrame>
        <p:nvGraphicFramePr>
          <p:cNvPr id="6" name="Chart Placeholder 5">
            <a:extLst>
              <a:ext uri="{FF2B5EF4-FFF2-40B4-BE49-F238E27FC236}">
                <a16:creationId xmlns:a16="http://schemas.microsoft.com/office/drawing/2014/main" id="{284DFF93-D4F9-45D5-AECB-0FCB4249CA3C}"/>
              </a:ext>
            </a:extLst>
          </p:cNvPr>
          <p:cNvGraphicFramePr>
            <a:graphicFrameLocks noGrp="1"/>
          </p:cNvGraphicFramePr>
          <p:nvPr>
            <p:ph type="chart" sz="quarter" idx="13"/>
            <p:extLst>
              <p:ext uri="{D42A27DB-BD31-4B8C-83A1-F6EECF244321}">
                <p14:modId xmlns:p14="http://schemas.microsoft.com/office/powerpoint/2010/main" val="65231937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9AD645E2-6C05-465D-9A83-E78DDD22215B}"/>
              </a:ext>
            </a:extLst>
          </p:cNvPr>
          <p:cNvSpPr>
            <a:spLocks noGrp="1"/>
          </p:cNvSpPr>
          <p:nvPr>
            <p:ph type="body" sz="quarter" idx="14"/>
          </p:nvPr>
        </p:nvSpPr>
        <p:spPr/>
        <p:txBody>
          <a:bodyPr/>
          <a:lstStyle/>
          <a:p>
            <a:r>
              <a:rPr lang="en-US"/>
              <a:t>02/01/2018 - 02/28/2018</a:t>
            </a:r>
          </a:p>
        </p:txBody>
      </p:sp>
      <p:sp>
        <p:nvSpPr>
          <p:cNvPr id="5" name="Footer Placeholder 4">
            <a:extLst>
              <a:ext uri="{FF2B5EF4-FFF2-40B4-BE49-F238E27FC236}">
                <a16:creationId xmlns:a16="http://schemas.microsoft.com/office/drawing/2014/main" id="{403F5D57-E585-43C3-A5D9-30A970DECEB4}"/>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79046519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BAF219-A406-4FFB-9CA0-1D4F84EDDB22}"/>
              </a:ext>
            </a:extLst>
          </p:cNvPr>
          <p:cNvSpPr>
            <a:spLocks noGrp="1"/>
          </p:cNvSpPr>
          <p:nvPr>
            <p:ph type="title"/>
          </p:nvPr>
        </p:nvSpPr>
        <p:spPr/>
        <p:txBody>
          <a:bodyPr/>
          <a:lstStyle/>
          <a:p>
            <a:r>
              <a:rPr lang="en-US"/>
              <a:t>Facebook Interaction Rate</a:t>
            </a:r>
          </a:p>
        </p:txBody>
      </p:sp>
      <p:graphicFrame>
        <p:nvGraphicFramePr>
          <p:cNvPr id="6" name="Chart Placeholder 5">
            <a:extLst>
              <a:ext uri="{FF2B5EF4-FFF2-40B4-BE49-F238E27FC236}">
                <a16:creationId xmlns:a16="http://schemas.microsoft.com/office/drawing/2014/main" id="{7C4C97FB-5A89-4CEA-BB02-CF840ECD174F}"/>
              </a:ext>
            </a:extLst>
          </p:cNvPr>
          <p:cNvGraphicFramePr>
            <a:graphicFrameLocks noGrp="1"/>
          </p:cNvGraphicFramePr>
          <p:nvPr>
            <p:ph type="chart" sz="quarter" idx="13"/>
            <p:extLst>
              <p:ext uri="{D42A27DB-BD31-4B8C-83A1-F6EECF244321}">
                <p14:modId xmlns:p14="http://schemas.microsoft.com/office/powerpoint/2010/main" val="256278221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0CB87BCB-BA5A-4C5C-9C21-735BB6B79388}"/>
              </a:ext>
            </a:extLst>
          </p:cNvPr>
          <p:cNvSpPr>
            <a:spLocks noGrp="1"/>
          </p:cNvSpPr>
          <p:nvPr>
            <p:ph type="body" sz="quarter" idx="14"/>
          </p:nvPr>
        </p:nvSpPr>
        <p:spPr/>
        <p:txBody>
          <a:bodyPr/>
          <a:lstStyle/>
          <a:p>
            <a:r>
              <a:rPr lang="en-US"/>
              <a:t>02/01/2018 - 02/28/2018</a:t>
            </a:r>
          </a:p>
        </p:txBody>
      </p:sp>
      <p:sp>
        <p:nvSpPr>
          <p:cNvPr id="5" name="Footer Placeholder 4">
            <a:extLst>
              <a:ext uri="{FF2B5EF4-FFF2-40B4-BE49-F238E27FC236}">
                <a16:creationId xmlns:a16="http://schemas.microsoft.com/office/drawing/2014/main" id="{F7189850-638B-4475-B43D-BA0A3AC96883}"/>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76351625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260240D-4CDA-4D38-B3C7-884291F28CAD}"/>
              </a:ext>
            </a:extLst>
          </p:cNvPr>
          <p:cNvSpPr>
            <a:spLocks noGrp="1"/>
          </p:cNvSpPr>
          <p:nvPr>
            <p:ph type="title"/>
          </p:nvPr>
        </p:nvSpPr>
        <p:spPr/>
        <p:txBody>
          <a:bodyPr/>
          <a:lstStyle/>
          <a:p>
            <a:r>
              <a:rPr lang="en-US"/>
              <a:t>Facebook Interaction Rate By Post Type</a:t>
            </a:r>
          </a:p>
        </p:txBody>
      </p:sp>
      <p:graphicFrame>
        <p:nvGraphicFramePr>
          <p:cNvPr id="6" name="Chart Placeholder 5">
            <a:extLst>
              <a:ext uri="{FF2B5EF4-FFF2-40B4-BE49-F238E27FC236}">
                <a16:creationId xmlns:a16="http://schemas.microsoft.com/office/drawing/2014/main" id="{E07BA5B8-067B-4DC8-86D7-9CF0417A78C1}"/>
              </a:ext>
            </a:extLst>
          </p:cNvPr>
          <p:cNvGraphicFramePr>
            <a:graphicFrameLocks noGrp="1"/>
          </p:cNvGraphicFramePr>
          <p:nvPr>
            <p:ph type="chart" sz="quarter" idx="13"/>
            <p:extLst>
              <p:ext uri="{D42A27DB-BD31-4B8C-83A1-F6EECF244321}">
                <p14:modId xmlns:p14="http://schemas.microsoft.com/office/powerpoint/2010/main" val="191687889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396C0C41-A596-47A5-BE32-9B3C66034CA4}"/>
              </a:ext>
            </a:extLst>
          </p:cNvPr>
          <p:cNvSpPr>
            <a:spLocks noGrp="1"/>
          </p:cNvSpPr>
          <p:nvPr>
            <p:ph type="body" sz="quarter" idx="14"/>
          </p:nvPr>
        </p:nvSpPr>
        <p:spPr/>
        <p:txBody>
          <a:bodyPr/>
          <a:lstStyle/>
          <a:p>
            <a:r>
              <a:rPr lang="en-US"/>
              <a:t>02/01/2018 - 02/28/2018</a:t>
            </a:r>
          </a:p>
        </p:txBody>
      </p:sp>
      <p:sp>
        <p:nvSpPr>
          <p:cNvPr id="5" name="Footer Placeholder 4">
            <a:extLst>
              <a:ext uri="{FF2B5EF4-FFF2-40B4-BE49-F238E27FC236}">
                <a16:creationId xmlns:a16="http://schemas.microsoft.com/office/drawing/2014/main" id="{D4F9882D-CDA3-4532-919A-D115FC8DC2AA}"/>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39724153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81EEAC8-A406-4BAB-A3F0-34E5367829F6}"/>
              </a:ext>
            </a:extLst>
          </p:cNvPr>
          <p:cNvSpPr>
            <a:spLocks noGrp="1"/>
          </p:cNvSpPr>
          <p:nvPr>
            <p:ph type="title"/>
          </p:nvPr>
        </p:nvSpPr>
        <p:spPr/>
        <p:txBody>
          <a:bodyPr/>
          <a:lstStyle/>
          <a:p>
            <a:r>
              <a:rPr lang="en-US"/>
              <a:t>Facebook People Talking About This</a:t>
            </a:r>
          </a:p>
        </p:txBody>
      </p:sp>
      <p:graphicFrame>
        <p:nvGraphicFramePr>
          <p:cNvPr id="6" name="Chart Placeholder 5">
            <a:extLst>
              <a:ext uri="{FF2B5EF4-FFF2-40B4-BE49-F238E27FC236}">
                <a16:creationId xmlns:a16="http://schemas.microsoft.com/office/drawing/2014/main" id="{857067AD-09F2-4ABD-B71A-236FB351498B}"/>
              </a:ext>
            </a:extLst>
          </p:cNvPr>
          <p:cNvGraphicFramePr>
            <a:graphicFrameLocks noGrp="1"/>
          </p:cNvGraphicFramePr>
          <p:nvPr>
            <p:ph type="chart" sz="quarter" idx="13"/>
            <p:extLst>
              <p:ext uri="{D42A27DB-BD31-4B8C-83A1-F6EECF244321}">
                <p14:modId xmlns:p14="http://schemas.microsoft.com/office/powerpoint/2010/main" val="210059151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76B98728-451C-4DB8-B154-CDF4692347B9}"/>
              </a:ext>
            </a:extLst>
          </p:cNvPr>
          <p:cNvSpPr>
            <a:spLocks noGrp="1"/>
          </p:cNvSpPr>
          <p:nvPr>
            <p:ph type="body" sz="quarter" idx="14"/>
          </p:nvPr>
        </p:nvSpPr>
        <p:spPr/>
        <p:txBody>
          <a:bodyPr/>
          <a:lstStyle/>
          <a:p>
            <a:r>
              <a:rPr lang="en-US"/>
              <a:t>02/01/2018 - 02/28/2018</a:t>
            </a:r>
          </a:p>
        </p:txBody>
      </p:sp>
      <p:sp>
        <p:nvSpPr>
          <p:cNvPr id="5" name="Footer Placeholder 4">
            <a:extLst>
              <a:ext uri="{FF2B5EF4-FFF2-40B4-BE49-F238E27FC236}">
                <a16:creationId xmlns:a16="http://schemas.microsoft.com/office/drawing/2014/main" id="{2B8D9FE0-0E43-4CBF-BC02-C5F75997F339}"/>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27362819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4570A34-529F-440D-9460-34469EE78506}"/>
              </a:ext>
            </a:extLst>
          </p:cNvPr>
          <p:cNvSpPr>
            <a:spLocks noGrp="1"/>
          </p:cNvSpPr>
          <p:nvPr>
            <p:ph type="title"/>
          </p:nvPr>
        </p:nvSpPr>
        <p:spPr/>
        <p:txBody>
          <a:bodyPr/>
          <a:lstStyle/>
          <a:p>
            <a:r>
              <a:rPr lang="en-US"/>
              <a:t>Facebook Average Likes Per Post</a:t>
            </a:r>
          </a:p>
        </p:txBody>
      </p:sp>
      <p:graphicFrame>
        <p:nvGraphicFramePr>
          <p:cNvPr id="6" name="Chart Placeholder 5">
            <a:extLst>
              <a:ext uri="{FF2B5EF4-FFF2-40B4-BE49-F238E27FC236}">
                <a16:creationId xmlns:a16="http://schemas.microsoft.com/office/drawing/2014/main" id="{A25CDB4B-D0D6-491D-996F-714CE18CF276}"/>
              </a:ext>
            </a:extLst>
          </p:cNvPr>
          <p:cNvGraphicFramePr>
            <a:graphicFrameLocks noGrp="1"/>
          </p:cNvGraphicFramePr>
          <p:nvPr>
            <p:ph type="chart" sz="quarter" idx="13"/>
            <p:extLst>
              <p:ext uri="{D42A27DB-BD31-4B8C-83A1-F6EECF244321}">
                <p14:modId xmlns:p14="http://schemas.microsoft.com/office/powerpoint/2010/main" val="407444688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8B5A7039-7D32-4B59-A804-8BA067E8A644}"/>
              </a:ext>
            </a:extLst>
          </p:cNvPr>
          <p:cNvSpPr>
            <a:spLocks noGrp="1"/>
          </p:cNvSpPr>
          <p:nvPr>
            <p:ph type="body" sz="quarter" idx="14"/>
          </p:nvPr>
        </p:nvSpPr>
        <p:spPr/>
        <p:txBody>
          <a:bodyPr/>
          <a:lstStyle/>
          <a:p>
            <a:r>
              <a:rPr lang="en-US"/>
              <a:t>02/01/2018 - 02/28/2018</a:t>
            </a:r>
          </a:p>
        </p:txBody>
      </p:sp>
      <p:sp>
        <p:nvSpPr>
          <p:cNvPr id="5" name="Footer Placeholder 4">
            <a:extLst>
              <a:ext uri="{FF2B5EF4-FFF2-40B4-BE49-F238E27FC236}">
                <a16:creationId xmlns:a16="http://schemas.microsoft.com/office/drawing/2014/main" id="{1102C782-FAF7-416A-85DA-16EF43EC77A3}"/>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09247259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A5F7C6C-B717-4E21-898C-6913FA7827FA}"/>
              </a:ext>
            </a:extLst>
          </p:cNvPr>
          <p:cNvSpPr>
            <a:spLocks noGrp="1"/>
          </p:cNvSpPr>
          <p:nvPr>
            <p:ph type="title"/>
          </p:nvPr>
        </p:nvSpPr>
        <p:spPr/>
        <p:txBody>
          <a:bodyPr/>
          <a:lstStyle/>
          <a:p>
            <a:r>
              <a:rPr lang="en-US"/>
              <a:t>Facebook Average Comments Per Post</a:t>
            </a:r>
          </a:p>
        </p:txBody>
      </p:sp>
      <p:graphicFrame>
        <p:nvGraphicFramePr>
          <p:cNvPr id="6" name="Chart Placeholder 5">
            <a:extLst>
              <a:ext uri="{FF2B5EF4-FFF2-40B4-BE49-F238E27FC236}">
                <a16:creationId xmlns:a16="http://schemas.microsoft.com/office/drawing/2014/main" id="{C4D20DD7-FBBF-4171-8DDD-BEF6C9B47D47}"/>
              </a:ext>
            </a:extLst>
          </p:cNvPr>
          <p:cNvGraphicFramePr>
            <a:graphicFrameLocks noGrp="1"/>
          </p:cNvGraphicFramePr>
          <p:nvPr>
            <p:ph type="chart" sz="quarter" idx="13"/>
            <p:extLst>
              <p:ext uri="{D42A27DB-BD31-4B8C-83A1-F6EECF244321}">
                <p14:modId xmlns:p14="http://schemas.microsoft.com/office/powerpoint/2010/main" val="387478456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7E4E7E25-C3FA-407E-9CD4-F574234117AF}"/>
              </a:ext>
            </a:extLst>
          </p:cNvPr>
          <p:cNvSpPr>
            <a:spLocks noGrp="1"/>
          </p:cNvSpPr>
          <p:nvPr>
            <p:ph type="body" sz="quarter" idx="14"/>
          </p:nvPr>
        </p:nvSpPr>
        <p:spPr/>
        <p:txBody>
          <a:bodyPr/>
          <a:lstStyle/>
          <a:p>
            <a:r>
              <a:rPr lang="en-US"/>
              <a:t>02/01/2018 - 02/28/2018</a:t>
            </a:r>
          </a:p>
        </p:txBody>
      </p:sp>
      <p:sp>
        <p:nvSpPr>
          <p:cNvPr id="5" name="Footer Placeholder 4">
            <a:extLst>
              <a:ext uri="{FF2B5EF4-FFF2-40B4-BE49-F238E27FC236}">
                <a16:creationId xmlns:a16="http://schemas.microsoft.com/office/drawing/2014/main" id="{225E6493-4100-46DB-9EFF-24264FA6C8FF}"/>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67789113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831F758-436B-49FA-A212-18D092B67D3E}"/>
              </a:ext>
            </a:extLst>
          </p:cNvPr>
          <p:cNvSpPr>
            <a:spLocks noGrp="1"/>
          </p:cNvSpPr>
          <p:nvPr>
            <p:ph type="title"/>
          </p:nvPr>
        </p:nvSpPr>
        <p:spPr/>
        <p:txBody>
          <a:bodyPr/>
          <a:lstStyle/>
          <a:p>
            <a:r>
              <a:rPr lang="en-US"/>
              <a:t>Facebook Average Shares Per Post</a:t>
            </a:r>
          </a:p>
        </p:txBody>
      </p:sp>
      <p:graphicFrame>
        <p:nvGraphicFramePr>
          <p:cNvPr id="6" name="Chart Placeholder 5">
            <a:extLst>
              <a:ext uri="{FF2B5EF4-FFF2-40B4-BE49-F238E27FC236}">
                <a16:creationId xmlns:a16="http://schemas.microsoft.com/office/drawing/2014/main" id="{80BCF118-2ACB-410B-A098-40B0D8158271}"/>
              </a:ext>
            </a:extLst>
          </p:cNvPr>
          <p:cNvGraphicFramePr>
            <a:graphicFrameLocks noGrp="1"/>
          </p:cNvGraphicFramePr>
          <p:nvPr>
            <p:ph type="chart" sz="quarter" idx="13"/>
            <p:extLst>
              <p:ext uri="{D42A27DB-BD31-4B8C-83A1-F6EECF244321}">
                <p14:modId xmlns:p14="http://schemas.microsoft.com/office/powerpoint/2010/main" val="19727014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3ECE6122-C2D3-4E0F-AC1F-E0109A78FF8E}"/>
              </a:ext>
            </a:extLst>
          </p:cNvPr>
          <p:cNvSpPr>
            <a:spLocks noGrp="1"/>
          </p:cNvSpPr>
          <p:nvPr>
            <p:ph type="body" sz="quarter" idx="14"/>
          </p:nvPr>
        </p:nvSpPr>
        <p:spPr/>
        <p:txBody>
          <a:bodyPr/>
          <a:lstStyle/>
          <a:p>
            <a:r>
              <a:rPr lang="en-US"/>
              <a:t>02/01/2018 - 02/28/2018</a:t>
            </a:r>
          </a:p>
        </p:txBody>
      </p:sp>
      <p:sp>
        <p:nvSpPr>
          <p:cNvPr id="5" name="Footer Placeholder 4">
            <a:extLst>
              <a:ext uri="{FF2B5EF4-FFF2-40B4-BE49-F238E27FC236}">
                <a16:creationId xmlns:a16="http://schemas.microsoft.com/office/drawing/2014/main" id="{1EF73DED-24A9-4B5A-A756-243BF55ED598}"/>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609621229"/>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13F9FBF-7E0B-4039-88AB-9EA971DEDA91}"/>
              </a:ext>
            </a:extLst>
          </p:cNvPr>
          <p:cNvSpPr>
            <a:spLocks noGrp="1"/>
          </p:cNvSpPr>
          <p:nvPr>
            <p:ph type="title"/>
          </p:nvPr>
        </p:nvSpPr>
        <p:spPr/>
        <p:txBody>
          <a:bodyPr/>
          <a:lstStyle/>
          <a:p>
            <a:r>
              <a:rPr lang="en-US"/>
              <a:t>Facebook Average Interactions Per Post</a:t>
            </a:r>
          </a:p>
        </p:txBody>
      </p:sp>
      <p:graphicFrame>
        <p:nvGraphicFramePr>
          <p:cNvPr id="6" name="Chart Placeholder 5">
            <a:extLst>
              <a:ext uri="{FF2B5EF4-FFF2-40B4-BE49-F238E27FC236}">
                <a16:creationId xmlns:a16="http://schemas.microsoft.com/office/drawing/2014/main" id="{5CB53EAC-B603-4982-8447-5D8D5DF0ACBE}"/>
              </a:ext>
            </a:extLst>
          </p:cNvPr>
          <p:cNvGraphicFramePr>
            <a:graphicFrameLocks noGrp="1"/>
          </p:cNvGraphicFramePr>
          <p:nvPr>
            <p:ph type="chart" sz="quarter" idx="13"/>
            <p:extLst>
              <p:ext uri="{D42A27DB-BD31-4B8C-83A1-F6EECF244321}">
                <p14:modId xmlns:p14="http://schemas.microsoft.com/office/powerpoint/2010/main" val="309162951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D3F86597-D614-41BB-9DD0-F8D3D1356361}"/>
              </a:ext>
            </a:extLst>
          </p:cNvPr>
          <p:cNvSpPr>
            <a:spLocks noGrp="1"/>
          </p:cNvSpPr>
          <p:nvPr>
            <p:ph type="body" sz="quarter" idx="14"/>
          </p:nvPr>
        </p:nvSpPr>
        <p:spPr/>
        <p:txBody>
          <a:bodyPr/>
          <a:lstStyle/>
          <a:p>
            <a:r>
              <a:rPr lang="en-US"/>
              <a:t>02/01/2018 - 02/28/2018</a:t>
            </a:r>
          </a:p>
        </p:txBody>
      </p:sp>
      <p:sp>
        <p:nvSpPr>
          <p:cNvPr id="5" name="Footer Placeholder 4">
            <a:extLst>
              <a:ext uri="{FF2B5EF4-FFF2-40B4-BE49-F238E27FC236}">
                <a16:creationId xmlns:a16="http://schemas.microsoft.com/office/drawing/2014/main" id="{B077D553-8954-483C-9692-20A38250136C}"/>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607610551"/>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49583A0-47AD-4F42-A8B4-7D276C0660F9}"/>
              </a:ext>
            </a:extLst>
          </p:cNvPr>
          <p:cNvSpPr>
            <a:spLocks noGrp="1"/>
          </p:cNvSpPr>
          <p:nvPr>
            <p:ph type="title"/>
          </p:nvPr>
        </p:nvSpPr>
        <p:spPr/>
        <p:txBody>
          <a:bodyPr/>
          <a:lstStyle/>
          <a:p>
            <a:r>
              <a:rPr lang="en-US"/>
              <a:t>Facebook Fans Total</a:t>
            </a:r>
          </a:p>
        </p:txBody>
      </p:sp>
      <p:graphicFrame>
        <p:nvGraphicFramePr>
          <p:cNvPr id="6" name="Chart Placeholder 5">
            <a:extLst>
              <a:ext uri="{FF2B5EF4-FFF2-40B4-BE49-F238E27FC236}">
                <a16:creationId xmlns:a16="http://schemas.microsoft.com/office/drawing/2014/main" id="{8AA0F72A-3699-4CF5-BB8A-34D77AF4227B}"/>
              </a:ext>
            </a:extLst>
          </p:cNvPr>
          <p:cNvGraphicFramePr>
            <a:graphicFrameLocks noGrp="1"/>
          </p:cNvGraphicFramePr>
          <p:nvPr>
            <p:ph type="chart" sz="quarter" idx="13"/>
            <p:extLst>
              <p:ext uri="{D42A27DB-BD31-4B8C-83A1-F6EECF244321}">
                <p14:modId xmlns:p14="http://schemas.microsoft.com/office/powerpoint/2010/main" val="396961219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47B77845-A55F-4A65-BB10-6404522A3F45}"/>
              </a:ext>
            </a:extLst>
          </p:cNvPr>
          <p:cNvSpPr>
            <a:spLocks noGrp="1"/>
          </p:cNvSpPr>
          <p:nvPr>
            <p:ph type="body" sz="quarter" idx="14"/>
          </p:nvPr>
        </p:nvSpPr>
        <p:spPr/>
        <p:txBody>
          <a:bodyPr/>
          <a:lstStyle/>
          <a:p>
            <a:r>
              <a:rPr lang="en-US"/>
              <a:t>02/01/2018 - 02/28/2018</a:t>
            </a:r>
          </a:p>
        </p:txBody>
      </p:sp>
      <p:sp>
        <p:nvSpPr>
          <p:cNvPr id="5" name="Footer Placeholder 4">
            <a:extLst>
              <a:ext uri="{FF2B5EF4-FFF2-40B4-BE49-F238E27FC236}">
                <a16:creationId xmlns:a16="http://schemas.microsoft.com/office/drawing/2014/main" id="{5CF398E3-1309-4CFE-B075-4C746FC4CACE}"/>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060620273"/>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F942A3B-E003-4143-B625-86B5F213BBAE}"/>
              </a:ext>
            </a:extLst>
          </p:cNvPr>
          <p:cNvSpPr>
            <a:spLocks noGrp="1"/>
          </p:cNvSpPr>
          <p:nvPr>
            <p:ph type="title"/>
          </p:nvPr>
        </p:nvSpPr>
        <p:spPr/>
        <p:txBody>
          <a:bodyPr/>
          <a:lstStyle/>
          <a:p>
            <a:r>
              <a:rPr lang="en-US"/>
              <a:t>Facebook Fans Lost</a:t>
            </a:r>
          </a:p>
        </p:txBody>
      </p:sp>
      <p:graphicFrame>
        <p:nvGraphicFramePr>
          <p:cNvPr id="6" name="Chart Placeholder 5">
            <a:extLst>
              <a:ext uri="{FF2B5EF4-FFF2-40B4-BE49-F238E27FC236}">
                <a16:creationId xmlns:a16="http://schemas.microsoft.com/office/drawing/2014/main" id="{A6EB4C48-1681-4760-978C-7BF1523BCBF3}"/>
              </a:ext>
            </a:extLst>
          </p:cNvPr>
          <p:cNvGraphicFramePr>
            <a:graphicFrameLocks noGrp="1"/>
          </p:cNvGraphicFramePr>
          <p:nvPr>
            <p:ph type="chart" sz="quarter" idx="13"/>
            <p:extLst>
              <p:ext uri="{D42A27DB-BD31-4B8C-83A1-F6EECF244321}">
                <p14:modId xmlns:p14="http://schemas.microsoft.com/office/powerpoint/2010/main" val="76944354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CE993839-C9FE-4ACB-B029-76BE3F7550B3}"/>
              </a:ext>
            </a:extLst>
          </p:cNvPr>
          <p:cNvSpPr>
            <a:spLocks noGrp="1"/>
          </p:cNvSpPr>
          <p:nvPr>
            <p:ph type="body" sz="quarter" idx="14"/>
          </p:nvPr>
        </p:nvSpPr>
        <p:spPr/>
        <p:txBody>
          <a:bodyPr/>
          <a:lstStyle/>
          <a:p>
            <a:r>
              <a:rPr lang="en-US"/>
              <a:t>02/01/2018 - 02/28/2018</a:t>
            </a:r>
          </a:p>
        </p:txBody>
      </p:sp>
      <p:sp>
        <p:nvSpPr>
          <p:cNvPr id="5" name="Footer Placeholder 4">
            <a:extLst>
              <a:ext uri="{FF2B5EF4-FFF2-40B4-BE49-F238E27FC236}">
                <a16:creationId xmlns:a16="http://schemas.microsoft.com/office/drawing/2014/main" id="{5D7EB453-6CB9-47EC-BCDA-A6CCA483C536}"/>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306537421"/>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361EB37-292B-4152-9484-B809F0F8BB56}"/>
              </a:ext>
            </a:extLst>
          </p:cNvPr>
          <p:cNvSpPr>
            <a:spLocks noGrp="1"/>
          </p:cNvSpPr>
          <p:nvPr>
            <p:ph type="title"/>
          </p:nvPr>
        </p:nvSpPr>
        <p:spPr/>
        <p:txBody>
          <a:bodyPr/>
          <a:lstStyle/>
          <a:p>
            <a:r>
              <a:rPr lang="en-US"/>
              <a:t>Facebook Reach</a:t>
            </a:r>
          </a:p>
        </p:txBody>
      </p:sp>
      <p:graphicFrame>
        <p:nvGraphicFramePr>
          <p:cNvPr id="6" name="Chart Placeholder 5">
            <a:extLst>
              <a:ext uri="{FF2B5EF4-FFF2-40B4-BE49-F238E27FC236}">
                <a16:creationId xmlns:a16="http://schemas.microsoft.com/office/drawing/2014/main" id="{BAC729B2-818A-44CC-B972-C6ADA31219AB}"/>
              </a:ext>
            </a:extLst>
          </p:cNvPr>
          <p:cNvGraphicFramePr>
            <a:graphicFrameLocks noGrp="1"/>
          </p:cNvGraphicFramePr>
          <p:nvPr>
            <p:ph type="chart" sz="quarter" idx="13"/>
            <p:extLst>
              <p:ext uri="{D42A27DB-BD31-4B8C-83A1-F6EECF244321}">
                <p14:modId xmlns:p14="http://schemas.microsoft.com/office/powerpoint/2010/main" val="41964339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F2887563-B5C4-478F-B98B-A9A9859F0FED}"/>
              </a:ext>
            </a:extLst>
          </p:cNvPr>
          <p:cNvSpPr>
            <a:spLocks noGrp="1"/>
          </p:cNvSpPr>
          <p:nvPr>
            <p:ph type="body" sz="quarter" idx="14"/>
          </p:nvPr>
        </p:nvSpPr>
        <p:spPr/>
        <p:txBody>
          <a:bodyPr/>
          <a:lstStyle/>
          <a:p>
            <a:r>
              <a:rPr lang="en-US"/>
              <a:t>02/01/2018 - 02/28/2018</a:t>
            </a:r>
          </a:p>
        </p:txBody>
      </p:sp>
      <p:sp>
        <p:nvSpPr>
          <p:cNvPr id="5" name="Footer Placeholder 4">
            <a:extLst>
              <a:ext uri="{FF2B5EF4-FFF2-40B4-BE49-F238E27FC236}">
                <a16:creationId xmlns:a16="http://schemas.microsoft.com/office/drawing/2014/main" id="{9FC297DE-4923-44B9-B616-24A6371D0194}"/>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152645896"/>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C87CCF-6116-4E2D-A584-80F8DD2DCC56}"/>
              </a:ext>
            </a:extLst>
          </p:cNvPr>
          <p:cNvSpPr>
            <a:spLocks noGrp="1"/>
          </p:cNvSpPr>
          <p:nvPr>
            <p:ph type="title"/>
          </p:nvPr>
        </p:nvSpPr>
        <p:spPr/>
        <p:txBody>
          <a:bodyPr/>
          <a:lstStyle/>
          <a:p>
            <a:r>
              <a:rPr lang="en-US"/>
              <a:t>Facebook Engaged Users</a:t>
            </a:r>
          </a:p>
        </p:txBody>
      </p:sp>
      <p:graphicFrame>
        <p:nvGraphicFramePr>
          <p:cNvPr id="6" name="Chart Placeholder 5">
            <a:extLst>
              <a:ext uri="{FF2B5EF4-FFF2-40B4-BE49-F238E27FC236}">
                <a16:creationId xmlns:a16="http://schemas.microsoft.com/office/drawing/2014/main" id="{F480D784-CA81-4F19-A667-8E280EB9BB3D}"/>
              </a:ext>
            </a:extLst>
          </p:cNvPr>
          <p:cNvGraphicFramePr>
            <a:graphicFrameLocks noGrp="1"/>
          </p:cNvGraphicFramePr>
          <p:nvPr>
            <p:ph type="chart" sz="quarter" idx="13"/>
            <p:extLst>
              <p:ext uri="{D42A27DB-BD31-4B8C-83A1-F6EECF244321}">
                <p14:modId xmlns:p14="http://schemas.microsoft.com/office/powerpoint/2010/main" val="200677913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E22EAC71-A7A6-4E0D-A2E3-0249C1730DDD}"/>
              </a:ext>
            </a:extLst>
          </p:cNvPr>
          <p:cNvSpPr>
            <a:spLocks noGrp="1"/>
          </p:cNvSpPr>
          <p:nvPr>
            <p:ph type="body" sz="quarter" idx="14"/>
          </p:nvPr>
        </p:nvSpPr>
        <p:spPr/>
        <p:txBody>
          <a:bodyPr/>
          <a:lstStyle/>
          <a:p>
            <a:r>
              <a:rPr lang="en-US"/>
              <a:t>02/01/2018 - 02/28/2018</a:t>
            </a:r>
          </a:p>
        </p:txBody>
      </p:sp>
      <p:sp>
        <p:nvSpPr>
          <p:cNvPr id="5" name="Footer Placeholder 4">
            <a:extLst>
              <a:ext uri="{FF2B5EF4-FFF2-40B4-BE49-F238E27FC236}">
                <a16:creationId xmlns:a16="http://schemas.microsoft.com/office/drawing/2014/main" id="{D606A4A5-B279-4099-9AD0-D30D0F595A28}"/>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879101841"/>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3B1C79-3A59-4B70-898B-39F8ED0C438C}"/>
              </a:ext>
            </a:extLst>
          </p:cNvPr>
          <p:cNvSpPr>
            <a:spLocks noGrp="1"/>
          </p:cNvSpPr>
          <p:nvPr>
            <p:ph type="title"/>
          </p:nvPr>
        </p:nvSpPr>
        <p:spPr/>
        <p:txBody>
          <a:bodyPr/>
          <a:lstStyle/>
          <a:p>
            <a:r>
              <a:rPr lang="en-US"/>
              <a:t>Facebook Page Views</a:t>
            </a:r>
          </a:p>
        </p:txBody>
      </p:sp>
      <p:graphicFrame>
        <p:nvGraphicFramePr>
          <p:cNvPr id="6" name="Chart Placeholder 5">
            <a:extLst>
              <a:ext uri="{FF2B5EF4-FFF2-40B4-BE49-F238E27FC236}">
                <a16:creationId xmlns:a16="http://schemas.microsoft.com/office/drawing/2014/main" id="{09386B35-4D08-44AC-9DFD-2FBE42B4A8E7}"/>
              </a:ext>
            </a:extLst>
          </p:cNvPr>
          <p:cNvGraphicFramePr>
            <a:graphicFrameLocks noGrp="1"/>
          </p:cNvGraphicFramePr>
          <p:nvPr>
            <p:ph type="chart" sz="quarter" idx="13"/>
            <p:extLst>
              <p:ext uri="{D42A27DB-BD31-4B8C-83A1-F6EECF244321}">
                <p14:modId xmlns:p14="http://schemas.microsoft.com/office/powerpoint/2010/main" val="82236530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68A60065-BC77-4F3A-8A66-42A72E96F260}"/>
              </a:ext>
            </a:extLst>
          </p:cNvPr>
          <p:cNvSpPr>
            <a:spLocks noGrp="1"/>
          </p:cNvSpPr>
          <p:nvPr>
            <p:ph type="body" sz="quarter" idx="14"/>
          </p:nvPr>
        </p:nvSpPr>
        <p:spPr/>
        <p:txBody>
          <a:bodyPr/>
          <a:lstStyle/>
          <a:p>
            <a:r>
              <a:rPr lang="en-US"/>
              <a:t>02/01/2018 - 02/28/2018</a:t>
            </a:r>
          </a:p>
        </p:txBody>
      </p:sp>
      <p:sp>
        <p:nvSpPr>
          <p:cNvPr id="5" name="Footer Placeholder 4">
            <a:extLst>
              <a:ext uri="{FF2B5EF4-FFF2-40B4-BE49-F238E27FC236}">
                <a16:creationId xmlns:a16="http://schemas.microsoft.com/office/drawing/2014/main" id="{71E26F94-3A8A-449E-B053-7C51C9515CD3}"/>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411036334"/>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DF5A53-5603-4DDC-9613-570E3B4BDA2D}"/>
              </a:ext>
            </a:extLst>
          </p:cNvPr>
          <p:cNvSpPr>
            <a:spLocks noGrp="1"/>
          </p:cNvSpPr>
          <p:nvPr>
            <p:ph type="title"/>
          </p:nvPr>
        </p:nvSpPr>
        <p:spPr/>
        <p:txBody>
          <a:bodyPr/>
          <a:lstStyle/>
          <a:p>
            <a:r>
              <a:rPr lang="en-US"/>
              <a:t>Facebook Hide Clicks</a:t>
            </a:r>
          </a:p>
        </p:txBody>
      </p:sp>
      <p:graphicFrame>
        <p:nvGraphicFramePr>
          <p:cNvPr id="6" name="Chart Placeholder 5">
            <a:extLst>
              <a:ext uri="{FF2B5EF4-FFF2-40B4-BE49-F238E27FC236}">
                <a16:creationId xmlns:a16="http://schemas.microsoft.com/office/drawing/2014/main" id="{307A9EC1-FCD0-4866-8ABD-E8270DD04B4C}"/>
              </a:ext>
            </a:extLst>
          </p:cNvPr>
          <p:cNvGraphicFramePr>
            <a:graphicFrameLocks noGrp="1"/>
          </p:cNvGraphicFramePr>
          <p:nvPr>
            <p:ph type="chart" sz="quarter" idx="13"/>
            <p:extLst>
              <p:ext uri="{D42A27DB-BD31-4B8C-83A1-F6EECF244321}">
                <p14:modId xmlns:p14="http://schemas.microsoft.com/office/powerpoint/2010/main" val="338369965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B571BAEB-4A97-4164-9F86-B0236C635C8B}"/>
              </a:ext>
            </a:extLst>
          </p:cNvPr>
          <p:cNvSpPr>
            <a:spLocks noGrp="1"/>
          </p:cNvSpPr>
          <p:nvPr>
            <p:ph type="body" sz="quarter" idx="14"/>
          </p:nvPr>
        </p:nvSpPr>
        <p:spPr/>
        <p:txBody>
          <a:bodyPr/>
          <a:lstStyle/>
          <a:p>
            <a:r>
              <a:rPr lang="en-US"/>
              <a:t>02/01/2018 - 02/28/2018</a:t>
            </a:r>
          </a:p>
        </p:txBody>
      </p:sp>
      <p:sp>
        <p:nvSpPr>
          <p:cNvPr id="5" name="Footer Placeholder 4">
            <a:extLst>
              <a:ext uri="{FF2B5EF4-FFF2-40B4-BE49-F238E27FC236}">
                <a16:creationId xmlns:a16="http://schemas.microsoft.com/office/drawing/2014/main" id="{1953B44A-8247-4F8B-8C5B-FE298D9F88AC}"/>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639914684"/>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F7CC0E1-DA42-4F77-A3E9-14567E4D1B22}"/>
              </a:ext>
            </a:extLst>
          </p:cNvPr>
          <p:cNvSpPr>
            <a:spLocks noGrp="1"/>
          </p:cNvSpPr>
          <p:nvPr>
            <p:ph type="title"/>
          </p:nvPr>
        </p:nvSpPr>
        <p:spPr/>
        <p:txBody>
          <a:bodyPr/>
          <a:lstStyle/>
          <a:p>
            <a:r>
              <a:rPr lang="en-US"/>
              <a:t>Facebook Hide All Clicks</a:t>
            </a:r>
          </a:p>
        </p:txBody>
      </p:sp>
      <p:graphicFrame>
        <p:nvGraphicFramePr>
          <p:cNvPr id="6" name="Chart Placeholder 5">
            <a:extLst>
              <a:ext uri="{FF2B5EF4-FFF2-40B4-BE49-F238E27FC236}">
                <a16:creationId xmlns:a16="http://schemas.microsoft.com/office/drawing/2014/main" id="{21A97545-CB62-4DEB-8F4F-8210D3351DA5}"/>
              </a:ext>
            </a:extLst>
          </p:cNvPr>
          <p:cNvGraphicFramePr>
            <a:graphicFrameLocks noGrp="1"/>
          </p:cNvGraphicFramePr>
          <p:nvPr>
            <p:ph type="chart" sz="quarter" idx="13"/>
            <p:extLst>
              <p:ext uri="{D42A27DB-BD31-4B8C-83A1-F6EECF244321}">
                <p14:modId xmlns:p14="http://schemas.microsoft.com/office/powerpoint/2010/main" val="384965173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5D52D901-5CCA-4E52-AC02-FD65E641F418}"/>
              </a:ext>
            </a:extLst>
          </p:cNvPr>
          <p:cNvSpPr>
            <a:spLocks noGrp="1"/>
          </p:cNvSpPr>
          <p:nvPr>
            <p:ph type="body" sz="quarter" idx="14"/>
          </p:nvPr>
        </p:nvSpPr>
        <p:spPr/>
        <p:txBody>
          <a:bodyPr/>
          <a:lstStyle/>
          <a:p>
            <a:r>
              <a:rPr lang="en-US"/>
              <a:t>02/01/2018 - 02/28/2018</a:t>
            </a:r>
          </a:p>
        </p:txBody>
      </p:sp>
      <p:sp>
        <p:nvSpPr>
          <p:cNvPr id="5" name="Footer Placeholder 4">
            <a:extLst>
              <a:ext uri="{FF2B5EF4-FFF2-40B4-BE49-F238E27FC236}">
                <a16:creationId xmlns:a16="http://schemas.microsoft.com/office/drawing/2014/main" id="{E2B2A9D2-D6E9-47FD-8179-74E3A09A28B9}"/>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866706557"/>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7037C80-8FA5-423C-B7DF-0991D2B6759F}"/>
              </a:ext>
            </a:extLst>
          </p:cNvPr>
          <p:cNvSpPr>
            <a:spLocks noGrp="1"/>
          </p:cNvSpPr>
          <p:nvPr>
            <p:ph type="title"/>
          </p:nvPr>
        </p:nvSpPr>
        <p:spPr/>
        <p:txBody>
          <a:bodyPr/>
          <a:lstStyle/>
          <a:p>
            <a:r>
              <a:rPr lang="en-US"/>
              <a:t>Facebook Page Unlike Clicks</a:t>
            </a:r>
          </a:p>
        </p:txBody>
      </p:sp>
      <p:graphicFrame>
        <p:nvGraphicFramePr>
          <p:cNvPr id="6" name="Chart Placeholder 5">
            <a:extLst>
              <a:ext uri="{FF2B5EF4-FFF2-40B4-BE49-F238E27FC236}">
                <a16:creationId xmlns:a16="http://schemas.microsoft.com/office/drawing/2014/main" id="{4C5CB4DA-8D85-47C4-9A06-3F2FB536FA04}"/>
              </a:ext>
            </a:extLst>
          </p:cNvPr>
          <p:cNvGraphicFramePr>
            <a:graphicFrameLocks noGrp="1"/>
          </p:cNvGraphicFramePr>
          <p:nvPr>
            <p:ph type="chart" sz="quarter" idx="13"/>
            <p:extLst>
              <p:ext uri="{D42A27DB-BD31-4B8C-83A1-F6EECF244321}">
                <p14:modId xmlns:p14="http://schemas.microsoft.com/office/powerpoint/2010/main" val="313261964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DDB932E4-676B-4CA2-864D-51D6ACA7F52A}"/>
              </a:ext>
            </a:extLst>
          </p:cNvPr>
          <p:cNvSpPr>
            <a:spLocks noGrp="1"/>
          </p:cNvSpPr>
          <p:nvPr>
            <p:ph type="body" sz="quarter" idx="14"/>
          </p:nvPr>
        </p:nvSpPr>
        <p:spPr/>
        <p:txBody>
          <a:bodyPr/>
          <a:lstStyle/>
          <a:p>
            <a:r>
              <a:rPr lang="en-US"/>
              <a:t>02/01/2018 - 02/28/2018</a:t>
            </a:r>
          </a:p>
        </p:txBody>
      </p:sp>
      <p:sp>
        <p:nvSpPr>
          <p:cNvPr id="5" name="Footer Placeholder 4">
            <a:extLst>
              <a:ext uri="{FF2B5EF4-FFF2-40B4-BE49-F238E27FC236}">
                <a16:creationId xmlns:a16="http://schemas.microsoft.com/office/drawing/2014/main" id="{41EAD8E2-DFF7-4B4F-8169-161D14DB302F}"/>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802758669"/>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D9F7E08-98D2-4B8E-AAAA-A18E592B5DF4}"/>
              </a:ext>
            </a:extLst>
          </p:cNvPr>
          <p:cNvSpPr>
            <a:spLocks noGrp="1"/>
          </p:cNvSpPr>
          <p:nvPr>
            <p:ph type="title"/>
          </p:nvPr>
        </p:nvSpPr>
        <p:spPr/>
        <p:txBody>
          <a:bodyPr/>
          <a:lstStyle/>
          <a:p>
            <a:r>
              <a:rPr lang="en-US"/>
              <a:t>Facebook Spam Report Clicks</a:t>
            </a:r>
          </a:p>
        </p:txBody>
      </p:sp>
      <p:graphicFrame>
        <p:nvGraphicFramePr>
          <p:cNvPr id="6" name="Chart Placeholder 5">
            <a:extLst>
              <a:ext uri="{FF2B5EF4-FFF2-40B4-BE49-F238E27FC236}">
                <a16:creationId xmlns:a16="http://schemas.microsoft.com/office/drawing/2014/main" id="{36BFE87C-8D6C-4985-84A6-8DED411A222F}"/>
              </a:ext>
            </a:extLst>
          </p:cNvPr>
          <p:cNvGraphicFramePr>
            <a:graphicFrameLocks noGrp="1"/>
          </p:cNvGraphicFramePr>
          <p:nvPr>
            <p:ph type="chart" sz="quarter" idx="13"/>
            <p:extLst>
              <p:ext uri="{D42A27DB-BD31-4B8C-83A1-F6EECF244321}">
                <p14:modId xmlns:p14="http://schemas.microsoft.com/office/powerpoint/2010/main" val="245905771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A303278B-1CF6-4280-8D86-E7DD9FA07D7B}"/>
              </a:ext>
            </a:extLst>
          </p:cNvPr>
          <p:cNvSpPr>
            <a:spLocks noGrp="1"/>
          </p:cNvSpPr>
          <p:nvPr>
            <p:ph type="body" sz="quarter" idx="14"/>
          </p:nvPr>
        </p:nvSpPr>
        <p:spPr/>
        <p:txBody>
          <a:bodyPr/>
          <a:lstStyle/>
          <a:p>
            <a:r>
              <a:rPr lang="en-US"/>
              <a:t>02/01/2018 - 02/28/2018</a:t>
            </a:r>
          </a:p>
        </p:txBody>
      </p:sp>
      <p:sp>
        <p:nvSpPr>
          <p:cNvPr id="5" name="Footer Placeholder 4">
            <a:extLst>
              <a:ext uri="{FF2B5EF4-FFF2-40B4-BE49-F238E27FC236}">
                <a16:creationId xmlns:a16="http://schemas.microsoft.com/office/drawing/2014/main" id="{4C3B1A2E-7B9D-4602-9011-4A308078DEF4}"/>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191297432"/>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6A1E75A-F486-43CD-94E9-13BBE7D731B1}"/>
              </a:ext>
            </a:extLst>
          </p:cNvPr>
          <p:cNvSpPr>
            <a:spLocks noGrp="1"/>
          </p:cNvSpPr>
          <p:nvPr>
            <p:ph type="title"/>
          </p:nvPr>
        </p:nvSpPr>
        <p:spPr/>
        <p:txBody>
          <a:bodyPr/>
          <a:lstStyle/>
          <a:p>
            <a:r>
              <a:rPr lang="en-US"/>
              <a:t>Facebook Fans Total</a:t>
            </a:r>
          </a:p>
        </p:txBody>
      </p:sp>
      <p:graphicFrame>
        <p:nvGraphicFramePr>
          <p:cNvPr id="6" name="Chart Placeholder 5">
            <a:extLst>
              <a:ext uri="{FF2B5EF4-FFF2-40B4-BE49-F238E27FC236}">
                <a16:creationId xmlns:a16="http://schemas.microsoft.com/office/drawing/2014/main" id="{DC196A56-A1A6-4908-B8D2-E2B4CA76F1D8}"/>
              </a:ext>
            </a:extLst>
          </p:cNvPr>
          <p:cNvGraphicFramePr>
            <a:graphicFrameLocks noGrp="1"/>
          </p:cNvGraphicFramePr>
          <p:nvPr>
            <p:ph type="chart" sz="quarter" idx="13"/>
            <p:extLst>
              <p:ext uri="{D42A27DB-BD31-4B8C-83A1-F6EECF244321}">
                <p14:modId xmlns:p14="http://schemas.microsoft.com/office/powerpoint/2010/main" val="186256280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80F0D67D-79CD-4ACD-B5E9-3B0AC2C31B8C}"/>
              </a:ext>
            </a:extLst>
          </p:cNvPr>
          <p:cNvSpPr>
            <a:spLocks noGrp="1"/>
          </p:cNvSpPr>
          <p:nvPr>
            <p:ph type="body" sz="quarter" idx="14"/>
          </p:nvPr>
        </p:nvSpPr>
        <p:spPr/>
        <p:txBody>
          <a:bodyPr/>
          <a:lstStyle/>
          <a:p>
            <a:r>
              <a:rPr lang="en-US"/>
              <a:t>02/01/2018 - 02/28/2018</a:t>
            </a:r>
          </a:p>
        </p:txBody>
      </p:sp>
      <p:sp>
        <p:nvSpPr>
          <p:cNvPr id="5" name="Footer Placeholder 4">
            <a:extLst>
              <a:ext uri="{FF2B5EF4-FFF2-40B4-BE49-F238E27FC236}">
                <a16:creationId xmlns:a16="http://schemas.microsoft.com/office/drawing/2014/main" id="{CDF943C6-DD83-49D5-9CA3-6A6C566212AB}"/>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034996803"/>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457EE28-1E86-4106-B6E9-12542C6D8E99}"/>
              </a:ext>
            </a:extLst>
          </p:cNvPr>
          <p:cNvSpPr>
            <a:spLocks noGrp="1"/>
          </p:cNvSpPr>
          <p:nvPr>
            <p:ph type="title"/>
          </p:nvPr>
        </p:nvSpPr>
        <p:spPr/>
        <p:txBody>
          <a:bodyPr/>
          <a:lstStyle/>
          <a:p>
            <a:r>
              <a:rPr lang="en-US"/>
              <a:t>Facebook Fans Lost</a:t>
            </a:r>
          </a:p>
        </p:txBody>
      </p:sp>
      <p:graphicFrame>
        <p:nvGraphicFramePr>
          <p:cNvPr id="6" name="Chart Placeholder 5">
            <a:extLst>
              <a:ext uri="{FF2B5EF4-FFF2-40B4-BE49-F238E27FC236}">
                <a16:creationId xmlns:a16="http://schemas.microsoft.com/office/drawing/2014/main" id="{17A2D2C5-A624-4F68-81BF-ADDE5D1ACA71}"/>
              </a:ext>
            </a:extLst>
          </p:cNvPr>
          <p:cNvGraphicFramePr>
            <a:graphicFrameLocks noGrp="1"/>
          </p:cNvGraphicFramePr>
          <p:nvPr>
            <p:ph type="chart" sz="quarter" idx="13"/>
            <p:extLst>
              <p:ext uri="{D42A27DB-BD31-4B8C-83A1-F6EECF244321}">
                <p14:modId xmlns:p14="http://schemas.microsoft.com/office/powerpoint/2010/main" val="369870795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46D204F2-E437-4875-BF2D-E9E29B1484BE}"/>
              </a:ext>
            </a:extLst>
          </p:cNvPr>
          <p:cNvSpPr>
            <a:spLocks noGrp="1"/>
          </p:cNvSpPr>
          <p:nvPr>
            <p:ph type="body" sz="quarter" idx="14"/>
          </p:nvPr>
        </p:nvSpPr>
        <p:spPr/>
        <p:txBody>
          <a:bodyPr/>
          <a:lstStyle/>
          <a:p>
            <a:r>
              <a:rPr lang="en-US"/>
              <a:t>02/01/2018 - 02/28/2018</a:t>
            </a:r>
          </a:p>
        </p:txBody>
      </p:sp>
      <p:sp>
        <p:nvSpPr>
          <p:cNvPr id="5" name="Footer Placeholder 4">
            <a:extLst>
              <a:ext uri="{FF2B5EF4-FFF2-40B4-BE49-F238E27FC236}">
                <a16:creationId xmlns:a16="http://schemas.microsoft.com/office/drawing/2014/main" id="{ABB881A3-5B68-4494-AB94-A38371A1B9AA}"/>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751519019"/>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193293E-6CCF-41AD-BB6A-5105A0022C28}"/>
              </a:ext>
            </a:extLst>
          </p:cNvPr>
          <p:cNvSpPr>
            <a:spLocks noGrp="1"/>
          </p:cNvSpPr>
          <p:nvPr>
            <p:ph type="title"/>
          </p:nvPr>
        </p:nvSpPr>
        <p:spPr/>
        <p:txBody>
          <a:bodyPr/>
          <a:lstStyle/>
          <a:p>
            <a:r>
              <a:rPr lang="en-US"/>
              <a:t>Facebook Page Unlike Clicks</a:t>
            </a:r>
          </a:p>
        </p:txBody>
      </p:sp>
      <p:graphicFrame>
        <p:nvGraphicFramePr>
          <p:cNvPr id="6" name="Chart Placeholder 5">
            <a:extLst>
              <a:ext uri="{FF2B5EF4-FFF2-40B4-BE49-F238E27FC236}">
                <a16:creationId xmlns:a16="http://schemas.microsoft.com/office/drawing/2014/main" id="{D05B0137-B756-4F0B-8908-AB4DF2FFEBFA}"/>
              </a:ext>
            </a:extLst>
          </p:cNvPr>
          <p:cNvGraphicFramePr>
            <a:graphicFrameLocks noGrp="1"/>
          </p:cNvGraphicFramePr>
          <p:nvPr>
            <p:ph type="chart" sz="quarter" idx="13"/>
            <p:extLst>
              <p:ext uri="{D42A27DB-BD31-4B8C-83A1-F6EECF244321}">
                <p14:modId xmlns:p14="http://schemas.microsoft.com/office/powerpoint/2010/main" val="343375066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33091298-1F2A-48D9-A83E-3287CE64AC73}"/>
              </a:ext>
            </a:extLst>
          </p:cNvPr>
          <p:cNvSpPr>
            <a:spLocks noGrp="1"/>
          </p:cNvSpPr>
          <p:nvPr>
            <p:ph type="body" sz="quarter" idx="14"/>
          </p:nvPr>
        </p:nvSpPr>
        <p:spPr/>
        <p:txBody>
          <a:bodyPr/>
          <a:lstStyle/>
          <a:p>
            <a:r>
              <a:rPr lang="en-US"/>
              <a:t>02/01/2018 - 02/28/2018</a:t>
            </a:r>
          </a:p>
        </p:txBody>
      </p:sp>
      <p:sp>
        <p:nvSpPr>
          <p:cNvPr id="5" name="Footer Placeholder 4">
            <a:extLst>
              <a:ext uri="{FF2B5EF4-FFF2-40B4-BE49-F238E27FC236}">
                <a16:creationId xmlns:a16="http://schemas.microsoft.com/office/drawing/2014/main" id="{8668087B-D1C1-4A6A-8299-63EC32F8ED7F}"/>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018299082"/>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82E4370-7A58-4CA0-A86E-8623018FE8BF}"/>
              </a:ext>
            </a:extLst>
          </p:cNvPr>
          <p:cNvSpPr>
            <a:spLocks noGrp="1"/>
          </p:cNvSpPr>
          <p:nvPr>
            <p:ph type="title"/>
          </p:nvPr>
        </p:nvSpPr>
        <p:spPr/>
        <p:txBody>
          <a:bodyPr/>
          <a:lstStyle/>
          <a:p>
            <a:r>
              <a:rPr lang="en-US"/>
              <a:t>Instagram Following Change</a:t>
            </a:r>
          </a:p>
        </p:txBody>
      </p:sp>
      <p:graphicFrame>
        <p:nvGraphicFramePr>
          <p:cNvPr id="6" name="Chart Placeholder 5">
            <a:extLst>
              <a:ext uri="{FF2B5EF4-FFF2-40B4-BE49-F238E27FC236}">
                <a16:creationId xmlns:a16="http://schemas.microsoft.com/office/drawing/2014/main" id="{E3231C73-0531-4853-AC22-8021CEFD0B1F}"/>
              </a:ext>
            </a:extLst>
          </p:cNvPr>
          <p:cNvGraphicFramePr>
            <a:graphicFrameLocks noGrp="1"/>
          </p:cNvGraphicFramePr>
          <p:nvPr>
            <p:ph type="chart" sz="quarter" idx="13"/>
            <p:extLst>
              <p:ext uri="{D42A27DB-BD31-4B8C-83A1-F6EECF244321}">
                <p14:modId xmlns:p14="http://schemas.microsoft.com/office/powerpoint/2010/main" val="107857114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0A040E14-8F85-412A-A395-449D10EA89CB}"/>
              </a:ext>
            </a:extLst>
          </p:cNvPr>
          <p:cNvSpPr>
            <a:spLocks noGrp="1"/>
          </p:cNvSpPr>
          <p:nvPr>
            <p:ph type="body" sz="quarter" idx="14"/>
          </p:nvPr>
        </p:nvSpPr>
        <p:spPr/>
        <p:txBody>
          <a:bodyPr/>
          <a:lstStyle/>
          <a:p>
            <a:r>
              <a:rPr lang="en-US"/>
              <a:t>02/01/2018 - 02/28/2018</a:t>
            </a:r>
          </a:p>
        </p:txBody>
      </p:sp>
      <p:sp>
        <p:nvSpPr>
          <p:cNvPr id="5" name="Footer Placeholder 4">
            <a:extLst>
              <a:ext uri="{FF2B5EF4-FFF2-40B4-BE49-F238E27FC236}">
                <a16:creationId xmlns:a16="http://schemas.microsoft.com/office/drawing/2014/main" id="{0AAA0BA9-040F-446D-9BBF-9A88CAF24AAE}"/>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191692396"/>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EE70FC6-E6DC-490E-8F54-CC317E29820C}"/>
              </a:ext>
            </a:extLst>
          </p:cNvPr>
          <p:cNvSpPr>
            <a:spLocks noGrp="1"/>
          </p:cNvSpPr>
          <p:nvPr>
            <p:ph type="title"/>
          </p:nvPr>
        </p:nvSpPr>
        <p:spPr/>
        <p:txBody>
          <a:bodyPr/>
          <a:lstStyle/>
          <a:p>
            <a:r>
              <a:rPr lang="en-US"/>
              <a:t>Instagram Interaction Rate By Weekday</a:t>
            </a:r>
          </a:p>
        </p:txBody>
      </p:sp>
      <p:graphicFrame>
        <p:nvGraphicFramePr>
          <p:cNvPr id="6" name="Chart Placeholder 5">
            <a:extLst>
              <a:ext uri="{FF2B5EF4-FFF2-40B4-BE49-F238E27FC236}">
                <a16:creationId xmlns:a16="http://schemas.microsoft.com/office/drawing/2014/main" id="{6DDE784A-B666-4008-AED4-54D1D1BC1E96}"/>
              </a:ext>
            </a:extLst>
          </p:cNvPr>
          <p:cNvGraphicFramePr>
            <a:graphicFrameLocks noGrp="1"/>
          </p:cNvGraphicFramePr>
          <p:nvPr>
            <p:ph type="chart" sz="quarter" idx="13"/>
            <p:extLst>
              <p:ext uri="{D42A27DB-BD31-4B8C-83A1-F6EECF244321}">
                <p14:modId xmlns:p14="http://schemas.microsoft.com/office/powerpoint/2010/main" val="301835079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AF575375-F9D5-4C3F-B0E4-9CDBA1F68F67}"/>
              </a:ext>
            </a:extLst>
          </p:cNvPr>
          <p:cNvSpPr>
            <a:spLocks noGrp="1"/>
          </p:cNvSpPr>
          <p:nvPr>
            <p:ph type="body" sz="quarter" idx="14"/>
          </p:nvPr>
        </p:nvSpPr>
        <p:spPr/>
        <p:txBody>
          <a:bodyPr/>
          <a:lstStyle/>
          <a:p>
            <a:r>
              <a:rPr lang="en-US"/>
              <a:t>02/01/2018 - 02/28/2018</a:t>
            </a:r>
          </a:p>
        </p:txBody>
      </p:sp>
      <p:sp>
        <p:nvSpPr>
          <p:cNvPr id="5" name="Footer Placeholder 4">
            <a:extLst>
              <a:ext uri="{FF2B5EF4-FFF2-40B4-BE49-F238E27FC236}">
                <a16:creationId xmlns:a16="http://schemas.microsoft.com/office/drawing/2014/main" id="{00D5DE8B-4283-4CAB-A578-17039F1D16E2}"/>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578999175"/>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F3446F8-9A29-4025-A601-C94E5BC74F28}"/>
              </a:ext>
            </a:extLst>
          </p:cNvPr>
          <p:cNvSpPr>
            <a:spLocks noGrp="1"/>
          </p:cNvSpPr>
          <p:nvPr>
            <p:ph type="title"/>
          </p:nvPr>
        </p:nvSpPr>
        <p:spPr/>
        <p:txBody>
          <a:bodyPr/>
          <a:lstStyle/>
          <a:p>
            <a:r>
              <a:rPr lang="en-US"/>
              <a:t>Facebook Average Reactions Per Post</a:t>
            </a:r>
          </a:p>
        </p:txBody>
      </p:sp>
      <p:graphicFrame>
        <p:nvGraphicFramePr>
          <p:cNvPr id="6" name="Chart Placeholder 5">
            <a:extLst>
              <a:ext uri="{FF2B5EF4-FFF2-40B4-BE49-F238E27FC236}">
                <a16:creationId xmlns:a16="http://schemas.microsoft.com/office/drawing/2014/main" id="{6F76E774-B9C9-4230-8BAD-4D206F529BBF}"/>
              </a:ext>
            </a:extLst>
          </p:cNvPr>
          <p:cNvGraphicFramePr>
            <a:graphicFrameLocks noGrp="1"/>
          </p:cNvGraphicFramePr>
          <p:nvPr>
            <p:ph type="chart" sz="quarter" idx="13"/>
            <p:extLst>
              <p:ext uri="{D42A27DB-BD31-4B8C-83A1-F6EECF244321}">
                <p14:modId xmlns:p14="http://schemas.microsoft.com/office/powerpoint/2010/main" val="349500628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822F5954-C329-46A1-AF03-9FF447CD2CCA}"/>
              </a:ext>
            </a:extLst>
          </p:cNvPr>
          <p:cNvSpPr>
            <a:spLocks noGrp="1"/>
          </p:cNvSpPr>
          <p:nvPr>
            <p:ph type="body" sz="quarter" idx="14"/>
          </p:nvPr>
        </p:nvSpPr>
        <p:spPr/>
        <p:txBody>
          <a:bodyPr/>
          <a:lstStyle/>
          <a:p>
            <a:r>
              <a:rPr lang="en-US"/>
              <a:t>02/01/2018 - 02/28/2018</a:t>
            </a:r>
          </a:p>
        </p:txBody>
      </p:sp>
      <p:sp>
        <p:nvSpPr>
          <p:cNvPr id="5" name="Footer Placeholder 4">
            <a:extLst>
              <a:ext uri="{FF2B5EF4-FFF2-40B4-BE49-F238E27FC236}">
                <a16:creationId xmlns:a16="http://schemas.microsoft.com/office/drawing/2014/main" id="{E3BCA312-9B69-4949-A5F2-ABC47EECF0E7}"/>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953161079"/>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5006E3F-BF2A-402A-8432-B76EC28520F9}"/>
              </a:ext>
            </a:extLst>
          </p:cNvPr>
          <p:cNvSpPr>
            <a:spLocks noGrp="1"/>
          </p:cNvSpPr>
          <p:nvPr>
            <p:ph type="title"/>
          </p:nvPr>
        </p:nvSpPr>
        <p:spPr/>
        <p:txBody>
          <a:bodyPr/>
          <a:lstStyle/>
          <a:p>
            <a:r>
              <a:rPr lang="en-US"/>
              <a:t>Facebook Average Interactions Per Post</a:t>
            </a:r>
          </a:p>
        </p:txBody>
      </p:sp>
      <p:graphicFrame>
        <p:nvGraphicFramePr>
          <p:cNvPr id="6" name="Chart Placeholder 5">
            <a:extLst>
              <a:ext uri="{FF2B5EF4-FFF2-40B4-BE49-F238E27FC236}">
                <a16:creationId xmlns:a16="http://schemas.microsoft.com/office/drawing/2014/main" id="{3CF4A58F-EB9E-4B1D-846A-23C39D5AD1E9}"/>
              </a:ext>
            </a:extLst>
          </p:cNvPr>
          <p:cNvGraphicFramePr>
            <a:graphicFrameLocks noGrp="1"/>
          </p:cNvGraphicFramePr>
          <p:nvPr>
            <p:ph type="chart" sz="quarter" idx="13"/>
            <p:extLst>
              <p:ext uri="{D42A27DB-BD31-4B8C-83A1-F6EECF244321}">
                <p14:modId xmlns:p14="http://schemas.microsoft.com/office/powerpoint/2010/main" val="68311494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AAE57B3D-80A9-4CF3-92B7-E50A4265F4ED}"/>
              </a:ext>
            </a:extLst>
          </p:cNvPr>
          <p:cNvSpPr>
            <a:spLocks noGrp="1"/>
          </p:cNvSpPr>
          <p:nvPr>
            <p:ph type="body" sz="quarter" idx="14"/>
          </p:nvPr>
        </p:nvSpPr>
        <p:spPr/>
        <p:txBody>
          <a:bodyPr/>
          <a:lstStyle/>
          <a:p>
            <a:r>
              <a:rPr lang="en-US"/>
              <a:t>02/01/2018 - 02/28/2018</a:t>
            </a:r>
          </a:p>
        </p:txBody>
      </p:sp>
      <p:sp>
        <p:nvSpPr>
          <p:cNvPr id="5" name="Footer Placeholder 4">
            <a:extLst>
              <a:ext uri="{FF2B5EF4-FFF2-40B4-BE49-F238E27FC236}">
                <a16:creationId xmlns:a16="http://schemas.microsoft.com/office/drawing/2014/main" id="{21E24CB0-8B96-465D-8972-1FAF0BD4D3A0}"/>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849035416"/>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44F8711-28EB-4EC3-9D54-0414329A4B1E}"/>
              </a:ext>
            </a:extLst>
          </p:cNvPr>
          <p:cNvSpPr>
            <a:spLocks noGrp="1"/>
          </p:cNvSpPr>
          <p:nvPr>
            <p:ph type="title"/>
          </p:nvPr>
        </p:nvSpPr>
        <p:spPr/>
        <p:txBody>
          <a:bodyPr/>
          <a:lstStyle/>
          <a:p>
            <a:r>
              <a:rPr lang="en-US"/>
              <a:t>Facebook Response Times</a:t>
            </a:r>
          </a:p>
        </p:txBody>
      </p:sp>
      <p:graphicFrame>
        <p:nvGraphicFramePr>
          <p:cNvPr id="6" name="Chart Placeholder 5">
            <a:extLst>
              <a:ext uri="{FF2B5EF4-FFF2-40B4-BE49-F238E27FC236}">
                <a16:creationId xmlns:a16="http://schemas.microsoft.com/office/drawing/2014/main" id="{BA95B3E6-DF47-4EEB-BB72-B492E9D34FA0}"/>
              </a:ext>
            </a:extLst>
          </p:cNvPr>
          <p:cNvGraphicFramePr>
            <a:graphicFrameLocks noGrp="1"/>
          </p:cNvGraphicFramePr>
          <p:nvPr>
            <p:ph type="chart" sz="quarter" idx="13"/>
            <p:extLst>
              <p:ext uri="{D42A27DB-BD31-4B8C-83A1-F6EECF244321}">
                <p14:modId xmlns:p14="http://schemas.microsoft.com/office/powerpoint/2010/main" val="289141548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8451302D-F8A1-454D-BA17-A4A1EAC35456}"/>
              </a:ext>
            </a:extLst>
          </p:cNvPr>
          <p:cNvSpPr>
            <a:spLocks noGrp="1"/>
          </p:cNvSpPr>
          <p:nvPr>
            <p:ph type="body" sz="quarter" idx="14"/>
          </p:nvPr>
        </p:nvSpPr>
        <p:spPr/>
        <p:txBody>
          <a:bodyPr/>
          <a:lstStyle/>
          <a:p>
            <a:r>
              <a:rPr lang="en-US"/>
              <a:t>02/01/2018 - 02/28/2018</a:t>
            </a:r>
          </a:p>
        </p:txBody>
      </p:sp>
      <p:sp>
        <p:nvSpPr>
          <p:cNvPr id="5" name="Footer Placeholder 4">
            <a:extLst>
              <a:ext uri="{FF2B5EF4-FFF2-40B4-BE49-F238E27FC236}">
                <a16:creationId xmlns:a16="http://schemas.microsoft.com/office/drawing/2014/main" id="{F436F0FD-81BE-4451-8F43-4F4106411A15}"/>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881917068"/>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9575115-765C-4202-A7F5-C93FB5803C2D}"/>
              </a:ext>
            </a:extLst>
          </p:cNvPr>
          <p:cNvSpPr>
            <a:spLocks noGrp="1"/>
          </p:cNvSpPr>
          <p:nvPr>
            <p:ph type="title"/>
          </p:nvPr>
        </p:nvSpPr>
        <p:spPr/>
        <p:txBody>
          <a:bodyPr/>
          <a:lstStyle/>
          <a:p>
            <a:r>
              <a:rPr lang="en-US"/>
              <a:t>Facebook Response Times Distribution</a:t>
            </a:r>
          </a:p>
        </p:txBody>
      </p:sp>
      <p:graphicFrame>
        <p:nvGraphicFramePr>
          <p:cNvPr id="6" name="Chart Placeholder 5">
            <a:extLst>
              <a:ext uri="{FF2B5EF4-FFF2-40B4-BE49-F238E27FC236}">
                <a16:creationId xmlns:a16="http://schemas.microsoft.com/office/drawing/2014/main" id="{C4CE2777-1A38-495D-AF52-28D609EA0D70}"/>
              </a:ext>
            </a:extLst>
          </p:cNvPr>
          <p:cNvGraphicFramePr>
            <a:graphicFrameLocks noGrp="1"/>
          </p:cNvGraphicFramePr>
          <p:nvPr>
            <p:ph type="chart" sz="quarter" idx="13"/>
            <p:extLst>
              <p:ext uri="{D42A27DB-BD31-4B8C-83A1-F6EECF244321}">
                <p14:modId xmlns:p14="http://schemas.microsoft.com/office/powerpoint/2010/main" val="198159774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104BD06A-E679-44F6-B0F1-98750836F157}"/>
              </a:ext>
            </a:extLst>
          </p:cNvPr>
          <p:cNvSpPr>
            <a:spLocks noGrp="1"/>
          </p:cNvSpPr>
          <p:nvPr>
            <p:ph type="body" sz="quarter" idx="14"/>
          </p:nvPr>
        </p:nvSpPr>
        <p:spPr/>
        <p:txBody>
          <a:bodyPr/>
          <a:lstStyle/>
          <a:p>
            <a:r>
              <a:rPr lang="en-US"/>
              <a:t>02/01/2018 - 02/28/2018</a:t>
            </a:r>
          </a:p>
        </p:txBody>
      </p:sp>
      <p:sp>
        <p:nvSpPr>
          <p:cNvPr id="5" name="Footer Placeholder 4">
            <a:extLst>
              <a:ext uri="{FF2B5EF4-FFF2-40B4-BE49-F238E27FC236}">
                <a16:creationId xmlns:a16="http://schemas.microsoft.com/office/drawing/2014/main" id="{35115778-229A-4539-940D-169F29B45FEA}"/>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5862069"/>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2</TotalTime>
  <Words>1270</Words>
  <Application>Microsoft Office PowerPoint</Application>
  <PresentationFormat>On-screen Show (4:3)</PresentationFormat>
  <Paragraphs>549</Paragraphs>
  <Slides>41</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41</vt:i4>
      </vt:variant>
    </vt:vector>
  </HeadingPairs>
  <TitlesOfParts>
    <vt:vector size="44" baseType="lpstr">
      <vt:lpstr>Calibri</vt:lpstr>
      <vt:lpstr>Arial</vt:lpstr>
      <vt:lpstr>quintly_template</vt:lpstr>
      <vt:lpstr>My Dashboard</vt:lpstr>
      <vt:lpstr>Facebook Key Metrics Table</vt:lpstr>
      <vt:lpstr>Facebook Fans Table</vt:lpstr>
      <vt:lpstr>Facebook Fans By Country Table - 1 of 3</vt:lpstr>
      <vt:lpstr>Facebook Fans By Country Table - 2 of 3</vt:lpstr>
      <vt:lpstr>Facebook Fans By Country Table - 3 of 3</vt:lpstr>
      <vt:lpstr>Facebook Own Posts Table - 1 of 8</vt:lpstr>
      <vt:lpstr>Facebook Own Posts Table - 2 of 8</vt:lpstr>
      <vt:lpstr>Facebook Own Posts Table - 3 of 8</vt:lpstr>
      <vt:lpstr>Facebook Own Posts Table - 4 of 8</vt:lpstr>
      <vt:lpstr>Facebook Own Posts Table - 5 of 8</vt:lpstr>
      <vt:lpstr>Facebook Own Posts Table - 6 of 8</vt:lpstr>
      <vt:lpstr>Facebook Own Posts Table - 7 of 8</vt:lpstr>
      <vt:lpstr>Facebook Own Posts Table - 8 of 8</vt:lpstr>
      <vt:lpstr>Facebook Fan Distribution</vt:lpstr>
      <vt:lpstr>Facebook Interactions Distribution</vt:lpstr>
      <vt:lpstr>Facebook Interaction Rate</vt:lpstr>
      <vt:lpstr>Facebook Interaction Rate By Post Type</vt:lpstr>
      <vt:lpstr>Facebook People Talking About This</vt:lpstr>
      <vt:lpstr>Facebook Average Likes Per Post</vt:lpstr>
      <vt:lpstr>Facebook Average Comments Per Post</vt:lpstr>
      <vt:lpstr>Facebook Average Shares Per Post</vt:lpstr>
      <vt:lpstr>Facebook Average Interactions Per Post</vt:lpstr>
      <vt:lpstr>Facebook Fans Total</vt:lpstr>
      <vt:lpstr>Facebook Fans Lost</vt:lpstr>
      <vt:lpstr>Facebook Reach</vt:lpstr>
      <vt:lpstr>Facebook Engaged Users</vt:lpstr>
      <vt:lpstr>Facebook Page Views</vt:lpstr>
      <vt:lpstr>Facebook Hide Clicks</vt:lpstr>
      <vt:lpstr>Facebook Hide All Clicks</vt:lpstr>
      <vt:lpstr>Facebook Page Unlike Clicks</vt:lpstr>
      <vt:lpstr>Facebook Spam Report Clicks</vt:lpstr>
      <vt:lpstr>Facebook Fans Total</vt:lpstr>
      <vt:lpstr>Facebook Fans Lost</vt:lpstr>
      <vt:lpstr>Facebook Page Unlike Clicks</vt:lpstr>
      <vt:lpstr>Instagram Following Change</vt:lpstr>
      <vt:lpstr>Instagram Interaction Rate By Weekday</vt:lpstr>
      <vt:lpstr>Facebook Average Reactions Per Post</vt:lpstr>
      <vt:lpstr>Facebook Average Interactions Per Post</vt:lpstr>
      <vt:lpstr>Facebook Response Times</vt:lpstr>
      <vt:lpstr>Facebook Response Times Distribution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My Dashboard</dc:title>
  <dc:creator>Administrator</dc:creator>
  <cp:lastModifiedBy>Administrator</cp:lastModifiedBy>
  <cp:revision>1</cp:revision>
  <dcterms:created xsi:type="dcterms:W3CDTF">2018-03-07T13:14:30Z</dcterms:created>
  <dcterms:modified xsi:type="dcterms:W3CDTF">2018-03-07T13:17:17Z</dcterms:modified>
</cp:coreProperties>
</file>