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2" r:id="rId55"/>
    <p:sldId id="313" r:id="rId56"/>
    <p:sldId id="314" r:id="rId57"/>
    <p:sldId id="315" r:id="rId58"/>
    <p:sldId id="316" r:id="rId59"/>
    <p:sldId id="317" r:id="rId60"/>
    <p:sldId id="318" r:id="rId61"/>
    <p:sldId id="319" r:id="rId62"/>
    <p:sldId id="320" r:id="rId63"/>
    <p:sldId id="321" r:id="rId64"/>
    <p:sldId id="322" r:id="rId65"/>
    <p:sldId id="323" r:id="rId66"/>
    <p:sldId id="324" r:id="rId67"/>
    <p:sldId id="325" r:id="rId68"/>
    <p:sldId id="326" r:id="rId69"/>
    <p:sldId id="327" r:id="rId70"/>
    <p:sldId id="328" r:id="rId71"/>
    <p:sldId id="330" r:id="rId72"/>
    <p:sldId id="331" r:id="rId73"/>
    <p:sldId id="332" r:id="rId74"/>
    <p:sldId id="333" r:id="rId75"/>
    <p:sldId id="334" r:id="rId76"/>
    <p:sldId id="335" r:id="rId77"/>
    <p:sldId id="336" r:id="rId78"/>
    <p:sldId id="337" r:id="rId79"/>
    <p:sldId id="338" r:id="rId80"/>
    <p:sldId id="339" r:id="rId81"/>
    <p:sldId id="340" r:id="rId82"/>
    <p:sldId id="341" r:id="rId83"/>
    <p:sldId id="342" r:id="rId84"/>
    <p:sldId id="343" r:id="rId85"/>
    <p:sldId id="344" r:id="rId86"/>
    <p:sldId id="345" r:id="rId87"/>
    <p:sldId id="346" r:id="rId88"/>
    <p:sldId id="347" r:id="rId89"/>
    <p:sldId id="348" r:id="rId90"/>
    <p:sldId id="349" r:id="rId91"/>
    <p:sldId id="350" r:id="rId92"/>
    <p:sldId id="352" r:id="rId93"/>
    <p:sldId id="353" r:id="rId94"/>
    <p:sldId id="354" r:id="rId95"/>
    <p:sldId id="355" r:id="rId96"/>
    <p:sldId id="356" r:id="rId97"/>
    <p:sldId id="357" r:id="rId98"/>
    <p:sldId id="358" r:id="rId99"/>
    <p:sldId id="359" r:id="rId100"/>
    <p:sldId id="360" r:id="rId101"/>
  </p:sldIdLst>
  <p:sldSz cx="9144000" cy="6858000" type="screen4x3"/>
  <p:notesSz cx="6858000" cy="9144000"/>
  <p:embeddedFontLst>
    <p:embeddedFont>
      <p:font typeface="Calibri" panose="020F0502020204030204" pitchFamily="34" charset="0"/>
      <p:regular r:id="rId102"/>
      <p:bold r:id="rId103"/>
      <p:italic r:id="rId104"/>
      <p:boldItalic r:id="rId10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viewProps" Target="viewProps.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font" Target="fonts/font1.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font" Target="fonts/font2.fntdata"/><Relationship Id="rId108"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ableStyles" Target="tableStyle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font" Target="fonts/font3.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11/25/2024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11/25/2024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11/25/2024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84431-726D-419D-B9FD-E4C275D1319C}"/>
              </a:ext>
            </a:extLst>
          </p:cNvPr>
          <p:cNvSpPr>
            <a:spLocks noGrp="1"/>
          </p:cNvSpPr>
          <p:nvPr>
            <p:ph type="ctrTitle"/>
          </p:nvPr>
        </p:nvSpPr>
        <p:spPr/>
        <p:txBody>
          <a:bodyPr/>
          <a:lstStyle/>
          <a:p>
            <a:r>
              <a:rPr lang="en-US"/>
              <a:t>Test</a:t>
            </a:r>
          </a:p>
        </p:txBody>
      </p:sp>
      <p:sp>
        <p:nvSpPr>
          <p:cNvPr id="3" name="Subtitle 2">
            <a:extLst>
              <a:ext uri="{FF2B5EF4-FFF2-40B4-BE49-F238E27FC236}">
                <a16:creationId xmlns:a16="http://schemas.microsoft.com/office/drawing/2014/main" id="{791BE079-9595-4A00-9173-5A5A5BE632C1}"/>
              </a:ext>
            </a:extLst>
          </p:cNvPr>
          <p:cNvSpPr>
            <a:spLocks noGrp="1"/>
          </p:cNvSpPr>
          <p:nvPr>
            <p:ph type="subTitle" idx="1"/>
          </p:nvPr>
        </p:nvSpPr>
        <p:spPr/>
        <p:txBody>
          <a:bodyPr/>
          <a:lstStyle/>
          <a:p>
            <a:r>
              <a:rPr lang="en-US"/>
              <a:t>Wisesight (THAILAND) Co., Ltd.</a:t>
            </a:r>
          </a:p>
        </p:txBody>
      </p:sp>
    </p:spTree>
    <p:extLst>
      <p:ext uri="{BB962C8B-B14F-4D97-AF65-F5344CB8AC3E}">
        <p14:creationId xmlns:p14="http://schemas.microsoft.com/office/powerpoint/2010/main" val="36087508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D97A4-E891-460C-8751-C89606CDE5FF}"/>
              </a:ext>
            </a:extLst>
          </p:cNvPr>
          <p:cNvSpPr>
            <a:spLocks noGrp="1"/>
          </p:cNvSpPr>
          <p:nvPr>
            <p:ph type="title"/>
          </p:nvPr>
        </p:nvSpPr>
        <p:spPr/>
        <p:txBody>
          <a:bodyPr/>
          <a:lstStyle/>
          <a:p>
            <a:r>
              <a:rPr lang="en-US"/>
              <a:t>Facebook Thai PBS Facebook Overview | All profiles - 1 of 26</a:t>
            </a:r>
          </a:p>
        </p:txBody>
      </p:sp>
      <p:graphicFrame>
        <p:nvGraphicFramePr>
          <p:cNvPr id="5" name="Table Placeholder 4">
            <a:extLst>
              <a:ext uri="{FF2B5EF4-FFF2-40B4-BE49-F238E27FC236}">
                <a16:creationId xmlns:a16="http://schemas.microsoft.com/office/drawing/2014/main" id="{4490E9D7-9BF7-4AB3-9FBA-028AC04C5631}"/>
              </a:ext>
            </a:extLst>
          </p:cNvPr>
          <p:cNvGraphicFramePr>
            <a:graphicFrameLocks noGrp="1"/>
          </p:cNvGraphicFramePr>
          <p:nvPr>
            <p:ph type="tbl" sz="quarter" idx="13"/>
            <p:extLst>
              <p:ext uri="{D42A27DB-BD31-4B8C-83A1-F6EECF244321}">
                <p14:modId xmlns:p14="http://schemas.microsoft.com/office/powerpoint/2010/main" val="15572769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52842291"/>
                    </a:ext>
                  </a:extLst>
                </a:gridCol>
                <a:gridCol w="1399032">
                  <a:extLst>
                    <a:ext uri="{9D8B030D-6E8A-4147-A177-3AD203B41FA5}">
                      <a16:colId xmlns:a16="http://schemas.microsoft.com/office/drawing/2014/main" val="2272786615"/>
                    </a:ext>
                  </a:extLst>
                </a:gridCol>
                <a:gridCol w="493776">
                  <a:extLst>
                    <a:ext uri="{9D8B030D-6E8A-4147-A177-3AD203B41FA5}">
                      <a16:colId xmlns:a16="http://schemas.microsoft.com/office/drawing/2014/main" val="2740070170"/>
                    </a:ext>
                  </a:extLst>
                </a:gridCol>
                <a:gridCol w="329184">
                  <a:extLst>
                    <a:ext uri="{9D8B030D-6E8A-4147-A177-3AD203B41FA5}">
                      <a16:colId xmlns:a16="http://schemas.microsoft.com/office/drawing/2014/main" val="437572752"/>
                    </a:ext>
                  </a:extLst>
                </a:gridCol>
                <a:gridCol w="329184">
                  <a:extLst>
                    <a:ext uri="{9D8B030D-6E8A-4147-A177-3AD203B41FA5}">
                      <a16:colId xmlns:a16="http://schemas.microsoft.com/office/drawing/2014/main" val="2216441323"/>
                    </a:ext>
                  </a:extLst>
                </a:gridCol>
                <a:gridCol w="329184">
                  <a:extLst>
                    <a:ext uri="{9D8B030D-6E8A-4147-A177-3AD203B41FA5}">
                      <a16:colId xmlns:a16="http://schemas.microsoft.com/office/drawing/2014/main" val="2352258873"/>
                    </a:ext>
                  </a:extLst>
                </a:gridCol>
                <a:gridCol w="329184">
                  <a:extLst>
                    <a:ext uri="{9D8B030D-6E8A-4147-A177-3AD203B41FA5}">
                      <a16:colId xmlns:a16="http://schemas.microsoft.com/office/drawing/2014/main" val="413753789"/>
                    </a:ext>
                  </a:extLst>
                </a:gridCol>
                <a:gridCol w="329184">
                  <a:extLst>
                    <a:ext uri="{9D8B030D-6E8A-4147-A177-3AD203B41FA5}">
                      <a16:colId xmlns:a16="http://schemas.microsoft.com/office/drawing/2014/main" val="42016693"/>
                    </a:ext>
                  </a:extLst>
                </a:gridCol>
                <a:gridCol w="329184">
                  <a:extLst>
                    <a:ext uri="{9D8B030D-6E8A-4147-A177-3AD203B41FA5}">
                      <a16:colId xmlns:a16="http://schemas.microsoft.com/office/drawing/2014/main" val="560289873"/>
                    </a:ext>
                  </a:extLst>
                </a:gridCol>
                <a:gridCol w="329184">
                  <a:extLst>
                    <a:ext uri="{9D8B030D-6E8A-4147-A177-3AD203B41FA5}">
                      <a16:colId xmlns:a16="http://schemas.microsoft.com/office/drawing/2014/main" val="356093536"/>
                    </a:ext>
                  </a:extLst>
                </a:gridCol>
                <a:gridCol w="329184">
                  <a:extLst>
                    <a:ext uri="{9D8B030D-6E8A-4147-A177-3AD203B41FA5}">
                      <a16:colId xmlns:a16="http://schemas.microsoft.com/office/drawing/2014/main" val="2172659089"/>
                    </a:ext>
                  </a:extLst>
                </a:gridCol>
                <a:gridCol w="329184">
                  <a:extLst>
                    <a:ext uri="{9D8B030D-6E8A-4147-A177-3AD203B41FA5}">
                      <a16:colId xmlns:a16="http://schemas.microsoft.com/office/drawing/2014/main" val="3443663140"/>
                    </a:ext>
                  </a:extLst>
                </a:gridCol>
                <a:gridCol w="329184">
                  <a:extLst>
                    <a:ext uri="{9D8B030D-6E8A-4147-A177-3AD203B41FA5}">
                      <a16:colId xmlns:a16="http://schemas.microsoft.com/office/drawing/2014/main" val="1757045070"/>
                    </a:ext>
                  </a:extLst>
                </a:gridCol>
                <a:gridCol w="329184">
                  <a:extLst>
                    <a:ext uri="{9D8B030D-6E8A-4147-A177-3AD203B41FA5}">
                      <a16:colId xmlns:a16="http://schemas.microsoft.com/office/drawing/2014/main" val="2475673327"/>
                    </a:ext>
                  </a:extLst>
                </a:gridCol>
                <a:gridCol w="329184">
                  <a:extLst>
                    <a:ext uri="{9D8B030D-6E8A-4147-A177-3AD203B41FA5}">
                      <a16:colId xmlns:a16="http://schemas.microsoft.com/office/drawing/2014/main" val="1032808022"/>
                    </a:ext>
                  </a:extLst>
                </a:gridCol>
                <a:gridCol w="329184">
                  <a:extLst>
                    <a:ext uri="{9D8B030D-6E8A-4147-A177-3AD203B41FA5}">
                      <a16:colId xmlns:a16="http://schemas.microsoft.com/office/drawing/2014/main" val="1489111019"/>
                    </a:ext>
                  </a:extLst>
                </a:gridCol>
                <a:gridCol w="329184">
                  <a:extLst>
                    <a:ext uri="{9D8B030D-6E8A-4147-A177-3AD203B41FA5}">
                      <a16:colId xmlns:a16="http://schemas.microsoft.com/office/drawing/2014/main" val="21613870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extLst>
                  <a:ext uri="{0D108BD9-81ED-4DB2-BD59-A6C34878D82A}">
                    <a16:rowId xmlns:a16="http://schemas.microsoft.com/office/drawing/2014/main" val="2682970774"/>
                  </a:ext>
                </a:extLst>
              </a:tr>
            </a:tbl>
          </a:graphicData>
        </a:graphic>
      </p:graphicFrame>
      <p:sp>
        <p:nvSpPr>
          <p:cNvPr id="4" name="Text Placeholder 3">
            <a:extLst>
              <a:ext uri="{FF2B5EF4-FFF2-40B4-BE49-F238E27FC236}">
                <a16:creationId xmlns:a16="http://schemas.microsoft.com/office/drawing/2014/main" id="{B20F6A34-8266-4D28-B189-B07D1118C45B}"/>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25830361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890DB-4C3B-4922-9F55-C4C35A887FAB}"/>
              </a:ext>
            </a:extLst>
          </p:cNvPr>
          <p:cNvSpPr>
            <a:spLocks noGrp="1"/>
          </p:cNvSpPr>
          <p:nvPr>
            <p:ph type="title"/>
          </p:nvPr>
        </p:nvSpPr>
        <p:spPr/>
        <p:txBody>
          <a:bodyPr/>
          <a:lstStyle/>
          <a:p>
            <a:r>
              <a:rPr lang="en-US"/>
              <a:t>Facebook Thai PBS Facebook Overview | All profiles - 2 of 26</a:t>
            </a:r>
          </a:p>
        </p:txBody>
      </p:sp>
      <p:graphicFrame>
        <p:nvGraphicFramePr>
          <p:cNvPr id="5" name="Table Placeholder 4">
            <a:extLst>
              <a:ext uri="{FF2B5EF4-FFF2-40B4-BE49-F238E27FC236}">
                <a16:creationId xmlns:a16="http://schemas.microsoft.com/office/drawing/2014/main" id="{F435E0C5-833C-479A-8780-A0DE75E98541}"/>
              </a:ext>
            </a:extLst>
          </p:cNvPr>
          <p:cNvGraphicFramePr>
            <a:graphicFrameLocks noGrp="1"/>
          </p:cNvGraphicFramePr>
          <p:nvPr>
            <p:ph type="tbl" sz="quarter" idx="13"/>
            <p:extLst>
              <p:ext uri="{D42A27DB-BD31-4B8C-83A1-F6EECF244321}">
                <p14:modId xmlns:p14="http://schemas.microsoft.com/office/powerpoint/2010/main" val="23327914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507413486"/>
                    </a:ext>
                  </a:extLst>
                </a:gridCol>
                <a:gridCol w="1399032">
                  <a:extLst>
                    <a:ext uri="{9D8B030D-6E8A-4147-A177-3AD203B41FA5}">
                      <a16:colId xmlns:a16="http://schemas.microsoft.com/office/drawing/2014/main" val="2049047944"/>
                    </a:ext>
                  </a:extLst>
                </a:gridCol>
                <a:gridCol w="493776">
                  <a:extLst>
                    <a:ext uri="{9D8B030D-6E8A-4147-A177-3AD203B41FA5}">
                      <a16:colId xmlns:a16="http://schemas.microsoft.com/office/drawing/2014/main" val="4143658828"/>
                    </a:ext>
                  </a:extLst>
                </a:gridCol>
                <a:gridCol w="329184">
                  <a:extLst>
                    <a:ext uri="{9D8B030D-6E8A-4147-A177-3AD203B41FA5}">
                      <a16:colId xmlns:a16="http://schemas.microsoft.com/office/drawing/2014/main" val="871403663"/>
                    </a:ext>
                  </a:extLst>
                </a:gridCol>
                <a:gridCol w="329184">
                  <a:extLst>
                    <a:ext uri="{9D8B030D-6E8A-4147-A177-3AD203B41FA5}">
                      <a16:colId xmlns:a16="http://schemas.microsoft.com/office/drawing/2014/main" val="1309409219"/>
                    </a:ext>
                  </a:extLst>
                </a:gridCol>
                <a:gridCol w="329184">
                  <a:extLst>
                    <a:ext uri="{9D8B030D-6E8A-4147-A177-3AD203B41FA5}">
                      <a16:colId xmlns:a16="http://schemas.microsoft.com/office/drawing/2014/main" val="2296786489"/>
                    </a:ext>
                  </a:extLst>
                </a:gridCol>
                <a:gridCol w="329184">
                  <a:extLst>
                    <a:ext uri="{9D8B030D-6E8A-4147-A177-3AD203B41FA5}">
                      <a16:colId xmlns:a16="http://schemas.microsoft.com/office/drawing/2014/main" val="827870919"/>
                    </a:ext>
                  </a:extLst>
                </a:gridCol>
                <a:gridCol w="329184">
                  <a:extLst>
                    <a:ext uri="{9D8B030D-6E8A-4147-A177-3AD203B41FA5}">
                      <a16:colId xmlns:a16="http://schemas.microsoft.com/office/drawing/2014/main" val="3140455659"/>
                    </a:ext>
                  </a:extLst>
                </a:gridCol>
                <a:gridCol w="329184">
                  <a:extLst>
                    <a:ext uri="{9D8B030D-6E8A-4147-A177-3AD203B41FA5}">
                      <a16:colId xmlns:a16="http://schemas.microsoft.com/office/drawing/2014/main" val="1496083600"/>
                    </a:ext>
                  </a:extLst>
                </a:gridCol>
                <a:gridCol w="329184">
                  <a:extLst>
                    <a:ext uri="{9D8B030D-6E8A-4147-A177-3AD203B41FA5}">
                      <a16:colId xmlns:a16="http://schemas.microsoft.com/office/drawing/2014/main" val="2495390757"/>
                    </a:ext>
                  </a:extLst>
                </a:gridCol>
                <a:gridCol w="329184">
                  <a:extLst>
                    <a:ext uri="{9D8B030D-6E8A-4147-A177-3AD203B41FA5}">
                      <a16:colId xmlns:a16="http://schemas.microsoft.com/office/drawing/2014/main" val="772774857"/>
                    </a:ext>
                  </a:extLst>
                </a:gridCol>
                <a:gridCol w="329184">
                  <a:extLst>
                    <a:ext uri="{9D8B030D-6E8A-4147-A177-3AD203B41FA5}">
                      <a16:colId xmlns:a16="http://schemas.microsoft.com/office/drawing/2014/main" val="1876959446"/>
                    </a:ext>
                  </a:extLst>
                </a:gridCol>
                <a:gridCol w="329184">
                  <a:extLst>
                    <a:ext uri="{9D8B030D-6E8A-4147-A177-3AD203B41FA5}">
                      <a16:colId xmlns:a16="http://schemas.microsoft.com/office/drawing/2014/main" val="1466953023"/>
                    </a:ext>
                  </a:extLst>
                </a:gridCol>
                <a:gridCol w="329184">
                  <a:extLst>
                    <a:ext uri="{9D8B030D-6E8A-4147-A177-3AD203B41FA5}">
                      <a16:colId xmlns:a16="http://schemas.microsoft.com/office/drawing/2014/main" val="3181208386"/>
                    </a:ext>
                  </a:extLst>
                </a:gridCol>
                <a:gridCol w="329184">
                  <a:extLst>
                    <a:ext uri="{9D8B030D-6E8A-4147-A177-3AD203B41FA5}">
                      <a16:colId xmlns:a16="http://schemas.microsoft.com/office/drawing/2014/main" val="1943738277"/>
                    </a:ext>
                  </a:extLst>
                </a:gridCol>
                <a:gridCol w="329184">
                  <a:extLst>
                    <a:ext uri="{9D8B030D-6E8A-4147-A177-3AD203B41FA5}">
                      <a16:colId xmlns:a16="http://schemas.microsoft.com/office/drawing/2014/main" val="1968098111"/>
                    </a:ext>
                  </a:extLst>
                </a:gridCol>
                <a:gridCol w="329184">
                  <a:extLst>
                    <a:ext uri="{9D8B030D-6E8A-4147-A177-3AD203B41FA5}">
                      <a16:colId xmlns:a16="http://schemas.microsoft.com/office/drawing/2014/main" val="12272390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extLst>
                  <a:ext uri="{0D108BD9-81ED-4DB2-BD59-A6C34878D82A}">
                    <a16:rowId xmlns:a16="http://schemas.microsoft.com/office/drawing/2014/main" val="3476679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 PBS News - 2024-11-24 23:18:54</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วันนี้ (24 พ.ย.2567) การนับคะแนนเลือกตั้งนายกองค์การบริหารส่วนจังหวัดนครศรีธรรมราช (นายก อบจ.นครศรีธรรมราช) มาถึงช่วงสุดท้าย เวลา 23.10 น. ผลการนับคะแนน เป็นดังนี้ 
1.น.ส.วาริน ชิณวงศ์ หมายเลข 2 ได้ 328,078 คะแนน
2.นางกนกพร เดชเดโช หมายเลข 1 ได้ 294,191 คะแนน
3.นายสัณหพจน์ สุขศรีเมือง หมายเลข 4 ได้ 31,589 คะแนน
4.นายกองตรี อาญาสิทธิ์ ศรีสุวรรณ หมายเลข 3 ได้ 3,643 คะแนน
#เลือกตั้งนายกอบจนครศรีธรรมราช #นายกอบจนครศรีธรรมราช #อบจนครศรีธรรมราช #นายกอบจ #เลือกตั้งนายกอบจ #เลือกตั้งอบจ #เลือกตั้งอบจ2567 #เลือกตั้งท้องถิ่น #นายกองค์การบริหารส่วนจังหวัด #ผลเลือกตั้งอบจนครศรีธรรมราช #ผลเลือกตั้งนายกอบจนครศรีธรรมราช #ผลเลือกตั้งอบจ #นครศรีธรรมราช #ข่าวไทยพีบีเอส #ข่าวที่คุณวางใจ #</a:t>
                      </a:r>
                      <a:r>
                        <a:rPr kumimoji="0" lang="en-US" sz="1000" b="0" i="0" u="none" strike="noStrike" kern="1200" cap="none" spc="0" normalizeH="0" baseline="0" noProof="0">
                          <a:ln>
                            <a:noFill/>
                          </a:ln>
                          <a:solidFill>
                            <a:prstClr val="black"/>
                          </a:solidFill>
                          <a:effectLst/>
                          <a:uLnTx/>
                          <a:uFillTx/>
                          <a:latin typeface="Calibri"/>
                          <a:ea typeface="+mn-ea"/>
                          <a:cs typeface="+mn-cs"/>
                        </a:rPr>
                        <a:t>ThaiPBSnews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https://quintly-eu-image-storage.s3.amazonaws.com/be99982d89d9557a151b99de1d855c05/c9cfec060eaf34d3b8b692758cad2cc3.jpg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25.11.2024 07:13:47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589336533"/>
                  </a:ext>
                </a:extLst>
              </a:tr>
            </a:tbl>
          </a:graphicData>
        </a:graphic>
      </p:graphicFrame>
      <p:sp>
        <p:nvSpPr>
          <p:cNvPr id="4" name="Text Placeholder 3">
            <a:extLst>
              <a:ext uri="{FF2B5EF4-FFF2-40B4-BE49-F238E27FC236}">
                <a16:creationId xmlns:a16="http://schemas.microsoft.com/office/drawing/2014/main" id="{2D66C484-C550-4D93-A0EC-A093524AA4B1}"/>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11262706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17008-8E0F-43CF-B951-405F8E44174E}"/>
              </a:ext>
            </a:extLst>
          </p:cNvPr>
          <p:cNvSpPr>
            <a:spLocks noGrp="1"/>
          </p:cNvSpPr>
          <p:nvPr>
            <p:ph type="title"/>
          </p:nvPr>
        </p:nvSpPr>
        <p:spPr/>
        <p:txBody>
          <a:bodyPr/>
          <a:lstStyle/>
          <a:p>
            <a:r>
              <a:rPr lang="en-US"/>
              <a:t>Facebook Thai PBS Facebook Overview | All profiles - 3 of 26</a:t>
            </a:r>
          </a:p>
        </p:txBody>
      </p:sp>
      <p:graphicFrame>
        <p:nvGraphicFramePr>
          <p:cNvPr id="5" name="Table Placeholder 4">
            <a:extLst>
              <a:ext uri="{FF2B5EF4-FFF2-40B4-BE49-F238E27FC236}">
                <a16:creationId xmlns:a16="http://schemas.microsoft.com/office/drawing/2014/main" id="{02E96F50-12AF-48BE-99AC-03477DA105CA}"/>
              </a:ext>
            </a:extLst>
          </p:cNvPr>
          <p:cNvGraphicFramePr>
            <a:graphicFrameLocks noGrp="1"/>
          </p:cNvGraphicFramePr>
          <p:nvPr>
            <p:ph type="tbl" sz="quarter" idx="13"/>
            <p:extLst>
              <p:ext uri="{D42A27DB-BD31-4B8C-83A1-F6EECF244321}">
                <p14:modId xmlns:p14="http://schemas.microsoft.com/office/powerpoint/2010/main" val="1947647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477138689"/>
                    </a:ext>
                  </a:extLst>
                </a:gridCol>
                <a:gridCol w="1399032">
                  <a:extLst>
                    <a:ext uri="{9D8B030D-6E8A-4147-A177-3AD203B41FA5}">
                      <a16:colId xmlns:a16="http://schemas.microsoft.com/office/drawing/2014/main" val="107827242"/>
                    </a:ext>
                  </a:extLst>
                </a:gridCol>
                <a:gridCol w="493776">
                  <a:extLst>
                    <a:ext uri="{9D8B030D-6E8A-4147-A177-3AD203B41FA5}">
                      <a16:colId xmlns:a16="http://schemas.microsoft.com/office/drawing/2014/main" val="1446801609"/>
                    </a:ext>
                  </a:extLst>
                </a:gridCol>
                <a:gridCol w="329184">
                  <a:extLst>
                    <a:ext uri="{9D8B030D-6E8A-4147-A177-3AD203B41FA5}">
                      <a16:colId xmlns:a16="http://schemas.microsoft.com/office/drawing/2014/main" val="2344204444"/>
                    </a:ext>
                  </a:extLst>
                </a:gridCol>
                <a:gridCol w="329184">
                  <a:extLst>
                    <a:ext uri="{9D8B030D-6E8A-4147-A177-3AD203B41FA5}">
                      <a16:colId xmlns:a16="http://schemas.microsoft.com/office/drawing/2014/main" val="3883557375"/>
                    </a:ext>
                  </a:extLst>
                </a:gridCol>
                <a:gridCol w="329184">
                  <a:extLst>
                    <a:ext uri="{9D8B030D-6E8A-4147-A177-3AD203B41FA5}">
                      <a16:colId xmlns:a16="http://schemas.microsoft.com/office/drawing/2014/main" val="3693058245"/>
                    </a:ext>
                  </a:extLst>
                </a:gridCol>
                <a:gridCol w="329184">
                  <a:extLst>
                    <a:ext uri="{9D8B030D-6E8A-4147-A177-3AD203B41FA5}">
                      <a16:colId xmlns:a16="http://schemas.microsoft.com/office/drawing/2014/main" val="1584303602"/>
                    </a:ext>
                  </a:extLst>
                </a:gridCol>
                <a:gridCol w="329184">
                  <a:extLst>
                    <a:ext uri="{9D8B030D-6E8A-4147-A177-3AD203B41FA5}">
                      <a16:colId xmlns:a16="http://schemas.microsoft.com/office/drawing/2014/main" val="3487988524"/>
                    </a:ext>
                  </a:extLst>
                </a:gridCol>
                <a:gridCol w="329184">
                  <a:extLst>
                    <a:ext uri="{9D8B030D-6E8A-4147-A177-3AD203B41FA5}">
                      <a16:colId xmlns:a16="http://schemas.microsoft.com/office/drawing/2014/main" val="917040955"/>
                    </a:ext>
                  </a:extLst>
                </a:gridCol>
                <a:gridCol w="329184">
                  <a:extLst>
                    <a:ext uri="{9D8B030D-6E8A-4147-A177-3AD203B41FA5}">
                      <a16:colId xmlns:a16="http://schemas.microsoft.com/office/drawing/2014/main" val="2249702782"/>
                    </a:ext>
                  </a:extLst>
                </a:gridCol>
                <a:gridCol w="329184">
                  <a:extLst>
                    <a:ext uri="{9D8B030D-6E8A-4147-A177-3AD203B41FA5}">
                      <a16:colId xmlns:a16="http://schemas.microsoft.com/office/drawing/2014/main" val="4116634749"/>
                    </a:ext>
                  </a:extLst>
                </a:gridCol>
                <a:gridCol w="329184">
                  <a:extLst>
                    <a:ext uri="{9D8B030D-6E8A-4147-A177-3AD203B41FA5}">
                      <a16:colId xmlns:a16="http://schemas.microsoft.com/office/drawing/2014/main" val="2610506015"/>
                    </a:ext>
                  </a:extLst>
                </a:gridCol>
                <a:gridCol w="329184">
                  <a:extLst>
                    <a:ext uri="{9D8B030D-6E8A-4147-A177-3AD203B41FA5}">
                      <a16:colId xmlns:a16="http://schemas.microsoft.com/office/drawing/2014/main" val="4160315636"/>
                    </a:ext>
                  </a:extLst>
                </a:gridCol>
                <a:gridCol w="329184">
                  <a:extLst>
                    <a:ext uri="{9D8B030D-6E8A-4147-A177-3AD203B41FA5}">
                      <a16:colId xmlns:a16="http://schemas.microsoft.com/office/drawing/2014/main" val="2104294748"/>
                    </a:ext>
                  </a:extLst>
                </a:gridCol>
                <a:gridCol w="329184">
                  <a:extLst>
                    <a:ext uri="{9D8B030D-6E8A-4147-A177-3AD203B41FA5}">
                      <a16:colId xmlns:a16="http://schemas.microsoft.com/office/drawing/2014/main" val="3466750902"/>
                    </a:ext>
                  </a:extLst>
                </a:gridCol>
                <a:gridCol w="329184">
                  <a:extLst>
                    <a:ext uri="{9D8B030D-6E8A-4147-A177-3AD203B41FA5}">
                      <a16:colId xmlns:a16="http://schemas.microsoft.com/office/drawing/2014/main" val="4063557889"/>
                    </a:ext>
                  </a:extLst>
                </a:gridCol>
                <a:gridCol w="329184">
                  <a:extLst>
                    <a:ext uri="{9D8B030D-6E8A-4147-A177-3AD203B41FA5}">
                      <a16:colId xmlns:a16="http://schemas.microsoft.com/office/drawing/2014/main" val="2036828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extLst>
                  <a:ext uri="{0D108BD9-81ED-4DB2-BD59-A6C34878D82A}">
                    <a16:rowId xmlns:a16="http://schemas.microsoft.com/office/drawing/2014/main" val="358594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 PBS - 2024-11-24 22:58:46</a:t>
                      </a:r>
                      <a:r>
                        <a:rPr kumimoji="0" lang="en-US" sz="1000" b="0" i="0" u="none" strike="noStrike" kern="1200" cap="none" spc="0" normalizeH="0" baseline="0" noProof="0">
                          <a:ln>
                            <a:noFill/>
                          </a:ln>
                          <a:solidFill>
                            <a:prstClr val="black"/>
                          </a:solidFill>
                          <a:effectLst/>
                          <a:uLnTx/>
                          <a:uFillTx/>
                          <a:latin typeface="Calibri"/>
                          <a:ea typeface="+mn-ea"/>
                          <a:cs typeface="+mn-cs"/>
                        </a:rPr>
                        <a:t>
 [Live] 23.00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น. #ข่าวดึก (24 พ.ย. 67)
• "ศราวุธ" คว้าชัยนั่งเก้าอีันายกอบจ.อุดรธานี
• "สนธิ" ชี้การเมืองใกล้สุกงอม-พร้อมลงถนน
• "แก๊งน้ำไม่อาบ" คาราวานเที่ยวเพชรบูรณ์เกิดอุบัติเหตุดับ 4 ศพ
</a:t>
                      </a:r>
                      <a:r>
                        <a:rPr kumimoji="0" lang="en-US" sz="1000" b="0" i="0" u="none" strike="noStrike" kern="1200" cap="none" spc="0" normalizeH="0" baseline="0" noProof="0">
                          <a:ln>
                            <a:noFill/>
                          </a:ln>
                          <a:solidFill>
                            <a:prstClr val="black"/>
                          </a:solidFill>
                          <a:effectLst/>
                          <a:uLnTx/>
                          <a:uFillTx/>
                          <a:latin typeface="Calibri"/>
                          <a:ea typeface="+mn-ea"/>
                          <a:cs typeface="+mn-cs"/>
                        </a:rPr>
                        <a:t>📌</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รับชมได้ทาง #</a:t>
                      </a:r>
                      <a:r>
                        <a:rPr kumimoji="0" lang="en-US" sz="1000" b="0" i="0" u="none" strike="noStrike" kern="1200" cap="none" spc="0" normalizeH="0" baseline="0" noProof="0">
                          <a:ln>
                            <a:noFill/>
                          </a:ln>
                          <a:solidFill>
                            <a:prstClr val="black"/>
                          </a:solidFill>
                          <a:effectLst/>
                          <a:uLnTx/>
                          <a:uFillTx/>
                          <a:latin typeface="Calibri"/>
                          <a:ea typeface="+mn-ea"/>
                          <a:cs typeface="+mn-cs"/>
                        </a:rPr>
                        <a:t>ThaiPBS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ช่องหมายเลข3 #ข่าวไทยพีบีเอส #ข่าวที่คุณวางใจ
• ชมสดออนไลน์ : </a:t>
                      </a:r>
                      <a:r>
                        <a:rPr kumimoji="0" lang="en-US" sz="1000" b="0" i="0" u="none" strike="noStrike" kern="1200" cap="none" spc="0" normalizeH="0" baseline="0" noProof="0">
                          <a:ln>
                            <a:noFill/>
                          </a:ln>
                          <a:solidFill>
                            <a:prstClr val="black"/>
                          </a:solidFill>
                          <a:effectLst/>
                          <a:uLnTx/>
                          <a:uFillTx/>
                          <a:latin typeface="Calibri"/>
                          <a:ea typeface="+mn-ea"/>
                          <a:cs typeface="+mn-cs"/>
                        </a:rPr>
                        <a:t>http://www.thaipbs.or.th/live
• Facebook : https://fb.watch/w31KMHSvvQ/
• YouTube : https://youtu.be/0w3aDz30CbQ
• X : https://twitter.com/i/broadcasts/1zqJVYLjkMmGB
• TikTok : www.tiktok.com/@thaipbs/live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https://quintly-eu-image-storage.s3.amazonaws.com/0adedb716f3db04d08cbd9d38524ba0f/f18d2404cf1e3d435e06dcd11fbba1f3.jpg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25.11.2024 07:13:42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704704085"/>
                  </a:ext>
                </a:extLst>
              </a:tr>
            </a:tbl>
          </a:graphicData>
        </a:graphic>
      </p:graphicFrame>
      <p:sp>
        <p:nvSpPr>
          <p:cNvPr id="4" name="Text Placeholder 3">
            <a:extLst>
              <a:ext uri="{FF2B5EF4-FFF2-40B4-BE49-F238E27FC236}">
                <a16:creationId xmlns:a16="http://schemas.microsoft.com/office/drawing/2014/main" id="{2D11CCCA-93D7-4C5E-B68D-9BD2B28C2DAE}"/>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37860135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A3928-C213-4111-96CD-302FFECDFD78}"/>
              </a:ext>
            </a:extLst>
          </p:cNvPr>
          <p:cNvSpPr>
            <a:spLocks noGrp="1"/>
          </p:cNvSpPr>
          <p:nvPr>
            <p:ph type="title"/>
          </p:nvPr>
        </p:nvSpPr>
        <p:spPr/>
        <p:txBody>
          <a:bodyPr/>
          <a:lstStyle/>
          <a:p>
            <a:r>
              <a:rPr lang="en-US"/>
              <a:t>Facebook Thai PBS Facebook Overview | All profiles - 4 of 26</a:t>
            </a:r>
          </a:p>
        </p:txBody>
      </p:sp>
      <p:graphicFrame>
        <p:nvGraphicFramePr>
          <p:cNvPr id="5" name="Table Placeholder 4">
            <a:extLst>
              <a:ext uri="{FF2B5EF4-FFF2-40B4-BE49-F238E27FC236}">
                <a16:creationId xmlns:a16="http://schemas.microsoft.com/office/drawing/2014/main" id="{FC90AD6E-2538-485E-99F5-416E966F311D}"/>
              </a:ext>
            </a:extLst>
          </p:cNvPr>
          <p:cNvGraphicFramePr>
            <a:graphicFrameLocks noGrp="1"/>
          </p:cNvGraphicFramePr>
          <p:nvPr>
            <p:ph type="tbl" sz="quarter" idx="13"/>
            <p:extLst>
              <p:ext uri="{D42A27DB-BD31-4B8C-83A1-F6EECF244321}">
                <p14:modId xmlns:p14="http://schemas.microsoft.com/office/powerpoint/2010/main" val="1861510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872385554"/>
                    </a:ext>
                  </a:extLst>
                </a:gridCol>
                <a:gridCol w="1399032">
                  <a:extLst>
                    <a:ext uri="{9D8B030D-6E8A-4147-A177-3AD203B41FA5}">
                      <a16:colId xmlns:a16="http://schemas.microsoft.com/office/drawing/2014/main" val="1781757686"/>
                    </a:ext>
                  </a:extLst>
                </a:gridCol>
                <a:gridCol w="493776">
                  <a:extLst>
                    <a:ext uri="{9D8B030D-6E8A-4147-A177-3AD203B41FA5}">
                      <a16:colId xmlns:a16="http://schemas.microsoft.com/office/drawing/2014/main" val="591768361"/>
                    </a:ext>
                  </a:extLst>
                </a:gridCol>
                <a:gridCol w="329184">
                  <a:extLst>
                    <a:ext uri="{9D8B030D-6E8A-4147-A177-3AD203B41FA5}">
                      <a16:colId xmlns:a16="http://schemas.microsoft.com/office/drawing/2014/main" val="372311811"/>
                    </a:ext>
                  </a:extLst>
                </a:gridCol>
                <a:gridCol w="329184">
                  <a:extLst>
                    <a:ext uri="{9D8B030D-6E8A-4147-A177-3AD203B41FA5}">
                      <a16:colId xmlns:a16="http://schemas.microsoft.com/office/drawing/2014/main" val="4278412075"/>
                    </a:ext>
                  </a:extLst>
                </a:gridCol>
                <a:gridCol w="329184">
                  <a:extLst>
                    <a:ext uri="{9D8B030D-6E8A-4147-A177-3AD203B41FA5}">
                      <a16:colId xmlns:a16="http://schemas.microsoft.com/office/drawing/2014/main" val="640013261"/>
                    </a:ext>
                  </a:extLst>
                </a:gridCol>
                <a:gridCol w="329184">
                  <a:extLst>
                    <a:ext uri="{9D8B030D-6E8A-4147-A177-3AD203B41FA5}">
                      <a16:colId xmlns:a16="http://schemas.microsoft.com/office/drawing/2014/main" val="2320774790"/>
                    </a:ext>
                  </a:extLst>
                </a:gridCol>
                <a:gridCol w="329184">
                  <a:extLst>
                    <a:ext uri="{9D8B030D-6E8A-4147-A177-3AD203B41FA5}">
                      <a16:colId xmlns:a16="http://schemas.microsoft.com/office/drawing/2014/main" val="419581720"/>
                    </a:ext>
                  </a:extLst>
                </a:gridCol>
                <a:gridCol w="329184">
                  <a:extLst>
                    <a:ext uri="{9D8B030D-6E8A-4147-A177-3AD203B41FA5}">
                      <a16:colId xmlns:a16="http://schemas.microsoft.com/office/drawing/2014/main" val="100669734"/>
                    </a:ext>
                  </a:extLst>
                </a:gridCol>
                <a:gridCol w="329184">
                  <a:extLst>
                    <a:ext uri="{9D8B030D-6E8A-4147-A177-3AD203B41FA5}">
                      <a16:colId xmlns:a16="http://schemas.microsoft.com/office/drawing/2014/main" val="231518235"/>
                    </a:ext>
                  </a:extLst>
                </a:gridCol>
                <a:gridCol w="329184">
                  <a:extLst>
                    <a:ext uri="{9D8B030D-6E8A-4147-A177-3AD203B41FA5}">
                      <a16:colId xmlns:a16="http://schemas.microsoft.com/office/drawing/2014/main" val="4066819370"/>
                    </a:ext>
                  </a:extLst>
                </a:gridCol>
                <a:gridCol w="329184">
                  <a:extLst>
                    <a:ext uri="{9D8B030D-6E8A-4147-A177-3AD203B41FA5}">
                      <a16:colId xmlns:a16="http://schemas.microsoft.com/office/drawing/2014/main" val="3500747157"/>
                    </a:ext>
                  </a:extLst>
                </a:gridCol>
                <a:gridCol w="329184">
                  <a:extLst>
                    <a:ext uri="{9D8B030D-6E8A-4147-A177-3AD203B41FA5}">
                      <a16:colId xmlns:a16="http://schemas.microsoft.com/office/drawing/2014/main" val="782647210"/>
                    </a:ext>
                  </a:extLst>
                </a:gridCol>
                <a:gridCol w="329184">
                  <a:extLst>
                    <a:ext uri="{9D8B030D-6E8A-4147-A177-3AD203B41FA5}">
                      <a16:colId xmlns:a16="http://schemas.microsoft.com/office/drawing/2014/main" val="2259173801"/>
                    </a:ext>
                  </a:extLst>
                </a:gridCol>
                <a:gridCol w="329184">
                  <a:extLst>
                    <a:ext uri="{9D8B030D-6E8A-4147-A177-3AD203B41FA5}">
                      <a16:colId xmlns:a16="http://schemas.microsoft.com/office/drawing/2014/main" val="1307523342"/>
                    </a:ext>
                  </a:extLst>
                </a:gridCol>
                <a:gridCol w="329184">
                  <a:extLst>
                    <a:ext uri="{9D8B030D-6E8A-4147-A177-3AD203B41FA5}">
                      <a16:colId xmlns:a16="http://schemas.microsoft.com/office/drawing/2014/main" val="3583684666"/>
                    </a:ext>
                  </a:extLst>
                </a:gridCol>
                <a:gridCol w="329184">
                  <a:extLst>
                    <a:ext uri="{9D8B030D-6E8A-4147-A177-3AD203B41FA5}">
                      <a16:colId xmlns:a16="http://schemas.microsoft.com/office/drawing/2014/main" val="10813186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extLst>
                  <a:ext uri="{0D108BD9-81ED-4DB2-BD59-A6C34878D82A}">
                    <a16:rowId xmlns:a16="http://schemas.microsoft.com/office/drawing/2014/main" val="212336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 PBS News - 2024-11-24 22:49:08</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วันนี้ (24 พ.ย.2567) ผลการนับคะแนนเลือกตั้งนายกองค์การบริหารส่วนจังหวัดอุดรธานี (อบจ.อุดรธานี) เวลา 22.10 น. จำนวน 93.7 เปอร์เซ็นต์ 
1.นายศราวุธ เพชรพนมพร พรรคเพื่อไทย หมายเลข 2 ได้ 323,063 คะแนน
2.นายคณิศร ขุริรัง พรรคประชาชน หมายเลข 1 ได้ 260,554 คะแนน
3.นายดนุช ตันเทิดทิตย์ กลุ่มวิถีใหม่ หมายเลข 3 ได้ 14,869 คะแนน
#เลือกตั้งนายกอบจอุดรธานี #นายกอบจอุดรธานี #อบจอุดรธานี #นายกอบจ #เลือกตั้งนายกอบจ #เลือกตั้งอบจ #เลือกตั้งอบจ2567 #เลือกตั้งท้องถิ่น #นายกองค์การบริหารส่วนจังหวัด #ผลเลือกตั้งอบจอุดรธานี #ผลเลือกตั้งนายกอบจอุดรธานี #ผลเลือกตั้งอบจ #อุดรธานี #ข่าวไทยพีบีเอส #ข่าวที่คุณวางใจ #</a:t>
                      </a:r>
                      <a:r>
                        <a:rPr kumimoji="0" lang="en-US" sz="1000" b="0" i="0" u="none" strike="noStrike" kern="1200" cap="none" spc="0" normalizeH="0" baseline="0" noProof="0">
                          <a:ln>
                            <a:noFill/>
                          </a:ln>
                          <a:solidFill>
                            <a:prstClr val="black"/>
                          </a:solidFill>
                          <a:effectLst/>
                          <a:uLnTx/>
                          <a:uFillTx/>
                          <a:latin typeface="Calibri"/>
                          <a:ea typeface="+mn-ea"/>
                          <a:cs typeface="+mn-cs"/>
                        </a:rPr>
                        <a:t>ThaiPBSnews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https://quintly-eu-image-storage.s3.amazonaws.com/be99982d89d9557a151b99de1d855c05/8b4fac49e9b220a751c06c31b945c425.jpg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25.11.2024 07:13:47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287373175"/>
                  </a:ext>
                </a:extLst>
              </a:tr>
            </a:tbl>
          </a:graphicData>
        </a:graphic>
      </p:graphicFrame>
      <p:sp>
        <p:nvSpPr>
          <p:cNvPr id="4" name="Text Placeholder 3">
            <a:extLst>
              <a:ext uri="{FF2B5EF4-FFF2-40B4-BE49-F238E27FC236}">
                <a16:creationId xmlns:a16="http://schemas.microsoft.com/office/drawing/2014/main" id="{6A704147-66CE-4E70-AFDE-76DC22B70695}"/>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33022029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FE6279-EB2D-47C4-B0C0-98B30C08A7C7}"/>
              </a:ext>
            </a:extLst>
          </p:cNvPr>
          <p:cNvSpPr>
            <a:spLocks noGrp="1"/>
          </p:cNvSpPr>
          <p:nvPr>
            <p:ph type="title"/>
          </p:nvPr>
        </p:nvSpPr>
        <p:spPr/>
        <p:txBody>
          <a:bodyPr/>
          <a:lstStyle/>
          <a:p>
            <a:r>
              <a:rPr lang="en-US"/>
              <a:t>Facebook Thai PBS Facebook Overview | All profiles - 5 of 26</a:t>
            </a:r>
          </a:p>
        </p:txBody>
      </p:sp>
      <p:graphicFrame>
        <p:nvGraphicFramePr>
          <p:cNvPr id="5" name="Table Placeholder 4">
            <a:extLst>
              <a:ext uri="{FF2B5EF4-FFF2-40B4-BE49-F238E27FC236}">
                <a16:creationId xmlns:a16="http://schemas.microsoft.com/office/drawing/2014/main" id="{7A5F9250-2CB3-4A9F-B9A3-9779CE66DFE9}"/>
              </a:ext>
            </a:extLst>
          </p:cNvPr>
          <p:cNvGraphicFramePr>
            <a:graphicFrameLocks noGrp="1"/>
          </p:cNvGraphicFramePr>
          <p:nvPr>
            <p:ph type="tbl" sz="quarter" idx="13"/>
            <p:extLst>
              <p:ext uri="{D42A27DB-BD31-4B8C-83A1-F6EECF244321}">
                <p14:modId xmlns:p14="http://schemas.microsoft.com/office/powerpoint/2010/main" val="17127838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739361554"/>
                    </a:ext>
                  </a:extLst>
                </a:gridCol>
                <a:gridCol w="1399032">
                  <a:extLst>
                    <a:ext uri="{9D8B030D-6E8A-4147-A177-3AD203B41FA5}">
                      <a16:colId xmlns:a16="http://schemas.microsoft.com/office/drawing/2014/main" val="1574349335"/>
                    </a:ext>
                  </a:extLst>
                </a:gridCol>
                <a:gridCol w="493776">
                  <a:extLst>
                    <a:ext uri="{9D8B030D-6E8A-4147-A177-3AD203B41FA5}">
                      <a16:colId xmlns:a16="http://schemas.microsoft.com/office/drawing/2014/main" val="3664211361"/>
                    </a:ext>
                  </a:extLst>
                </a:gridCol>
                <a:gridCol w="329184">
                  <a:extLst>
                    <a:ext uri="{9D8B030D-6E8A-4147-A177-3AD203B41FA5}">
                      <a16:colId xmlns:a16="http://schemas.microsoft.com/office/drawing/2014/main" val="828873658"/>
                    </a:ext>
                  </a:extLst>
                </a:gridCol>
                <a:gridCol w="329184">
                  <a:extLst>
                    <a:ext uri="{9D8B030D-6E8A-4147-A177-3AD203B41FA5}">
                      <a16:colId xmlns:a16="http://schemas.microsoft.com/office/drawing/2014/main" val="2889804298"/>
                    </a:ext>
                  </a:extLst>
                </a:gridCol>
                <a:gridCol w="329184">
                  <a:extLst>
                    <a:ext uri="{9D8B030D-6E8A-4147-A177-3AD203B41FA5}">
                      <a16:colId xmlns:a16="http://schemas.microsoft.com/office/drawing/2014/main" val="337059899"/>
                    </a:ext>
                  </a:extLst>
                </a:gridCol>
                <a:gridCol w="329184">
                  <a:extLst>
                    <a:ext uri="{9D8B030D-6E8A-4147-A177-3AD203B41FA5}">
                      <a16:colId xmlns:a16="http://schemas.microsoft.com/office/drawing/2014/main" val="331642492"/>
                    </a:ext>
                  </a:extLst>
                </a:gridCol>
                <a:gridCol w="329184">
                  <a:extLst>
                    <a:ext uri="{9D8B030D-6E8A-4147-A177-3AD203B41FA5}">
                      <a16:colId xmlns:a16="http://schemas.microsoft.com/office/drawing/2014/main" val="180773128"/>
                    </a:ext>
                  </a:extLst>
                </a:gridCol>
                <a:gridCol w="329184">
                  <a:extLst>
                    <a:ext uri="{9D8B030D-6E8A-4147-A177-3AD203B41FA5}">
                      <a16:colId xmlns:a16="http://schemas.microsoft.com/office/drawing/2014/main" val="476736410"/>
                    </a:ext>
                  </a:extLst>
                </a:gridCol>
                <a:gridCol w="329184">
                  <a:extLst>
                    <a:ext uri="{9D8B030D-6E8A-4147-A177-3AD203B41FA5}">
                      <a16:colId xmlns:a16="http://schemas.microsoft.com/office/drawing/2014/main" val="2766870365"/>
                    </a:ext>
                  </a:extLst>
                </a:gridCol>
                <a:gridCol w="329184">
                  <a:extLst>
                    <a:ext uri="{9D8B030D-6E8A-4147-A177-3AD203B41FA5}">
                      <a16:colId xmlns:a16="http://schemas.microsoft.com/office/drawing/2014/main" val="883178840"/>
                    </a:ext>
                  </a:extLst>
                </a:gridCol>
                <a:gridCol w="329184">
                  <a:extLst>
                    <a:ext uri="{9D8B030D-6E8A-4147-A177-3AD203B41FA5}">
                      <a16:colId xmlns:a16="http://schemas.microsoft.com/office/drawing/2014/main" val="2188244768"/>
                    </a:ext>
                  </a:extLst>
                </a:gridCol>
                <a:gridCol w="329184">
                  <a:extLst>
                    <a:ext uri="{9D8B030D-6E8A-4147-A177-3AD203B41FA5}">
                      <a16:colId xmlns:a16="http://schemas.microsoft.com/office/drawing/2014/main" val="1881418012"/>
                    </a:ext>
                  </a:extLst>
                </a:gridCol>
                <a:gridCol w="329184">
                  <a:extLst>
                    <a:ext uri="{9D8B030D-6E8A-4147-A177-3AD203B41FA5}">
                      <a16:colId xmlns:a16="http://schemas.microsoft.com/office/drawing/2014/main" val="724462861"/>
                    </a:ext>
                  </a:extLst>
                </a:gridCol>
                <a:gridCol w="329184">
                  <a:extLst>
                    <a:ext uri="{9D8B030D-6E8A-4147-A177-3AD203B41FA5}">
                      <a16:colId xmlns:a16="http://schemas.microsoft.com/office/drawing/2014/main" val="1227282508"/>
                    </a:ext>
                  </a:extLst>
                </a:gridCol>
                <a:gridCol w="329184">
                  <a:extLst>
                    <a:ext uri="{9D8B030D-6E8A-4147-A177-3AD203B41FA5}">
                      <a16:colId xmlns:a16="http://schemas.microsoft.com/office/drawing/2014/main" val="901465500"/>
                    </a:ext>
                  </a:extLst>
                </a:gridCol>
                <a:gridCol w="329184">
                  <a:extLst>
                    <a:ext uri="{9D8B030D-6E8A-4147-A177-3AD203B41FA5}">
                      <a16:colId xmlns:a16="http://schemas.microsoft.com/office/drawing/2014/main" val="34380265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extLst>
                  <a:ext uri="{0D108BD9-81ED-4DB2-BD59-A6C34878D82A}">
                    <a16:rowId xmlns:a16="http://schemas.microsoft.com/office/drawing/2014/main" val="632185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 PBS News - 2024-11-24 22:31:35</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เปิดใจ ศราวุธ เพชรพนมพร พรรคเพื่อไทย หลังคว้าชัยเลือกตั้งนายก อบจ.อุดรธานี ย้ำแนวทาง "สานงานต่อ ก่องานใหม่" นโยบายด้าน "น้ำประปาสะอาด" เดินหน้าทันที 
#ศราวุธ #พรรคเพื่อไทย #อุดรธานี #เลือกตั้ง #นายกอบจ #ข่าววันนี้ #ข่าวไทยพีบีเอส #ข่าวที่คุณวางใจ #</a:t>
                      </a:r>
                      <a:r>
                        <a:rPr kumimoji="0" lang="en-US" sz="1000" b="0" i="0" u="none" strike="noStrike" kern="1200" cap="none" spc="0" normalizeH="0" baseline="0" noProof="0">
                          <a:ln>
                            <a:noFill/>
                          </a:ln>
                          <a:solidFill>
                            <a:prstClr val="black"/>
                          </a:solidFill>
                          <a:effectLst/>
                          <a:uLnTx/>
                          <a:uFillTx/>
                          <a:latin typeface="Calibri"/>
                          <a:ea typeface="+mn-ea"/>
                          <a:cs typeface="+mn-cs"/>
                        </a:rPr>
                        <a:t>ThaiPBSnews #ThaiPBS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https://quintly-eu-image-storage.s3.amazonaws.com/be99982d89d9557a151b99de1d855c05/f192c8378b3628c51e4f89414317e41f.jpg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25.11.2024 07:13:47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305758830"/>
                  </a:ext>
                </a:extLst>
              </a:tr>
            </a:tbl>
          </a:graphicData>
        </a:graphic>
      </p:graphicFrame>
      <p:sp>
        <p:nvSpPr>
          <p:cNvPr id="4" name="Text Placeholder 3">
            <a:extLst>
              <a:ext uri="{FF2B5EF4-FFF2-40B4-BE49-F238E27FC236}">
                <a16:creationId xmlns:a16="http://schemas.microsoft.com/office/drawing/2014/main" id="{9DB9F0AF-17E9-4F7E-919C-D20CDD3BFFD0}"/>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17274097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CA415-191E-4AEB-8987-42435AD906BB}"/>
              </a:ext>
            </a:extLst>
          </p:cNvPr>
          <p:cNvSpPr>
            <a:spLocks noGrp="1"/>
          </p:cNvSpPr>
          <p:nvPr>
            <p:ph type="title"/>
          </p:nvPr>
        </p:nvSpPr>
        <p:spPr/>
        <p:txBody>
          <a:bodyPr/>
          <a:lstStyle/>
          <a:p>
            <a:r>
              <a:rPr lang="en-US"/>
              <a:t>Facebook Thai PBS Facebook Overview | All profiles - 6 of 26</a:t>
            </a:r>
          </a:p>
        </p:txBody>
      </p:sp>
      <p:graphicFrame>
        <p:nvGraphicFramePr>
          <p:cNvPr id="5" name="Table Placeholder 4">
            <a:extLst>
              <a:ext uri="{FF2B5EF4-FFF2-40B4-BE49-F238E27FC236}">
                <a16:creationId xmlns:a16="http://schemas.microsoft.com/office/drawing/2014/main" id="{ACFF447F-B648-44D2-9163-E6CB187EC65C}"/>
              </a:ext>
            </a:extLst>
          </p:cNvPr>
          <p:cNvGraphicFramePr>
            <a:graphicFrameLocks noGrp="1"/>
          </p:cNvGraphicFramePr>
          <p:nvPr>
            <p:ph type="tbl" sz="quarter" idx="13"/>
            <p:extLst>
              <p:ext uri="{D42A27DB-BD31-4B8C-83A1-F6EECF244321}">
                <p14:modId xmlns:p14="http://schemas.microsoft.com/office/powerpoint/2010/main" val="7329492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944201460"/>
                    </a:ext>
                  </a:extLst>
                </a:gridCol>
                <a:gridCol w="1399032">
                  <a:extLst>
                    <a:ext uri="{9D8B030D-6E8A-4147-A177-3AD203B41FA5}">
                      <a16:colId xmlns:a16="http://schemas.microsoft.com/office/drawing/2014/main" val="2181784161"/>
                    </a:ext>
                  </a:extLst>
                </a:gridCol>
                <a:gridCol w="493776">
                  <a:extLst>
                    <a:ext uri="{9D8B030D-6E8A-4147-A177-3AD203B41FA5}">
                      <a16:colId xmlns:a16="http://schemas.microsoft.com/office/drawing/2014/main" val="49709598"/>
                    </a:ext>
                  </a:extLst>
                </a:gridCol>
                <a:gridCol w="329184">
                  <a:extLst>
                    <a:ext uri="{9D8B030D-6E8A-4147-A177-3AD203B41FA5}">
                      <a16:colId xmlns:a16="http://schemas.microsoft.com/office/drawing/2014/main" val="1667593196"/>
                    </a:ext>
                  </a:extLst>
                </a:gridCol>
                <a:gridCol w="329184">
                  <a:extLst>
                    <a:ext uri="{9D8B030D-6E8A-4147-A177-3AD203B41FA5}">
                      <a16:colId xmlns:a16="http://schemas.microsoft.com/office/drawing/2014/main" val="2971447907"/>
                    </a:ext>
                  </a:extLst>
                </a:gridCol>
                <a:gridCol w="329184">
                  <a:extLst>
                    <a:ext uri="{9D8B030D-6E8A-4147-A177-3AD203B41FA5}">
                      <a16:colId xmlns:a16="http://schemas.microsoft.com/office/drawing/2014/main" val="1434525372"/>
                    </a:ext>
                  </a:extLst>
                </a:gridCol>
                <a:gridCol w="329184">
                  <a:extLst>
                    <a:ext uri="{9D8B030D-6E8A-4147-A177-3AD203B41FA5}">
                      <a16:colId xmlns:a16="http://schemas.microsoft.com/office/drawing/2014/main" val="3432118739"/>
                    </a:ext>
                  </a:extLst>
                </a:gridCol>
                <a:gridCol w="329184">
                  <a:extLst>
                    <a:ext uri="{9D8B030D-6E8A-4147-A177-3AD203B41FA5}">
                      <a16:colId xmlns:a16="http://schemas.microsoft.com/office/drawing/2014/main" val="2158608624"/>
                    </a:ext>
                  </a:extLst>
                </a:gridCol>
                <a:gridCol w="329184">
                  <a:extLst>
                    <a:ext uri="{9D8B030D-6E8A-4147-A177-3AD203B41FA5}">
                      <a16:colId xmlns:a16="http://schemas.microsoft.com/office/drawing/2014/main" val="1466428040"/>
                    </a:ext>
                  </a:extLst>
                </a:gridCol>
                <a:gridCol w="329184">
                  <a:extLst>
                    <a:ext uri="{9D8B030D-6E8A-4147-A177-3AD203B41FA5}">
                      <a16:colId xmlns:a16="http://schemas.microsoft.com/office/drawing/2014/main" val="306776432"/>
                    </a:ext>
                  </a:extLst>
                </a:gridCol>
                <a:gridCol w="329184">
                  <a:extLst>
                    <a:ext uri="{9D8B030D-6E8A-4147-A177-3AD203B41FA5}">
                      <a16:colId xmlns:a16="http://schemas.microsoft.com/office/drawing/2014/main" val="1244150312"/>
                    </a:ext>
                  </a:extLst>
                </a:gridCol>
                <a:gridCol w="329184">
                  <a:extLst>
                    <a:ext uri="{9D8B030D-6E8A-4147-A177-3AD203B41FA5}">
                      <a16:colId xmlns:a16="http://schemas.microsoft.com/office/drawing/2014/main" val="2982906574"/>
                    </a:ext>
                  </a:extLst>
                </a:gridCol>
                <a:gridCol w="329184">
                  <a:extLst>
                    <a:ext uri="{9D8B030D-6E8A-4147-A177-3AD203B41FA5}">
                      <a16:colId xmlns:a16="http://schemas.microsoft.com/office/drawing/2014/main" val="1956967489"/>
                    </a:ext>
                  </a:extLst>
                </a:gridCol>
                <a:gridCol w="329184">
                  <a:extLst>
                    <a:ext uri="{9D8B030D-6E8A-4147-A177-3AD203B41FA5}">
                      <a16:colId xmlns:a16="http://schemas.microsoft.com/office/drawing/2014/main" val="338906880"/>
                    </a:ext>
                  </a:extLst>
                </a:gridCol>
                <a:gridCol w="329184">
                  <a:extLst>
                    <a:ext uri="{9D8B030D-6E8A-4147-A177-3AD203B41FA5}">
                      <a16:colId xmlns:a16="http://schemas.microsoft.com/office/drawing/2014/main" val="1743495523"/>
                    </a:ext>
                  </a:extLst>
                </a:gridCol>
                <a:gridCol w="329184">
                  <a:extLst>
                    <a:ext uri="{9D8B030D-6E8A-4147-A177-3AD203B41FA5}">
                      <a16:colId xmlns:a16="http://schemas.microsoft.com/office/drawing/2014/main" val="724178718"/>
                    </a:ext>
                  </a:extLst>
                </a:gridCol>
                <a:gridCol w="329184">
                  <a:extLst>
                    <a:ext uri="{9D8B030D-6E8A-4147-A177-3AD203B41FA5}">
                      <a16:colId xmlns:a16="http://schemas.microsoft.com/office/drawing/2014/main" val="37324278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extLst>
                  <a:ext uri="{0D108BD9-81ED-4DB2-BD59-A6C34878D82A}">
                    <a16:rowId xmlns:a16="http://schemas.microsoft.com/office/drawing/2014/main" val="1753300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 PBS - 2024-11-24 22:29:26</a:t>
                      </a:r>
                      <a:r>
                        <a:rPr kumimoji="0" lang="en-US" sz="1000" b="0" i="0" u="none" strike="noStrike" kern="1200" cap="none" spc="0" normalizeH="0" baseline="0" noProof="0">
                          <a:ln>
                            <a:noFill/>
                          </a:ln>
                          <a:solidFill>
                            <a:prstClr val="black"/>
                          </a:solidFill>
                          <a:effectLst/>
                          <a:uLnTx/>
                          <a:uFillTx/>
                          <a:latin typeface="Calibri"/>
                          <a:ea typeface="+mn-ea"/>
                          <a:cs typeface="+mn-cs"/>
                        </a:rPr>
                        <a:t>
 [Live-Rerun] 22.30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น. #</a:t>
                      </a:r>
                      <a:r>
                        <a:rPr kumimoji="0" lang="en-US" sz="1000" b="0" i="0" u="none" strike="noStrike" kern="1200" cap="none" spc="0" normalizeH="0" baseline="0" noProof="0">
                          <a:ln>
                            <a:noFill/>
                          </a:ln>
                          <a:solidFill>
                            <a:prstClr val="black"/>
                          </a:solidFill>
                          <a:effectLst/>
                          <a:uLnTx/>
                          <a:uFillTx/>
                          <a:latin typeface="Calibri"/>
                          <a:ea typeface="+mn-ea"/>
                          <a:cs typeface="+mn-cs"/>
                        </a:rPr>
                        <a:t>SpiritOfAsia :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เศรษฐกิจสีเขียวในบ้านเกิดของชาวจ้วง (24 พ.ย. 67)
...เมืองใหม่ เศรษฐกิจใหม่ของชาวจ้วง ได้เปิดทางให้ชาวจ้วงยุคใหม่ได้เห็นภาพสังคมที่กำลังจะปรับเปลี่ยนโฉมหน้าที่อยู่ไม่ไกลจากบ้านเดิม ยังคงมีพื้นที่การเกษตรกรรม มีธรรมชาติที่คุ้นเคยอยู่รายล้อม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รับชมได้ทาง #</a:t>
                      </a:r>
                      <a:r>
                        <a:rPr kumimoji="0" lang="en-US" sz="1000" b="0" i="0" u="none" strike="noStrike" kern="1200" cap="none" spc="0" normalizeH="0" baseline="0" noProof="0">
                          <a:ln>
                            <a:noFill/>
                          </a:ln>
                          <a:solidFill>
                            <a:prstClr val="black"/>
                          </a:solidFill>
                          <a:effectLst/>
                          <a:uLnTx/>
                          <a:uFillTx/>
                          <a:latin typeface="Calibri"/>
                          <a:ea typeface="+mn-ea"/>
                          <a:cs typeface="+mn-cs"/>
                        </a:rPr>
                        <a:t>ThaiPBS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ช่องหมายเลข3 หรือรับชมทางออนไลน์
• </a:t>
                      </a:r>
                      <a:r>
                        <a:rPr kumimoji="0" lang="en-US" sz="1000" b="0" i="0" u="none" strike="noStrike" kern="1200" cap="none" spc="0" normalizeH="0" baseline="0" noProof="0">
                          <a:ln>
                            <a:noFill/>
                          </a:ln>
                          <a:solidFill>
                            <a:prstClr val="black"/>
                          </a:solidFill>
                          <a:effectLst/>
                          <a:uLnTx/>
                          <a:uFillTx/>
                          <a:latin typeface="Calibri"/>
                          <a:ea typeface="+mn-ea"/>
                          <a:cs typeface="+mn-cs"/>
                        </a:rPr>
                        <a:t>Website : www.thaipbs.or.th/live
•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ชมอีกครั้งทาง : </a:t>
                      </a:r>
                      <a:r>
                        <a:rPr kumimoji="0" lang="en-US" sz="1000" b="0" i="0" u="none" strike="noStrike" kern="1200" cap="none" spc="0" normalizeH="0" baseline="0" noProof="0">
                          <a:ln>
                            <a:noFill/>
                          </a:ln>
                          <a:solidFill>
                            <a:prstClr val="black"/>
                          </a:solidFill>
                          <a:effectLst/>
                          <a:uLnTx/>
                          <a:uFillTx/>
                          <a:latin typeface="Calibri"/>
                          <a:ea typeface="+mn-ea"/>
                          <a:cs typeface="+mn-cs"/>
                        </a:rPr>
                        <a:t>www.thaipbs.or.th/SpiritOfAsia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https://quintly-eu-image-storage.s3.amazonaws.com/0adedb716f3db04d08cbd9d38524ba0f/c1286c45e8b8cac9acb2cce80a28d880.jpg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25.11.2024 07:13:42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001496926"/>
                  </a:ext>
                </a:extLst>
              </a:tr>
            </a:tbl>
          </a:graphicData>
        </a:graphic>
      </p:graphicFrame>
      <p:sp>
        <p:nvSpPr>
          <p:cNvPr id="4" name="Text Placeholder 3">
            <a:extLst>
              <a:ext uri="{FF2B5EF4-FFF2-40B4-BE49-F238E27FC236}">
                <a16:creationId xmlns:a16="http://schemas.microsoft.com/office/drawing/2014/main" id="{F3BBE196-756B-43F1-95EE-F5F151DE207D}"/>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167004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04B6A-7F97-4B1E-AB4C-3EBE81DDFCA1}"/>
              </a:ext>
            </a:extLst>
          </p:cNvPr>
          <p:cNvSpPr>
            <a:spLocks noGrp="1"/>
          </p:cNvSpPr>
          <p:nvPr>
            <p:ph type="title"/>
          </p:nvPr>
        </p:nvSpPr>
        <p:spPr/>
        <p:txBody>
          <a:bodyPr/>
          <a:lstStyle/>
          <a:p>
            <a:r>
              <a:rPr lang="en-US"/>
              <a:t>Facebook Thai PBS Facebook Overview | All profiles - 7 of 26</a:t>
            </a:r>
          </a:p>
        </p:txBody>
      </p:sp>
      <p:graphicFrame>
        <p:nvGraphicFramePr>
          <p:cNvPr id="5" name="Table Placeholder 4">
            <a:extLst>
              <a:ext uri="{FF2B5EF4-FFF2-40B4-BE49-F238E27FC236}">
                <a16:creationId xmlns:a16="http://schemas.microsoft.com/office/drawing/2014/main" id="{690A91D0-1671-4BA8-B249-93AEC8763610}"/>
              </a:ext>
            </a:extLst>
          </p:cNvPr>
          <p:cNvGraphicFramePr>
            <a:graphicFrameLocks noGrp="1"/>
          </p:cNvGraphicFramePr>
          <p:nvPr>
            <p:ph type="tbl" sz="quarter" idx="13"/>
            <p:extLst>
              <p:ext uri="{D42A27DB-BD31-4B8C-83A1-F6EECF244321}">
                <p14:modId xmlns:p14="http://schemas.microsoft.com/office/powerpoint/2010/main" val="14810252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903152940"/>
                    </a:ext>
                  </a:extLst>
                </a:gridCol>
                <a:gridCol w="1399032">
                  <a:extLst>
                    <a:ext uri="{9D8B030D-6E8A-4147-A177-3AD203B41FA5}">
                      <a16:colId xmlns:a16="http://schemas.microsoft.com/office/drawing/2014/main" val="1995223378"/>
                    </a:ext>
                  </a:extLst>
                </a:gridCol>
                <a:gridCol w="493776">
                  <a:extLst>
                    <a:ext uri="{9D8B030D-6E8A-4147-A177-3AD203B41FA5}">
                      <a16:colId xmlns:a16="http://schemas.microsoft.com/office/drawing/2014/main" val="4161407924"/>
                    </a:ext>
                  </a:extLst>
                </a:gridCol>
                <a:gridCol w="329184">
                  <a:extLst>
                    <a:ext uri="{9D8B030D-6E8A-4147-A177-3AD203B41FA5}">
                      <a16:colId xmlns:a16="http://schemas.microsoft.com/office/drawing/2014/main" val="1063028398"/>
                    </a:ext>
                  </a:extLst>
                </a:gridCol>
                <a:gridCol w="329184">
                  <a:extLst>
                    <a:ext uri="{9D8B030D-6E8A-4147-A177-3AD203B41FA5}">
                      <a16:colId xmlns:a16="http://schemas.microsoft.com/office/drawing/2014/main" val="1695768400"/>
                    </a:ext>
                  </a:extLst>
                </a:gridCol>
                <a:gridCol w="329184">
                  <a:extLst>
                    <a:ext uri="{9D8B030D-6E8A-4147-A177-3AD203B41FA5}">
                      <a16:colId xmlns:a16="http://schemas.microsoft.com/office/drawing/2014/main" val="353608687"/>
                    </a:ext>
                  </a:extLst>
                </a:gridCol>
                <a:gridCol w="329184">
                  <a:extLst>
                    <a:ext uri="{9D8B030D-6E8A-4147-A177-3AD203B41FA5}">
                      <a16:colId xmlns:a16="http://schemas.microsoft.com/office/drawing/2014/main" val="1559689150"/>
                    </a:ext>
                  </a:extLst>
                </a:gridCol>
                <a:gridCol w="329184">
                  <a:extLst>
                    <a:ext uri="{9D8B030D-6E8A-4147-A177-3AD203B41FA5}">
                      <a16:colId xmlns:a16="http://schemas.microsoft.com/office/drawing/2014/main" val="180559157"/>
                    </a:ext>
                  </a:extLst>
                </a:gridCol>
                <a:gridCol w="329184">
                  <a:extLst>
                    <a:ext uri="{9D8B030D-6E8A-4147-A177-3AD203B41FA5}">
                      <a16:colId xmlns:a16="http://schemas.microsoft.com/office/drawing/2014/main" val="73373337"/>
                    </a:ext>
                  </a:extLst>
                </a:gridCol>
                <a:gridCol w="329184">
                  <a:extLst>
                    <a:ext uri="{9D8B030D-6E8A-4147-A177-3AD203B41FA5}">
                      <a16:colId xmlns:a16="http://schemas.microsoft.com/office/drawing/2014/main" val="3408096802"/>
                    </a:ext>
                  </a:extLst>
                </a:gridCol>
                <a:gridCol w="329184">
                  <a:extLst>
                    <a:ext uri="{9D8B030D-6E8A-4147-A177-3AD203B41FA5}">
                      <a16:colId xmlns:a16="http://schemas.microsoft.com/office/drawing/2014/main" val="2373204165"/>
                    </a:ext>
                  </a:extLst>
                </a:gridCol>
                <a:gridCol w="329184">
                  <a:extLst>
                    <a:ext uri="{9D8B030D-6E8A-4147-A177-3AD203B41FA5}">
                      <a16:colId xmlns:a16="http://schemas.microsoft.com/office/drawing/2014/main" val="2784978219"/>
                    </a:ext>
                  </a:extLst>
                </a:gridCol>
                <a:gridCol w="329184">
                  <a:extLst>
                    <a:ext uri="{9D8B030D-6E8A-4147-A177-3AD203B41FA5}">
                      <a16:colId xmlns:a16="http://schemas.microsoft.com/office/drawing/2014/main" val="1080599414"/>
                    </a:ext>
                  </a:extLst>
                </a:gridCol>
                <a:gridCol w="329184">
                  <a:extLst>
                    <a:ext uri="{9D8B030D-6E8A-4147-A177-3AD203B41FA5}">
                      <a16:colId xmlns:a16="http://schemas.microsoft.com/office/drawing/2014/main" val="2701622161"/>
                    </a:ext>
                  </a:extLst>
                </a:gridCol>
                <a:gridCol w="329184">
                  <a:extLst>
                    <a:ext uri="{9D8B030D-6E8A-4147-A177-3AD203B41FA5}">
                      <a16:colId xmlns:a16="http://schemas.microsoft.com/office/drawing/2014/main" val="971383202"/>
                    </a:ext>
                  </a:extLst>
                </a:gridCol>
                <a:gridCol w="329184">
                  <a:extLst>
                    <a:ext uri="{9D8B030D-6E8A-4147-A177-3AD203B41FA5}">
                      <a16:colId xmlns:a16="http://schemas.microsoft.com/office/drawing/2014/main" val="1885692022"/>
                    </a:ext>
                  </a:extLst>
                </a:gridCol>
                <a:gridCol w="329184">
                  <a:extLst>
                    <a:ext uri="{9D8B030D-6E8A-4147-A177-3AD203B41FA5}">
                      <a16:colId xmlns:a16="http://schemas.microsoft.com/office/drawing/2014/main" val="13059042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extLst>
                  <a:ext uri="{0D108BD9-81ED-4DB2-BD59-A6C34878D82A}">
                    <a16:rowId xmlns:a16="http://schemas.microsoft.com/office/drawing/2014/main" val="3533982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 PBS News - 2024-11-24 22:00:23</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อัปเดท ! เลือกตั้ง “นายก อบจ.เพชรบุรี” นับได้ 99.99 เปอร์เซ็นต์ “ชัยยะ” ชนะขาด นั่งต่ออีกสมัย
วันนี้ (24 พ.ย.2567) ผลการนับคะแนนเลือกตั้งนายกองค์การบริหารส่วนจังหวัดเพชรบุรี (นายก อบจ.เพชรบุรี) ผลการนับคะแนนเลือกตั้ง นายก อบจ.เพชรบุรี เวลาประมาณ 21.00 น. นับได้ 99.99 เปอร์เซนต์
1.นายชัยยะ อังกินันทน์ หมายเลข 1 ได้ 169,208 คะแนน
2.นายกฤษณ์ แก้วอยู่ หมายเลข 2 ได้ 57,574 คะแนน
#เลือกตั้งนายกอบจเพชรบุรี #นายกอบจเพชรบุรี #อบจเพชรบุรี #นายกอบจ #เลือกตั้งนายกอบจ #เลือกตั้งอบจ #เลือกตั้งอบจ2567 #เลือกตั้งท้องถิ่น #นายกองค์การบริหารส่วนจังหวัด #ผลเลือกตั้งอบจเพชรบุรี #ผลเลือกตั้งนายกอบจเพชรบุรี #ผลเลือกตั้งอบจ #เพชรบุรี #ข่าวไทยพีบีเอส #ข่าวที่คุณวางใจ #</a:t>
                      </a:r>
                      <a:r>
                        <a:rPr kumimoji="0" lang="en-US" sz="1000" b="0" i="0" u="none" strike="noStrike" kern="1200" cap="none" spc="0" normalizeH="0" baseline="0" noProof="0">
                          <a:ln>
                            <a:noFill/>
                          </a:ln>
                          <a:solidFill>
                            <a:prstClr val="black"/>
                          </a:solidFill>
                          <a:effectLst/>
                          <a:uLnTx/>
                          <a:uFillTx/>
                          <a:latin typeface="Calibri"/>
                          <a:ea typeface="+mn-ea"/>
                          <a:cs typeface="+mn-cs"/>
                        </a:rPr>
                        <a:t>ThaiPBSnews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https://quintly-eu-image-storage.s3.amazonaws.com/be99982d89d9557a151b99de1d855c05/965b106d125c957619c49693436a4d0c.jpg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25.11.2024 07:13:47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002176090"/>
                  </a:ext>
                </a:extLst>
              </a:tr>
            </a:tbl>
          </a:graphicData>
        </a:graphic>
      </p:graphicFrame>
      <p:sp>
        <p:nvSpPr>
          <p:cNvPr id="4" name="Text Placeholder 3">
            <a:extLst>
              <a:ext uri="{FF2B5EF4-FFF2-40B4-BE49-F238E27FC236}">
                <a16:creationId xmlns:a16="http://schemas.microsoft.com/office/drawing/2014/main" id="{AE74853D-97AC-4198-BC6F-425516149E91}"/>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14283174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68807-7A05-46B3-BA09-2EC2E1E53DE6}"/>
              </a:ext>
            </a:extLst>
          </p:cNvPr>
          <p:cNvSpPr>
            <a:spLocks noGrp="1"/>
          </p:cNvSpPr>
          <p:nvPr>
            <p:ph type="title"/>
          </p:nvPr>
        </p:nvSpPr>
        <p:spPr/>
        <p:txBody>
          <a:bodyPr/>
          <a:lstStyle/>
          <a:p>
            <a:r>
              <a:rPr lang="en-US"/>
              <a:t>Facebook Thai PBS Facebook Overview | All profiles - 8 of 26</a:t>
            </a:r>
          </a:p>
        </p:txBody>
      </p:sp>
      <p:graphicFrame>
        <p:nvGraphicFramePr>
          <p:cNvPr id="5" name="Table Placeholder 4">
            <a:extLst>
              <a:ext uri="{FF2B5EF4-FFF2-40B4-BE49-F238E27FC236}">
                <a16:creationId xmlns:a16="http://schemas.microsoft.com/office/drawing/2014/main" id="{907A9DB3-0339-4420-8F11-BCF2A362A055}"/>
              </a:ext>
            </a:extLst>
          </p:cNvPr>
          <p:cNvGraphicFramePr>
            <a:graphicFrameLocks noGrp="1"/>
          </p:cNvGraphicFramePr>
          <p:nvPr>
            <p:ph type="tbl" sz="quarter" idx="13"/>
            <p:extLst>
              <p:ext uri="{D42A27DB-BD31-4B8C-83A1-F6EECF244321}">
                <p14:modId xmlns:p14="http://schemas.microsoft.com/office/powerpoint/2010/main" val="3360745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678935018"/>
                    </a:ext>
                  </a:extLst>
                </a:gridCol>
                <a:gridCol w="1399032">
                  <a:extLst>
                    <a:ext uri="{9D8B030D-6E8A-4147-A177-3AD203B41FA5}">
                      <a16:colId xmlns:a16="http://schemas.microsoft.com/office/drawing/2014/main" val="898643232"/>
                    </a:ext>
                  </a:extLst>
                </a:gridCol>
                <a:gridCol w="493776">
                  <a:extLst>
                    <a:ext uri="{9D8B030D-6E8A-4147-A177-3AD203B41FA5}">
                      <a16:colId xmlns:a16="http://schemas.microsoft.com/office/drawing/2014/main" val="549481932"/>
                    </a:ext>
                  </a:extLst>
                </a:gridCol>
                <a:gridCol w="329184">
                  <a:extLst>
                    <a:ext uri="{9D8B030D-6E8A-4147-A177-3AD203B41FA5}">
                      <a16:colId xmlns:a16="http://schemas.microsoft.com/office/drawing/2014/main" val="3256254092"/>
                    </a:ext>
                  </a:extLst>
                </a:gridCol>
                <a:gridCol w="329184">
                  <a:extLst>
                    <a:ext uri="{9D8B030D-6E8A-4147-A177-3AD203B41FA5}">
                      <a16:colId xmlns:a16="http://schemas.microsoft.com/office/drawing/2014/main" val="3415804263"/>
                    </a:ext>
                  </a:extLst>
                </a:gridCol>
                <a:gridCol w="329184">
                  <a:extLst>
                    <a:ext uri="{9D8B030D-6E8A-4147-A177-3AD203B41FA5}">
                      <a16:colId xmlns:a16="http://schemas.microsoft.com/office/drawing/2014/main" val="327401380"/>
                    </a:ext>
                  </a:extLst>
                </a:gridCol>
                <a:gridCol w="329184">
                  <a:extLst>
                    <a:ext uri="{9D8B030D-6E8A-4147-A177-3AD203B41FA5}">
                      <a16:colId xmlns:a16="http://schemas.microsoft.com/office/drawing/2014/main" val="1447206306"/>
                    </a:ext>
                  </a:extLst>
                </a:gridCol>
                <a:gridCol w="329184">
                  <a:extLst>
                    <a:ext uri="{9D8B030D-6E8A-4147-A177-3AD203B41FA5}">
                      <a16:colId xmlns:a16="http://schemas.microsoft.com/office/drawing/2014/main" val="3863821477"/>
                    </a:ext>
                  </a:extLst>
                </a:gridCol>
                <a:gridCol w="329184">
                  <a:extLst>
                    <a:ext uri="{9D8B030D-6E8A-4147-A177-3AD203B41FA5}">
                      <a16:colId xmlns:a16="http://schemas.microsoft.com/office/drawing/2014/main" val="3258708344"/>
                    </a:ext>
                  </a:extLst>
                </a:gridCol>
                <a:gridCol w="329184">
                  <a:extLst>
                    <a:ext uri="{9D8B030D-6E8A-4147-A177-3AD203B41FA5}">
                      <a16:colId xmlns:a16="http://schemas.microsoft.com/office/drawing/2014/main" val="3618494299"/>
                    </a:ext>
                  </a:extLst>
                </a:gridCol>
                <a:gridCol w="329184">
                  <a:extLst>
                    <a:ext uri="{9D8B030D-6E8A-4147-A177-3AD203B41FA5}">
                      <a16:colId xmlns:a16="http://schemas.microsoft.com/office/drawing/2014/main" val="2545728851"/>
                    </a:ext>
                  </a:extLst>
                </a:gridCol>
                <a:gridCol w="329184">
                  <a:extLst>
                    <a:ext uri="{9D8B030D-6E8A-4147-A177-3AD203B41FA5}">
                      <a16:colId xmlns:a16="http://schemas.microsoft.com/office/drawing/2014/main" val="1220169895"/>
                    </a:ext>
                  </a:extLst>
                </a:gridCol>
                <a:gridCol w="329184">
                  <a:extLst>
                    <a:ext uri="{9D8B030D-6E8A-4147-A177-3AD203B41FA5}">
                      <a16:colId xmlns:a16="http://schemas.microsoft.com/office/drawing/2014/main" val="1810713281"/>
                    </a:ext>
                  </a:extLst>
                </a:gridCol>
                <a:gridCol w="329184">
                  <a:extLst>
                    <a:ext uri="{9D8B030D-6E8A-4147-A177-3AD203B41FA5}">
                      <a16:colId xmlns:a16="http://schemas.microsoft.com/office/drawing/2014/main" val="3347589183"/>
                    </a:ext>
                  </a:extLst>
                </a:gridCol>
                <a:gridCol w="329184">
                  <a:extLst>
                    <a:ext uri="{9D8B030D-6E8A-4147-A177-3AD203B41FA5}">
                      <a16:colId xmlns:a16="http://schemas.microsoft.com/office/drawing/2014/main" val="1225807251"/>
                    </a:ext>
                  </a:extLst>
                </a:gridCol>
                <a:gridCol w="329184">
                  <a:extLst>
                    <a:ext uri="{9D8B030D-6E8A-4147-A177-3AD203B41FA5}">
                      <a16:colId xmlns:a16="http://schemas.microsoft.com/office/drawing/2014/main" val="3128747782"/>
                    </a:ext>
                  </a:extLst>
                </a:gridCol>
                <a:gridCol w="329184">
                  <a:extLst>
                    <a:ext uri="{9D8B030D-6E8A-4147-A177-3AD203B41FA5}">
                      <a16:colId xmlns:a16="http://schemas.microsoft.com/office/drawing/2014/main" val="6069309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extLst>
                  <a:ext uri="{0D108BD9-81ED-4DB2-BD59-A6C34878D82A}">
                    <a16:rowId xmlns:a16="http://schemas.microsoft.com/office/drawing/2014/main" val="145331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 PBS News - 2024-11-24 21:50:35</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ทักษิณ“ โฟนอินแสดงความยินดี ว่าที่ นายก อบจ.อุดรธานี
</a:t>
                      </a:r>
                      <a:r>
                        <a:rPr kumimoji="0" lang="en-US" sz="1000" b="0" i="0" u="none" strike="noStrike" kern="1200" cap="none" spc="0" normalizeH="0" baseline="0" noProof="0">
                          <a:ln>
                            <a:noFill/>
                          </a:ln>
                          <a:solidFill>
                            <a:prstClr val="black"/>
                          </a:solidFill>
                          <a:effectLst/>
                          <a:uLnTx/>
                          <a:uFillTx/>
                          <a:latin typeface="Calibri"/>
                          <a:ea typeface="+mn-ea"/>
                          <a:cs typeface="+mn-cs"/>
                        </a:rPr>
                        <a:t>https://www.thaipbs.or.th/news/content/346575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องค์การบริหารส่วนจังหวัด #อบจ #เลือกตั้งอบจ #เลือกตั้งนายกอบจ #อบจอุดรธานี #เลือกตั้งนายกอบจอุดรธานี #ข่าวไทยพีบีเอส #ข่าวที่คุณวางใจ #</a:t>
                      </a:r>
                      <a:r>
                        <a:rPr kumimoji="0" lang="en-US" sz="1000" b="0" i="0" u="none" strike="noStrike" kern="1200" cap="none" spc="0" normalizeH="0" baseline="0" noProof="0">
                          <a:ln>
                            <a:noFill/>
                          </a:ln>
                          <a:solidFill>
                            <a:prstClr val="black"/>
                          </a:solidFill>
                          <a:effectLst/>
                          <a:uLnTx/>
                          <a:uFillTx/>
                          <a:latin typeface="Calibri"/>
                          <a:ea typeface="+mn-ea"/>
                          <a:cs typeface="+mn-cs"/>
                        </a:rPr>
                        <a:t>ThaiPBSnews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https://quintly-eu-image-storage.s3.amazonaws.com/be99982d89d9557a151b99de1d855c05/a55bf72ec6895c7e2627a9ced2e2a642.jpg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25.11.2024 07:13:47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32307073"/>
                  </a:ext>
                </a:extLst>
              </a:tr>
            </a:tbl>
          </a:graphicData>
        </a:graphic>
      </p:graphicFrame>
      <p:sp>
        <p:nvSpPr>
          <p:cNvPr id="4" name="Text Placeholder 3">
            <a:extLst>
              <a:ext uri="{FF2B5EF4-FFF2-40B4-BE49-F238E27FC236}">
                <a16:creationId xmlns:a16="http://schemas.microsoft.com/office/drawing/2014/main" id="{D163FEBD-BF1B-41C9-B05A-A00F2DF63300}"/>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36921514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005B5-AB26-482F-A8FE-CB9767AB4EEA}"/>
              </a:ext>
            </a:extLst>
          </p:cNvPr>
          <p:cNvSpPr>
            <a:spLocks noGrp="1"/>
          </p:cNvSpPr>
          <p:nvPr>
            <p:ph type="title"/>
          </p:nvPr>
        </p:nvSpPr>
        <p:spPr/>
        <p:txBody>
          <a:bodyPr/>
          <a:lstStyle/>
          <a:p>
            <a:r>
              <a:rPr lang="en-US"/>
              <a:t>Facebook Thai PBS Facebook Overview | All profiles - 9 of 26</a:t>
            </a:r>
          </a:p>
        </p:txBody>
      </p:sp>
      <p:graphicFrame>
        <p:nvGraphicFramePr>
          <p:cNvPr id="5" name="Table Placeholder 4">
            <a:extLst>
              <a:ext uri="{FF2B5EF4-FFF2-40B4-BE49-F238E27FC236}">
                <a16:creationId xmlns:a16="http://schemas.microsoft.com/office/drawing/2014/main" id="{A21EDA79-0C83-49F7-9AB4-5855AF9661A1}"/>
              </a:ext>
            </a:extLst>
          </p:cNvPr>
          <p:cNvGraphicFramePr>
            <a:graphicFrameLocks noGrp="1"/>
          </p:cNvGraphicFramePr>
          <p:nvPr>
            <p:ph type="tbl" sz="quarter" idx="13"/>
            <p:extLst>
              <p:ext uri="{D42A27DB-BD31-4B8C-83A1-F6EECF244321}">
                <p14:modId xmlns:p14="http://schemas.microsoft.com/office/powerpoint/2010/main" val="1359337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64222412"/>
                    </a:ext>
                  </a:extLst>
                </a:gridCol>
                <a:gridCol w="1399032">
                  <a:extLst>
                    <a:ext uri="{9D8B030D-6E8A-4147-A177-3AD203B41FA5}">
                      <a16:colId xmlns:a16="http://schemas.microsoft.com/office/drawing/2014/main" val="2561742603"/>
                    </a:ext>
                  </a:extLst>
                </a:gridCol>
                <a:gridCol w="493776">
                  <a:extLst>
                    <a:ext uri="{9D8B030D-6E8A-4147-A177-3AD203B41FA5}">
                      <a16:colId xmlns:a16="http://schemas.microsoft.com/office/drawing/2014/main" val="2571161071"/>
                    </a:ext>
                  </a:extLst>
                </a:gridCol>
                <a:gridCol w="329184">
                  <a:extLst>
                    <a:ext uri="{9D8B030D-6E8A-4147-A177-3AD203B41FA5}">
                      <a16:colId xmlns:a16="http://schemas.microsoft.com/office/drawing/2014/main" val="2308128593"/>
                    </a:ext>
                  </a:extLst>
                </a:gridCol>
                <a:gridCol w="329184">
                  <a:extLst>
                    <a:ext uri="{9D8B030D-6E8A-4147-A177-3AD203B41FA5}">
                      <a16:colId xmlns:a16="http://schemas.microsoft.com/office/drawing/2014/main" val="1951726048"/>
                    </a:ext>
                  </a:extLst>
                </a:gridCol>
                <a:gridCol w="329184">
                  <a:extLst>
                    <a:ext uri="{9D8B030D-6E8A-4147-A177-3AD203B41FA5}">
                      <a16:colId xmlns:a16="http://schemas.microsoft.com/office/drawing/2014/main" val="1922949908"/>
                    </a:ext>
                  </a:extLst>
                </a:gridCol>
                <a:gridCol w="329184">
                  <a:extLst>
                    <a:ext uri="{9D8B030D-6E8A-4147-A177-3AD203B41FA5}">
                      <a16:colId xmlns:a16="http://schemas.microsoft.com/office/drawing/2014/main" val="136741381"/>
                    </a:ext>
                  </a:extLst>
                </a:gridCol>
                <a:gridCol w="329184">
                  <a:extLst>
                    <a:ext uri="{9D8B030D-6E8A-4147-A177-3AD203B41FA5}">
                      <a16:colId xmlns:a16="http://schemas.microsoft.com/office/drawing/2014/main" val="330527680"/>
                    </a:ext>
                  </a:extLst>
                </a:gridCol>
                <a:gridCol w="329184">
                  <a:extLst>
                    <a:ext uri="{9D8B030D-6E8A-4147-A177-3AD203B41FA5}">
                      <a16:colId xmlns:a16="http://schemas.microsoft.com/office/drawing/2014/main" val="2500394565"/>
                    </a:ext>
                  </a:extLst>
                </a:gridCol>
                <a:gridCol w="329184">
                  <a:extLst>
                    <a:ext uri="{9D8B030D-6E8A-4147-A177-3AD203B41FA5}">
                      <a16:colId xmlns:a16="http://schemas.microsoft.com/office/drawing/2014/main" val="2724156051"/>
                    </a:ext>
                  </a:extLst>
                </a:gridCol>
                <a:gridCol w="329184">
                  <a:extLst>
                    <a:ext uri="{9D8B030D-6E8A-4147-A177-3AD203B41FA5}">
                      <a16:colId xmlns:a16="http://schemas.microsoft.com/office/drawing/2014/main" val="167468210"/>
                    </a:ext>
                  </a:extLst>
                </a:gridCol>
                <a:gridCol w="329184">
                  <a:extLst>
                    <a:ext uri="{9D8B030D-6E8A-4147-A177-3AD203B41FA5}">
                      <a16:colId xmlns:a16="http://schemas.microsoft.com/office/drawing/2014/main" val="637005153"/>
                    </a:ext>
                  </a:extLst>
                </a:gridCol>
                <a:gridCol w="329184">
                  <a:extLst>
                    <a:ext uri="{9D8B030D-6E8A-4147-A177-3AD203B41FA5}">
                      <a16:colId xmlns:a16="http://schemas.microsoft.com/office/drawing/2014/main" val="4368641"/>
                    </a:ext>
                  </a:extLst>
                </a:gridCol>
                <a:gridCol w="329184">
                  <a:extLst>
                    <a:ext uri="{9D8B030D-6E8A-4147-A177-3AD203B41FA5}">
                      <a16:colId xmlns:a16="http://schemas.microsoft.com/office/drawing/2014/main" val="2955079530"/>
                    </a:ext>
                  </a:extLst>
                </a:gridCol>
                <a:gridCol w="329184">
                  <a:extLst>
                    <a:ext uri="{9D8B030D-6E8A-4147-A177-3AD203B41FA5}">
                      <a16:colId xmlns:a16="http://schemas.microsoft.com/office/drawing/2014/main" val="2571582007"/>
                    </a:ext>
                  </a:extLst>
                </a:gridCol>
                <a:gridCol w="329184">
                  <a:extLst>
                    <a:ext uri="{9D8B030D-6E8A-4147-A177-3AD203B41FA5}">
                      <a16:colId xmlns:a16="http://schemas.microsoft.com/office/drawing/2014/main" val="3128143537"/>
                    </a:ext>
                  </a:extLst>
                </a:gridCol>
                <a:gridCol w="329184">
                  <a:extLst>
                    <a:ext uri="{9D8B030D-6E8A-4147-A177-3AD203B41FA5}">
                      <a16:colId xmlns:a16="http://schemas.microsoft.com/office/drawing/2014/main" val="40491140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extLst>
                  <a:ext uri="{0D108BD9-81ED-4DB2-BD59-A6C34878D82A}">
                    <a16:rowId xmlns:a16="http://schemas.microsoft.com/office/drawing/2014/main" val="1024573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 PBS - 2024-11-24 21:40:01</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สนธิ” ชี้การเมืองใกล้สุกงอม-พร้อมลงถนน | ข่าวค่ำ
.
วันนี้ (24 พ.ย. 67) นายสนธิ ลิ้มทองกุล อดีตแกนนำกลุ่มพันธมิตรประชาชนเพื่อประชาธิปไตย เปิดเวทีเสวนา “ความจริงมีหนึ่งเดียวเพื่อชาติ" ชี้ว่า ประเทศไทยในรอบ 10 ปีที่ผ่านมา ไม่ว่าจะเป็นรัฐบาลการเมือง หรือรัฐบาลทหาร ต่างมีปัญหาที่ประชาชนต้องอดทนมาตลอด และไม่มีรัฐบาลใดสามารถแก้ไขได้ รวมถึงปัญหาความไม่เท่าเทียมของกระบวนการยุติธรรม
.
นายสนธิตั้งข้อสังเกตว่า ปมคดีที่ดินเขากระโดง และที่ดินอัลไพน์ มีการใช้อำนาจทางการเมืองของนักการเมือง โดยเฉพาะการเปิดดีลระหว่างพรรคเพื่อไทย และพรรคภูมิใจไทย
.
นายสนธิ ยังสะท้อนภาพการเมืองไทยในเวลานี้ใกล้สุกงอม และหากจำเป็นต้องลงถนนก็จะทำเป็นครั้งสุดท้ายในชีวิต แต่ขอพิจารณาตามสถานการณ์ พร้อมระบุว่า กำลังเรียบเรียงคำร้องเรียน ก่อนจะเดินทางเข้าพบ น.ส.แพทองธาร ชินวัตร นายกรัฐมนตรี เพื่อขอให้คำตอบเหล่านี้ให้ชัดเจน
.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ชมข่าวอื่น ๆ ใน #ข่าวค่ำ ได้ที่ </a:t>
                      </a:r>
                      <a:r>
                        <a:rPr kumimoji="0" lang="en-US" sz="1000" b="0" i="0" u="none" strike="noStrike" kern="1200" cap="none" spc="0" normalizeH="0" baseline="0" noProof="0">
                          <a:ln>
                            <a:noFill/>
                          </a:ln>
                          <a:solidFill>
                            <a:prstClr val="black"/>
                          </a:solidFill>
                          <a:effectLst/>
                          <a:uLnTx/>
                          <a:uFillTx/>
                          <a:latin typeface="Calibri"/>
                          <a:ea typeface="+mn-ea"/>
                          <a:cs typeface="+mn-cs"/>
                        </a:rPr>
                        <a:t>www.thaipbs.or.th/program/EveningNews/episodes/105122 
.
#ThaiPBS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ข่าวไทยพีบีเอส #ข่าวที่คุณวางใจ #สนธิลิ้มทองกุล</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https://quintly-eu-image-storage.s3.amazonaws.com/0adedb716f3db04d08cbd9d38524ba0f/be7dd2d8bc348876f480e40258281a03.jpg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25.11.2024 07:13:42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839211122"/>
                  </a:ext>
                </a:extLst>
              </a:tr>
            </a:tbl>
          </a:graphicData>
        </a:graphic>
      </p:graphicFrame>
      <p:sp>
        <p:nvSpPr>
          <p:cNvPr id="4" name="Text Placeholder 3">
            <a:extLst>
              <a:ext uri="{FF2B5EF4-FFF2-40B4-BE49-F238E27FC236}">
                <a16:creationId xmlns:a16="http://schemas.microsoft.com/office/drawing/2014/main" id="{0940EAB8-A191-44B3-8D56-E17A6D565DD1}"/>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8386056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E45D0-D5A2-43CC-A51D-54E2D52A7687}"/>
              </a:ext>
            </a:extLst>
          </p:cNvPr>
          <p:cNvSpPr>
            <a:spLocks noGrp="1"/>
          </p:cNvSpPr>
          <p:nvPr>
            <p:ph type="title"/>
          </p:nvPr>
        </p:nvSpPr>
        <p:spPr/>
        <p:txBody>
          <a:bodyPr/>
          <a:lstStyle/>
          <a:p>
            <a:r>
              <a:rPr lang="en-US"/>
              <a:t>Facebook Thai PBS Facebook Overview | All profiles - 10 of 26</a:t>
            </a:r>
          </a:p>
        </p:txBody>
      </p:sp>
      <p:graphicFrame>
        <p:nvGraphicFramePr>
          <p:cNvPr id="5" name="Table Placeholder 4">
            <a:extLst>
              <a:ext uri="{FF2B5EF4-FFF2-40B4-BE49-F238E27FC236}">
                <a16:creationId xmlns:a16="http://schemas.microsoft.com/office/drawing/2014/main" id="{7670F746-BE15-4141-81C7-2BE7AFAA2AFE}"/>
              </a:ext>
            </a:extLst>
          </p:cNvPr>
          <p:cNvGraphicFramePr>
            <a:graphicFrameLocks noGrp="1"/>
          </p:cNvGraphicFramePr>
          <p:nvPr>
            <p:ph type="tbl" sz="quarter" idx="13"/>
            <p:extLst>
              <p:ext uri="{D42A27DB-BD31-4B8C-83A1-F6EECF244321}">
                <p14:modId xmlns:p14="http://schemas.microsoft.com/office/powerpoint/2010/main" val="17571207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575516113"/>
                    </a:ext>
                  </a:extLst>
                </a:gridCol>
                <a:gridCol w="1399032">
                  <a:extLst>
                    <a:ext uri="{9D8B030D-6E8A-4147-A177-3AD203B41FA5}">
                      <a16:colId xmlns:a16="http://schemas.microsoft.com/office/drawing/2014/main" val="680493995"/>
                    </a:ext>
                  </a:extLst>
                </a:gridCol>
                <a:gridCol w="493776">
                  <a:extLst>
                    <a:ext uri="{9D8B030D-6E8A-4147-A177-3AD203B41FA5}">
                      <a16:colId xmlns:a16="http://schemas.microsoft.com/office/drawing/2014/main" val="1867690471"/>
                    </a:ext>
                  </a:extLst>
                </a:gridCol>
                <a:gridCol w="329184">
                  <a:extLst>
                    <a:ext uri="{9D8B030D-6E8A-4147-A177-3AD203B41FA5}">
                      <a16:colId xmlns:a16="http://schemas.microsoft.com/office/drawing/2014/main" val="1795101212"/>
                    </a:ext>
                  </a:extLst>
                </a:gridCol>
                <a:gridCol w="329184">
                  <a:extLst>
                    <a:ext uri="{9D8B030D-6E8A-4147-A177-3AD203B41FA5}">
                      <a16:colId xmlns:a16="http://schemas.microsoft.com/office/drawing/2014/main" val="502724304"/>
                    </a:ext>
                  </a:extLst>
                </a:gridCol>
                <a:gridCol w="329184">
                  <a:extLst>
                    <a:ext uri="{9D8B030D-6E8A-4147-A177-3AD203B41FA5}">
                      <a16:colId xmlns:a16="http://schemas.microsoft.com/office/drawing/2014/main" val="456518553"/>
                    </a:ext>
                  </a:extLst>
                </a:gridCol>
                <a:gridCol w="329184">
                  <a:extLst>
                    <a:ext uri="{9D8B030D-6E8A-4147-A177-3AD203B41FA5}">
                      <a16:colId xmlns:a16="http://schemas.microsoft.com/office/drawing/2014/main" val="1972453602"/>
                    </a:ext>
                  </a:extLst>
                </a:gridCol>
                <a:gridCol w="329184">
                  <a:extLst>
                    <a:ext uri="{9D8B030D-6E8A-4147-A177-3AD203B41FA5}">
                      <a16:colId xmlns:a16="http://schemas.microsoft.com/office/drawing/2014/main" val="484443688"/>
                    </a:ext>
                  </a:extLst>
                </a:gridCol>
                <a:gridCol w="329184">
                  <a:extLst>
                    <a:ext uri="{9D8B030D-6E8A-4147-A177-3AD203B41FA5}">
                      <a16:colId xmlns:a16="http://schemas.microsoft.com/office/drawing/2014/main" val="1680794726"/>
                    </a:ext>
                  </a:extLst>
                </a:gridCol>
                <a:gridCol w="329184">
                  <a:extLst>
                    <a:ext uri="{9D8B030D-6E8A-4147-A177-3AD203B41FA5}">
                      <a16:colId xmlns:a16="http://schemas.microsoft.com/office/drawing/2014/main" val="2075351068"/>
                    </a:ext>
                  </a:extLst>
                </a:gridCol>
                <a:gridCol w="329184">
                  <a:extLst>
                    <a:ext uri="{9D8B030D-6E8A-4147-A177-3AD203B41FA5}">
                      <a16:colId xmlns:a16="http://schemas.microsoft.com/office/drawing/2014/main" val="535169770"/>
                    </a:ext>
                  </a:extLst>
                </a:gridCol>
                <a:gridCol w="329184">
                  <a:extLst>
                    <a:ext uri="{9D8B030D-6E8A-4147-A177-3AD203B41FA5}">
                      <a16:colId xmlns:a16="http://schemas.microsoft.com/office/drawing/2014/main" val="3646358800"/>
                    </a:ext>
                  </a:extLst>
                </a:gridCol>
                <a:gridCol w="329184">
                  <a:extLst>
                    <a:ext uri="{9D8B030D-6E8A-4147-A177-3AD203B41FA5}">
                      <a16:colId xmlns:a16="http://schemas.microsoft.com/office/drawing/2014/main" val="1838682650"/>
                    </a:ext>
                  </a:extLst>
                </a:gridCol>
                <a:gridCol w="329184">
                  <a:extLst>
                    <a:ext uri="{9D8B030D-6E8A-4147-A177-3AD203B41FA5}">
                      <a16:colId xmlns:a16="http://schemas.microsoft.com/office/drawing/2014/main" val="1876472579"/>
                    </a:ext>
                  </a:extLst>
                </a:gridCol>
                <a:gridCol w="329184">
                  <a:extLst>
                    <a:ext uri="{9D8B030D-6E8A-4147-A177-3AD203B41FA5}">
                      <a16:colId xmlns:a16="http://schemas.microsoft.com/office/drawing/2014/main" val="1848369383"/>
                    </a:ext>
                  </a:extLst>
                </a:gridCol>
                <a:gridCol w="329184">
                  <a:extLst>
                    <a:ext uri="{9D8B030D-6E8A-4147-A177-3AD203B41FA5}">
                      <a16:colId xmlns:a16="http://schemas.microsoft.com/office/drawing/2014/main" val="4242700702"/>
                    </a:ext>
                  </a:extLst>
                </a:gridCol>
                <a:gridCol w="329184">
                  <a:extLst>
                    <a:ext uri="{9D8B030D-6E8A-4147-A177-3AD203B41FA5}">
                      <a16:colId xmlns:a16="http://schemas.microsoft.com/office/drawing/2014/main" val="13683608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extLst>
                  <a:ext uri="{0D108BD9-81ED-4DB2-BD59-A6C34878D82A}">
                    <a16:rowId xmlns:a16="http://schemas.microsoft.com/office/drawing/2014/main" val="1842618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 PBS - 2024-11-24 21:30:58</a:t>
                      </a:r>
                      <a:r>
                        <a:rPr kumimoji="0" lang="en-US" sz="1000" b="0" i="0" u="none" strike="noStrike" kern="1200" cap="none" spc="0" normalizeH="0" baseline="0" noProof="0">
                          <a:ln>
                            <a:noFill/>
                          </a:ln>
                          <a:solidFill>
                            <a:prstClr val="black"/>
                          </a:solidFill>
                          <a:effectLst/>
                          <a:uLnTx/>
                          <a:uFillTx/>
                          <a:latin typeface="Calibri"/>
                          <a:ea typeface="+mn-ea"/>
                          <a:cs typeface="+mn-cs"/>
                        </a:rPr>
                        <a:t>
 [Live] 21:30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น.  #</a:t>
                      </a:r>
                      <a:r>
                        <a:rPr kumimoji="0" lang="en-US" sz="1000" b="0" i="0" u="none" strike="noStrike" kern="1200" cap="none" spc="0" normalizeH="0" baseline="0" noProof="0">
                          <a:ln>
                            <a:noFill/>
                          </a:ln>
                          <a:solidFill>
                            <a:prstClr val="black"/>
                          </a:solidFill>
                          <a:effectLst/>
                          <a:uLnTx/>
                          <a:uFillTx/>
                          <a:latin typeface="Calibri"/>
                          <a:ea typeface="+mn-ea"/>
                          <a:cs typeface="+mn-cs"/>
                        </a:rPr>
                        <a:t>SongOfFame</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เพลงคู่สยาม :  คัฑลียา มารศรี (24 พ.ย. 67)
พบกับ  คัฑลียา มารศรี เจ้าของฉายาราชินีเพลงประกวด เพลงของเธอจะถูกนำมา </a:t>
                      </a:r>
                      <a:r>
                        <a:rPr kumimoji="0" lang="en-US" sz="1000" b="0" i="0" u="none" strike="noStrike" kern="1200" cap="none" spc="0" normalizeH="0" baseline="0" noProof="0">
                          <a:ln>
                            <a:noFill/>
                          </a:ln>
                          <a:solidFill>
                            <a:prstClr val="black"/>
                          </a:solidFill>
                          <a:effectLst/>
                          <a:uLnTx/>
                          <a:uFillTx/>
                          <a:latin typeface="Calibri"/>
                          <a:ea typeface="+mn-ea"/>
                          <a:cs typeface="+mn-cs"/>
                        </a:rPr>
                        <a:t>Re-arrange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อย่างอลังการ โดย </a:t>
                      </a:r>
                      <a:r>
                        <a:rPr kumimoji="0" lang="en-US" sz="1000" b="0" i="0" u="none" strike="noStrike" kern="1200" cap="none" spc="0" normalizeH="0" baseline="0" noProof="0">
                          <a:ln>
                            <a:noFill/>
                          </a:ln>
                          <a:solidFill>
                            <a:prstClr val="black"/>
                          </a:solidFill>
                          <a:effectLst/>
                          <a:uLnTx/>
                          <a:uFillTx/>
                          <a:latin typeface="Calibri"/>
                          <a:ea typeface="+mn-ea"/>
                          <a:cs typeface="+mn-cs"/>
                        </a:rPr>
                        <a:t>Music Director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นรเทพ มาแสง ถ่ายทอดผ่าน </a:t>
                      </a:r>
                      <a:r>
                        <a:rPr kumimoji="0" lang="en-US" sz="1000" b="0" i="0" u="none" strike="noStrike" kern="1200" cap="none" spc="0" normalizeH="0" baseline="0" noProof="0">
                          <a:ln>
                            <a:noFill/>
                          </a:ln>
                          <a:solidFill>
                            <a:prstClr val="black"/>
                          </a:solidFill>
                          <a:effectLst/>
                          <a:uLnTx/>
                          <a:uFillTx/>
                          <a:latin typeface="Calibri"/>
                          <a:ea typeface="+mn-ea"/>
                          <a:cs typeface="+mn-cs"/>
                        </a:rPr>
                        <a:t>Music Producer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หลิว อาจารียา  และอู๋ ธรรพ์ณธร นักร้องรุ่นใหม่  น้องเพลง, น้องการ์ตูน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รับชมได้ทาง #</a:t>
                      </a:r>
                      <a:r>
                        <a:rPr kumimoji="0" lang="en-US" sz="1000" b="0" i="0" u="none" strike="noStrike" kern="1200" cap="none" spc="0" normalizeH="0" baseline="0" noProof="0">
                          <a:ln>
                            <a:noFill/>
                          </a:ln>
                          <a:solidFill>
                            <a:prstClr val="black"/>
                          </a:solidFill>
                          <a:effectLst/>
                          <a:uLnTx/>
                          <a:uFillTx/>
                          <a:latin typeface="Calibri"/>
                          <a:ea typeface="+mn-ea"/>
                          <a:cs typeface="+mn-cs"/>
                        </a:rPr>
                        <a:t>ThaiPBS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ช่องหมายเลข3 หรือรับชมทางออนไลน์
</a:t>
                      </a:r>
                      <a:r>
                        <a:rPr kumimoji="0" lang="en-US" sz="1000" b="0" i="0" u="none" strike="noStrike" kern="1200" cap="none" spc="0" normalizeH="0" baseline="0" noProof="0">
                          <a:ln>
                            <a:noFill/>
                          </a:ln>
                          <a:solidFill>
                            <a:prstClr val="black"/>
                          </a:solidFill>
                          <a:effectLst/>
                          <a:uLnTx/>
                          <a:uFillTx/>
                          <a:latin typeface="Calibri"/>
                          <a:ea typeface="+mn-ea"/>
                          <a:cs typeface="+mn-cs"/>
                        </a:rPr>
                        <a:t>Website :  www.thaipbs.or.th/live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ชมอีกครั้งทาง :  </a:t>
                      </a:r>
                      <a:r>
                        <a:rPr kumimoji="0" lang="en-US" sz="1000" b="0" i="0" u="none" strike="noStrike" kern="1200" cap="none" spc="0" normalizeH="0" baseline="0" noProof="0">
                          <a:ln>
                            <a:noFill/>
                          </a:ln>
                          <a:solidFill>
                            <a:prstClr val="black"/>
                          </a:solidFill>
                          <a:effectLst/>
                          <a:uLnTx/>
                          <a:uFillTx/>
                          <a:latin typeface="Calibri"/>
                          <a:ea typeface="+mn-ea"/>
                          <a:cs typeface="+mn-cs"/>
                        </a:rPr>
                        <a:t>www.thaipbs.or.th/SongOfFame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https://quintly-eu-image-storage.s3.amazonaws.com/0adedb716f3db04d08cbd9d38524ba0f/7b07b8b8796788e649a69e9769d1748c.jpg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25.11.2024 07:13:42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060973346"/>
                  </a:ext>
                </a:extLst>
              </a:tr>
            </a:tbl>
          </a:graphicData>
        </a:graphic>
      </p:graphicFrame>
      <p:sp>
        <p:nvSpPr>
          <p:cNvPr id="4" name="Text Placeholder 3">
            <a:extLst>
              <a:ext uri="{FF2B5EF4-FFF2-40B4-BE49-F238E27FC236}">
                <a16:creationId xmlns:a16="http://schemas.microsoft.com/office/drawing/2014/main" id="{63D0C000-A094-42F0-BC31-8161129BC52E}"/>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30666367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72B51-7AB2-4D86-ABAC-B3855BC41C1A}"/>
              </a:ext>
            </a:extLst>
          </p:cNvPr>
          <p:cNvSpPr>
            <a:spLocks noGrp="1"/>
          </p:cNvSpPr>
          <p:nvPr>
            <p:ph type="title"/>
          </p:nvPr>
        </p:nvSpPr>
        <p:spPr/>
        <p:txBody>
          <a:bodyPr/>
          <a:lstStyle/>
          <a:p>
            <a:r>
              <a:rPr lang="en-US"/>
              <a:t>Facebook Thai PBS Facebook Overview | All profiles - 11 of 26</a:t>
            </a:r>
          </a:p>
        </p:txBody>
      </p:sp>
      <p:graphicFrame>
        <p:nvGraphicFramePr>
          <p:cNvPr id="5" name="Table Placeholder 4">
            <a:extLst>
              <a:ext uri="{FF2B5EF4-FFF2-40B4-BE49-F238E27FC236}">
                <a16:creationId xmlns:a16="http://schemas.microsoft.com/office/drawing/2014/main" id="{EC897777-4DDA-457B-9A37-ECBAF95686B7}"/>
              </a:ext>
            </a:extLst>
          </p:cNvPr>
          <p:cNvGraphicFramePr>
            <a:graphicFrameLocks noGrp="1"/>
          </p:cNvGraphicFramePr>
          <p:nvPr>
            <p:ph type="tbl" sz="quarter" idx="13"/>
            <p:extLst>
              <p:ext uri="{D42A27DB-BD31-4B8C-83A1-F6EECF244321}">
                <p14:modId xmlns:p14="http://schemas.microsoft.com/office/powerpoint/2010/main" val="32756009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326417982"/>
                    </a:ext>
                  </a:extLst>
                </a:gridCol>
                <a:gridCol w="1399032">
                  <a:extLst>
                    <a:ext uri="{9D8B030D-6E8A-4147-A177-3AD203B41FA5}">
                      <a16:colId xmlns:a16="http://schemas.microsoft.com/office/drawing/2014/main" val="2231703196"/>
                    </a:ext>
                  </a:extLst>
                </a:gridCol>
                <a:gridCol w="493776">
                  <a:extLst>
                    <a:ext uri="{9D8B030D-6E8A-4147-A177-3AD203B41FA5}">
                      <a16:colId xmlns:a16="http://schemas.microsoft.com/office/drawing/2014/main" val="1714958867"/>
                    </a:ext>
                  </a:extLst>
                </a:gridCol>
                <a:gridCol w="329184">
                  <a:extLst>
                    <a:ext uri="{9D8B030D-6E8A-4147-A177-3AD203B41FA5}">
                      <a16:colId xmlns:a16="http://schemas.microsoft.com/office/drawing/2014/main" val="3503824159"/>
                    </a:ext>
                  </a:extLst>
                </a:gridCol>
                <a:gridCol w="329184">
                  <a:extLst>
                    <a:ext uri="{9D8B030D-6E8A-4147-A177-3AD203B41FA5}">
                      <a16:colId xmlns:a16="http://schemas.microsoft.com/office/drawing/2014/main" val="2936462310"/>
                    </a:ext>
                  </a:extLst>
                </a:gridCol>
                <a:gridCol w="329184">
                  <a:extLst>
                    <a:ext uri="{9D8B030D-6E8A-4147-A177-3AD203B41FA5}">
                      <a16:colId xmlns:a16="http://schemas.microsoft.com/office/drawing/2014/main" val="870946683"/>
                    </a:ext>
                  </a:extLst>
                </a:gridCol>
                <a:gridCol w="329184">
                  <a:extLst>
                    <a:ext uri="{9D8B030D-6E8A-4147-A177-3AD203B41FA5}">
                      <a16:colId xmlns:a16="http://schemas.microsoft.com/office/drawing/2014/main" val="3103729589"/>
                    </a:ext>
                  </a:extLst>
                </a:gridCol>
                <a:gridCol w="329184">
                  <a:extLst>
                    <a:ext uri="{9D8B030D-6E8A-4147-A177-3AD203B41FA5}">
                      <a16:colId xmlns:a16="http://schemas.microsoft.com/office/drawing/2014/main" val="3630274252"/>
                    </a:ext>
                  </a:extLst>
                </a:gridCol>
                <a:gridCol w="329184">
                  <a:extLst>
                    <a:ext uri="{9D8B030D-6E8A-4147-A177-3AD203B41FA5}">
                      <a16:colId xmlns:a16="http://schemas.microsoft.com/office/drawing/2014/main" val="4120989077"/>
                    </a:ext>
                  </a:extLst>
                </a:gridCol>
                <a:gridCol w="329184">
                  <a:extLst>
                    <a:ext uri="{9D8B030D-6E8A-4147-A177-3AD203B41FA5}">
                      <a16:colId xmlns:a16="http://schemas.microsoft.com/office/drawing/2014/main" val="688648941"/>
                    </a:ext>
                  </a:extLst>
                </a:gridCol>
                <a:gridCol w="329184">
                  <a:extLst>
                    <a:ext uri="{9D8B030D-6E8A-4147-A177-3AD203B41FA5}">
                      <a16:colId xmlns:a16="http://schemas.microsoft.com/office/drawing/2014/main" val="1565987917"/>
                    </a:ext>
                  </a:extLst>
                </a:gridCol>
                <a:gridCol w="329184">
                  <a:extLst>
                    <a:ext uri="{9D8B030D-6E8A-4147-A177-3AD203B41FA5}">
                      <a16:colId xmlns:a16="http://schemas.microsoft.com/office/drawing/2014/main" val="3553067050"/>
                    </a:ext>
                  </a:extLst>
                </a:gridCol>
                <a:gridCol w="329184">
                  <a:extLst>
                    <a:ext uri="{9D8B030D-6E8A-4147-A177-3AD203B41FA5}">
                      <a16:colId xmlns:a16="http://schemas.microsoft.com/office/drawing/2014/main" val="217067479"/>
                    </a:ext>
                  </a:extLst>
                </a:gridCol>
                <a:gridCol w="329184">
                  <a:extLst>
                    <a:ext uri="{9D8B030D-6E8A-4147-A177-3AD203B41FA5}">
                      <a16:colId xmlns:a16="http://schemas.microsoft.com/office/drawing/2014/main" val="68844423"/>
                    </a:ext>
                  </a:extLst>
                </a:gridCol>
                <a:gridCol w="329184">
                  <a:extLst>
                    <a:ext uri="{9D8B030D-6E8A-4147-A177-3AD203B41FA5}">
                      <a16:colId xmlns:a16="http://schemas.microsoft.com/office/drawing/2014/main" val="3601846561"/>
                    </a:ext>
                  </a:extLst>
                </a:gridCol>
                <a:gridCol w="329184">
                  <a:extLst>
                    <a:ext uri="{9D8B030D-6E8A-4147-A177-3AD203B41FA5}">
                      <a16:colId xmlns:a16="http://schemas.microsoft.com/office/drawing/2014/main" val="433960705"/>
                    </a:ext>
                  </a:extLst>
                </a:gridCol>
                <a:gridCol w="329184">
                  <a:extLst>
                    <a:ext uri="{9D8B030D-6E8A-4147-A177-3AD203B41FA5}">
                      <a16:colId xmlns:a16="http://schemas.microsoft.com/office/drawing/2014/main" val="37305318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extLst>
                  <a:ext uri="{0D108BD9-81ED-4DB2-BD59-A6C34878D82A}">
                    <a16:rowId xmlns:a16="http://schemas.microsoft.com/office/drawing/2014/main" val="2334697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 PBS - 2024-11-24 21:29:02</a:t>
                      </a:r>
                      <a:r>
                        <a:rPr kumimoji="0" lang="en-US" sz="1000" b="0" i="0" u="none" strike="noStrike" kern="1200" cap="none" spc="0" normalizeH="0" baseline="0" noProof="0">
                          <a:ln>
                            <a:noFill/>
                          </a:ln>
                          <a:solidFill>
                            <a:prstClr val="black"/>
                          </a:solidFill>
                          <a:effectLst/>
                          <a:uLnTx/>
                          <a:uFillTx/>
                          <a:latin typeface="Calibri"/>
                          <a:ea typeface="+mn-ea"/>
                          <a:cs typeface="+mn-cs"/>
                        </a:rPr>
                        <a:t>
 [Live] 21.30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น. #สมมุติว่า : ประเทศไทยดีที่สุด (ในโลก) ! (24 พ.ย. 67)
…จริงหรือไม่ ? #สมมุติว่า “ประเทศไทยดีที่สุด” #สุทธิชัยหยุ่น #วิสุทธิ์คมวัชรพงศ์ พูดคุยแลกเปลี่ยนมุมมองกับแขกรับเชิญ #นิรุตติ์ศิริจรรยา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รับชมเฉพาะออนไลน์ได้ที่ #</a:t>
                      </a:r>
                      <a:r>
                        <a:rPr kumimoji="0" lang="en-US" sz="1000" b="0" i="0" u="none" strike="noStrike" kern="1200" cap="none" spc="0" normalizeH="0" baseline="0" noProof="0">
                          <a:ln>
                            <a:noFill/>
                          </a:ln>
                          <a:solidFill>
                            <a:prstClr val="black"/>
                          </a:solidFill>
                          <a:effectLst/>
                          <a:uLnTx/>
                          <a:uFillTx/>
                          <a:latin typeface="Calibri"/>
                          <a:ea typeface="+mn-ea"/>
                          <a:cs typeface="+mn-cs"/>
                        </a:rPr>
                        <a:t>ThaiPBS
• Website : www.thaipbs.or.th/Online
• Facebook : https://fb.watch/w2YtsAb8KE/
• YouTube : https://youtu.be/ANEOkk-dBMQ
• Tiktok : www.tiktok.com/@thaipbs/live
•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ชมอีกครั้งทาง : </a:t>
                      </a:r>
                      <a:r>
                        <a:rPr kumimoji="0" lang="en-US" sz="1000" b="0" i="0" u="none" strike="noStrike" kern="1200" cap="none" spc="0" normalizeH="0" baseline="0" noProof="0">
                          <a:ln>
                            <a:noFill/>
                          </a:ln>
                          <a:solidFill>
                            <a:prstClr val="black"/>
                          </a:solidFill>
                          <a:effectLst/>
                          <a:uLnTx/>
                          <a:uFillTx/>
                          <a:latin typeface="Calibri"/>
                          <a:ea typeface="+mn-ea"/>
                          <a:cs typeface="+mn-cs"/>
                        </a:rPr>
                        <a:t>www.thaipbs.or.th/WhatIf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https://quintly-eu-image-storage.s3.amazonaws.com/0adedb716f3db04d08cbd9d38524ba0f/2053ca556c1a370c1e90632ae7b66f1b.jpg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25.11.2024 07:13:42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864515114"/>
                  </a:ext>
                </a:extLst>
              </a:tr>
            </a:tbl>
          </a:graphicData>
        </a:graphic>
      </p:graphicFrame>
      <p:sp>
        <p:nvSpPr>
          <p:cNvPr id="4" name="Text Placeholder 3">
            <a:extLst>
              <a:ext uri="{FF2B5EF4-FFF2-40B4-BE49-F238E27FC236}">
                <a16:creationId xmlns:a16="http://schemas.microsoft.com/office/drawing/2014/main" id="{4C9AD2C9-9F15-4F7C-94FB-2FFAE5F3D078}"/>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15389952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739CE-8CD6-4FA0-9CFE-A14D4C4153A4}"/>
              </a:ext>
            </a:extLst>
          </p:cNvPr>
          <p:cNvSpPr>
            <a:spLocks noGrp="1"/>
          </p:cNvSpPr>
          <p:nvPr>
            <p:ph type="title"/>
          </p:nvPr>
        </p:nvSpPr>
        <p:spPr/>
        <p:txBody>
          <a:bodyPr/>
          <a:lstStyle/>
          <a:p>
            <a:r>
              <a:rPr lang="en-US"/>
              <a:t>Facebook Thai PBS Facebook Overview | All profiles - 12 of 26</a:t>
            </a:r>
          </a:p>
        </p:txBody>
      </p:sp>
      <p:graphicFrame>
        <p:nvGraphicFramePr>
          <p:cNvPr id="5" name="Table Placeholder 4">
            <a:extLst>
              <a:ext uri="{FF2B5EF4-FFF2-40B4-BE49-F238E27FC236}">
                <a16:creationId xmlns:a16="http://schemas.microsoft.com/office/drawing/2014/main" id="{B17A2274-0F0E-4831-9031-03743D1C147B}"/>
              </a:ext>
            </a:extLst>
          </p:cNvPr>
          <p:cNvGraphicFramePr>
            <a:graphicFrameLocks noGrp="1"/>
          </p:cNvGraphicFramePr>
          <p:nvPr>
            <p:ph type="tbl" sz="quarter" idx="13"/>
            <p:extLst>
              <p:ext uri="{D42A27DB-BD31-4B8C-83A1-F6EECF244321}">
                <p14:modId xmlns:p14="http://schemas.microsoft.com/office/powerpoint/2010/main" val="22818531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907797590"/>
                    </a:ext>
                  </a:extLst>
                </a:gridCol>
                <a:gridCol w="1399032">
                  <a:extLst>
                    <a:ext uri="{9D8B030D-6E8A-4147-A177-3AD203B41FA5}">
                      <a16:colId xmlns:a16="http://schemas.microsoft.com/office/drawing/2014/main" val="2499802008"/>
                    </a:ext>
                  </a:extLst>
                </a:gridCol>
                <a:gridCol w="493776">
                  <a:extLst>
                    <a:ext uri="{9D8B030D-6E8A-4147-A177-3AD203B41FA5}">
                      <a16:colId xmlns:a16="http://schemas.microsoft.com/office/drawing/2014/main" val="225981516"/>
                    </a:ext>
                  </a:extLst>
                </a:gridCol>
                <a:gridCol w="329184">
                  <a:extLst>
                    <a:ext uri="{9D8B030D-6E8A-4147-A177-3AD203B41FA5}">
                      <a16:colId xmlns:a16="http://schemas.microsoft.com/office/drawing/2014/main" val="3840844375"/>
                    </a:ext>
                  </a:extLst>
                </a:gridCol>
                <a:gridCol w="329184">
                  <a:extLst>
                    <a:ext uri="{9D8B030D-6E8A-4147-A177-3AD203B41FA5}">
                      <a16:colId xmlns:a16="http://schemas.microsoft.com/office/drawing/2014/main" val="3266504858"/>
                    </a:ext>
                  </a:extLst>
                </a:gridCol>
                <a:gridCol w="329184">
                  <a:extLst>
                    <a:ext uri="{9D8B030D-6E8A-4147-A177-3AD203B41FA5}">
                      <a16:colId xmlns:a16="http://schemas.microsoft.com/office/drawing/2014/main" val="2243286950"/>
                    </a:ext>
                  </a:extLst>
                </a:gridCol>
                <a:gridCol w="329184">
                  <a:extLst>
                    <a:ext uri="{9D8B030D-6E8A-4147-A177-3AD203B41FA5}">
                      <a16:colId xmlns:a16="http://schemas.microsoft.com/office/drawing/2014/main" val="1574099452"/>
                    </a:ext>
                  </a:extLst>
                </a:gridCol>
                <a:gridCol w="329184">
                  <a:extLst>
                    <a:ext uri="{9D8B030D-6E8A-4147-A177-3AD203B41FA5}">
                      <a16:colId xmlns:a16="http://schemas.microsoft.com/office/drawing/2014/main" val="2945485102"/>
                    </a:ext>
                  </a:extLst>
                </a:gridCol>
                <a:gridCol w="329184">
                  <a:extLst>
                    <a:ext uri="{9D8B030D-6E8A-4147-A177-3AD203B41FA5}">
                      <a16:colId xmlns:a16="http://schemas.microsoft.com/office/drawing/2014/main" val="2943015831"/>
                    </a:ext>
                  </a:extLst>
                </a:gridCol>
                <a:gridCol w="329184">
                  <a:extLst>
                    <a:ext uri="{9D8B030D-6E8A-4147-A177-3AD203B41FA5}">
                      <a16:colId xmlns:a16="http://schemas.microsoft.com/office/drawing/2014/main" val="1673631822"/>
                    </a:ext>
                  </a:extLst>
                </a:gridCol>
                <a:gridCol w="329184">
                  <a:extLst>
                    <a:ext uri="{9D8B030D-6E8A-4147-A177-3AD203B41FA5}">
                      <a16:colId xmlns:a16="http://schemas.microsoft.com/office/drawing/2014/main" val="1317579049"/>
                    </a:ext>
                  </a:extLst>
                </a:gridCol>
                <a:gridCol w="329184">
                  <a:extLst>
                    <a:ext uri="{9D8B030D-6E8A-4147-A177-3AD203B41FA5}">
                      <a16:colId xmlns:a16="http://schemas.microsoft.com/office/drawing/2014/main" val="1945617562"/>
                    </a:ext>
                  </a:extLst>
                </a:gridCol>
                <a:gridCol w="329184">
                  <a:extLst>
                    <a:ext uri="{9D8B030D-6E8A-4147-A177-3AD203B41FA5}">
                      <a16:colId xmlns:a16="http://schemas.microsoft.com/office/drawing/2014/main" val="1562685604"/>
                    </a:ext>
                  </a:extLst>
                </a:gridCol>
                <a:gridCol w="329184">
                  <a:extLst>
                    <a:ext uri="{9D8B030D-6E8A-4147-A177-3AD203B41FA5}">
                      <a16:colId xmlns:a16="http://schemas.microsoft.com/office/drawing/2014/main" val="4116296671"/>
                    </a:ext>
                  </a:extLst>
                </a:gridCol>
                <a:gridCol w="329184">
                  <a:extLst>
                    <a:ext uri="{9D8B030D-6E8A-4147-A177-3AD203B41FA5}">
                      <a16:colId xmlns:a16="http://schemas.microsoft.com/office/drawing/2014/main" val="1040173530"/>
                    </a:ext>
                  </a:extLst>
                </a:gridCol>
                <a:gridCol w="329184">
                  <a:extLst>
                    <a:ext uri="{9D8B030D-6E8A-4147-A177-3AD203B41FA5}">
                      <a16:colId xmlns:a16="http://schemas.microsoft.com/office/drawing/2014/main" val="1535621452"/>
                    </a:ext>
                  </a:extLst>
                </a:gridCol>
                <a:gridCol w="329184">
                  <a:extLst>
                    <a:ext uri="{9D8B030D-6E8A-4147-A177-3AD203B41FA5}">
                      <a16:colId xmlns:a16="http://schemas.microsoft.com/office/drawing/2014/main" val="23971590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extLst>
                  <a:ext uri="{0D108BD9-81ED-4DB2-BD59-A6C34878D82A}">
                    <a16:rowId xmlns:a16="http://schemas.microsoft.com/office/drawing/2014/main" val="1934208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 PBS - 2024-11-24 21:26:34</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สด! "ทักษิณ" โฟนอิน หลังรู้ผลเลือกตั้ง นายก อบจ.อุดรธานี | ไลฟ์วันนี้ | 24 พ.ย.67
"ทักษิณ" โฟนอิน หลังรู้ผลเลือกตั้ง นายก อบจ.อุดรธานี โดยนายศราวุธ เพชรพนมพร ผู้สมัครจากพรรคเพื่อไทย คะแนนนำลิ่ว และทิ้งห่างคู่แข่งประมาณ 5 หมื่นคะแนน หลังนับผลไปแล้วกว่า 65% 
#ทักษิณ #อุดรธานี #โฟนอิน #เลือกตั้ง #นายก #อบจ #ไลฟ์วันนี้ #</a:t>
                      </a:r>
                      <a:r>
                        <a:rPr kumimoji="0" lang="en-US" sz="1000" b="0" i="0" u="none" strike="noStrike" kern="1200" cap="none" spc="0" normalizeH="0" baseline="0" noProof="0">
                          <a:ln>
                            <a:noFill/>
                          </a:ln>
                          <a:solidFill>
                            <a:prstClr val="black"/>
                          </a:solidFill>
                          <a:effectLst/>
                          <a:uLnTx/>
                          <a:uFillTx/>
                          <a:latin typeface="Calibri"/>
                          <a:ea typeface="+mn-ea"/>
                          <a:cs typeface="+mn-cs"/>
                        </a:rPr>
                        <a:t>Live</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วันนี้  #ข่าวไทยพีบีเอส #ข่าวที่คุณวางใจ #</a:t>
                      </a:r>
                      <a:r>
                        <a:rPr kumimoji="0" lang="en-US" sz="1000" b="0" i="0" u="none" strike="noStrike" kern="1200" cap="none" spc="0" normalizeH="0" baseline="0" noProof="0">
                          <a:ln>
                            <a:noFill/>
                          </a:ln>
                          <a:solidFill>
                            <a:prstClr val="black"/>
                          </a:solidFill>
                          <a:effectLst/>
                          <a:uLnTx/>
                          <a:uFillTx/>
                          <a:latin typeface="Calibri"/>
                          <a:ea typeface="+mn-ea"/>
                          <a:cs typeface="+mn-cs"/>
                        </a:rPr>
                        <a:t>ThaiPBSnews #ThaiPBS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https://quintly-eu-image-storage.s3.amazonaws.com/0adedb716f3db04d08cbd9d38524ba0f/74d27ec306db048c96014acb120d1e83.jpg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25.11.2024 07:13:42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940804873"/>
                  </a:ext>
                </a:extLst>
              </a:tr>
            </a:tbl>
          </a:graphicData>
        </a:graphic>
      </p:graphicFrame>
      <p:sp>
        <p:nvSpPr>
          <p:cNvPr id="4" name="Text Placeholder 3">
            <a:extLst>
              <a:ext uri="{FF2B5EF4-FFF2-40B4-BE49-F238E27FC236}">
                <a16:creationId xmlns:a16="http://schemas.microsoft.com/office/drawing/2014/main" id="{2D82C767-5C0D-4849-8C3A-BA07056DFDC8}"/>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41324712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797D1-A152-49DB-8C9D-0FD1B9F4AA37}"/>
              </a:ext>
            </a:extLst>
          </p:cNvPr>
          <p:cNvSpPr>
            <a:spLocks noGrp="1"/>
          </p:cNvSpPr>
          <p:nvPr>
            <p:ph type="title"/>
          </p:nvPr>
        </p:nvSpPr>
        <p:spPr/>
        <p:txBody>
          <a:bodyPr/>
          <a:lstStyle/>
          <a:p>
            <a:r>
              <a:rPr lang="en-US"/>
              <a:t>Facebook Thai PBS Facebook Overview | All profiles - 13 of 26</a:t>
            </a:r>
          </a:p>
        </p:txBody>
      </p:sp>
      <p:graphicFrame>
        <p:nvGraphicFramePr>
          <p:cNvPr id="5" name="Table Placeholder 4">
            <a:extLst>
              <a:ext uri="{FF2B5EF4-FFF2-40B4-BE49-F238E27FC236}">
                <a16:creationId xmlns:a16="http://schemas.microsoft.com/office/drawing/2014/main" id="{C3775906-E311-4379-84F4-E753C27CADA5}"/>
              </a:ext>
            </a:extLst>
          </p:cNvPr>
          <p:cNvGraphicFramePr>
            <a:graphicFrameLocks noGrp="1"/>
          </p:cNvGraphicFramePr>
          <p:nvPr>
            <p:ph type="tbl" sz="quarter" idx="13"/>
            <p:extLst>
              <p:ext uri="{D42A27DB-BD31-4B8C-83A1-F6EECF244321}">
                <p14:modId xmlns:p14="http://schemas.microsoft.com/office/powerpoint/2010/main" val="3203652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827239341"/>
                    </a:ext>
                  </a:extLst>
                </a:gridCol>
                <a:gridCol w="1399032">
                  <a:extLst>
                    <a:ext uri="{9D8B030D-6E8A-4147-A177-3AD203B41FA5}">
                      <a16:colId xmlns:a16="http://schemas.microsoft.com/office/drawing/2014/main" val="3528836488"/>
                    </a:ext>
                  </a:extLst>
                </a:gridCol>
                <a:gridCol w="493776">
                  <a:extLst>
                    <a:ext uri="{9D8B030D-6E8A-4147-A177-3AD203B41FA5}">
                      <a16:colId xmlns:a16="http://schemas.microsoft.com/office/drawing/2014/main" val="1400952943"/>
                    </a:ext>
                  </a:extLst>
                </a:gridCol>
                <a:gridCol w="329184">
                  <a:extLst>
                    <a:ext uri="{9D8B030D-6E8A-4147-A177-3AD203B41FA5}">
                      <a16:colId xmlns:a16="http://schemas.microsoft.com/office/drawing/2014/main" val="1813176242"/>
                    </a:ext>
                  </a:extLst>
                </a:gridCol>
                <a:gridCol w="329184">
                  <a:extLst>
                    <a:ext uri="{9D8B030D-6E8A-4147-A177-3AD203B41FA5}">
                      <a16:colId xmlns:a16="http://schemas.microsoft.com/office/drawing/2014/main" val="953549635"/>
                    </a:ext>
                  </a:extLst>
                </a:gridCol>
                <a:gridCol w="329184">
                  <a:extLst>
                    <a:ext uri="{9D8B030D-6E8A-4147-A177-3AD203B41FA5}">
                      <a16:colId xmlns:a16="http://schemas.microsoft.com/office/drawing/2014/main" val="2607192739"/>
                    </a:ext>
                  </a:extLst>
                </a:gridCol>
                <a:gridCol w="329184">
                  <a:extLst>
                    <a:ext uri="{9D8B030D-6E8A-4147-A177-3AD203B41FA5}">
                      <a16:colId xmlns:a16="http://schemas.microsoft.com/office/drawing/2014/main" val="34458951"/>
                    </a:ext>
                  </a:extLst>
                </a:gridCol>
                <a:gridCol w="329184">
                  <a:extLst>
                    <a:ext uri="{9D8B030D-6E8A-4147-A177-3AD203B41FA5}">
                      <a16:colId xmlns:a16="http://schemas.microsoft.com/office/drawing/2014/main" val="3603123469"/>
                    </a:ext>
                  </a:extLst>
                </a:gridCol>
                <a:gridCol w="329184">
                  <a:extLst>
                    <a:ext uri="{9D8B030D-6E8A-4147-A177-3AD203B41FA5}">
                      <a16:colId xmlns:a16="http://schemas.microsoft.com/office/drawing/2014/main" val="2810197480"/>
                    </a:ext>
                  </a:extLst>
                </a:gridCol>
                <a:gridCol w="329184">
                  <a:extLst>
                    <a:ext uri="{9D8B030D-6E8A-4147-A177-3AD203B41FA5}">
                      <a16:colId xmlns:a16="http://schemas.microsoft.com/office/drawing/2014/main" val="3630347234"/>
                    </a:ext>
                  </a:extLst>
                </a:gridCol>
                <a:gridCol w="329184">
                  <a:extLst>
                    <a:ext uri="{9D8B030D-6E8A-4147-A177-3AD203B41FA5}">
                      <a16:colId xmlns:a16="http://schemas.microsoft.com/office/drawing/2014/main" val="346570607"/>
                    </a:ext>
                  </a:extLst>
                </a:gridCol>
                <a:gridCol w="329184">
                  <a:extLst>
                    <a:ext uri="{9D8B030D-6E8A-4147-A177-3AD203B41FA5}">
                      <a16:colId xmlns:a16="http://schemas.microsoft.com/office/drawing/2014/main" val="1275310525"/>
                    </a:ext>
                  </a:extLst>
                </a:gridCol>
                <a:gridCol w="329184">
                  <a:extLst>
                    <a:ext uri="{9D8B030D-6E8A-4147-A177-3AD203B41FA5}">
                      <a16:colId xmlns:a16="http://schemas.microsoft.com/office/drawing/2014/main" val="2907280658"/>
                    </a:ext>
                  </a:extLst>
                </a:gridCol>
                <a:gridCol w="329184">
                  <a:extLst>
                    <a:ext uri="{9D8B030D-6E8A-4147-A177-3AD203B41FA5}">
                      <a16:colId xmlns:a16="http://schemas.microsoft.com/office/drawing/2014/main" val="1837513288"/>
                    </a:ext>
                  </a:extLst>
                </a:gridCol>
                <a:gridCol w="329184">
                  <a:extLst>
                    <a:ext uri="{9D8B030D-6E8A-4147-A177-3AD203B41FA5}">
                      <a16:colId xmlns:a16="http://schemas.microsoft.com/office/drawing/2014/main" val="1531313508"/>
                    </a:ext>
                  </a:extLst>
                </a:gridCol>
                <a:gridCol w="329184">
                  <a:extLst>
                    <a:ext uri="{9D8B030D-6E8A-4147-A177-3AD203B41FA5}">
                      <a16:colId xmlns:a16="http://schemas.microsoft.com/office/drawing/2014/main" val="1768965"/>
                    </a:ext>
                  </a:extLst>
                </a:gridCol>
                <a:gridCol w="329184">
                  <a:extLst>
                    <a:ext uri="{9D8B030D-6E8A-4147-A177-3AD203B41FA5}">
                      <a16:colId xmlns:a16="http://schemas.microsoft.com/office/drawing/2014/main" val="39432240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extLst>
                  <a:ext uri="{0D108BD9-81ED-4DB2-BD59-A6C34878D82A}">
                    <a16:rowId xmlns:a16="http://schemas.microsoft.com/office/drawing/2014/main" val="433547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 PBS News - 2024-11-24 21:26:26</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สด! "ทักษิณ" โฟนอิน หลังรู้ผลเลือกตั้ง นายก อบจ.อุดรธานี | ไลฟ์วันนี้ | 24 พ.ย.67
"ทักษิณ" โฟนอิน หลังรู้ผลเลือกตั้ง นายก อบจ.อุดรธานี โดยนายศราวุธ เพชรพนมพร ผู้สมัครจากพรรคเพื่อไทย คะแนนนำลิ่ว และทิ้งห่างคู่แข่งประมาณ 5 หมื่นคะแนน หลังนับผลไปแล้วกว่า 65% 
#ทักษิณ #อุดรธานี #โฟนอิน #เลือกตั้ง #นายก #อบจ #ไลฟ์วันนี้ #</a:t>
                      </a:r>
                      <a:r>
                        <a:rPr kumimoji="0" lang="en-US" sz="1000" b="0" i="0" u="none" strike="noStrike" kern="1200" cap="none" spc="0" normalizeH="0" baseline="0" noProof="0">
                          <a:ln>
                            <a:noFill/>
                          </a:ln>
                          <a:solidFill>
                            <a:prstClr val="black"/>
                          </a:solidFill>
                          <a:effectLst/>
                          <a:uLnTx/>
                          <a:uFillTx/>
                          <a:latin typeface="Calibri"/>
                          <a:ea typeface="+mn-ea"/>
                          <a:cs typeface="+mn-cs"/>
                        </a:rPr>
                        <a:t>Live</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วันนี้  #ข่าวไทยพีบีเอส #ข่าวที่คุณวางใจ #</a:t>
                      </a:r>
                      <a:r>
                        <a:rPr kumimoji="0" lang="en-US" sz="1000" b="0" i="0" u="none" strike="noStrike" kern="1200" cap="none" spc="0" normalizeH="0" baseline="0" noProof="0">
                          <a:ln>
                            <a:noFill/>
                          </a:ln>
                          <a:solidFill>
                            <a:prstClr val="black"/>
                          </a:solidFill>
                          <a:effectLst/>
                          <a:uLnTx/>
                          <a:uFillTx/>
                          <a:latin typeface="Calibri"/>
                          <a:ea typeface="+mn-ea"/>
                          <a:cs typeface="+mn-cs"/>
                        </a:rPr>
                        <a:t>ThaiPBSnews #ThaiPBS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https://quintly-eu-image-storage.s3.amazonaws.com/be99982d89d9557a151b99de1d855c05/b0f4ada1026d8a2f73a28485bd3b7d0e.jpg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25.11.2024 07:13:47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894408057"/>
                  </a:ext>
                </a:extLst>
              </a:tr>
            </a:tbl>
          </a:graphicData>
        </a:graphic>
      </p:graphicFrame>
      <p:sp>
        <p:nvSpPr>
          <p:cNvPr id="4" name="Text Placeholder 3">
            <a:extLst>
              <a:ext uri="{FF2B5EF4-FFF2-40B4-BE49-F238E27FC236}">
                <a16:creationId xmlns:a16="http://schemas.microsoft.com/office/drawing/2014/main" id="{1A5AD85A-2C73-4E16-B317-012B2CF9F53F}"/>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24467901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343BC-577A-4EF5-A7C4-88513C6AA4B1}"/>
              </a:ext>
            </a:extLst>
          </p:cNvPr>
          <p:cNvSpPr>
            <a:spLocks noGrp="1"/>
          </p:cNvSpPr>
          <p:nvPr>
            <p:ph type="title"/>
          </p:nvPr>
        </p:nvSpPr>
        <p:spPr/>
        <p:txBody>
          <a:bodyPr/>
          <a:lstStyle/>
          <a:p>
            <a:r>
              <a:rPr lang="en-US"/>
              <a:t>Facebook Thai PBS Facebook Overview | All profiles - 14 of 26</a:t>
            </a:r>
          </a:p>
        </p:txBody>
      </p:sp>
      <p:graphicFrame>
        <p:nvGraphicFramePr>
          <p:cNvPr id="5" name="Table Placeholder 4">
            <a:extLst>
              <a:ext uri="{FF2B5EF4-FFF2-40B4-BE49-F238E27FC236}">
                <a16:creationId xmlns:a16="http://schemas.microsoft.com/office/drawing/2014/main" id="{A9EC37A3-29CB-4570-AC7B-ED24AD04E919}"/>
              </a:ext>
            </a:extLst>
          </p:cNvPr>
          <p:cNvGraphicFramePr>
            <a:graphicFrameLocks noGrp="1"/>
          </p:cNvGraphicFramePr>
          <p:nvPr>
            <p:ph type="tbl" sz="quarter" idx="13"/>
            <p:extLst>
              <p:ext uri="{D42A27DB-BD31-4B8C-83A1-F6EECF244321}">
                <p14:modId xmlns:p14="http://schemas.microsoft.com/office/powerpoint/2010/main" val="24910089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281534783"/>
                    </a:ext>
                  </a:extLst>
                </a:gridCol>
                <a:gridCol w="1399032">
                  <a:extLst>
                    <a:ext uri="{9D8B030D-6E8A-4147-A177-3AD203B41FA5}">
                      <a16:colId xmlns:a16="http://schemas.microsoft.com/office/drawing/2014/main" val="2795241850"/>
                    </a:ext>
                  </a:extLst>
                </a:gridCol>
                <a:gridCol w="493776">
                  <a:extLst>
                    <a:ext uri="{9D8B030D-6E8A-4147-A177-3AD203B41FA5}">
                      <a16:colId xmlns:a16="http://schemas.microsoft.com/office/drawing/2014/main" val="2182057049"/>
                    </a:ext>
                  </a:extLst>
                </a:gridCol>
                <a:gridCol w="329184">
                  <a:extLst>
                    <a:ext uri="{9D8B030D-6E8A-4147-A177-3AD203B41FA5}">
                      <a16:colId xmlns:a16="http://schemas.microsoft.com/office/drawing/2014/main" val="817190961"/>
                    </a:ext>
                  </a:extLst>
                </a:gridCol>
                <a:gridCol w="329184">
                  <a:extLst>
                    <a:ext uri="{9D8B030D-6E8A-4147-A177-3AD203B41FA5}">
                      <a16:colId xmlns:a16="http://schemas.microsoft.com/office/drawing/2014/main" val="900785882"/>
                    </a:ext>
                  </a:extLst>
                </a:gridCol>
                <a:gridCol w="329184">
                  <a:extLst>
                    <a:ext uri="{9D8B030D-6E8A-4147-A177-3AD203B41FA5}">
                      <a16:colId xmlns:a16="http://schemas.microsoft.com/office/drawing/2014/main" val="126642635"/>
                    </a:ext>
                  </a:extLst>
                </a:gridCol>
                <a:gridCol w="329184">
                  <a:extLst>
                    <a:ext uri="{9D8B030D-6E8A-4147-A177-3AD203B41FA5}">
                      <a16:colId xmlns:a16="http://schemas.microsoft.com/office/drawing/2014/main" val="4031031309"/>
                    </a:ext>
                  </a:extLst>
                </a:gridCol>
                <a:gridCol w="329184">
                  <a:extLst>
                    <a:ext uri="{9D8B030D-6E8A-4147-A177-3AD203B41FA5}">
                      <a16:colId xmlns:a16="http://schemas.microsoft.com/office/drawing/2014/main" val="2169621029"/>
                    </a:ext>
                  </a:extLst>
                </a:gridCol>
                <a:gridCol w="329184">
                  <a:extLst>
                    <a:ext uri="{9D8B030D-6E8A-4147-A177-3AD203B41FA5}">
                      <a16:colId xmlns:a16="http://schemas.microsoft.com/office/drawing/2014/main" val="2597206870"/>
                    </a:ext>
                  </a:extLst>
                </a:gridCol>
                <a:gridCol w="329184">
                  <a:extLst>
                    <a:ext uri="{9D8B030D-6E8A-4147-A177-3AD203B41FA5}">
                      <a16:colId xmlns:a16="http://schemas.microsoft.com/office/drawing/2014/main" val="290044971"/>
                    </a:ext>
                  </a:extLst>
                </a:gridCol>
                <a:gridCol w="329184">
                  <a:extLst>
                    <a:ext uri="{9D8B030D-6E8A-4147-A177-3AD203B41FA5}">
                      <a16:colId xmlns:a16="http://schemas.microsoft.com/office/drawing/2014/main" val="2454662970"/>
                    </a:ext>
                  </a:extLst>
                </a:gridCol>
                <a:gridCol w="329184">
                  <a:extLst>
                    <a:ext uri="{9D8B030D-6E8A-4147-A177-3AD203B41FA5}">
                      <a16:colId xmlns:a16="http://schemas.microsoft.com/office/drawing/2014/main" val="3718803484"/>
                    </a:ext>
                  </a:extLst>
                </a:gridCol>
                <a:gridCol w="329184">
                  <a:extLst>
                    <a:ext uri="{9D8B030D-6E8A-4147-A177-3AD203B41FA5}">
                      <a16:colId xmlns:a16="http://schemas.microsoft.com/office/drawing/2014/main" val="1529518946"/>
                    </a:ext>
                  </a:extLst>
                </a:gridCol>
                <a:gridCol w="329184">
                  <a:extLst>
                    <a:ext uri="{9D8B030D-6E8A-4147-A177-3AD203B41FA5}">
                      <a16:colId xmlns:a16="http://schemas.microsoft.com/office/drawing/2014/main" val="212457248"/>
                    </a:ext>
                  </a:extLst>
                </a:gridCol>
                <a:gridCol w="329184">
                  <a:extLst>
                    <a:ext uri="{9D8B030D-6E8A-4147-A177-3AD203B41FA5}">
                      <a16:colId xmlns:a16="http://schemas.microsoft.com/office/drawing/2014/main" val="4115546527"/>
                    </a:ext>
                  </a:extLst>
                </a:gridCol>
                <a:gridCol w="329184">
                  <a:extLst>
                    <a:ext uri="{9D8B030D-6E8A-4147-A177-3AD203B41FA5}">
                      <a16:colId xmlns:a16="http://schemas.microsoft.com/office/drawing/2014/main" val="670788791"/>
                    </a:ext>
                  </a:extLst>
                </a:gridCol>
                <a:gridCol w="329184">
                  <a:extLst>
                    <a:ext uri="{9D8B030D-6E8A-4147-A177-3AD203B41FA5}">
                      <a16:colId xmlns:a16="http://schemas.microsoft.com/office/drawing/2014/main" val="2468570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extLst>
                  <a:ext uri="{0D108BD9-81ED-4DB2-BD59-A6C34878D82A}">
                    <a16:rowId xmlns:a16="http://schemas.microsoft.com/office/drawing/2014/main" val="2709672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 PBS - 2024-11-24 21:20:24</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ศราวุธ” จากเพื่อไทย ประกาศชัยชนะ นายก อบจ.อุดรธานี
.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อ่านต่อ : </a:t>
                      </a:r>
                      <a:r>
                        <a:rPr kumimoji="0" lang="en-US" sz="1000" b="0" i="0" u="none" strike="noStrike" kern="1200" cap="none" spc="0" normalizeH="0" baseline="0" noProof="0">
                          <a:ln>
                            <a:noFill/>
                          </a:ln>
                          <a:solidFill>
                            <a:prstClr val="black"/>
                          </a:solidFill>
                          <a:effectLst/>
                          <a:uLnTx/>
                          <a:uFillTx/>
                          <a:latin typeface="Calibri"/>
                          <a:ea typeface="+mn-ea"/>
                          <a:cs typeface="+mn-cs"/>
                        </a:rPr>
                        <a:t>www.thaipbs.or.th/news/content/346574 
.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วันนี้ (24 พ.ย. 67) ผู้สื่อข่าวรายงานว่า หลังจากการนับคะแนนเลือกตั้งนายกองค์การบริหารส่วนจ.อุดรธานี (อบจ.อุดรธานี) ผ่านไปประมาณ 3 ชั่วโมงเศษ กระทั่งผลการนับคะแนน (อย่างไม่เป็นทางการ) ตัวแทนพรรคเพื่อไทย มีคะแนนนำ
.
1.นายศราวุธ เพชรพนมพร พรรคเพื่อไทย หมายเลข 2 ได้ 203,078 คะแนน
2.นายคณิศร ขุริรัง พรรคประชาชน หมายเลข 1 ได้ 165,024 คะแนน
.
#</a:t>
                      </a:r>
                      <a:r>
                        <a:rPr kumimoji="0" lang="en-US" sz="1000" b="0" i="0" u="none" strike="noStrike" kern="1200" cap="none" spc="0" normalizeH="0" baseline="0" noProof="0">
                          <a:ln>
                            <a:noFill/>
                          </a:ln>
                          <a:solidFill>
                            <a:prstClr val="black"/>
                          </a:solidFill>
                          <a:effectLst/>
                          <a:uLnTx/>
                          <a:uFillTx/>
                          <a:latin typeface="Calibri"/>
                          <a:ea typeface="+mn-ea"/>
                          <a:cs typeface="+mn-cs"/>
                        </a:rPr>
                        <a:t>ThaiPBS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ข่าวไทยพีบีเอส #ข่าวที่คุณวางใจ #อุดรธานี</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https://quintly-eu-image-storage.s3.amazonaws.com/0adedb716f3db04d08cbd9d38524ba0f/1b859d700c1753049e7958b0d582491e.jpg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25.11.2024 07:13:42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852442440"/>
                  </a:ext>
                </a:extLst>
              </a:tr>
            </a:tbl>
          </a:graphicData>
        </a:graphic>
      </p:graphicFrame>
      <p:sp>
        <p:nvSpPr>
          <p:cNvPr id="4" name="Text Placeholder 3">
            <a:extLst>
              <a:ext uri="{FF2B5EF4-FFF2-40B4-BE49-F238E27FC236}">
                <a16:creationId xmlns:a16="http://schemas.microsoft.com/office/drawing/2014/main" id="{D36A102E-ED32-40BB-8404-1FAC7A8602D9}"/>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19388218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1B8FF-6A30-4B9B-81F7-4397A6A10451}"/>
              </a:ext>
            </a:extLst>
          </p:cNvPr>
          <p:cNvSpPr>
            <a:spLocks noGrp="1"/>
          </p:cNvSpPr>
          <p:nvPr>
            <p:ph type="title"/>
          </p:nvPr>
        </p:nvSpPr>
        <p:spPr/>
        <p:txBody>
          <a:bodyPr/>
          <a:lstStyle/>
          <a:p>
            <a:r>
              <a:rPr lang="en-US"/>
              <a:t>Facebook Thai PBS Facebook Overview | All profiles - 15 of 26</a:t>
            </a:r>
          </a:p>
        </p:txBody>
      </p:sp>
      <p:graphicFrame>
        <p:nvGraphicFramePr>
          <p:cNvPr id="5" name="Table Placeholder 4">
            <a:extLst>
              <a:ext uri="{FF2B5EF4-FFF2-40B4-BE49-F238E27FC236}">
                <a16:creationId xmlns:a16="http://schemas.microsoft.com/office/drawing/2014/main" id="{BC2045C2-3943-4555-923F-A9110608D19E}"/>
              </a:ext>
            </a:extLst>
          </p:cNvPr>
          <p:cNvGraphicFramePr>
            <a:graphicFrameLocks noGrp="1"/>
          </p:cNvGraphicFramePr>
          <p:nvPr>
            <p:ph type="tbl" sz="quarter" idx="13"/>
            <p:extLst>
              <p:ext uri="{D42A27DB-BD31-4B8C-83A1-F6EECF244321}">
                <p14:modId xmlns:p14="http://schemas.microsoft.com/office/powerpoint/2010/main" val="25573330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008962245"/>
                    </a:ext>
                  </a:extLst>
                </a:gridCol>
                <a:gridCol w="1399032">
                  <a:extLst>
                    <a:ext uri="{9D8B030D-6E8A-4147-A177-3AD203B41FA5}">
                      <a16:colId xmlns:a16="http://schemas.microsoft.com/office/drawing/2014/main" val="940460971"/>
                    </a:ext>
                  </a:extLst>
                </a:gridCol>
                <a:gridCol w="493776">
                  <a:extLst>
                    <a:ext uri="{9D8B030D-6E8A-4147-A177-3AD203B41FA5}">
                      <a16:colId xmlns:a16="http://schemas.microsoft.com/office/drawing/2014/main" val="61389542"/>
                    </a:ext>
                  </a:extLst>
                </a:gridCol>
                <a:gridCol w="329184">
                  <a:extLst>
                    <a:ext uri="{9D8B030D-6E8A-4147-A177-3AD203B41FA5}">
                      <a16:colId xmlns:a16="http://schemas.microsoft.com/office/drawing/2014/main" val="557220704"/>
                    </a:ext>
                  </a:extLst>
                </a:gridCol>
                <a:gridCol w="329184">
                  <a:extLst>
                    <a:ext uri="{9D8B030D-6E8A-4147-A177-3AD203B41FA5}">
                      <a16:colId xmlns:a16="http://schemas.microsoft.com/office/drawing/2014/main" val="3730576411"/>
                    </a:ext>
                  </a:extLst>
                </a:gridCol>
                <a:gridCol w="329184">
                  <a:extLst>
                    <a:ext uri="{9D8B030D-6E8A-4147-A177-3AD203B41FA5}">
                      <a16:colId xmlns:a16="http://schemas.microsoft.com/office/drawing/2014/main" val="858873497"/>
                    </a:ext>
                  </a:extLst>
                </a:gridCol>
                <a:gridCol w="329184">
                  <a:extLst>
                    <a:ext uri="{9D8B030D-6E8A-4147-A177-3AD203B41FA5}">
                      <a16:colId xmlns:a16="http://schemas.microsoft.com/office/drawing/2014/main" val="662572000"/>
                    </a:ext>
                  </a:extLst>
                </a:gridCol>
                <a:gridCol w="329184">
                  <a:extLst>
                    <a:ext uri="{9D8B030D-6E8A-4147-A177-3AD203B41FA5}">
                      <a16:colId xmlns:a16="http://schemas.microsoft.com/office/drawing/2014/main" val="1855391770"/>
                    </a:ext>
                  </a:extLst>
                </a:gridCol>
                <a:gridCol w="329184">
                  <a:extLst>
                    <a:ext uri="{9D8B030D-6E8A-4147-A177-3AD203B41FA5}">
                      <a16:colId xmlns:a16="http://schemas.microsoft.com/office/drawing/2014/main" val="1645510099"/>
                    </a:ext>
                  </a:extLst>
                </a:gridCol>
                <a:gridCol w="329184">
                  <a:extLst>
                    <a:ext uri="{9D8B030D-6E8A-4147-A177-3AD203B41FA5}">
                      <a16:colId xmlns:a16="http://schemas.microsoft.com/office/drawing/2014/main" val="3034233719"/>
                    </a:ext>
                  </a:extLst>
                </a:gridCol>
                <a:gridCol w="329184">
                  <a:extLst>
                    <a:ext uri="{9D8B030D-6E8A-4147-A177-3AD203B41FA5}">
                      <a16:colId xmlns:a16="http://schemas.microsoft.com/office/drawing/2014/main" val="284547011"/>
                    </a:ext>
                  </a:extLst>
                </a:gridCol>
                <a:gridCol w="329184">
                  <a:extLst>
                    <a:ext uri="{9D8B030D-6E8A-4147-A177-3AD203B41FA5}">
                      <a16:colId xmlns:a16="http://schemas.microsoft.com/office/drawing/2014/main" val="4105228640"/>
                    </a:ext>
                  </a:extLst>
                </a:gridCol>
                <a:gridCol w="329184">
                  <a:extLst>
                    <a:ext uri="{9D8B030D-6E8A-4147-A177-3AD203B41FA5}">
                      <a16:colId xmlns:a16="http://schemas.microsoft.com/office/drawing/2014/main" val="362805264"/>
                    </a:ext>
                  </a:extLst>
                </a:gridCol>
                <a:gridCol w="329184">
                  <a:extLst>
                    <a:ext uri="{9D8B030D-6E8A-4147-A177-3AD203B41FA5}">
                      <a16:colId xmlns:a16="http://schemas.microsoft.com/office/drawing/2014/main" val="1172129635"/>
                    </a:ext>
                  </a:extLst>
                </a:gridCol>
                <a:gridCol w="329184">
                  <a:extLst>
                    <a:ext uri="{9D8B030D-6E8A-4147-A177-3AD203B41FA5}">
                      <a16:colId xmlns:a16="http://schemas.microsoft.com/office/drawing/2014/main" val="411691489"/>
                    </a:ext>
                  </a:extLst>
                </a:gridCol>
                <a:gridCol w="329184">
                  <a:extLst>
                    <a:ext uri="{9D8B030D-6E8A-4147-A177-3AD203B41FA5}">
                      <a16:colId xmlns:a16="http://schemas.microsoft.com/office/drawing/2014/main" val="1321169398"/>
                    </a:ext>
                  </a:extLst>
                </a:gridCol>
                <a:gridCol w="329184">
                  <a:extLst>
                    <a:ext uri="{9D8B030D-6E8A-4147-A177-3AD203B41FA5}">
                      <a16:colId xmlns:a16="http://schemas.microsoft.com/office/drawing/2014/main" val="26201892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extLst>
                  <a:ext uri="{0D108BD9-81ED-4DB2-BD59-A6C34878D82A}">
                    <a16:rowId xmlns:a16="http://schemas.microsoft.com/office/drawing/2014/main" val="628271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 PBS News - 2024-11-24 21:17:09</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วันนี้ (24 พ.ย.67) เมื่อเวลา 20.00 น. องค์การบริหารส่วนจังหวัดเพชรบุรี รายงานอัพเดท ผลการนับคะแนน การเลือกตั้ง นายก อบจ.เพชรบุรี อย่างไม่เป็นทางการ
หมายเลข 1 นายชัยยะ อังกินันทน์ มีคะแนน 110,131 คะแนน
หมายเลข 2 นายกฤษณ์ แก้วอยู่ มีคะแนน 34,261 คะแนน
#เลือกตั้งนายกอบจเพชรบุรี #นายกอบจเพชรบุรี #อบจเพชรบุรี #นายกอบจ #เลือกตั้งนายกอบจ #เลือกตั้งอบจ #เลือกตั้งอบจ2567 #เลือกตั้งท้องถิ่น #นายกองค์การบริหารส่วนจังหวัด #ผลเลือกตั้งอบจเพชรบุรี #ผลเลือกตั้งนายกอบจเพชรบุรี #ผลเลือกตั้งอบจ #เพชรบุรี #ข่าวไทยพีบีเอส #ข่าวที่คุณวางใจ #</a:t>
                      </a:r>
                      <a:r>
                        <a:rPr kumimoji="0" lang="en-US" sz="1000" b="0" i="0" u="none" strike="noStrike" kern="1200" cap="none" spc="0" normalizeH="0" baseline="0" noProof="0">
                          <a:ln>
                            <a:noFill/>
                          </a:ln>
                          <a:solidFill>
                            <a:prstClr val="black"/>
                          </a:solidFill>
                          <a:effectLst/>
                          <a:uLnTx/>
                          <a:uFillTx/>
                          <a:latin typeface="Calibri"/>
                          <a:ea typeface="+mn-ea"/>
                          <a:cs typeface="+mn-cs"/>
                        </a:rPr>
                        <a:t>ThaiPBSnews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https://quintly-eu-image-storage.s3.amazonaws.com/be99982d89d9557a151b99de1d855c05/d340501725d3ef43770b3d141c5f29e7.jpg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25.11.2024 07:13:47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398483567"/>
                  </a:ext>
                </a:extLst>
              </a:tr>
            </a:tbl>
          </a:graphicData>
        </a:graphic>
      </p:graphicFrame>
      <p:sp>
        <p:nvSpPr>
          <p:cNvPr id="4" name="Text Placeholder 3">
            <a:extLst>
              <a:ext uri="{FF2B5EF4-FFF2-40B4-BE49-F238E27FC236}">
                <a16:creationId xmlns:a16="http://schemas.microsoft.com/office/drawing/2014/main" id="{FE98A338-40F2-4876-8D35-25540473DCB1}"/>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41209728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33CE1-4A5A-4690-A7E7-3B92692BADF8}"/>
              </a:ext>
            </a:extLst>
          </p:cNvPr>
          <p:cNvSpPr>
            <a:spLocks noGrp="1"/>
          </p:cNvSpPr>
          <p:nvPr>
            <p:ph type="title"/>
          </p:nvPr>
        </p:nvSpPr>
        <p:spPr/>
        <p:txBody>
          <a:bodyPr/>
          <a:lstStyle/>
          <a:p>
            <a:r>
              <a:rPr lang="en-US"/>
              <a:t>Facebook Thai PBS Facebook Overview | All profiles - 16 of 26</a:t>
            </a:r>
          </a:p>
        </p:txBody>
      </p:sp>
      <p:graphicFrame>
        <p:nvGraphicFramePr>
          <p:cNvPr id="5" name="Table Placeholder 4">
            <a:extLst>
              <a:ext uri="{FF2B5EF4-FFF2-40B4-BE49-F238E27FC236}">
                <a16:creationId xmlns:a16="http://schemas.microsoft.com/office/drawing/2014/main" id="{B7878175-17AD-4280-A204-E42D6F848822}"/>
              </a:ext>
            </a:extLst>
          </p:cNvPr>
          <p:cNvGraphicFramePr>
            <a:graphicFrameLocks noGrp="1"/>
          </p:cNvGraphicFramePr>
          <p:nvPr>
            <p:ph type="tbl" sz="quarter" idx="13"/>
            <p:extLst>
              <p:ext uri="{D42A27DB-BD31-4B8C-83A1-F6EECF244321}">
                <p14:modId xmlns:p14="http://schemas.microsoft.com/office/powerpoint/2010/main" val="1159415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473456746"/>
                    </a:ext>
                  </a:extLst>
                </a:gridCol>
                <a:gridCol w="1399032">
                  <a:extLst>
                    <a:ext uri="{9D8B030D-6E8A-4147-A177-3AD203B41FA5}">
                      <a16:colId xmlns:a16="http://schemas.microsoft.com/office/drawing/2014/main" val="697586678"/>
                    </a:ext>
                  </a:extLst>
                </a:gridCol>
                <a:gridCol w="493776">
                  <a:extLst>
                    <a:ext uri="{9D8B030D-6E8A-4147-A177-3AD203B41FA5}">
                      <a16:colId xmlns:a16="http://schemas.microsoft.com/office/drawing/2014/main" val="1512908913"/>
                    </a:ext>
                  </a:extLst>
                </a:gridCol>
                <a:gridCol w="329184">
                  <a:extLst>
                    <a:ext uri="{9D8B030D-6E8A-4147-A177-3AD203B41FA5}">
                      <a16:colId xmlns:a16="http://schemas.microsoft.com/office/drawing/2014/main" val="1536236965"/>
                    </a:ext>
                  </a:extLst>
                </a:gridCol>
                <a:gridCol w="329184">
                  <a:extLst>
                    <a:ext uri="{9D8B030D-6E8A-4147-A177-3AD203B41FA5}">
                      <a16:colId xmlns:a16="http://schemas.microsoft.com/office/drawing/2014/main" val="139514174"/>
                    </a:ext>
                  </a:extLst>
                </a:gridCol>
                <a:gridCol w="329184">
                  <a:extLst>
                    <a:ext uri="{9D8B030D-6E8A-4147-A177-3AD203B41FA5}">
                      <a16:colId xmlns:a16="http://schemas.microsoft.com/office/drawing/2014/main" val="1553035149"/>
                    </a:ext>
                  </a:extLst>
                </a:gridCol>
                <a:gridCol w="329184">
                  <a:extLst>
                    <a:ext uri="{9D8B030D-6E8A-4147-A177-3AD203B41FA5}">
                      <a16:colId xmlns:a16="http://schemas.microsoft.com/office/drawing/2014/main" val="2623696107"/>
                    </a:ext>
                  </a:extLst>
                </a:gridCol>
                <a:gridCol w="329184">
                  <a:extLst>
                    <a:ext uri="{9D8B030D-6E8A-4147-A177-3AD203B41FA5}">
                      <a16:colId xmlns:a16="http://schemas.microsoft.com/office/drawing/2014/main" val="1757798455"/>
                    </a:ext>
                  </a:extLst>
                </a:gridCol>
                <a:gridCol w="329184">
                  <a:extLst>
                    <a:ext uri="{9D8B030D-6E8A-4147-A177-3AD203B41FA5}">
                      <a16:colId xmlns:a16="http://schemas.microsoft.com/office/drawing/2014/main" val="84090433"/>
                    </a:ext>
                  </a:extLst>
                </a:gridCol>
                <a:gridCol w="329184">
                  <a:extLst>
                    <a:ext uri="{9D8B030D-6E8A-4147-A177-3AD203B41FA5}">
                      <a16:colId xmlns:a16="http://schemas.microsoft.com/office/drawing/2014/main" val="2364470775"/>
                    </a:ext>
                  </a:extLst>
                </a:gridCol>
                <a:gridCol w="329184">
                  <a:extLst>
                    <a:ext uri="{9D8B030D-6E8A-4147-A177-3AD203B41FA5}">
                      <a16:colId xmlns:a16="http://schemas.microsoft.com/office/drawing/2014/main" val="811040593"/>
                    </a:ext>
                  </a:extLst>
                </a:gridCol>
                <a:gridCol w="329184">
                  <a:extLst>
                    <a:ext uri="{9D8B030D-6E8A-4147-A177-3AD203B41FA5}">
                      <a16:colId xmlns:a16="http://schemas.microsoft.com/office/drawing/2014/main" val="2373213845"/>
                    </a:ext>
                  </a:extLst>
                </a:gridCol>
                <a:gridCol w="329184">
                  <a:extLst>
                    <a:ext uri="{9D8B030D-6E8A-4147-A177-3AD203B41FA5}">
                      <a16:colId xmlns:a16="http://schemas.microsoft.com/office/drawing/2014/main" val="390287831"/>
                    </a:ext>
                  </a:extLst>
                </a:gridCol>
                <a:gridCol w="329184">
                  <a:extLst>
                    <a:ext uri="{9D8B030D-6E8A-4147-A177-3AD203B41FA5}">
                      <a16:colId xmlns:a16="http://schemas.microsoft.com/office/drawing/2014/main" val="4105422145"/>
                    </a:ext>
                  </a:extLst>
                </a:gridCol>
                <a:gridCol w="329184">
                  <a:extLst>
                    <a:ext uri="{9D8B030D-6E8A-4147-A177-3AD203B41FA5}">
                      <a16:colId xmlns:a16="http://schemas.microsoft.com/office/drawing/2014/main" val="3838886674"/>
                    </a:ext>
                  </a:extLst>
                </a:gridCol>
                <a:gridCol w="329184">
                  <a:extLst>
                    <a:ext uri="{9D8B030D-6E8A-4147-A177-3AD203B41FA5}">
                      <a16:colId xmlns:a16="http://schemas.microsoft.com/office/drawing/2014/main" val="1121808555"/>
                    </a:ext>
                  </a:extLst>
                </a:gridCol>
                <a:gridCol w="329184">
                  <a:extLst>
                    <a:ext uri="{9D8B030D-6E8A-4147-A177-3AD203B41FA5}">
                      <a16:colId xmlns:a16="http://schemas.microsoft.com/office/drawing/2014/main" val="1810934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extLst>
                  <a:ext uri="{0D108BD9-81ED-4DB2-BD59-A6C34878D82A}">
                    <a16:rowId xmlns:a16="http://schemas.microsoft.com/office/drawing/2014/main" val="3952496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 PBS - 2024-11-24 21:15:04</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คนเราเกิดมา สถานะอาจแตกต่างไม่เหมือนกัน แต่ #ปมในใจ เป็นหนึ่งสิ่งที่แทบทุกคนมีเหมือนกัน แต่จะมีแค่ปมเดียวหรือมีหลายปม จะหนักหรือเบา ก็อยู่ที่ประสบการณ์ชีวิตแต่ละคนที่ผ่านมา
.
ปมในใจ เป็นเรื่องราวหรือเหตุการณ์ที่เกิดขึ้นกับตัวเรา ซึ่งเหตุการณ์นั้นมักสร้างความเจ็บปวดรวดร้าวไม่มากก็น้อยที่กระทบต่อความรู้สึก ตัวตน และความปลอดภัย สะท้อนถึงสภาวะจิตใจที่อ่อนแอหากเราหรือใครไปขุดคุัยขึ้นมา เป็นเรื่องอดีตที่เรามักคิดถึงหรือผุดขึ้นมาแม้ว่าจะลึมไปแล้วก็ตาม แต่ปมในใจสามารถพัฒนาไปสู่ #โรคซึมเศร้า ในอนาคตได้หรือไม่ ทำอย่างไรจึงจะสะสางปมเหล่านี้ไม่ให้ติดค้างออกไปได้ รายการ #โรงหมอ</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เล่าให้ฟังค่ะ
.
คลิกฟัง </a:t>
                      </a:r>
                      <a:r>
                        <a:rPr kumimoji="0" lang="en-US" sz="1000" b="0" i="0" u="none" strike="noStrike" kern="1200" cap="none" spc="0" normalizeH="0" baseline="0" noProof="0">
                          <a:ln>
                            <a:noFill/>
                          </a:ln>
                          <a:solidFill>
                            <a:prstClr val="black"/>
                          </a:solidFill>
                          <a:effectLst/>
                          <a:uLnTx/>
                          <a:uFillTx/>
                          <a:latin typeface="Calibri"/>
                          <a:ea typeface="+mn-ea"/>
                          <a:cs typeface="+mn-cs"/>
                        </a:rPr>
                        <a:t>Podcast 📱💻
🎧 Website | https://thaip.bs/rongmhorweb
📱 Application | https://thaip.bs/AppThaiPBSPodcast
▶ YouTube | https://thaip.bs/rongmhoryt
🎧 Spotify | https://thaip.bs/rongmhorsp
🎧 Apple Podcast | https://thaip.bs/rongmhorap
🎧 SoundCloud | https://thaip.bs/rongmhorsc-ep1053
.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ติดตามเพจ </a:t>
                      </a:r>
                      <a:r>
                        <a:rPr kumimoji="0" lang="en-US" sz="1000" b="0" i="0" u="none" strike="noStrike" kern="1200" cap="none" spc="0" normalizeH="0" baseline="0" noProof="0">
                          <a:ln>
                            <a:noFill/>
                          </a:ln>
                          <a:solidFill>
                            <a:prstClr val="black"/>
                          </a:solidFill>
                          <a:effectLst/>
                          <a:uLnTx/>
                          <a:uFillTx/>
                          <a:latin typeface="Calibri"/>
                          <a:ea typeface="+mn-ea"/>
                          <a:cs typeface="+mn-cs"/>
                        </a:rPr>
                        <a:t>Thai PBS Podcast
Facebook | https://thaip.bs/thaipbspodcastfb 
Instagram | https://thaip.bs/thaipbspodcastig 
X | https://thaip.bs/thaipbspodcastx
.
#ThaiPBSPodcast
#ThaiPBS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https://quintly-eu-image-storage.s3.amazonaws.com/0adedb716f3db04d08cbd9d38524ba0f/dd01d707a4ae6409398b0fa58218111f.jpg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25.11.2024 07:13:42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125464863"/>
                  </a:ext>
                </a:extLst>
              </a:tr>
            </a:tbl>
          </a:graphicData>
        </a:graphic>
      </p:graphicFrame>
      <p:sp>
        <p:nvSpPr>
          <p:cNvPr id="4" name="Text Placeholder 3">
            <a:extLst>
              <a:ext uri="{FF2B5EF4-FFF2-40B4-BE49-F238E27FC236}">
                <a16:creationId xmlns:a16="http://schemas.microsoft.com/office/drawing/2014/main" id="{28ED9105-381C-410A-902A-DD89A0B2D53C}"/>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23550360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B0B14-E49F-4540-8674-CDAA109FB986}"/>
              </a:ext>
            </a:extLst>
          </p:cNvPr>
          <p:cNvSpPr>
            <a:spLocks noGrp="1"/>
          </p:cNvSpPr>
          <p:nvPr>
            <p:ph type="title"/>
          </p:nvPr>
        </p:nvSpPr>
        <p:spPr/>
        <p:txBody>
          <a:bodyPr/>
          <a:lstStyle/>
          <a:p>
            <a:r>
              <a:rPr lang="en-US"/>
              <a:t>Facebook Thai PBS Facebook Overview | All profiles - 17 of 26</a:t>
            </a:r>
          </a:p>
        </p:txBody>
      </p:sp>
      <p:graphicFrame>
        <p:nvGraphicFramePr>
          <p:cNvPr id="5" name="Table Placeholder 4">
            <a:extLst>
              <a:ext uri="{FF2B5EF4-FFF2-40B4-BE49-F238E27FC236}">
                <a16:creationId xmlns:a16="http://schemas.microsoft.com/office/drawing/2014/main" id="{37BDDC78-40F7-4911-8A44-F93A65EB75C8}"/>
              </a:ext>
            </a:extLst>
          </p:cNvPr>
          <p:cNvGraphicFramePr>
            <a:graphicFrameLocks noGrp="1"/>
          </p:cNvGraphicFramePr>
          <p:nvPr>
            <p:ph type="tbl" sz="quarter" idx="13"/>
            <p:extLst>
              <p:ext uri="{D42A27DB-BD31-4B8C-83A1-F6EECF244321}">
                <p14:modId xmlns:p14="http://schemas.microsoft.com/office/powerpoint/2010/main" val="4145669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41430565"/>
                    </a:ext>
                  </a:extLst>
                </a:gridCol>
                <a:gridCol w="1399032">
                  <a:extLst>
                    <a:ext uri="{9D8B030D-6E8A-4147-A177-3AD203B41FA5}">
                      <a16:colId xmlns:a16="http://schemas.microsoft.com/office/drawing/2014/main" val="3902808386"/>
                    </a:ext>
                  </a:extLst>
                </a:gridCol>
                <a:gridCol w="493776">
                  <a:extLst>
                    <a:ext uri="{9D8B030D-6E8A-4147-A177-3AD203B41FA5}">
                      <a16:colId xmlns:a16="http://schemas.microsoft.com/office/drawing/2014/main" val="883825600"/>
                    </a:ext>
                  </a:extLst>
                </a:gridCol>
                <a:gridCol w="329184">
                  <a:extLst>
                    <a:ext uri="{9D8B030D-6E8A-4147-A177-3AD203B41FA5}">
                      <a16:colId xmlns:a16="http://schemas.microsoft.com/office/drawing/2014/main" val="1730951816"/>
                    </a:ext>
                  </a:extLst>
                </a:gridCol>
                <a:gridCol w="329184">
                  <a:extLst>
                    <a:ext uri="{9D8B030D-6E8A-4147-A177-3AD203B41FA5}">
                      <a16:colId xmlns:a16="http://schemas.microsoft.com/office/drawing/2014/main" val="383383403"/>
                    </a:ext>
                  </a:extLst>
                </a:gridCol>
                <a:gridCol w="329184">
                  <a:extLst>
                    <a:ext uri="{9D8B030D-6E8A-4147-A177-3AD203B41FA5}">
                      <a16:colId xmlns:a16="http://schemas.microsoft.com/office/drawing/2014/main" val="2374852638"/>
                    </a:ext>
                  </a:extLst>
                </a:gridCol>
                <a:gridCol w="329184">
                  <a:extLst>
                    <a:ext uri="{9D8B030D-6E8A-4147-A177-3AD203B41FA5}">
                      <a16:colId xmlns:a16="http://schemas.microsoft.com/office/drawing/2014/main" val="1896933419"/>
                    </a:ext>
                  </a:extLst>
                </a:gridCol>
                <a:gridCol w="329184">
                  <a:extLst>
                    <a:ext uri="{9D8B030D-6E8A-4147-A177-3AD203B41FA5}">
                      <a16:colId xmlns:a16="http://schemas.microsoft.com/office/drawing/2014/main" val="4025540190"/>
                    </a:ext>
                  </a:extLst>
                </a:gridCol>
                <a:gridCol w="329184">
                  <a:extLst>
                    <a:ext uri="{9D8B030D-6E8A-4147-A177-3AD203B41FA5}">
                      <a16:colId xmlns:a16="http://schemas.microsoft.com/office/drawing/2014/main" val="3443281523"/>
                    </a:ext>
                  </a:extLst>
                </a:gridCol>
                <a:gridCol w="329184">
                  <a:extLst>
                    <a:ext uri="{9D8B030D-6E8A-4147-A177-3AD203B41FA5}">
                      <a16:colId xmlns:a16="http://schemas.microsoft.com/office/drawing/2014/main" val="3120416209"/>
                    </a:ext>
                  </a:extLst>
                </a:gridCol>
                <a:gridCol w="329184">
                  <a:extLst>
                    <a:ext uri="{9D8B030D-6E8A-4147-A177-3AD203B41FA5}">
                      <a16:colId xmlns:a16="http://schemas.microsoft.com/office/drawing/2014/main" val="885299947"/>
                    </a:ext>
                  </a:extLst>
                </a:gridCol>
                <a:gridCol w="329184">
                  <a:extLst>
                    <a:ext uri="{9D8B030D-6E8A-4147-A177-3AD203B41FA5}">
                      <a16:colId xmlns:a16="http://schemas.microsoft.com/office/drawing/2014/main" val="4249032906"/>
                    </a:ext>
                  </a:extLst>
                </a:gridCol>
                <a:gridCol w="329184">
                  <a:extLst>
                    <a:ext uri="{9D8B030D-6E8A-4147-A177-3AD203B41FA5}">
                      <a16:colId xmlns:a16="http://schemas.microsoft.com/office/drawing/2014/main" val="3503075473"/>
                    </a:ext>
                  </a:extLst>
                </a:gridCol>
                <a:gridCol w="329184">
                  <a:extLst>
                    <a:ext uri="{9D8B030D-6E8A-4147-A177-3AD203B41FA5}">
                      <a16:colId xmlns:a16="http://schemas.microsoft.com/office/drawing/2014/main" val="3756507290"/>
                    </a:ext>
                  </a:extLst>
                </a:gridCol>
                <a:gridCol w="329184">
                  <a:extLst>
                    <a:ext uri="{9D8B030D-6E8A-4147-A177-3AD203B41FA5}">
                      <a16:colId xmlns:a16="http://schemas.microsoft.com/office/drawing/2014/main" val="517714741"/>
                    </a:ext>
                  </a:extLst>
                </a:gridCol>
                <a:gridCol w="329184">
                  <a:extLst>
                    <a:ext uri="{9D8B030D-6E8A-4147-A177-3AD203B41FA5}">
                      <a16:colId xmlns:a16="http://schemas.microsoft.com/office/drawing/2014/main" val="2637407939"/>
                    </a:ext>
                  </a:extLst>
                </a:gridCol>
                <a:gridCol w="329184">
                  <a:extLst>
                    <a:ext uri="{9D8B030D-6E8A-4147-A177-3AD203B41FA5}">
                      <a16:colId xmlns:a16="http://schemas.microsoft.com/office/drawing/2014/main" val="18176991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extLst>
                  <a:ext uri="{0D108BD9-81ED-4DB2-BD59-A6C34878D82A}">
                    <a16:rowId xmlns:a16="http://schemas.microsoft.com/office/drawing/2014/main" val="2818829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VIPA - 2024-11-24 21:01:12</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แก๊งหม่อมแอบเผือกเป็นเหตุ สังเกตได้ ! หม่อมสุด และหม่อมขำ ถึงกับไปต่อไม่ถูก เมื่อเจอเหตุการณ์แบบนี้...
.
▶️ ชมละคร #หม่อมเป็ดสวรรค์ ได้ทาง </a:t>
                      </a:r>
                      <a:r>
                        <a:rPr kumimoji="0" lang="en-US" sz="1000" b="0" i="0" u="none" strike="noStrike" kern="1200" cap="none" spc="0" normalizeH="0" baseline="0" noProof="0">
                          <a:ln>
                            <a:noFill/>
                          </a:ln>
                          <a:solidFill>
                            <a:prstClr val="black"/>
                          </a:solidFill>
                          <a:effectLst/>
                          <a:uLnTx/>
                          <a:uFillTx/>
                          <a:latin typeface="Calibri"/>
                          <a:ea typeface="+mn-ea"/>
                          <a:cs typeface="+mn-cs"/>
                        </a:rPr>
                        <a:t>www.VIPA.me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ทับทิมอัญรินทร์ #ฟิล์มเฌอร์ลิษา</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https://quintly-eu-image-storage.s3.amazonaws.com/ec7c7a3c89672d447fbaed59ab05957b/5fb39a629e5c2038ef24ebb332e4534e.jpg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25.11.2024 07:13:55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101539809"/>
                  </a:ext>
                </a:extLst>
              </a:tr>
            </a:tbl>
          </a:graphicData>
        </a:graphic>
      </p:graphicFrame>
      <p:sp>
        <p:nvSpPr>
          <p:cNvPr id="4" name="Text Placeholder 3">
            <a:extLst>
              <a:ext uri="{FF2B5EF4-FFF2-40B4-BE49-F238E27FC236}">
                <a16:creationId xmlns:a16="http://schemas.microsoft.com/office/drawing/2014/main" id="{F5301E8B-DB0E-489F-A3EB-F666BEC0C404}"/>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26576247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EF1B8-72C4-4FFA-AE5B-331C46D7B05D}"/>
              </a:ext>
            </a:extLst>
          </p:cNvPr>
          <p:cNvSpPr>
            <a:spLocks noGrp="1"/>
          </p:cNvSpPr>
          <p:nvPr>
            <p:ph type="title"/>
          </p:nvPr>
        </p:nvSpPr>
        <p:spPr/>
        <p:txBody>
          <a:bodyPr/>
          <a:lstStyle/>
          <a:p>
            <a:r>
              <a:rPr lang="en-US"/>
              <a:t>Facebook Thai PBS Facebook Overview | All profiles - 18 of 26</a:t>
            </a:r>
          </a:p>
        </p:txBody>
      </p:sp>
      <p:graphicFrame>
        <p:nvGraphicFramePr>
          <p:cNvPr id="5" name="Table Placeholder 4">
            <a:extLst>
              <a:ext uri="{FF2B5EF4-FFF2-40B4-BE49-F238E27FC236}">
                <a16:creationId xmlns:a16="http://schemas.microsoft.com/office/drawing/2014/main" id="{66ACAF19-6849-4DAC-BBED-80DEF1C98F0B}"/>
              </a:ext>
            </a:extLst>
          </p:cNvPr>
          <p:cNvGraphicFramePr>
            <a:graphicFrameLocks noGrp="1"/>
          </p:cNvGraphicFramePr>
          <p:nvPr>
            <p:ph type="tbl" sz="quarter" idx="13"/>
            <p:extLst>
              <p:ext uri="{D42A27DB-BD31-4B8C-83A1-F6EECF244321}">
                <p14:modId xmlns:p14="http://schemas.microsoft.com/office/powerpoint/2010/main" val="24158025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620954773"/>
                    </a:ext>
                  </a:extLst>
                </a:gridCol>
                <a:gridCol w="1399032">
                  <a:extLst>
                    <a:ext uri="{9D8B030D-6E8A-4147-A177-3AD203B41FA5}">
                      <a16:colId xmlns:a16="http://schemas.microsoft.com/office/drawing/2014/main" val="3479792034"/>
                    </a:ext>
                  </a:extLst>
                </a:gridCol>
                <a:gridCol w="493776">
                  <a:extLst>
                    <a:ext uri="{9D8B030D-6E8A-4147-A177-3AD203B41FA5}">
                      <a16:colId xmlns:a16="http://schemas.microsoft.com/office/drawing/2014/main" val="3685125659"/>
                    </a:ext>
                  </a:extLst>
                </a:gridCol>
                <a:gridCol w="329184">
                  <a:extLst>
                    <a:ext uri="{9D8B030D-6E8A-4147-A177-3AD203B41FA5}">
                      <a16:colId xmlns:a16="http://schemas.microsoft.com/office/drawing/2014/main" val="1257327864"/>
                    </a:ext>
                  </a:extLst>
                </a:gridCol>
                <a:gridCol w="329184">
                  <a:extLst>
                    <a:ext uri="{9D8B030D-6E8A-4147-A177-3AD203B41FA5}">
                      <a16:colId xmlns:a16="http://schemas.microsoft.com/office/drawing/2014/main" val="2673195664"/>
                    </a:ext>
                  </a:extLst>
                </a:gridCol>
                <a:gridCol w="329184">
                  <a:extLst>
                    <a:ext uri="{9D8B030D-6E8A-4147-A177-3AD203B41FA5}">
                      <a16:colId xmlns:a16="http://schemas.microsoft.com/office/drawing/2014/main" val="666830989"/>
                    </a:ext>
                  </a:extLst>
                </a:gridCol>
                <a:gridCol w="329184">
                  <a:extLst>
                    <a:ext uri="{9D8B030D-6E8A-4147-A177-3AD203B41FA5}">
                      <a16:colId xmlns:a16="http://schemas.microsoft.com/office/drawing/2014/main" val="3755744978"/>
                    </a:ext>
                  </a:extLst>
                </a:gridCol>
                <a:gridCol w="329184">
                  <a:extLst>
                    <a:ext uri="{9D8B030D-6E8A-4147-A177-3AD203B41FA5}">
                      <a16:colId xmlns:a16="http://schemas.microsoft.com/office/drawing/2014/main" val="1628244683"/>
                    </a:ext>
                  </a:extLst>
                </a:gridCol>
                <a:gridCol w="329184">
                  <a:extLst>
                    <a:ext uri="{9D8B030D-6E8A-4147-A177-3AD203B41FA5}">
                      <a16:colId xmlns:a16="http://schemas.microsoft.com/office/drawing/2014/main" val="1134635053"/>
                    </a:ext>
                  </a:extLst>
                </a:gridCol>
                <a:gridCol w="329184">
                  <a:extLst>
                    <a:ext uri="{9D8B030D-6E8A-4147-A177-3AD203B41FA5}">
                      <a16:colId xmlns:a16="http://schemas.microsoft.com/office/drawing/2014/main" val="644735849"/>
                    </a:ext>
                  </a:extLst>
                </a:gridCol>
                <a:gridCol w="329184">
                  <a:extLst>
                    <a:ext uri="{9D8B030D-6E8A-4147-A177-3AD203B41FA5}">
                      <a16:colId xmlns:a16="http://schemas.microsoft.com/office/drawing/2014/main" val="2965059592"/>
                    </a:ext>
                  </a:extLst>
                </a:gridCol>
                <a:gridCol w="329184">
                  <a:extLst>
                    <a:ext uri="{9D8B030D-6E8A-4147-A177-3AD203B41FA5}">
                      <a16:colId xmlns:a16="http://schemas.microsoft.com/office/drawing/2014/main" val="887520164"/>
                    </a:ext>
                  </a:extLst>
                </a:gridCol>
                <a:gridCol w="329184">
                  <a:extLst>
                    <a:ext uri="{9D8B030D-6E8A-4147-A177-3AD203B41FA5}">
                      <a16:colId xmlns:a16="http://schemas.microsoft.com/office/drawing/2014/main" val="4206997037"/>
                    </a:ext>
                  </a:extLst>
                </a:gridCol>
                <a:gridCol w="329184">
                  <a:extLst>
                    <a:ext uri="{9D8B030D-6E8A-4147-A177-3AD203B41FA5}">
                      <a16:colId xmlns:a16="http://schemas.microsoft.com/office/drawing/2014/main" val="223400815"/>
                    </a:ext>
                  </a:extLst>
                </a:gridCol>
                <a:gridCol w="329184">
                  <a:extLst>
                    <a:ext uri="{9D8B030D-6E8A-4147-A177-3AD203B41FA5}">
                      <a16:colId xmlns:a16="http://schemas.microsoft.com/office/drawing/2014/main" val="4070983067"/>
                    </a:ext>
                  </a:extLst>
                </a:gridCol>
                <a:gridCol w="329184">
                  <a:extLst>
                    <a:ext uri="{9D8B030D-6E8A-4147-A177-3AD203B41FA5}">
                      <a16:colId xmlns:a16="http://schemas.microsoft.com/office/drawing/2014/main" val="3510309072"/>
                    </a:ext>
                  </a:extLst>
                </a:gridCol>
                <a:gridCol w="329184">
                  <a:extLst>
                    <a:ext uri="{9D8B030D-6E8A-4147-A177-3AD203B41FA5}">
                      <a16:colId xmlns:a16="http://schemas.microsoft.com/office/drawing/2014/main" val="16905483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extLst>
                  <a:ext uri="{0D108BD9-81ED-4DB2-BD59-A6C34878D82A}">
                    <a16:rowId xmlns:a16="http://schemas.microsoft.com/office/drawing/2014/main" val="2059576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 PBS - 2024-11-24 20:58:03</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ออมเงินไม่ทัน "แก่" ปัญหาเศรษฐกิจผันผวน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ดูต่อ </a:t>
                      </a:r>
                      <a:r>
                        <a:rPr kumimoji="0" lang="en-US" sz="1000" b="0" i="0" u="none" strike="noStrike" kern="1200" cap="none" spc="0" normalizeH="0" baseline="0" noProof="0">
                          <a:ln>
                            <a:noFill/>
                          </a:ln>
                          <a:solidFill>
                            <a:prstClr val="black"/>
                          </a:solidFill>
                          <a:effectLst/>
                          <a:uLnTx/>
                          <a:uFillTx/>
                          <a:latin typeface="Calibri"/>
                          <a:ea typeface="+mn-ea"/>
                          <a:cs typeface="+mn-cs"/>
                        </a:rPr>
                        <a:t>www.thaipbs.or.th/program/EveningNews/watch/Qp1xiD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การประกาศแจกเงินหมื่นให้กับผู้สูงอายุที่ลงทะเบียน “ทางรัฐ” กำลังเป็นความหวังให้กับผู้สูงอายุ ที่ลงทะเบียนไว้ บางส่วนที่จะได้รับเงิน ยอมรับว่าจะนำเงินที่ได้มาจ่ายใช้ในชีวิตประจำวัน และ เก็บไว้ใช้ในยามจำเป็น ท่ามกลางสถานการณ์เศรษฐกิจที่ยังไม่คล่องตัว ทำให้บางคนยอมรับว่า ยังไม่มีเงินออมมากพอที่จะเลิกทำงาน
#</a:t>
                      </a:r>
                      <a:r>
                        <a:rPr kumimoji="0" lang="en-US" sz="1000" b="0" i="0" u="none" strike="noStrike" kern="1200" cap="none" spc="0" normalizeH="0" baseline="0" noProof="0">
                          <a:ln>
                            <a:noFill/>
                          </a:ln>
                          <a:solidFill>
                            <a:prstClr val="black"/>
                          </a:solidFill>
                          <a:effectLst/>
                          <a:uLnTx/>
                          <a:uFillTx/>
                          <a:latin typeface="Calibri"/>
                          <a:ea typeface="+mn-ea"/>
                          <a:cs typeface="+mn-cs"/>
                        </a:rPr>
                        <a:t>ThaiPBS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ข่าวค่ำ #ข่าวไทยพีบีเอส #ข่าวที่คุณวางใจ</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https://quintly-eu-image-storage.s3.amazonaws.com/0adedb716f3db04d08cbd9d38524ba0f/d704cbe191934277e46af4b54486f763.jpg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25.11.2024 07:13:42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805730638"/>
                  </a:ext>
                </a:extLst>
              </a:tr>
            </a:tbl>
          </a:graphicData>
        </a:graphic>
      </p:graphicFrame>
      <p:sp>
        <p:nvSpPr>
          <p:cNvPr id="4" name="Text Placeholder 3">
            <a:extLst>
              <a:ext uri="{FF2B5EF4-FFF2-40B4-BE49-F238E27FC236}">
                <a16:creationId xmlns:a16="http://schemas.microsoft.com/office/drawing/2014/main" id="{607DBE84-B6DD-4A2A-ABEE-39459AC72A5C}"/>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41305411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A2FBC-7100-4CAD-B7BD-FD9341DF02AE}"/>
              </a:ext>
            </a:extLst>
          </p:cNvPr>
          <p:cNvSpPr>
            <a:spLocks noGrp="1"/>
          </p:cNvSpPr>
          <p:nvPr>
            <p:ph type="title"/>
          </p:nvPr>
        </p:nvSpPr>
        <p:spPr/>
        <p:txBody>
          <a:bodyPr/>
          <a:lstStyle/>
          <a:p>
            <a:r>
              <a:rPr lang="en-US"/>
              <a:t>Facebook Thai PBS Facebook Overview | All profiles - 19 of 26</a:t>
            </a:r>
          </a:p>
        </p:txBody>
      </p:sp>
      <p:graphicFrame>
        <p:nvGraphicFramePr>
          <p:cNvPr id="5" name="Table Placeholder 4">
            <a:extLst>
              <a:ext uri="{FF2B5EF4-FFF2-40B4-BE49-F238E27FC236}">
                <a16:creationId xmlns:a16="http://schemas.microsoft.com/office/drawing/2014/main" id="{E3F94FF3-FDF2-4EA1-A85D-6D78C66828E5}"/>
              </a:ext>
            </a:extLst>
          </p:cNvPr>
          <p:cNvGraphicFramePr>
            <a:graphicFrameLocks noGrp="1"/>
          </p:cNvGraphicFramePr>
          <p:nvPr>
            <p:ph type="tbl" sz="quarter" idx="13"/>
            <p:extLst>
              <p:ext uri="{D42A27DB-BD31-4B8C-83A1-F6EECF244321}">
                <p14:modId xmlns:p14="http://schemas.microsoft.com/office/powerpoint/2010/main" val="21292462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13622294"/>
                    </a:ext>
                  </a:extLst>
                </a:gridCol>
                <a:gridCol w="1399032">
                  <a:extLst>
                    <a:ext uri="{9D8B030D-6E8A-4147-A177-3AD203B41FA5}">
                      <a16:colId xmlns:a16="http://schemas.microsoft.com/office/drawing/2014/main" val="892851896"/>
                    </a:ext>
                  </a:extLst>
                </a:gridCol>
                <a:gridCol w="493776">
                  <a:extLst>
                    <a:ext uri="{9D8B030D-6E8A-4147-A177-3AD203B41FA5}">
                      <a16:colId xmlns:a16="http://schemas.microsoft.com/office/drawing/2014/main" val="525224799"/>
                    </a:ext>
                  </a:extLst>
                </a:gridCol>
                <a:gridCol w="329184">
                  <a:extLst>
                    <a:ext uri="{9D8B030D-6E8A-4147-A177-3AD203B41FA5}">
                      <a16:colId xmlns:a16="http://schemas.microsoft.com/office/drawing/2014/main" val="1350870807"/>
                    </a:ext>
                  </a:extLst>
                </a:gridCol>
                <a:gridCol w="329184">
                  <a:extLst>
                    <a:ext uri="{9D8B030D-6E8A-4147-A177-3AD203B41FA5}">
                      <a16:colId xmlns:a16="http://schemas.microsoft.com/office/drawing/2014/main" val="4170916981"/>
                    </a:ext>
                  </a:extLst>
                </a:gridCol>
                <a:gridCol w="329184">
                  <a:extLst>
                    <a:ext uri="{9D8B030D-6E8A-4147-A177-3AD203B41FA5}">
                      <a16:colId xmlns:a16="http://schemas.microsoft.com/office/drawing/2014/main" val="4042864266"/>
                    </a:ext>
                  </a:extLst>
                </a:gridCol>
                <a:gridCol w="329184">
                  <a:extLst>
                    <a:ext uri="{9D8B030D-6E8A-4147-A177-3AD203B41FA5}">
                      <a16:colId xmlns:a16="http://schemas.microsoft.com/office/drawing/2014/main" val="3658314950"/>
                    </a:ext>
                  </a:extLst>
                </a:gridCol>
                <a:gridCol w="329184">
                  <a:extLst>
                    <a:ext uri="{9D8B030D-6E8A-4147-A177-3AD203B41FA5}">
                      <a16:colId xmlns:a16="http://schemas.microsoft.com/office/drawing/2014/main" val="2525713718"/>
                    </a:ext>
                  </a:extLst>
                </a:gridCol>
                <a:gridCol w="329184">
                  <a:extLst>
                    <a:ext uri="{9D8B030D-6E8A-4147-A177-3AD203B41FA5}">
                      <a16:colId xmlns:a16="http://schemas.microsoft.com/office/drawing/2014/main" val="3618286776"/>
                    </a:ext>
                  </a:extLst>
                </a:gridCol>
                <a:gridCol w="329184">
                  <a:extLst>
                    <a:ext uri="{9D8B030D-6E8A-4147-A177-3AD203B41FA5}">
                      <a16:colId xmlns:a16="http://schemas.microsoft.com/office/drawing/2014/main" val="4265137473"/>
                    </a:ext>
                  </a:extLst>
                </a:gridCol>
                <a:gridCol w="329184">
                  <a:extLst>
                    <a:ext uri="{9D8B030D-6E8A-4147-A177-3AD203B41FA5}">
                      <a16:colId xmlns:a16="http://schemas.microsoft.com/office/drawing/2014/main" val="59996717"/>
                    </a:ext>
                  </a:extLst>
                </a:gridCol>
                <a:gridCol w="329184">
                  <a:extLst>
                    <a:ext uri="{9D8B030D-6E8A-4147-A177-3AD203B41FA5}">
                      <a16:colId xmlns:a16="http://schemas.microsoft.com/office/drawing/2014/main" val="390612293"/>
                    </a:ext>
                  </a:extLst>
                </a:gridCol>
                <a:gridCol w="329184">
                  <a:extLst>
                    <a:ext uri="{9D8B030D-6E8A-4147-A177-3AD203B41FA5}">
                      <a16:colId xmlns:a16="http://schemas.microsoft.com/office/drawing/2014/main" val="3902571084"/>
                    </a:ext>
                  </a:extLst>
                </a:gridCol>
                <a:gridCol w="329184">
                  <a:extLst>
                    <a:ext uri="{9D8B030D-6E8A-4147-A177-3AD203B41FA5}">
                      <a16:colId xmlns:a16="http://schemas.microsoft.com/office/drawing/2014/main" val="1066146144"/>
                    </a:ext>
                  </a:extLst>
                </a:gridCol>
                <a:gridCol w="329184">
                  <a:extLst>
                    <a:ext uri="{9D8B030D-6E8A-4147-A177-3AD203B41FA5}">
                      <a16:colId xmlns:a16="http://schemas.microsoft.com/office/drawing/2014/main" val="1345556399"/>
                    </a:ext>
                  </a:extLst>
                </a:gridCol>
                <a:gridCol w="329184">
                  <a:extLst>
                    <a:ext uri="{9D8B030D-6E8A-4147-A177-3AD203B41FA5}">
                      <a16:colId xmlns:a16="http://schemas.microsoft.com/office/drawing/2014/main" val="2661778959"/>
                    </a:ext>
                  </a:extLst>
                </a:gridCol>
                <a:gridCol w="329184">
                  <a:extLst>
                    <a:ext uri="{9D8B030D-6E8A-4147-A177-3AD203B41FA5}">
                      <a16:colId xmlns:a16="http://schemas.microsoft.com/office/drawing/2014/main" val="23078585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extLst>
                  <a:ext uri="{0D108BD9-81ED-4DB2-BD59-A6C34878D82A}">
                    <a16:rowId xmlns:a16="http://schemas.microsoft.com/office/drawing/2014/main" val="1788137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 PBS News - 2024-11-24 20:55:21</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ศราวุธ เพชรพนมพร" จากเพื่อไทย ประกาศชัยชนะ หลังคะแนนทิ้งห่างผู้สมัครจากพรรคประชาชน จ่อผงาด นายก อบจ.อุดรธานี
อ่านข่าวที่นี่ : </a:t>
                      </a:r>
                      <a:r>
                        <a:rPr kumimoji="0" lang="en-US" sz="1000" b="0" i="0" u="none" strike="noStrike" kern="1200" cap="none" spc="0" normalizeH="0" baseline="0" noProof="0">
                          <a:ln>
                            <a:noFill/>
                          </a:ln>
                          <a:solidFill>
                            <a:prstClr val="black"/>
                          </a:solidFill>
                          <a:effectLst/>
                          <a:uLnTx/>
                          <a:uFillTx/>
                          <a:latin typeface="Calibri"/>
                          <a:ea typeface="+mn-ea"/>
                          <a:cs typeface="+mn-cs"/>
                        </a:rPr>
                        <a:t>https://www.thaipbs.or.th/news/content/346574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เลือกตั้ง อบจ.2567 #ผลเลือกตั้ง อบจ.2567 #เลือกตั้งนายก อบจ. 2567 #เลือกตั้งนายก อบจ. #การเมืองท้องถิ่น #นายกองค์การบริหารส่วนจังหวัด
#นายก อบจ.อุดรธานี #เลือกตั้งนายก อบจ.อุดรธานี #ข่าวไทยพีบีเอส #ข่าวที่คุณวางใจ  #</a:t>
                      </a:r>
                      <a:r>
                        <a:rPr kumimoji="0" lang="en-US" sz="1000" b="0" i="0" u="none" strike="noStrike" kern="1200" cap="none" spc="0" normalizeH="0" baseline="0" noProof="0">
                          <a:ln>
                            <a:noFill/>
                          </a:ln>
                          <a:solidFill>
                            <a:prstClr val="black"/>
                          </a:solidFill>
                          <a:effectLst/>
                          <a:uLnTx/>
                          <a:uFillTx/>
                          <a:latin typeface="Calibri"/>
                          <a:ea typeface="+mn-ea"/>
                          <a:cs typeface="+mn-cs"/>
                        </a:rPr>
                        <a:t>ThaiPBSnews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https://quintly-eu-image-storage.s3.amazonaws.com/be99982d89d9557a151b99de1d855c05/b40c4ddf0dbe17c1bb4f3f2e07916f51.jpg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25.11.2024 07:13:47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138302957"/>
                  </a:ext>
                </a:extLst>
              </a:tr>
            </a:tbl>
          </a:graphicData>
        </a:graphic>
      </p:graphicFrame>
      <p:sp>
        <p:nvSpPr>
          <p:cNvPr id="4" name="Text Placeholder 3">
            <a:extLst>
              <a:ext uri="{FF2B5EF4-FFF2-40B4-BE49-F238E27FC236}">
                <a16:creationId xmlns:a16="http://schemas.microsoft.com/office/drawing/2014/main" id="{13AC680D-FC39-4F29-A067-7587D387B5EC}"/>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8080248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1D91E-BC9F-4C60-B791-44E5D49E0268}"/>
              </a:ext>
            </a:extLst>
          </p:cNvPr>
          <p:cNvSpPr>
            <a:spLocks noGrp="1"/>
          </p:cNvSpPr>
          <p:nvPr>
            <p:ph type="title"/>
          </p:nvPr>
        </p:nvSpPr>
        <p:spPr/>
        <p:txBody>
          <a:bodyPr/>
          <a:lstStyle/>
          <a:p>
            <a:r>
              <a:rPr lang="en-US"/>
              <a:t>Facebook Thai PBS Facebook Overview | All profiles - 20 of 26</a:t>
            </a:r>
          </a:p>
        </p:txBody>
      </p:sp>
      <p:graphicFrame>
        <p:nvGraphicFramePr>
          <p:cNvPr id="5" name="Table Placeholder 4">
            <a:extLst>
              <a:ext uri="{FF2B5EF4-FFF2-40B4-BE49-F238E27FC236}">
                <a16:creationId xmlns:a16="http://schemas.microsoft.com/office/drawing/2014/main" id="{4178F764-0987-4309-861C-EE40285230D7}"/>
              </a:ext>
            </a:extLst>
          </p:cNvPr>
          <p:cNvGraphicFramePr>
            <a:graphicFrameLocks noGrp="1"/>
          </p:cNvGraphicFramePr>
          <p:nvPr>
            <p:ph type="tbl" sz="quarter" idx="13"/>
            <p:extLst>
              <p:ext uri="{D42A27DB-BD31-4B8C-83A1-F6EECF244321}">
                <p14:modId xmlns:p14="http://schemas.microsoft.com/office/powerpoint/2010/main" val="16343892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008345942"/>
                    </a:ext>
                  </a:extLst>
                </a:gridCol>
                <a:gridCol w="1399032">
                  <a:extLst>
                    <a:ext uri="{9D8B030D-6E8A-4147-A177-3AD203B41FA5}">
                      <a16:colId xmlns:a16="http://schemas.microsoft.com/office/drawing/2014/main" val="1240392711"/>
                    </a:ext>
                  </a:extLst>
                </a:gridCol>
                <a:gridCol w="493776">
                  <a:extLst>
                    <a:ext uri="{9D8B030D-6E8A-4147-A177-3AD203B41FA5}">
                      <a16:colId xmlns:a16="http://schemas.microsoft.com/office/drawing/2014/main" val="2356444511"/>
                    </a:ext>
                  </a:extLst>
                </a:gridCol>
                <a:gridCol w="329184">
                  <a:extLst>
                    <a:ext uri="{9D8B030D-6E8A-4147-A177-3AD203B41FA5}">
                      <a16:colId xmlns:a16="http://schemas.microsoft.com/office/drawing/2014/main" val="2005779541"/>
                    </a:ext>
                  </a:extLst>
                </a:gridCol>
                <a:gridCol w="329184">
                  <a:extLst>
                    <a:ext uri="{9D8B030D-6E8A-4147-A177-3AD203B41FA5}">
                      <a16:colId xmlns:a16="http://schemas.microsoft.com/office/drawing/2014/main" val="936698388"/>
                    </a:ext>
                  </a:extLst>
                </a:gridCol>
                <a:gridCol w="329184">
                  <a:extLst>
                    <a:ext uri="{9D8B030D-6E8A-4147-A177-3AD203B41FA5}">
                      <a16:colId xmlns:a16="http://schemas.microsoft.com/office/drawing/2014/main" val="3501686875"/>
                    </a:ext>
                  </a:extLst>
                </a:gridCol>
                <a:gridCol w="329184">
                  <a:extLst>
                    <a:ext uri="{9D8B030D-6E8A-4147-A177-3AD203B41FA5}">
                      <a16:colId xmlns:a16="http://schemas.microsoft.com/office/drawing/2014/main" val="504592971"/>
                    </a:ext>
                  </a:extLst>
                </a:gridCol>
                <a:gridCol w="329184">
                  <a:extLst>
                    <a:ext uri="{9D8B030D-6E8A-4147-A177-3AD203B41FA5}">
                      <a16:colId xmlns:a16="http://schemas.microsoft.com/office/drawing/2014/main" val="1054211844"/>
                    </a:ext>
                  </a:extLst>
                </a:gridCol>
                <a:gridCol w="329184">
                  <a:extLst>
                    <a:ext uri="{9D8B030D-6E8A-4147-A177-3AD203B41FA5}">
                      <a16:colId xmlns:a16="http://schemas.microsoft.com/office/drawing/2014/main" val="3353436234"/>
                    </a:ext>
                  </a:extLst>
                </a:gridCol>
                <a:gridCol w="329184">
                  <a:extLst>
                    <a:ext uri="{9D8B030D-6E8A-4147-A177-3AD203B41FA5}">
                      <a16:colId xmlns:a16="http://schemas.microsoft.com/office/drawing/2014/main" val="2700279877"/>
                    </a:ext>
                  </a:extLst>
                </a:gridCol>
                <a:gridCol w="329184">
                  <a:extLst>
                    <a:ext uri="{9D8B030D-6E8A-4147-A177-3AD203B41FA5}">
                      <a16:colId xmlns:a16="http://schemas.microsoft.com/office/drawing/2014/main" val="699357890"/>
                    </a:ext>
                  </a:extLst>
                </a:gridCol>
                <a:gridCol w="329184">
                  <a:extLst>
                    <a:ext uri="{9D8B030D-6E8A-4147-A177-3AD203B41FA5}">
                      <a16:colId xmlns:a16="http://schemas.microsoft.com/office/drawing/2014/main" val="4124938682"/>
                    </a:ext>
                  </a:extLst>
                </a:gridCol>
                <a:gridCol w="329184">
                  <a:extLst>
                    <a:ext uri="{9D8B030D-6E8A-4147-A177-3AD203B41FA5}">
                      <a16:colId xmlns:a16="http://schemas.microsoft.com/office/drawing/2014/main" val="2790570722"/>
                    </a:ext>
                  </a:extLst>
                </a:gridCol>
                <a:gridCol w="329184">
                  <a:extLst>
                    <a:ext uri="{9D8B030D-6E8A-4147-A177-3AD203B41FA5}">
                      <a16:colId xmlns:a16="http://schemas.microsoft.com/office/drawing/2014/main" val="1698529361"/>
                    </a:ext>
                  </a:extLst>
                </a:gridCol>
                <a:gridCol w="329184">
                  <a:extLst>
                    <a:ext uri="{9D8B030D-6E8A-4147-A177-3AD203B41FA5}">
                      <a16:colId xmlns:a16="http://schemas.microsoft.com/office/drawing/2014/main" val="1660037286"/>
                    </a:ext>
                  </a:extLst>
                </a:gridCol>
                <a:gridCol w="329184">
                  <a:extLst>
                    <a:ext uri="{9D8B030D-6E8A-4147-A177-3AD203B41FA5}">
                      <a16:colId xmlns:a16="http://schemas.microsoft.com/office/drawing/2014/main" val="3383983919"/>
                    </a:ext>
                  </a:extLst>
                </a:gridCol>
                <a:gridCol w="329184">
                  <a:extLst>
                    <a:ext uri="{9D8B030D-6E8A-4147-A177-3AD203B41FA5}">
                      <a16:colId xmlns:a16="http://schemas.microsoft.com/office/drawing/2014/main" val="29994264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extLst>
                  <a:ext uri="{0D108BD9-81ED-4DB2-BD59-A6C34878D82A}">
                    <a16:rowId xmlns:a16="http://schemas.microsoft.com/office/drawing/2014/main" val="1271568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 PBS News - 2024-11-24 20:45:43</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วันนี้ (24 พ.ย. 2567) พลเอกหญิง สมเด็จพระนางเจ้าสุทิดา พัชรสุธาพิมลลักษณ พระบรมราชินี ทรงร่วมซ้อมพิธีการสวนสนามและถวายสัตย์ปฏิญาณตนของทหารรักษาพระองค์เนื่องในโอกาสพระราชพิธีมหามงคลเฉลิมพระชนมพรรษาพระบาทสมเด็จพระเจ้าอยู่หัว ครบ 6 รอบ 28 กรกฎาคม 2567 “ราชวัลลภ เทิดไท้จอมราชา 72 พรรษามหามงคล” ณ พระลานพระราชวังดุสิต
#พิธีการสวนสนาม #ซ้อมพิธีการสวนสนาม #ถวายสัตย์ปฏิญาณ #ราชวัลลภเทิดไท้จอมราชา72พรรษามหามงคล #ข่าวไทยพีบีเอส #ข่าวที่คุณวางใจ #</a:t>
                      </a:r>
                      <a:r>
                        <a:rPr kumimoji="0" lang="en-US" sz="1000" b="0" i="0" u="none" strike="noStrike" kern="1200" cap="none" spc="0" normalizeH="0" baseline="0" noProof="0">
                          <a:ln>
                            <a:noFill/>
                          </a:ln>
                          <a:solidFill>
                            <a:prstClr val="black"/>
                          </a:solidFill>
                          <a:effectLst/>
                          <a:uLnTx/>
                          <a:uFillTx/>
                          <a:latin typeface="Calibri"/>
                          <a:ea typeface="+mn-ea"/>
                          <a:cs typeface="+mn-cs"/>
                        </a:rPr>
                        <a:t>ThaiPBSnews #ThaiPBS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https://quintly-eu-image-storage.s3.amazonaws.com/be99982d89d9557a151b99de1d855c05/3206adf93bba7f84fdec814bf605a565.jpg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25.11.2024 07:13:47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57388397"/>
                  </a:ext>
                </a:extLst>
              </a:tr>
            </a:tbl>
          </a:graphicData>
        </a:graphic>
      </p:graphicFrame>
      <p:sp>
        <p:nvSpPr>
          <p:cNvPr id="4" name="Text Placeholder 3">
            <a:extLst>
              <a:ext uri="{FF2B5EF4-FFF2-40B4-BE49-F238E27FC236}">
                <a16:creationId xmlns:a16="http://schemas.microsoft.com/office/drawing/2014/main" id="{03306B43-7696-4C52-85F5-3D427E49F774}"/>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17924485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E0F92-D150-4757-806E-A58E66B65EA3}"/>
              </a:ext>
            </a:extLst>
          </p:cNvPr>
          <p:cNvSpPr>
            <a:spLocks noGrp="1"/>
          </p:cNvSpPr>
          <p:nvPr>
            <p:ph type="title"/>
          </p:nvPr>
        </p:nvSpPr>
        <p:spPr/>
        <p:txBody>
          <a:bodyPr/>
          <a:lstStyle/>
          <a:p>
            <a:r>
              <a:rPr lang="en-US"/>
              <a:t>Facebook Thai PBS Facebook Overview | All profiles - 21 of 26</a:t>
            </a:r>
          </a:p>
        </p:txBody>
      </p:sp>
      <p:graphicFrame>
        <p:nvGraphicFramePr>
          <p:cNvPr id="5" name="Table Placeholder 4">
            <a:extLst>
              <a:ext uri="{FF2B5EF4-FFF2-40B4-BE49-F238E27FC236}">
                <a16:creationId xmlns:a16="http://schemas.microsoft.com/office/drawing/2014/main" id="{A21D025D-F8A8-443B-ADCD-60A9EF24B8F6}"/>
              </a:ext>
            </a:extLst>
          </p:cNvPr>
          <p:cNvGraphicFramePr>
            <a:graphicFrameLocks noGrp="1"/>
          </p:cNvGraphicFramePr>
          <p:nvPr>
            <p:ph type="tbl" sz="quarter" idx="13"/>
            <p:extLst>
              <p:ext uri="{D42A27DB-BD31-4B8C-83A1-F6EECF244321}">
                <p14:modId xmlns:p14="http://schemas.microsoft.com/office/powerpoint/2010/main" val="42535024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1138589"/>
                    </a:ext>
                  </a:extLst>
                </a:gridCol>
                <a:gridCol w="1399032">
                  <a:extLst>
                    <a:ext uri="{9D8B030D-6E8A-4147-A177-3AD203B41FA5}">
                      <a16:colId xmlns:a16="http://schemas.microsoft.com/office/drawing/2014/main" val="1977883214"/>
                    </a:ext>
                  </a:extLst>
                </a:gridCol>
                <a:gridCol w="493776">
                  <a:extLst>
                    <a:ext uri="{9D8B030D-6E8A-4147-A177-3AD203B41FA5}">
                      <a16:colId xmlns:a16="http://schemas.microsoft.com/office/drawing/2014/main" val="3519064347"/>
                    </a:ext>
                  </a:extLst>
                </a:gridCol>
                <a:gridCol w="329184">
                  <a:extLst>
                    <a:ext uri="{9D8B030D-6E8A-4147-A177-3AD203B41FA5}">
                      <a16:colId xmlns:a16="http://schemas.microsoft.com/office/drawing/2014/main" val="273008514"/>
                    </a:ext>
                  </a:extLst>
                </a:gridCol>
                <a:gridCol w="329184">
                  <a:extLst>
                    <a:ext uri="{9D8B030D-6E8A-4147-A177-3AD203B41FA5}">
                      <a16:colId xmlns:a16="http://schemas.microsoft.com/office/drawing/2014/main" val="3018458103"/>
                    </a:ext>
                  </a:extLst>
                </a:gridCol>
                <a:gridCol w="329184">
                  <a:extLst>
                    <a:ext uri="{9D8B030D-6E8A-4147-A177-3AD203B41FA5}">
                      <a16:colId xmlns:a16="http://schemas.microsoft.com/office/drawing/2014/main" val="4194842756"/>
                    </a:ext>
                  </a:extLst>
                </a:gridCol>
                <a:gridCol w="329184">
                  <a:extLst>
                    <a:ext uri="{9D8B030D-6E8A-4147-A177-3AD203B41FA5}">
                      <a16:colId xmlns:a16="http://schemas.microsoft.com/office/drawing/2014/main" val="2311949604"/>
                    </a:ext>
                  </a:extLst>
                </a:gridCol>
                <a:gridCol w="329184">
                  <a:extLst>
                    <a:ext uri="{9D8B030D-6E8A-4147-A177-3AD203B41FA5}">
                      <a16:colId xmlns:a16="http://schemas.microsoft.com/office/drawing/2014/main" val="2920471304"/>
                    </a:ext>
                  </a:extLst>
                </a:gridCol>
                <a:gridCol w="329184">
                  <a:extLst>
                    <a:ext uri="{9D8B030D-6E8A-4147-A177-3AD203B41FA5}">
                      <a16:colId xmlns:a16="http://schemas.microsoft.com/office/drawing/2014/main" val="1707942689"/>
                    </a:ext>
                  </a:extLst>
                </a:gridCol>
                <a:gridCol w="329184">
                  <a:extLst>
                    <a:ext uri="{9D8B030D-6E8A-4147-A177-3AD203B41FA5}">
                      <a16:colId xmlns:a16="http://schemas.microsoft.com/office/drawing/2014/main" val="3729923662"/>
                    </a:ext>
                  </a:extLst>
                </a:gridCol>
                <a:gridCol w="329184">
                  <a:extLst>
                    <a:ext uri="{9D8B030D-6E8A-4147-A177-3AD203B41FA5}">
                      <a16:colId xmlns:a16="http://schemas.microsoft.com/office/drawing/2014/main" val="377055972"/>
                    </a:ext>
                  </a:extLst>
                </a:gridCol>
                <a:gridCol w="329184">
                  <a:extLst>
                    <a:ext uri="{9D8B030D-6E8A-4147-A177-3AD203B41FA5}">
                      <a16:colId xmlns:a16="http://schemas.microsoft.com/office/drawing/2014/main" val="180185832"/>
                    </a:ext>
                  </a:extLst>
                </a:gridCol>
                <a:gridCol w="329184">
                  <a:extLst>
                    <a:ext uri="{9D8B030D-6E8A-4147-A177-3AD203B41FA5}">
                      <a16:colId xmlns:a16="http://schemas.microsoft.com/office/drawing/2014/main" val="3888102769"/>
                    </a:ext>
                  </a:extLst>
                </a:gridCol>
                <a:gridCol w="329184">
                  <a:extLst>
                    <a:ext uri="{9D8B030D-6E8A-4147-A177-3AD203B41FA5}">
                      <a16:colId xmlns:a16="http://schemas.microsoft.com/office/drawing/2014/main" val="579353187"/>
                    </a:ext>
                  </a:extLst>
                </a:gridCol>
                <a:gridCol w="329184">
                  <a:extLst>
                    <a:ext uri="{9D8B030D-6E8A-4147-A177-3AD203B41FA5}">
                      <a16:colId xmlns:a16="http://schemas.microsoft.com/office/drawing/2014/main" val="3154922384"/>
                    </a:ext>
                  </a:extLst>
                </a:gridCol>
                <a:gridCol w="329184">
                  <a:extLst>
                    <a:ext uri="{9D8B030D-6E8A-4147-A177-3AD203B41FA5}">
                      <a16:colId xmlns:a16="http://schemas.microsoft.com/office/drawing/2014/main" val="1006859679"/>
                    </a:ext>
                  </a:extLst>
                </a:gridCol>
                <a:gridCol w="329184">
                  <a:extLst>
                    <a:ext uri="{9D8B030D-6E8A-4147-A177-3AD203B41FA5}">
                      <a16:colId xmlns:a16="http://schemas.microsoft.com/office/drawing/2014/main" val="18540255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extLst>
                  <a:ext uri="{0D108BD9-81ED-4DB2-BD59-A6C34878D82A}">
                    <a16:rowId xmlns:a16="http://schemas.microsoft.com/office/drawing/2014/main" val="1450143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 PBS - 2024-11-24 20:45:03</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รายการ #เรื่องเล่าข้างเตาถ่าน ชวนฟังเรื่องราวของ #ซังกุงสูงสุด แห่งราชสำนักสยาม หรือผู้ดูแลห้องพระเครื่องต้นใหญ่ในสมัย #รัชกาลที่5 มีความเป็นมาและน่าสนใจอย่างไร ไปฟังกันค่ะ
.
คลิกฟัง </a:t>
                      </a:r>
                      <a:r>
                        <a:rPr kumimoji="0" lang="en-US" sz="1000" b="0" i="0" u="none" strike="noStrike" kern="1200" cap="none" spc="0" normalizeH="0" baseline="0" noProof="0">
                          <a:ln>
                            <a:noFill/>
                          </a:ln>
                          <a:solidFill>
                            <a:prstClr val="black"/>
                          </a:solidFill>
                          <a:effectLst/>
                          <a:uLnTx/>
                          <a:uFillTx/>
                          <a:latin typeface="Calibri"/>
                          <a:ea typeface="+mn-ea"/>
                          <a:cs typeface="+mn-cs"/>
                        </a:rPr>
                        <a:t>Podcast 📱💻
🎧 Website | https://thaip.bs/tasteandtales
📱Application | https://thaip.bs/AppThaiPBSPodcast
▶ YouTube | https://thaip.bs/tasteandtalesyt
🎧 SoundCloud | https://thaip.bs/tasteandtalessc
🎧 Spotify | https://thaip.bs/tasteandtalessp
🎧 Apple Podcast | https://thaip.bs/tasteandtalesap
.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ติดตามเพจ </a:t>
                      </a:r>
                      <a:r>
                        <a:rPr kumimoji="0" lang="en-US" sz="1000" b="0" i="0" u="none" strike="noStrike" kern="1200" cap="none" spc="0" normalizeH="0" baseline="0" noProof="0">
                          <a:ln>
                            <a:noFill/>
                          </a:ln>
                          <a:solidFill>
                            <a:prstClr val="black"/>
                          </a:solidFill>
                          <a:effectLst/>
                          <a:uLnTx/>
                          <a:uFillTx/>
                          <a:latin typeface="Calibri"/>
                          <a:ea typeface="+mn-ea"/>
                          <a:cs typeface="+mn-cs"/>
                        </a:rPr>
                        <a:t>Thai PBS Podcast
Facebook | https://thaip.bs/thaipbspodcastfb 
Instagram | https://thaip.bs/thaipbspodcastig 
X | https://thaip.bs/thaipbspodcastx
.
#ThaiPBSPodcast
#ThaiPBS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https://quintly-eu-image-storage.s3.amazonaws.com/0adedb716f3db04d08cbd9d38524ba0f/f35d02422cb455cd26a272b16c8ba7af.jpg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25.11.2024 07:13:42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6165680"/>
                  </a:ext>
                </a:extLst>
              </a:tr>
            </a:tbl>
          </a:graphicData>
        </a:graphic>
      </p:graphicFrame>
      <p:sp>
        <p:nvSpPr>
          <p:cNvPr id="4" name="Text Placeholder 3">
            <a:extLst>
              <a:ext uri="{FF2B5EF4-FFF2-40B4-BE49-F238E27FC236}">
                <a16:creationId xmlns:a16="http://schemas.microsoft.com/office/drawing/2014/main" id="{D81C2B22-70FE-4640-90BF-F9B3688C952C}"/>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9770001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611EB-35D2-4463-BD56-0E807A25211C}"/>
              </a:ext>
            </a:extLst>
          </p:cNvPr>
          <p:cNvSpPr>
            <a:spLocks noGrp="1"/>
          </p:cNvSpPr>
          <p:nvPr>
            <p:ph type="title"/>
          </p:nvPr>
        </p:nvSpPr>
        <p:spPr/>
        <p:txBody>
          <a:bodyPr/>
          <a:lstStyle/>
          <a:p>
            <a:r>
              <a:rPr lang="en-US"/>
              <a:t>Facebook Thai PBS Facebook Overview | All profiles - 22 of 26</a:t>
            </a:r>
          </a:p>
        </p:txBody>
      </p:sp>
      <p:graphicFrame>
        <p:nvGraphicFramePr>
          <p:cNvPr id="5" name="Table Placeholder 4">
            <a:extLst>
              <a:ext uri="{FF2B5EF4-FFF2-40B4-BE49-F238E27FC236}">
                <a16:creationId xmlns:a16="http://schemas.microsoft.com/office/drawing/2014/main" id="{7217791B-9FB7-4373-90EC-33CE8C219791}"/>
              </a:ext>
            </a:extLst>
          </p:cNvPr>
          <p:cNvGraphicFramePr>
            <a:graphicFrameLocks noGrp="1"/>
          </p:cNvGraphicFramePr>
          <p:nvPr>
            <p:ph type="tbl" sz="quarter" idx="13"/>
            <p:extLst>
              <p:ext uri="{D42A27DB-BD31-4B8C-83A1-F6EECF244321}">
                <p14:modId xmlns:p14="http://schemas.microsoft.com/office/powerpoint/2010/main" val="390463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457199899"/>
                    </a:ext>
                  </a:extLst>
                </a:gridCol>
                <a:gridCol w="1399032">
                  <a:extLst>
                    <a:ext uri="{9D8B030D-6E8A-4147-A177-3AD203B41FA5}">
                      <a16:colId xmlns:a16="http://schemas.microsoft.com/office/drawing/2014/main" val="1685950311"/>
                    </a:ext>
                  </a:extLst>
                </a:gridCol>
                <a:gridCol w="493776">
                  <a:extLst>
                    <a:ext uri="{9D8B030D-6E8A-4147-A177-3AD203B41FA5}">
                      <a16:colId xmlns:a16="http://schemas.microsoft.com/office/drawing/2014/main" val="1647837924"/>
                    </a:ext>
                  </a:extLst>
                </a:gridCol>
                <a:gridCol w="329184">
                  <a:extLst>
                    <a:ext uri="{9D8B030D-6E8A-4147-A177-3AD203B41FA5}">
                      <a16:colId xmlns:a16="http://schemas.microsoft.com/office/drawing/2014/main" val="2291451091"/>
                    </a:ext>
                  </a:extLst>
                </a:gridCol>
                <a:gridCol w="329184">
                  <a:extLst>
                    <a:ext uri="{9D8B030D-6E8A-4147-A177-3AD203B41FA5}">
                      <a16:colId xmlns:a16="http://schemas.microsoft.com/office/drawing/2014/main" val="3472224285"/>
                    </a:ext>
                  </a:extLst>
                </a:gridCol>
                <a:gridCol w="329184">
                  <a:extLst>
                    <a:ext uri="{9D8B030D-6E8A-4147-A177-3AD203B41FA5}">
                      <a16:colId xmlns:a16="http://schemas.microsoft.com/office/drawing/2014/main" val="478059555"/>
                    </a:ext>
                  </a:extLst>
                </a:gridCol>
                <a:gridCol w="329184">
                  <a:extLst>
                    <a:ext uri="{9D8B030D-6E8A-4147-A177-3AD203B41FA5}">
                      <a16:colId xmlns:a16="http://schemas.microsoft.com/office/drawing/2014/main" val="977183988"/>
                    </a:ext>
                  </a:extLst>
                </a:gridCol>
                <a:gridCol w="329184">
                  <a:extLst>
                    <a:ext uri="{9D8B030D-6E8A-4147-A177-3AD203B41FA5}">
                      <a16:colId xmlns:a16="http://schemas.microsoft.com/office/drawing/2014/main" val="2090987039"/>
                    </a:ext>
                  </a:extLst>
                </a:gridCol>
                <a:gridCol w="329184">
                  <a:extLst>
                    <a:ext uri="{9D8B030D-6E8A-4147-A177-3AD203B41FA5}">
                      <a16:colId xmlns:a16="http://schemas.microsoft.com/office/drawing/2014/main" val="2762581459"/>
                    </a:ext>
                  </a:extLst>
                </a:gridCol>
                <a:gridCol w="329184">
                  <a:extLst>
                    <a:ext uri="{9D8B030D-6E8A-4147-A177-3AD203B41FA5}">
                      <a16:colId xmlns:a16="http://schemas.microsoft.com/office/drawing/2014/main" val="2064533617"/>
                    </a:ext>
                  </a:extLst>
                </a:gridCol>
                <a:gridCol w="329184">
                  <a:extLst>
                    <a:ext uri="{9D8B030D-6E8A-4147-A177-3AD203B41FA5}">
                      <a16:colId xmlns:a16="http://schemas.microsoft.com/office/drawing/2014/main" val="231655465"/>
                    </a:ext>
                  </a:extLst>
                </a:gridCol>
                <a:gridCol w="329184">
                  <a:extLst>
                    <a:ext uri="{9D8B030D-6E8A-4147-A177-3AD203B41FA5}">
                      <a16:colId xmlns:a16="http://schemas.microsoft.com/office/drawing/2014/main" val="2608289414"/>
                    </a:ext>
                  </a:extLst>
                </a:gridCol>
                <a:gridCol w="329184">
                  <a:extLst>
                    <a:ext uri="{9D8B030D-6E8A-4147-A177-3AD203B41FA5}">
                      <a16:colId xmlns:a16="http://schemas.microsoft.com/office/drawing/2014/main" val="123750368"/>
                    </a:ext>
                  </a:extLst>
                </a:gridCol>
                <a:gridCol w="329184">
                  <a:extLst>
                    <a:ext uri="{9D8B030D-6E8A-4147-A177-3AD203B41FA5}">
                      <a16:colId xmlns:a16="http://schemas.microsoft.com/office/drawing/2014/main" val="2908416580"/>
                    </a:ext>
                  </a:extLst>
                </a:gridCol>
                <a:gridCol w="329184">
                  <a:extLst>
                    <a:ext uri="{9D8B030D-6E8A-4147-A177-3AD203B41FA5}">
                      <a16:colId xmlns:a16="http://schemas.microsoft.com/office/drawing/2014/main" val="1117203229"/>
                    </a:ext>
                  </a:extLst>
                </a:gridCol>
                <a:gridCol w="329184">
                  <a:extLst>
                    <a:ext uri="{9D8B030D-6E8A-4147-A177-3AD203B41FA5}">
                      <a16:colId xmlns:a16="http://schemas.microsoft.com/office/drawing/2014/main" val="1105656579"/>
                    </a:ext>
                  </a:extLst>
                </a:gridCol>
                <a:gridCol w="329184">
                  <a:extLst>
                    <a:ext uri="{9D8B030D-6E8A-4147-A177-3AD203B41FA5}">
                      <a16:colId xmlns:a16="http://schemas.microsoft.com/office/drawing/2014/main" val="38103049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extLst>
                  <a:ext uri="{0D108BD9-81ED-4DB2-BD59-A6C34878D82A}">
                    <a16:rowId xmlns:a16="http://schemas.microsoft.com/office/drawing/2014/main" val="1190181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ALTV </a:t>
                      </a:r>
                      <a:r>
                        <a:rPr kumimoji="0" lang="th-TH" sz="1000" b="1"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ช่อง 4 ทีวีเรียนสนุก - 2024-11-24 20:38:54</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
 [</a:t>
                      </a:r>
                      <a:r>
                        <a:rPr kumimoji="0" lang="en-US" sz="1000" b="0" i="0" u="none" strike="noStrike" kern="1200" cap="none" spc="0" normalizeH="0" baseline="0" noProof="0">
                          <a:ln>
                            <a:noFill/>
                          </a:ln>
                          <a:solidFill>
                            <a:prstClr val="black"/>
                          </a:solidFill>
                          <a:effectLst/>
                          <a:uLnTx/>
                          <a:uFillTx/>
                          <a:latin typeface="Calibri"/>
                          <a:ea typeface="+mn-ea"/>
                          <a:cs typeface="+mn-cs"/>
                        </a:rPr>
                        <a:t>Live] 21.00 - 22.00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น. #</a:t>
                      </a:r>
                      <a:r>
                        <a:rPr kumimoji="0" lang="en-US" sz="1000" b="0" i="0" u="none" strike="noStrike" kern="1200" cap="none" spc="0" normalizeH="0" baseline="0" noProof="0">
                          <a:ln>
                            <a:noFill/>
                          </a:ln>
                          <a:solidFill>
                            <a:prstClr val="black"/>
                          </a:solidFill>
                          <a:effectLst/>
                          <a:uLnTx/>
                          <a:uFillTx/>
                          <a:latin typeface="Calibri"/>
                          <a:ea typeface="+mn-ea"/>
                          <a:cs typeface="+mn-cs"/>
                        </a:rPr>
                        <a:t>EasyPass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คลาสทักษะและความถนัด (24 พ.ย.67) #</a:t>
                      </a:r>
                      <a:r>
                        <a:rPr kumimoji="0" lang="en-US" sz="1000" b="0" i="0" u="none" strike="noStrike" kern="1200" cap="none" spc="0" normalizeH="0" baseline="0" noProof="0">
                          <a:ln>
                            <a:noFill/>
                          </a:ln>
                          <a:solidFill>
                            <a:prstClr val="black"/>
                          </a:solidFill>
                          <a:effectLst/>
                          <a:uLnTx/>
                          <a:uFillTx/>
                          <a:latin typeface="Calibri"/>
                          <a:ea typeface="+mn-ea"/>
                          <a:cs typeface="+mn-cs"/>
                        </a:rPr>
                        <a:t>TPAT 1 Part 1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และ 2
</a:t>
                      </a:r>
                      <a:r>
                        <a:rPr kumimoji="0" lang="en-US" sz="1000" b="0" i="0" u="none" strike="noStrike" kern="1200" cap="none" spc="0" normalizeH="0" baseline="0" noProof="0">
                          <a:ln>
                            <a:noFill/>
                          </a:ln>
                          <a:solidFill>
                            <a:prstClr val="black"/>
                          </a:solidFill>
                          <a:effectLst/>
                          <a:uLnTx/>
                          <a:uFillTx/>
                          <a:latin typeface="Calibri"/>
                          <a:ea typeface="+mn-ea"/>
                          <a:cs typeface="+mn-cs"/>
                        </a:rPr>
                        <a:t>TPAT 1 Part 1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คลิปนี้จะพามาดูภาพรวมข้อสอบ </a:t>
                      </a:r>
                      <a:r>
                        <a:rPr kumimoji="0" lang="en-US" sz="1000" b="0" i="0" u="none" strike="noStrike" kern="1200" cap="none" spc="0" normalizeH="0" baseline="0" noProof="0">
                          <a:ln>
                            <a:noFill/>
                          </a:ln>
                          <a:solidFill>
                            <a:prstClr val="black"/>
                          </a:solidFill>
                          <a:effectLst/>
                          <a:uLnTx/>
                          <a:uFillTx/>
                          <a:latin typeface="Calibri"/>
                          <a:ea typeface="+mn-ea"/>
                          <a:cs typeface="+mn-cs"/>
                        </a:rPr>
                        <a:t>TPAT 1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พาร์ตเชาวน์ปัญญาและแนะนำเป้าคะแนนเซฟโซนที่ผู้เรียนต้องทำให้ได้ สอนวางแผนเก็บเนื้อหาพาร์ตเชาวน์ปัญญา
</a:t>
                      </a:r>
                      <a:r>
                        <a:rPr kumimoji="0" lang="en-US" sz="1000" b="0" i="0" u="none" strike="noStrike" kern="1200" cap="none" spc="0" normalizeH="0" baseline="0" noProof="0">
                          <a:ln>
                            <a:noFill/>
                          </a:ln>
                          <a:solidFill>
                            <a:prstClr val="black"/>
                          </a:solidFill>
                          <a:effectLst/>
                          <a:uLnTx/>
                          <a:uFillTx/>
                          <a:latin typeface="Calibri"/>
                          <a:ea typeface="+mn-ea"/>
                          <a:cs typeface="+mn-cs"/>
                        </a:rPr>
                        <a:t>TPAT 1 Part 2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สอนทำข้อสอบพาร์ตเชาวน์ปัญญากลุ่มออกปานกลาง และกลุ่มออกน้อย โดยจะเน้นสอนเทคนิคในการทำข้อสอบแต่ละหัวข้อ การสังเกตโจทย์ และการเดาทิศทางของโจทย์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รับชมได้ทาง #</a:t>
                      </a:r>
                      <a:r>
                        <a:rPr kumimoji="0" lang="en-US" sz="1000" b="0" i="0" u="none" strike="noStrike" kern="1200" cap="none" spc="0" normalizeH="0" baseline="0" noProof="0">
                          <a:ln>
                            <a:noFill/>
                          </a:ln>
                          <a:solidFill>
                            <a:prstClr val="black"/>
                          </a:solidFill>
                          <a:effectLst/>
                          <a:uLnTx/>
                          <a:uFillTx/>
                          <a:latin typeface="Calibri"/>
                          <a:ea typeface="+mn-ea"/>
                          <a:cs typeface="+mn-cs"/>
                        </a:rPr>
                        <a:t>ALTV</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ช่อง4ทีวีเรียนสนุก #ช่องหมายเลข4
หรือรับชมทางออนไลน์
● </a:t>
                      </a:r>
                      <a:r>
                        <a:rPr kumimoji="0" lang="en-US" sz="1000" b="0" i="0" u="none" strike="noStrike" kern="1200" cap="none" spc="0" normalizeH="0" baseline="0" noProof="0">
                          <a:ln>
                            <a:noFill/>
                          </a:ln>
                          <a:solidFill>
                            <a:prstClr val="black"/>
                          </a:solidFill>
                          <a:effectLst/>
                          <a:uLnTx/>
                          <a:uFillTx/>
                          <a:latin typeface="Calibri"/>
                          <a:ea typeface="+mn-ea"/>
                          <a:cs typeface="+mn-cs"/>
                        </a:rPr>
                        <a:t>Website : www.ALTV.tv/EasyPassEasyClass
● YouTube : www.youtube.com/ALTV
● Facebook : www.facebook.com/ALTV4
●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เพิ่มเพื่อนทาง </a:t>
                      </a:r>
                      <a:r>
                        <a:rPr kumimoji="0" lang="en-US" sz="1000" b="0" i="0" u="none" strike="noStrike" kern="1200" cap="none" spc="0" normalizeH="0" baseline="0" noProof="0">
                          <a:ln>
                            <a:noFill/>
                          </a:ln>
                          <a:solidFill>
                            <a:prstClr val="black"/>
                          </a:solidFill>
                          <a:effectLst/>
                          <a:uLnTx/>
                          <a:uFillTx/>
                          <a:latin typeface="Calibri"/>
                          <a:ea typeface="+mn-ea"/>
                          <a:cs typeface="+mn-cs"/>
                        </a:rPr>
                        <a:t>LINE : www.ALTV.tv/AddLINE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https://quintly-eu-image-storage.s3.amazonaws.com/8c064dc3cea3cac732457a7305d5ae1e/91d03bb8bc60b408f16fd332a2049c67.jpg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25.11.2024 07:13:53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925952483"/>
                  </a:ext>
                </a:extLst>
              </a:tr>
            </a:tbl>
          </a:graphicData>
        </a:graphic>
      </p:graphicFrame>
      <p:sp>
        <p:nvSpPr>
          <p:cNvPr id="4" name="Text Placeholder 3">
            <a:extLst>
              <a:ext uri="{FF2B5EF4-FFF2-40B4-BE49-F238E27FC236}">
                <a16:creationId xmlns:a16="http://schemas.microsoft.com/office/drawing/2014/main" id="{46B2459C-0F0E-49C4-AD49-4BD333835B24}"/>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25239090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DBB37-970D-412D-94A6-4E50201C4A83}"/>
              </a:ext>
            </a:extLst>
          </p:cNvPr>
          <p:cNvSpPr>
            <a:spLocks noGrp="1"/>
          </p:cNvSpPr>
          <p:nvPr>
            <p:ph type="title"/>
          </p:nvPr>
        </p:nvSpPr>
        <p:spPr/>
        <p:txBody>
          <a:bodyPr/>
          <a:lstStyle/>
          <a:p>
            <a:r>
              <a:rPr lang="en-US"/>
              <a:t>Facebook Thai PBS Facebook Overview | All profiles - 23 of 26</a:t>
            </a:r>
          </a:p>
        </p:txBody>
      </p:sp>
      <p:graphicFrame>
        <p:nvGraphicFramePr>
          <p:cNvPr id="5" name="Table Placeholder 4">
            <a:extLst>
              <a:ext uri="{FF2B5EF4-FFF2-40B4-BE49-F238E27FC236}">
                <a16:creationId xmlns:a16="http://schemas.microsoft.com/office/drawing/2014/main" id="{16A950D7-E969-4454-A9B7-EA858E293C2A}"/>
              </a:ext>
            </a:extLst>
          </p:cNvPr>
          <p:cNvGraphicFramePr>
            <a:graphicFrameLocks noGrp="1"/>
          </p:cNvGraphicFramePr>
          <p:nvPr>
            <p:ph type="tbl" sz="quarter" idx="13"/>
            <p:extLst>
              <p:ext uri="{D42A27DB-BD31-4B8C-83A1-F6EECF244321}">
                <p14:modId xmlns:p14="http://schemas.microsoft.com/office/powerpoint/2010/main" val="2405000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046098554"/>
                    </a:ext>
                  </a:extLst>
                </a:gridCol>
                <a:gridCol w="1399032">
                  <a:extLst>
                    <a:ext uri="{9D8B030D-6E8A-4147-A177-3AD203B41FA5}">
                      <a16:colId xmlns:a16="http://schemas.microsoft.com/office/drawing/2014/main" val="1188206378"/>
                    </a:ext>
                  </a:extLst>
                </a:gridCol>
                <a:gridCol w="493776">
                  <a:extLst>
                    <a:ext uri="{9D8B030D-6E8A-4147-A177-3AD203B41FA5}">
                      <a16:colId xmlns:a16="http://schemas.microsoft.com/office/drawing/2014/main" val="1292877899"/>
                    </a:ext>
                  </a:extLst>
                </a:gridCol>
                <a:gridCol w="329184">
                  <a:extLst>
                    <a:ext uri="{9D8B030D-6E8A-4147-A177-3AD203B41FA5}">
                      <a16:colId xmlns:a16="http://schemas.microsoft.com/office/drawing/2014/main" val="1049275725"/>
                    </a:ext>
                  </a:extLst>
                </a:gridCol>
                <a:gridCol w="329184">
                  <a:extLst>
                    <a:ext uri="{9D8B030D-6E8A-4147-A177-3AD203B41FA5}">
                      <a16:colId xmlns:a16="http://schemas.microsoft.com/office/drawing/2014/main" val="3523486151"/>
                    </a:ext>
                  </a:extLst>
                </a:gridCol>
                <a:gridCol w="329184">
                  <a:extLst>
                    <a:ext uri="{9D8B030D-6E8A-4147-A177-3AD203B41FA5}">
                      <a16:colId xmlns:a16="http://schemas.microsoft.com/office/drawing/2014/main" val="1567041651"/>
                    </a:ext>
                  </a:extLst>
                </a:gridCol>
                <a:gridCol w="329184">
                  <a:extLst>
                    <a:ext uri="{9D8B030D-6E8A-4147-A177-3AD203B41FA5}">
                      <a16:colId xmlns:a16="http://schemas.microsoft.com/office/drawing/2014/main" val="120311970"/>
                    </a:ext>
                  </a:extLst>
                </a:gridCol>
                <a:gridCol w="329184">
                  <a:extLst>
                    <a:ext uri="{9D8B030D-6E8A-4147-A177-3AD203B41FA5}">
                      <a16:colId xmlns:a16="http://schemas.microsoft.com/office/drawing/2014/main" val="434517395"/>
                    </a:ext>
                  </a:extLst>
                </a:gridCol>
                <a:gridCol w="329184">
                  <a:extLst>
                    <a:ext uri="{9D8B030D-6E8A-4147-A177-3AD203B41FA5}">
                      <a16:colId xmlns:a16="http://schemas.microsoft.com/office/drawing/2014/main" val="4283585597"/>
                    </a:ext>
                  </a:extLst>
                </a:gridCol>
                <a:gridCol w="329184">
                  <a:extLst>
                    <a:ext uri="{9D8B030D-6E8A-4147-A177-3AD203B41FA5}">
                      <a16:colId xmlns:a16="http://schemas.microsoft.com/office/drawing/2014/main" val="1024610280"/>
                    </a:ext>
                  </a:extLst>
                </a:gridCol>
                <a:gridCol w="329184">
                  <a:extLst>
                    <a:ext uri="{9D8B030D-6E8A-4147-A177-3AD203B41FA5}">
                      <a16:colId xmlns:a16="http://schemas.microsoft.com/office/drawing/2014/main" val="126415142"/>
                    </a:ext>
                  </a:extLst>
                </a:gridCol>
                <a:gridCol w="329184">
                  <a:extLst>
                    <a:ext uri="{9D8B030D-6E8A-4147-A177-3AD203B41FA5}">
                      <a16:colId xmlns:a16="http://schemas.microsoft.com/office/drawing/2014/main" val="1159364492"/>
                    </a:ext>
                  </a:extLst>
                </a:gridCol>
                <a:gridCol w="329184">
                  <a:extLst>
                    <a:ext uri="{9D8B030D-6E8A-4147-A177-3AD203B41FA5}">
                      <a16:colId xmlns:a16="http://schemas.microsoft.com/office/drawing/2014/main" val="1987265113"/>
                    </a:ext>
                  </a:extLst>
                </a:gridCol>
                <a:gridCol w="329184">
                  <a:extLst>
                    <a:ext uri="{9D8B030D-6E8A-4147-A177-3AD203B41FA5}">
                      <a16:colId xmlns:a16="http://schemas.microsoft.com/office/drawing/2014/main" val="1753533228"/>
                    </a:ext>
                  </a:extLst>
                </a:gridCol>
                <a:gridCol w="329184">
                  <a:extLst>
                    <a:ext uri="{9D8B030D-6E8A-4147-A177-3AD203B41FA5}">
                      <a16:colId xmlns:a16="http://schemas.microsoft.com/office/drawing/2014/main" val="4053558155"/>
                    </a:ext>
                  </a:extLst>
                </a:gridCol>
                <a:gridCol w="329184">
                  <a:extLst>
                    <a:ext uri="{9D8B030D-6E8A-4147-A177-3AD203B41FA5}">
                      <a16:colId xmlns:a16="http://schemas.microsoft.com/office/drawing/2014/main" val="3980602430"/>
                    </a:ext>
                  </a:extLst>
                </a:gridCol>
                <a:gridCol w="329184">
                  <a:extLst>
                    <a:ext uri="{9D8B030D-6E8A-4147-A177-3AD203B41FA5}">
                      <a16:colId xmlns:a16="http://schemas.microsoft.com/office/drawing/2014/main" val="32891552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extLst>
                  <a:ext uri="{0D108BD9-81ED-4DB2-BD59-A6C34878D82A}">
                    <a16:rowId xmlns:a16="http://schemas.microsoft.com/office/drawing/2014/main" val="858021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 PBS - 2024-11-24 20:30:15</a:t>
                      </a:r>
                      <a:r>
                        <a:rPr kumimoji="0" lang="en-US" sz="1000" b="0" i="0" u="none" strike="noStrike" kern="1200" cap="none" spc="0" normalizeH="0" baseline="0" noProof="0">
                          <a:ln>
                            <a:noFill/>
                          </a:ln>
                          <a:solidFill>
                            <a:prstClr val="black"/>
                          </a:solidFill>
                          <a:effectLst/>
                          <a:uLnTx/>
                          <a:uFillTx/>
                          <a:latin typeface="Calibri"/>
                          <a:ea typeface="+mn-ea"/>
                          <a:cs typeface="+mn-cs"/>
                        </a:rPr>
                        <a:t>
 [Live] 20.30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น. #ละคร #หม่อมเป็ดสวรรค์ : ตอนที่ 4 (24 พ.ย. 67)
...​​หลังจาก "หม่อมขำ" กับ "หม่อมสุด" ได้เข้าเฝ้า "พระองค์เจ้าวิลาส" ก็ยิ่งทำให้หม่อมขำถึงกับนอนไม่หลับ เพราะคิดถึงตอนที่พระองค์เจ้าวิลาสได้ฟังเสียง หม่อมสุดท่องกลอนด้วยความเมตตา จนกลัวพระองค์เจ้าวิลาสจะทรงรับหม่อมสุดไปอยู่ที่ตำหนักใหญ่เพียงคนเดียว หม่อมสุดจึงคอยปลอบใจอย่างใกล้ชิด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รับชมได้ทาง #</a:t>
                      </a:r>
                      <a:r>
                        <a:rPr kumimoji="0" lang="en-US" sz="1000" b="0" i="0" u="none" strike="noStrike" kern="1200" cap="none" spc="0" normalizeH="0" baseline="0" noProof="0">
                          <a:ln>
                            <a:noFill/>
                          </a:ln>
                          <a:solidFill>
                            <a:prstClr val="black"/>
                          </a:solidFill>
                          <a:effectLst/>
                          <a:uLnTx/>
                          <a:uFillTx/>
                          <a:latin typeface="Calibri"/>
                          <a:ea typeface="+mn-ea"/>
                          <a:cs typeface="+mn-cs"/>
                        </a:rPr>
                        <a:t>ThaiPBS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ช่องหมายเลข3 หรือรับชมทางออนไลน์
• </a:t>
                      </a:r>
                      <a:r>
                        <a:rPr kumimoji="0" lang="en-US" sz="1000" b="0" i="0" u="none" strike="noStrike" kern="1200" cap="none" spc="0" normalizeH="0" baseline="0" noProof="0">
                          <a:ln>
                            <a:noFill/>
                          </a:ln>
                          <a:solidFill>
                            <a:prstClr val="black"/>
                          </a:solidFill>
                          <a:effectLst/>
                          <a:uLnTx/>
                          <a:uFillTx/>
                          <a:latin typeface="Calibri"/>
                          <a:ea typeface="+mn-ea"/>
                          <a:cs typeface="+mn-cs"/>
                        </a:rPr>
                        <a:t>Website : www.thaipbs.or.th/live
• TikTok : www.tiktok.com/@thaipbs/live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ชมอีกครั้งทาง : </a:t>
                      </a:r>
                      <a:r>
                        <a:rPr kumimoji="0" lang="en-US" sz="1000" b="0" i="0" u="none" strike="noStrike" kern="1200" cap="none" spc="0" normalizeH="0" baseline="0" noProof="0">
                          <a:ln>
                            <a:noFill/>
                          </a:ln>
                          <a:solidFill>
                            <a:prstClr val="black"/>
                          </a:solidFill>
                          <a:effectLst/>
                          <a:uLnTx/>
                          <a:uFillTx/>
                          <a:latin typeface="Calibri"/>
                          <a:ea typeface="+mn-ea"/>
                          <a:cs typeface="+mn-cs"/>
                        </a:rPr>
                        <a:t>www.thaipbs.or.th/MhomPedSawan
• Website : www.VIPA.me
• Application #VIPA : bit.ly/3rJQ7HA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https://quintly-eu-image-storage.s3.amazonaws.com/0adedb716f3db04d08cbd9d38524ba0f/7c22c761c4a9cd31b4224b1c76edbd31.jpg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25.11.2024 07:13:42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574571691"/>
                  </a:ext>
                </a:extLst>
              </a:tr>
            </a:tbl>
          </a:graphicData>
        </a:graphic>
      </p:graphicFrame>
      <p:sp>
        <p:nvSpPr>
          <p:cNvPr id="4" name="Text Placeholder 3">
            <a:extLst>
              <a:ext uri="{FF2B5EF4-FFF2-40B4-BE49-F238E27FC236}">
                <a16:creationId xmlns:a16="http://schemas.microsoft.com/office/drawing/2014/main" id="{5CB6385C-A9A8-4192-93E7-F4901A4C6D6D}"/>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9012167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BE249-53B3-4C57-A884-828FB9940078}"/>
              </a:ext>
            </a:extLst>
          </p:cNvPr>
          <p:cNvSpPr>
            <a:spLocks noGrp="1"/>
          </p:cNvSpPr>
          <p:nvPr>
            <p:ph type="title"/>
          </p:nvPr>
        </p:nvSpPr>
        <p:spPr/>
        <p:txBody>
          <a:bodyPr/>
          <a:lstStyle/>
          <a:p>
            <a:r>
              <a:rPr lang="en-US"/>
              <a:t>Facebook Thai PBS Facebook Overview | All profiles - 24 of 26</a:t>
            </a:r>
          </a:p>
        </p:txBody>
      </p:sp>
      <p:graphicFrame>
        <p:nvGraphicFramePr>
          <p:cNvPr id="5" name="Table Placeholder 4">
            <a:extLst>
              <a:ext uri="{FF2B5EF4-FFF2-40B4-BE49-F238E27FC236}">
                <a16:creationId xmlns:a16="http://schemas.microsoft.com/office/drawing/2014/main" id="{928DB1B1-F8B8-4DC2-9A67-7FA516810656}"/>
              </a:ext>
            </a:extLst>
          </p:cNvPr>
          <p:cNvGraphicFramePr>
            <a:graphicFrameLocks noGrp="1"/>
          </p:cNvGraphicFramePr>
          <p:nvPr>
            <p:ph type="tbl" sz="quarter" idx="13"/>
            <p:extLst>
              <p:ext uri="{D42A27DB-BD31-4B8C-83A1-F6EECF244321}">
                <p14:modId xmlns:p14="http://schemas.microsoft.com/office/powerpoint/2010/main" val="1501132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968444080"/>
                    </a:ext>
                  </a:extLst>
                </a:gridCol>
                <a:gridCol w="1399032">
                  <a:extLst>
                    <a:ext uri="{9D8B030D-6E8A-4147-A177-3AD203B41FA5}">
                      <a16:colId xmlns:a16="http://schemas.microsoft.com/office/drawing/2014/main" val="4010124403"/>
                    </a:ext>
                  </a:extLst>
                </a:gridCol>
                <a:gridCol w="493776">
                  <a:extLst>
                    <a:ext uri="{9D8B030D-6E8A-4147-A177-3AD203B41FA5}">
                      <a16:colId xmlns:a16="http://schemas.microsoft.com/office/drawing/2014/main" val="4046205184"/>
                    </a:ext>
                  </a:extLst>
                </a:gridCol>
                <a:gridCol w="329184">
                  <a:extLst>
                    <a:ext uri="{9D8B030D-6E8A-4147-A177-3AD203B41FA5}">
                      <a16:colId xmlns:a16="http://schemas.microsoft.com/office/drawing/2014/main" val="825227062"/>
                    </a:ext>
                  </a:extLst>
                </a:gridCol>
                <a:gridCol w="329184">
                  <a:extLst>
                    <a:ext uri="{9D8B030D-6E8A-4147-A177-3AD203B41FA5}">
                      <a16:colId xmlns:a16="http://schemas.microsoft.com/office/drawing/2014/main" val="4083744398"/>
                    </a:ext>
                  </a:extLst>
                </a:gridCol>
                <a:gridCol w="329184">
                  <a:extLst>
                    <a:ext uri="{9D8B030D-6E8A-4147-A177-3AD203B41FA5}">
                      <a16:colId xmlns:a16="http://schemas.microsoft.com/office/drawing/2014/main" val="2513446894"/>
                    </a:ext>
                  </a:extLst>
                </a:gridCol>
                <a:gridCol w="329184">
                  <a:extLst>
                    <a:ext uri="{9D8B030D-6E8A-4147-A177-3AD203B41FA5}">
                      <a16:colId xmlns:a16="http://schemas.microsoft.com/office/drawing/2014/main" val="3556467847"/>
                    </a:ext>
                  </a:extLst>
                </a:gridCol>
                <a:gridCol w="329184">
                  <a:extLst>
                    <a:ext uri="{9D8B030D-6E8A-4147-A177-3AD203B41FA5}">
                      <a16:colId xmlns:a16="http://schemas.microsoft.com/office/drawing/2014/main" val="2983351437"/>
                    </a:ext>
                  </a:extLst>
                </a:gridCol>
                <a:gridCol w="329184">
                  <a:extLst>
                    <a:ext uri="{9D8B030D-6E8A-4147-A177-3AD203B41FA5}">
                      <a16:colId xmlns:a16="http://schemas.microsoft.com/office/drawing/2014/main" val="381406867"/>
                    </a:ext>
                  </a:extLst>
                </a:gridCol>
                <a:gridCol w="329184">
                  <a:extLst>
                    <a:ext uri="{9D8B030D-6E8A-4147-A177-3AD203B41FA5}">
                      <a16:colId xmlns:a16="http://schemas.microsoft.com/office/drawing/2014/main" val="111040649"/>
                    </a:ext>
                  </a:extLst>
                </a:gridCol>
                <a:gridCol w="329184">
                  <a:extLst>
                    <a:ext uri="{9D8B030D-6E8A-4147-A177-3AD203B41FA5}">
                      <a16:colId xmlns:a16="http://schemas.microsoft.com/office/drawing/2014/main" val="627487306"/>
                    </a:ext>
                  </a:extLst>
                </a:gridCol>
                <a:gridCol w="329184">
                  <a:extLst>
                    <a:ext uri="{9D8B030D-6E8A-4147-A177-3AD203B41FA5}">
                      <a16:colId xmlns:a16="http://schemas.microsoft.com/office/drawing/2014/main" val="2133075557"/>
                    </a:ext>
                  </a:extLst>
                </a:gridCol>
                <a:gridCol w="329184">
                  <a:extLst>
                    <a:ext uri="{9D8B030D-6E8A-4147-A177-3AD203B41FA5}">
                      <a16:colId xmlns:a16="http://schemas.microsoft.com/office/drawing/2014/main" val="1705563531"/>
                    </a:ext>
                  </a:extLst>
                </a:gridCol>
                <a:gridCol w="329184">
                  <a:extLst>
                    <a:ext uri="{9D8B030D-6E8A-4147-A177-3AD203B41FA5}">
                      <a16:colId xmlns:a16="http://schemas.microsoft.com/office/drawing/2014/main" val="3210737937"/>
                    </a:ext>
                  </a:extLst>
                </a:gridCol>
                <a:gridCol w="329184">
                  <a:extLst>
                    <a:ext uri="{9D8B030D-6E8A-4147-A177-3AD203B41FA5}">
                      <a16:colId xmlns:a16="http://schemas.microsoft.com/office/drawing/2014/main" val="3876442313"/>
                    </a:ext>
                  </a:extLst>
                </a:gridCol>
                <a:gridCol w="329184">
                  <a:extLst>
                    <a:ext uri="{9D8B030D-6E8A-4147-A177-3AD203B41FA5}">
                      <a16:colId xmlns:a16="http://schemas.microsoft.com/office/drawing/2014/main" val="64413712"/>
                    </a:ext>
                  </a:extLst>
                </a:gridCol>
                <a:gridCol w="329184">
                  <a:extLst>
                    <a:ext uri="{9D8B030D-6E8A-4147-A177-3AD203B41FA5}">
                      <a16:colId xmlns:a16="http://schemas.microsoft.com/office/drawing/2014/main" val="1667632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extLst>
                  <a:ext uri="{0D108BD9-81ED-4DB2-BD59-A6C34878D82A}">
                    <a16:rowId xmlns:a16="http://schemas.microsoft.com/office/drawing/2014/main" val="1252257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VIPA - 2024-11-24 20:30:03</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หม่อมฉันขอชักภาพหมู่ก่อนทูลลาพระชายาเพคะ... </a:t>
                      </a:r>
                      <a:r>
                        <a:rPr kumimoji="0" lang="en-US" sz="1000" b="0" i="0" u="none" strike="noStrike" kern="1200" cap="none" spc="0" normalizeH="0" baseline="0" noProof="0">
                          <a:ln>
                            <a:noFill/>
                          </a:ln>
                          <a:solidFill>
                            <a:prstClr val="black"/>
                          </a:solidFill>
                          <a:effectLst/>
                          <a:uLnTx/>
                          <a:uFillTx/>
                          <a:latin typeface="Calibri"/>
                          <a:ea typeface="+mn-ea"/>
                          <a:cs typeface="+mn-cs"/>
                        </a:rPr>
                        <a:t>🙏
▶️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เปิดดูละคร #หม่อมเป็ดสวรรค์ พร้อมกันได้เลย ทาง </a:t>
                      </a:r>
                      <a:r>
                        <a:rPr kumimoji="0" lang="en-US" sz="1000" b="0" i="0" u="none" strike="noStrike" kern="1200" cap="none" spc="0" normalizeH="0" baseline="0" noProof="0">
                          <a:ln>
                            <a:noFill/>
                          </a:ln>
                          <a:solidFill>
                            <a:prstClr val="black"/>
                          </a:solidFill>
                          <a:effectLst/>
                          <a:uLnTx/>
                          <a:uFillTx/>
                          <a:latin typeface="Calibri"/>
                          <a:ea typeface="+mn-ea"/>
                          <a:cs typeface="+mn-cs"/>
                        </a:rPr>
                        <a:t>www.VIPA.me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https://quintly-eu-image-storage.s3.amazonaws.com/ec7c7a3c89672d447fbaed59ab05957b/1321f001d77e11e0238772b7ab721c10.jpg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25.11.2024 07:13:55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61069527"/>
                  </a:ext>
                </a:extLst>
              </a:tr>
            </a:tbl>
          </a:graphicData>
        </a:graphic>
      </p:graphicFrame>
      <p:sp>
        <p:nvSpPr>
          <p:cNvPr id="4" name="Text Placeholder 3">
            <a:extLst>
              <a:ext uri="{FF2B5EF4-FFF2-40B4-BE49-F238E27FC236}">
                <a16:creationId xmlns:a16="http://schemas.microsoft.com/office/drawing/2014/main" id="{759DFA91-D2E1-4005-8475-0FAB1495316D}"/>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24944977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DD273-EAE3-48E0-98C1-39398D435EE1}"/>
              </a:ext>
            </a:extLst>
          </p:cNvPr>
          <p:cNvSpPr>
            <a:spLocks noGrp="1"/>
          </p:cNvSpPr>
          <p:nvPr>
            <p:ph type="title"/>
          </p:nvPr>
        </p:nvSpPr>
        <p:spPr/>
        <p:txBody>
          <a:bodyPr/>
          <a:lstStyle/>
          <a:p>
            <a:r>
              <a:rPr lang="en-US"/>
              <a:t>Facebook Thai PBS Facebook Overview | All profiles - 25 of 26</a:t>
            </a:r>
          </a:p>
        </p:txBody>
      </p:sp>
      <p:graphicFrame>
        <p:nvGraphicFramePr>
          <p:cNvPr id="5" name="Table Placeholder 4">
            <a:extLst>
              <a:ext uri="{FF2B5EF4-FFF2-40B4-BE49-F238E27FC236}">
                <a16:creationId xmlns:a16="http://schemas.microsoft.com/office/drawing/2014/main" id="{BB3B265A-E638-40C4-AD79-CDB70B5C5324}"/>
              </a:ext>
            </a:extLst>
          </p:cNvPr>
          <p:cNvGraphicFramePr>
            <a:graphicFrameLocks noGrp="1"/>
          </p:cNvGraphicFramePr>
          <p:nvPr>
            <p:ph type="tbl" sz="quarter" idx="13"/>
            <p:extLst>
              <p:ext uri="{D42A27DB-BD31-4B8C-83A1-F6EECF244321}">
                <p14:modId xmlns:p14="http://schemas.microsoft.com/office/powerpoint/2010/main" val="4161337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741573213"/>
                    </a:ext>
                  </a:extLst>
                </a:gridCol>
                <a:gridCol w="1399032">
                  <a:extLst>
                    <a:ext uri="{9D8B030D-6E8A-4147-A177-3AD203B41FA5}">
                      <a16:colId xmlns:a16="http://schemas.microsoft.com/office/drawing/2014/main" val="2976690741"/>
                    </a:ext>
                  </a:extLst>
                </a:gridCol>
                <a:gridCol w="493776">
                  <a:extLst>
                    <a:ext uri="{9D8B030D-6E8A-4147-A177-3AD203B41FA5}">
                      <a16:colId xmlns:a16="http://schemas.microsoft.com/office/drawing/2014/main" val="286614737"/>
                    </a:ext>
                  </a:extLst>
                </a:gridCol>
                <a:gridCol w="329184">
                  <a:extLst>
                    <a:ext uri="{9D8B030D-6E8A-4147-A177-3AD203B41FA5}">
                      <a16:colId xmlns:a16="http://schemas.microsoft.com/office/drawing/2014/main" val="436372570"/>
                    </a:ext>
                  </a:extLst>
                </a:gridCol>
                <a:gridCol w="329184">
                  <a:extLst>
                    <a:ext uri="{9D8B030D-6E8A-4147-A177-3AD203B41FA5}">
                      <a16:colId xmlns:a16="http://schemas.microsoft.com/office/drawing/2014/main" val="2049420312"/>
                    </a:ext>
                  </a:extLst>
                </a:gridCol>
                <a:gridCol w="329184">
                  <a:extLst>
                    <a:ext uri="{9D8B030D-6E8A-4147-A177-3AD203B41FA5}">
                      <a16:colId xmlns:a16="http://schemas.microsoft.com/office/drawing/2014/main" val="3812179095"/>
                    </a:ext>
                  </a:extLst>
                </a:gridCol>
                <a:gridCol w="329184">
                  <a:extLst>
                    <a:ext uri="{9D8B030D-6E8A-4147-A177-3AD203B41FA5}">
                      <a16:colId xmlns:a16="http://schemas.microsoft.com/office/drawing/2014/main" val="2124246222"/>
                    </a:ext>
                  </a:extLst>
                </a:gridCol>
                <a:gridCol w="329184">
                  <a:extLst>
                    <a:ext uri="{9D8B030D-6E8A-4147-A177-3AD203B41FA5}">
                      <a16:colId xmlns:a16="http://schemas.microsoft.com/office/drawing/2014/main" val="4291961706"/>
                    </a:ext>
                  </a:extLst>
                </a:gridCol>
                <a:gridCol w="329184">
                  <a:extLst>
                    <a:ext uri="{9D8B030D-6E8A-4147-A177-3AD203B41FA5}">
                      <a16:colId xmlns:a16="http://schemas.microsoft.com/office/drawing/2014/main" val="30642076"/>
                    </a:ext>
                  </a:extLst>
                </a:gridCol>
                <a:gridCol w="329184">
                  <a:extLst>
                    <a:ext uri="{9D8B030D-6E8A-4147-A177-3AD203B41FA5}">
                      <a16:colId xmlns:a16="http://schemas.microsoft.com/office/drawing/2014/main" val="2774562586"/>
                    </a:ext>
                  </a:extLst>
                </a:gridCol>
                <a:gridCol w="329184">
                  <a:extLst>
                    <a:ext uri="{9D8B030D-6E8A-4147-A177-3AD203B41FA5}">
                      <a16:colId xmlns:a16="http://schemas.microsoft.com/office/drawing/2014/main" val="3533568067"/>
                    </a:ext>
                  </a:extLst>
                </a:gridCol>
                <a:gridCol w="329184">
                  <a:extLst>
                    <a:ext uri="{9D8B030D-6E8A-4147-A177-3AD203B41FA5}">
                      <a16:colId xmlns:a16="http://schemas.microsoft.com/office/drawing/2014/main" val="576359388"/>
                    </a:ext>
                  </a:extLst>
                </a:gridCol>
                <a:gridCol w="329184">
                  <a:extLst>
                    <a:ext uri="{9D8B030D-6E8A-4147-A177-3AD203B41FA5}">
                      <a16:colId xmlns:a16="http://schemas.microsoft.com/office/drawing/2014/main" val="2237915655"/>
                    </a:ext>
                  </a:extLst>
                </a:gridCol>
                <a:gridCol w="329184">
                  <a:extLst>
                    <a:ext uri="{9D8B030D-6E8A-4147-A177-3AD203B41FA5}">
                      <a16:colId xmlns:a16="http://schemas.microsoft.com/office/drawing/2014/main" val="756780516"/>
                    </a:ext>
                  </a:extLst>
                </a:gridCol>
                <a:gridCol w="329184">
                  <a:extLst>
                    <a:ext uri="{9D8B030D-6E8A-4147-A177-3AD203B41FA5}">
                      <a16:colId xmlns:a16="http://schemas.microsoft.com/office/drawing/2014/main" val="3433912866"/>
                    </a:ext>
                  </a:extLst>
                </a:gridCol>
                <a:gridCol w="329184">
                  <a:extLst>
                    <a:ext uri="{9D8B030D-6E8A-4147-A177-3AD203B41FA5}">
                      <a16:colId xmlns:a16="http://schemas.microsoft.com/office/drawing/2014/main" val="3370398677"/>
                    </a:ext>
                  </a:extLst>
                </a:gridCol>
                <a:gridCol w="329184">
                  <a:extLst>
                    <a:ext uri="{9D8B030D-6E8A-4147-A177-3AD203B41FA5}">
                      <a16:colId xmlns:a16="http://schemas.microsoft.com/office/drawing/2014/main" val="32763223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extLst>
                  <a:ext uri="{0D108BD9-81ED-4DB2-BD59-A6C34878D82A}">
                    <a16:rowId xmlns:a16="http://schemas.microsoft.com/office/drawing/2014/main" val="1291683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 PBS - 2024-11-24 20:29:33</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สด! "พรรคประชาชน" แถลงหลังเลือกตั้ง นายก อบจ.อุดรธานี | ไลฟ์วันนี้ | 24 พ.ย.67
"พรรคประชาชน" แถลงหลังการนับคะแนนเลือกตั้ง นายก อบจ.อุดรธานี นับไปเกินร้อยละ 50
#พรรคประชาชน #คณิศร #อุดรธานี #แถลงข่าว #แถลง #ไลฟ์วันนี้ #</a:t>
                      </a:r>
                      <a:r>
                        <a:rPr kumimoji="0" lang="en-US" sz="1000" b="0" i="0" u="none" strike="noStrike" kern="1200" cap="none" spc="0" normalizeH="0" baseline="0" noProof="0">
                          <a:ln>
                            <a:noFill/>
                          </a:ln>
                          <a:solidFill>
                            <a:prstClr val="black"/>
                          </a:solidFill>
                          <a:effectLst/>
                          <a:uLnTx/>
                          <a:uFillTx/>
                          <a:latin typeface="Calibri"/>
                          <a:ea typeface="+mn-ea"/>
                          <a:cs typeface="+mn-cs"/>
                        </a:rPr>
                        <a:t>Live</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วันนี้  #ข่าวไทยพีบีเอส #ข่าวที่คุณวางใจ #</a:t>
                      </a:r>
                      <a:r>
                        <a:rPr kumimoji="0" lang="en-US" sz="1000" b="0" i="0" u="none" strike="noStrike" kern="1200" cap="none" spc="0" normalizeH="0" baseline="0" noProof="0">
                          <a:ln>
                            <a:noFill/>
                          </a:ln>
                          <a:solidFill>
                            <a:prstClr val="black"/>
                          </a:solidFill>
                          <a:effectLst/>
                          <a:uLnTx/>
                          <a:uFillTx/>
                          <a:latin typeface="Calibri"/>
                          <a:ea typeface="+mn-ea"/>
                          <a:cs typeface="+mn-cs"/>
                        </a:rPr>
                        <a:t>ThaiPBSnews #ThaiPBS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https://quintly-eu-image-storage.s3.amazonaws.com/0adedb716f3db04d08cbd9d38524ba0f/90c58f2bcc0c28ed321d29637253f529.jpg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25.11.2024 07:13:42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279894731"/>
                  </a:ext>
                </a:extLst>
              </a:tr>
            </a:tbl>
          </a:graphicData>
        </a:graphic>
      </p:graphicFrame>
      <p:sp>
        <p:nvSpPr>
          <p:cNvPr id="4" name="Text Placeholder 3">
            <a:extLst>
              <a:ext uri="{FF2B5EF4-FFF2-40B4-BE49-F238E27FC236}">
                <a16:creationId xmlns:a16="http://schemas.microsoft.com/office/drawing/2014/main" id="{B32F55A9-D4FD-4952-ABAB-856FEF5FADF4}"/>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29075082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8750D-4413-44E8-A6A9-CE470DB44F1B}"/>
              </a:ext>
            </a:extLst>
          </p:cNvPr>
          <p:cNvSpPr>
            <a:spLocks noGrp="1"/>
          </p:cNvSpPr>
          <p:nvPr>
            <p:ph type="title"/>
          </p:nvPr>
        </p:nvSpPr>
        <p:spPr/>
        <p:txBody>
          <a:bodyPr/>
          <a:lstStyle/>
          <a:p>
            <a:r>
              <a:rPr lang="en-US"/>
              <a:t>Facebook Thai PBS Facebook Overview | All profiles - 26 of 26</a:t>
            </a:r>
          </a:p>
        </p:txBody>
      </p:sp>
      <p:graphicFrame>
        <p:nvGraphicFramePr>
          <p:cNvPr id="5" name="Table Placeholder 4">
            <a:extLst>
              <a:ext uri="{FF2B5EF4-FFF2-40B4-BE49-F238E27FC236}">
                <a16:creationId xmlns:a16="http://schemas.microsoft.com/office/drawing/2014/main" id="{C2C39757-54B6-43C8-8FE6-D6A7B7D86D74}"/>
              </a:ext>
            </a:extLst>
          </p:cNvPr>
          <p:cNvGraphicFramePr>
            <a:graphicFrameLocks noGrp="1"/>
          </p:cNvGraphicFramePr>
          <p:nvPr>
            <p:ph type="tbl" sz="quarter" idx="13"/>
            <p:extLst>
              <p:ext uri="{D42A27DB-BD31-4B8C-83A1-F6EECF244321}">
                <p14:modId xmlns:p14="http://schemas.microsoft.com/office/powerpoint/2010/main" val="2584766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261057026"/>
                    </a:ext>
                  </a:extLst>
                </a:gridCol>
                <a:gridCol w="1399032">
                  <a:extLst>
                    <a:ext uri="{9D8B030D-6E8A-4147-A177-3AD203B41FA5}">
                      <a16:colId xmlns:a16="http://schemas.microsoft.com/office/drawing/2014/main" val="604350329"/>
                    </a:ext>
                  </a:extLst>
                </a:gridCol>
                <a:gridCol w="493776">
                  <a:extLst>
                    <a:ext uri="{9D8B030D-6E8A-4147-A177-3AD203B41FA5}">
                      <a16:colId xmlns:a16="http://schemas.microsoft.com/office/drawing/2014/main" val="1580572127"/>
                    </a:ext>
                  </a:extLst>
                </a:gridCol>
                <a:gridCol w="329184">
                  <a:extLst>
                    <a:ext uri="{9D8B030D-6E8A-4147-A177-3AD203B41FA5}">
                      <a16:colId xmlns:a16="http://schemas.microsoft.com/office/drawing/2014/main" val="4059063181"/>
                    </a:ext>
                  </a:extLst>
                </a:gridCol>
                <a:gridCol w="329184">
                  <a:extLst>
                    <a:ext uri="{9D8B030D-6E8A-4147-A177-3AD203B41FA5}">
                      <a16:colId xmlns:a16="http://schemas.microsoft.com/office/drawing/2014/main" val="1203577538"/>
                    </a:ext>
                  </a:extLst>
                </a:gridCol>
                <a:gridCol w="329184">
                  <a:extLst>
                    <a:ext uri="{9D8B030D-6E8A-4147-A177-3AD203B41FA5}">
                      <a16:colId xmlns:a16="http://schemas.microsoft.com/office/drawing/2014/main" val="2993103032"/>
                    </a:ext>
                  </a:extLst>
                </a:gridCol>
                <a:gridCol w="329184">
                  <a:extLst>
                    <a:ext uri="{9D8B030D-6E8A-4147-A177-3AD203B41FA5}">
                      <a16:colId xmlns:a16="http://schemas.microsoft.com/office/drawing/2014/main" val="1634185807"/>
                    </a:ext>
                  </a:extLst>
                </a:gridCol>
                <a:gridCol w="329184">
                  <a:extLst>
                    <a:ext uri="{9D8B030D-6E8A-4147-A177-3AD203B41FA5}">
                      <a16:colId xmlns:a16="http://schemas.microsoft.com/office/drawing/2014/main" val="965151689"/>
                    </a:ext>
                  </a:extLst>
                </a:gridCol>
                <a:gridCol w="329184">
                  <a:extLst>
                    <a:ext uri="{9D8B030D-6E8A-4147-A177-3AD203B41FA5}">
                      <a16:colId xmlns:a16="http://schemas.microsoft.com/office/drawing/2014/main" val="361327"/>
                    </a:ext>
                  </a:extLst>
                </a:gridCol>
                <a:gridCol w="329184">
                  <a:extLst>
                    <a:ext uri="{9D8B030D-6E8A-4147-A177-3AD203B41FA5}">
                      <a16:colId xmlns:a16="http://schemas.microsoft.com/office/drawing/2014/main" val="1893859674"/>
                    </a:ext>
                  </a:extLst>
                </a:gridCol>
                <a:gridCol w="329184">
                  <a:extLst>
                    <a:ext uri="{9D8B030D-6E8A-4147-A177-3AD203B41FA5}">
                      <a16:colId xmlns:a16="http://schemas.microsoft.com/office/drawing/2014/main" val="3118579321"/>
                    </a:ext>
                  </a:extLst>
                </a:gridCol>
                <a:gridCol w="329184">
                  <a:extLst>
                    <a:ext uri="{9D8B030D-6E8A-4147-A177-3AD203B41FA5}">
                      <a16:colId xmlns:a16="http://schemas.microsoft.com/office/drawing/2014/main" val="4105584739"/>
                    </a:ext>
                  </a:extLst>
                </a:gridCol>
                <a:gridCol w="329184">
                  <a:extLst>
                    <a:ext uri="{9D8B030D-6E8A-4147-A177-3AD203B41FA5}">
                      <a16:colId xmlns:a16="http://schemas.microsoft.com/office/drawing/2014/main" val="964807850"/>
                    </a:ext>
                  </a:extLst>
                </a:gridCol>
                <a:gridCol w="329184">
                  <a:extLst>
                    <a:ext uri="{9D8B030D-6E8A-4147-A177-3AD203B41FA5}">
                      <a16:colId xmlns:a16="http://schemas.microsoft.com/office/drawing/2014/main" val="4226091269"/>
                    </a:ext>
                  </a:extLst>
                </a:gridCol>
                <a:gridCol w="329184">
                  <a:extLst>
                    <a:ext uri="{9D8B030D-6E8A-4147-A177-3AD203B41FA5}">
                      <a16:colId xmlns:a16="http://schemas.microsoft.com/office/drawing/2014/main" val="2385437930"/>
                    </a:ext>
                  </a:extLst>
                </a:gridCol>
                <a:gridCol w="329184">
                  <a:extLst>
                    <a:ext uri="{9D8B030D-6E8A-4147-A177-3AD203B41FA5}">
                      <a16:colId xmlns:a16="http://schemas.microsoft.com/office/drawing/2014/main" val="502715430"/>
                    </a:ext>
                  </a:extLst>
                </a:gridCol>
                <a:gridCol w="329184">
                  <a:extLst>
                    <a:ext uri="{9D8B030D-6E8A-4147-A177-3AD203B41FA5}">
                      <a16:colId xmlns:a16="http://schemas.microsoft.com/office/drawing/2014/main" val="42221164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extLst>
                  <a:ext uri="{0D108BD9-81ED-4DB2-BD59-A6C34878D82A}">
                    <a16:rowId xmlns:a16="http://schemas.microsoft.com/office/drawing/2014/main" val="1925444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 PBS News - 2024-11-24 20:29:29</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สด! "พรรคประชาชน" แถลงหลังเลือกตั้ง นายก อบจ.อุดรธานี | ไลฟ์วันนี้ | 24 พ.ย.67
"พรรคประชาชน" แถลงหลังการนับคะแนนเลือกตั้ง นายก อบจ.อุดรธานี นับไปเกินร้อยละ 50
#พรรคประชาชน #คณิศร #อุดรธานี #แถลงข่าว #แถลง #ไลฟ์วันนี้ #</a:t>
                      </a:r>
                      <a:r>
                        <a:rPr kumimoji="0" lang="en-US" sz="1000" b="0" i="0" u="none" strike="noStrike" kern="1200" cap="none" spc="0" normalizeH="0" baseline="0" noProof="0">
                          <a:ln>
                            <a:noFill/>
                          </a:ln>
                          <a:solidFill>
                            <a:prstClr val="black"/>
                          </a:solidFill>
                          <a:effectLst/>
                          <a:uLnTx/>
                          <a:uFillTx/>
                          <a:latin typeface="Calibri"/>
                          <a:ea typeface="+mn-ea"/>
                          <a:cs typeface="+mn-cs"/>
                        </a:rPr>
                        <a:t>Live</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วันนี้  #ข่าวไทยพีบีเอส #ข่าวที่คุณวางใจ #</a:t>
                      </a:r>
                      <a:r>
                        <a:rPr kumimoji="0" lang="en-US" sz="1000" b="0" i="0" u="none" strike="noStrike" kern="1200" cap="none" spc="0" normalizeH="0" baseline="0" noProof="0">
                          <a:ln>
                            <a:noFill/>
                          </a:ln>
                          <a:solidFill>
                            <a:prstClr val="black"/>
                          </a:solidFill>
                          <a:effectLst/>
                          <a:uLnTx/>
                          <a:uFillTx/>
                          <a:latin typeface="Calibri"/>
                          <a:ea typeface="+mn-ea"/>
                          <a:cs typeface="+mn-cs"/>
                        </a:rPr>
                        <a:t>ThaiPBSnews #ThaiPBS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https://quintly-eu-image-storage.s3.amazonaws.com/be99982d89d9557a151b99de1d855c05/7e5f09e5de01d84be8c47a1973806e14.jpg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25.11.2024 07:13:47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510571018"/>
                  </a:ext>
                </a:extLst>
              </a:tr>
            </a:tbl>
          </a:graphicData>
        </a:graphic>
      </p:graphicFrame>
      <p:sp>
        <p:nvSpPr>
          <p:cNvPr id="4" name="Text Placeholder 3">
            <a:extLst>
              <a:ext uri="{FF2B5EF4-FFF2-40B4-BE49-F238E27FC236}">
                <a16:creationId xmlns:a16="http://schemas.microsoft.com/office/drawing/2014/main" id="{53BF1B5C-A0A3-453B-90E6-BF20A7CF9E92}"/>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29765504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7E065-6F37-4D4C-8D15-7EE6437A6F01}"/>
              </a:ext>
            </a:extLst>
          </p:cNvPr>
          <p:cNvSpPr>
            <a:spLocks noGrp="1"/>
          </p:cNvSpPr>
          <p:nvPr>
            <p:ph type="title"/>
          </p:nvPr>
        </p:nvSpPr>
        <p:spPr/>
        <p:txBody>
          <a:bodyPr/>
          <a:lstStyle/>
          <a:p>
            <a:r>
              <a:rPr lang="en-US"/>
              <a:t>Facebook Thai PBS Facebook Video Overview | All profiles - 1 of 26</a:t>
            </a:r>
          </a:p>
        </p:txBody>
      </p:sp>
      <p:graphicFrame>
        <p:nvGraphicFramePr>
          <p:cNvPr id="5" name="Table Placeholder 4">
            <a:extLst>
              <a:ext uri="{FF2B5EF4-FFF2-40B4-BE49-F238E27FC236}">
                <a16:creationId xmlns:a16="http://schemas.microsoft.com/office/drawing/2014/main" id="{3A7BECF9-0A3F-46E9-8448-686BCC2331D5}"/>
              </a:ext>
            </a:extLst>
          </p:cNvPr>
          <p:cNvGraphicFramePr>
            <a:graphicFrameLocks noGrp="1"/>
          </p:cNvGraphicFramePr>
          <p:nvPr>
            <p:ph type="tbl" sz="quarter" idx="13"/>
            <p:extLst>
              <p:ext uri="{D42A27DB-BD31-4B8C-83A1-F6EECF244321}">
                <p14:modId xmlns:p14="http://schemas.microsoft.com/office/powerpoint/2010/main" val="603531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211812499"/>
                    </a:ext>
                  </a:extLst>
                </a:gridCol>
                <a:gridCol w="1316736">
                  <a:extLst>
                    <a:ext uri="{9D8B030D-6E8A-4147-A177-3AD203B41FA5}">
                      <a16:colId xmlns:a16="http://schemas.microsoft.com/office/drawing/2014/main" val="3900089490"/>
                    </a:ext>
                  </a:extLst>
                </a:gridCol>
                <a:gridCol w="493776">
                  <a:extLst>
                    <a:ext uri="{9D8B030D-6E8A-4147-A177-3AD203B41FA5}">
                      <a16:colId xmlns:a16="http://schemas.microsoft.com/office/drawing/2014/main" val="4279169554"/>
                    </a:ext>
                  </a:extLst>
                </a:gridCol>
                <a:gridCol w="493776">
                  <a:extLst>
                    <a:ext uri="{9D8B030D-6E8A-4147-A177-3AD203B41FA5}">
                      <a16:colId xmlns:a16="http://schemas.microsoft.com/office/drawing/2014/main" val="1744477185"/>
                    </a:ext>
                  </a:extLst>
                </a:gridCol>
                <a:gridCol w="493776">
                  <a:extLst>
                    <a:ext uri="{9D8B030D-6E8A-4147-A177-3AD203B41FA5}">
                      <a16:colId xmlns:a16="http://schemas.microsoft.com/office/drawing/2014/main" val="1688594700"/>
                    </a:ext>
                  </a:extLst>
                </a:gridCol>
                <a:gridCol w="493776">
                  <a:extLst>
                    <a:ext uri="{9D8B030D-6E8A-4147-A177-3AD203B41FA5}">
                      <a16:colId xmlns:a16="http://schemas.microsoft.com/office/drawing/2014/main" val="752510593"/>
                    </a:ext>
                  </a:extLst>
                </a:gridCol>
                <a:gridCol w="493776">
                  <a:extLst>
                    <a:ext uri="{9D8B030D-6E8A-4147-A177-3AD203B41FA5}">
                      <a16:colId xmlns:a16="http://schemas.microsoft.com/office/drawing/2014/main" val="3278248663"/>
                    </a:ext>
                  </a:extLst>
                </a:gridCol>
                <a:gridCol w="493776">
                  <a:extLst>
                    <a:ext uri="{9D8B030D-6E8A-4147-A177-3AD203B41FA5}">
                      <a16:colId xmlns:a16="http://schemas.microsoft.com/office/drawing/2014/main" val="3369580355"/>
                    </a:ext>
                  </a:extLst>
                </a:gridCol>
                <a:gridCol w="493776">
                  <a:extLst>
                    <a:ext uri="{9D8B030D-6E8A-4147-A177-3AD203B41FA5}">
                      <a16:colId xmlns:a16="http://schemas.microsoft.com/office/drawing/2014/main" val="2238790624"/>
                    </a:ext>
                  </a:extLst>
                </a:gridCol>
                <a:gridCol w="493776">
                  <a:extLst>
                    <a:ext uri="{9D8B030D-6E8A-4147-A177-3AD203B41FA5}">
                      <a16:colId xmlns:a16="http://schemas.microsoft.com/office/drawing/2014/main" val="3050347423"/>
                    </a:ext>
                  </a:extLst>
                </a:gridCol>
                <a:gridCol w="493776">
                  <a:extLst>
                    <a:ext uri="{9D8B030D-6E8A-4147-A177-3AD203B41FA5}">
                      <a16:colId xmlns:a16="http://schemas.microsoft.com/office/drawing/2014/main" val="3536888165"/>
                    </a:ext>
                  </a:extLst>
                </a:gridCol>
                <a:gridCol w="329184">
                  <a:extLst>
                    <a:ext uri="{9D8B030D-6E8A-4147-A177-3AD203B41FA5}">
                      <a16:colId xmlns:a16="http://schemas.microsoft.com/office/drawing/2014/main" val="4199410309"/>
                    </a:ext>
                  </a:extLst>
                </a:gridCol>
                <a:gridCol w="493776">
                  <a:extLst>
                    <a:ext uri="{9D8B030D-6E8A-4147-A177-3AD203B41FA5}">
                      <a16:colId xmlns:a16="http://schemas.microsoft.com/office/drawing/2014/main" val="31571791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641811476"/>
                  </a:ext>
                </a:extLst>
              </a:tr>
            </a:tbl>
          </a:graphicData>
        </a:graphic>
      </p:graphicFrame>
      <p:sp>
        <p:nvSpPr>
          <p:cNvPr id="4" name="Text Placeholder 3">
            <a:extLst>
              <a:ext uri="{FF2B5EF4-FFF2-40B4-BE49-F238E27FC236}">
                <a16:creationId xmlns:a16="http://schemas.microsoft.com/office/drawing/2014/main" id="{626A1C73-484B-4B63-8CAC-DCB5308E8CD2}"/>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10439363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E199E-9EDA-41B4-A968-505ED7C398F5}"/>
              </a:ext>
            </a:extLst>
          </p:cNvPr>
          <p:cNvSpPr>
            <a:spLocks noGrp="1"/>
          </p:cNvSpPr>
          <p:nvPr>
            <p:ph type="title"/>
          </p:nvPr>
        </p:nvSpPr>
        <p:spPr/>
        <p:txBody>
          <a:bodyPr/>
          <a:lstStyle/>
          <a:p>
            <a:r>
              <a:rPr lang="en-US"/>
              <a:t>Facebook Thai PBS Facebook Video Overview | All profiles - 2 of 26</a:t>
            </a:r>
          </a:p>
        </p:txBody>
      </p:sp>
      <p:graphicFrame>
        <p:nvGraphicFramePr>
          <p:cNvPr id="5" name="Table Placeholder 4">
            <a:extLst>
              <a:ext uri="{FF2B5EF4-FFF2-40B4-BE49-F238E27FC236}">
                <a16:creationId xmlns:a16="http://schemas.microsoft.com/office/drawing/2014/main" id="{EB776021-5FFC-48BC-B281-BD988D3E06D4}"/>
              </a:ext>
            </a:extLst>
          </p:cNvPr>
          <p:cNvGraphicFramePr>
            <a:graphicFrameLocks noGrp="1"/>
          </p:cNvGraphicFramePr>
          <p:nvPr>
            <p:ph type="tbl" sz="quarter" idx="13"/>
            <p:extLst>
              <p:ext uri="{D42A27DB-BD31-4B8C-83A1-F6EECF244321}">
                <p14:modId xmlns:p14="http://schemas.microsoft.com/office/powerpoint/2010/main" val="9361880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40546195"/>
                    </a:ext>
                  </a:extLst>
                </a:gridCol>
                <a:gridCol w="1316736">
                  <a:extLst>
                    <a:ext uri="{9D8B030D-6E8A-4147-A177-3AD203B41FA5}">
                      <a16:colId xmlns:a16="http://schemas.microsoft.com/office/drawing/2014/main" val="4163662389"/>
                    </a:ext>
                  </a:extLst>
                </a:gridCol>
                <a:gridCol w="493776">
                  <a:extLst>
                    <a:ext uri="{9D8B030D-6E8A-4147-A177-3AD203B41FA5}">
                      <a16:colId xmlns:a16="http://schemas.microsoft.com/office/drawing/2014/main" val="67079558"/>
                    </a:ext>
                  </a:extLst>
                </a:gridCol>
                <a:gridCol w="493776">
                  <a:extLst>
                    <a:ext uri="{9D8B030D-6E8A-4147-A177-3AD203B41FA5}">
                      <a16:colId xmlns:a16="http://schemas.microsoft.com/office/drawing/2014/main" val="2582318970"/>
                    </a:ext>
                  </a:extLst>
                </a:gridCol>
                <a:gridCol w="493776">
                  <a:extLst>
                    <a:ext uri="{9D8B030D-6E8A-4147-A177-3AD203B41FA5}">
                      <a16:colId xmlns:a16="http://schemas.microsoft.com/office/drawing/2014/main" val="483985318"/>
                    </a:ext>
                  </a:extLst>
                </a:gridCol>
                <a:gridCol w="493776">
                  <a:extLst>
                    <a:ext uri="{9D8B030D-6E8A-4147-A177-3AD203B41FA5}">
                      <a16:colId xmlns:a16="http://schemas.microsoft.com/office/drawing/2014/main" val="876106762"/>
                    </a:ext>
                  </a:extLst>
                </a:gridCol>
                <a:gridCol w="493776">
                  <a:extLst>
                    <a:ext uri="{9D8B030D-6E8A-4147-A177-3AD203B41FA5}">
                      <a16:colId xmlns:a16="http://schemas.microsoft.com/office/drawing/2014/main" val="2745109287"/>
                    </a:ext>
                  </a:extLst>
                </a:gridCol>
                <a:gridCol w="493776">
                  <a:extLst>
                    <a:ext uri="{9D8B030D-6E8A-4147-A177-3AD203B41FA5}">
                      <a16:colId xmlns:a16="http://schemas.microsoft.com/office/drawing/2014/main" val="95003031"/>
                    </a:ext>
                  </a:extLst>
                </a:gridCol>
                <a:gridCol w="493776">
                  <a:extLst>
                    <a:ext uri="{9D8B030D-6E8A-4147-A177-3AD203B41FA5}">
                      <a16:colId xmlns:a16="http://schemas.microsoft.com/office/drawing/2014/main" val="3315287016"/>
                    </a:ext>
                  </a:extLst>
                </a:gridCol>
                <a:gridCol w="493776">
                  <a:extLst>
                    <a:ext uri="{9D8B030D-6E8A-4147-A177-3AD203B41FA5}">
                      <a16:colId xmlns:a16="http://schemas.microsoft.com/office/drawing/2014/main" val="434362180"/>
                    </a:ext>
                  </a:extLst>
                </a:gridCol>
                <a:gridCol w="493776">
                  <a:extLst>
                    <a:ext uri="{9D8B030D-6E8A-4147-A177-3AD203B41FA5}">
                      <a16:colId xmlns:a16="http://schemas.microsoft.com/office/drawing/2014/main" val="1654351705"/>
                    </a:ext>
                  </a:extLst>
                </a:gridCol>
                <a:gridCol w="329184">
                  <a:extLst>
                    <a:ext uri="{9D8B030D-6E8A-4147-A177-3AD203B41FA5}">
                      <a16:colId xmlns:a16="http://schemas.microsoft.com/office/drawing/2014/main" val="3632055386"/>
                    </a:ext>
                  </a:extLst>
                </a:gridCol>
                <a:gridCol w="493776">
                  <a:extLst>
                    <a:ext uri="{9D8B030D-6E8A-4147-A177-3AD203B41FA5}">
                      <a16:colId xmlns:a16="http://schemas.microsoft.com/office/drawing/2014/main" val="16964020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4212898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 PBS - 2024-11-24 22:29:57</a:t>
                      </a:r>
                      <a:r>
                        <a:rPr kumimoji="0" lang="en-US" sz="1000" b="0" i="0" u="none" strike="noStrike" kern="1200" cap="none" spc="0" normalizeH="0" baseline="0" noProof="0">
                          <a:ln>
                            <a:noFill/>
                          </a:ln>
                          <a:solidFill>
                            <a:prstClr val="black"/>
                          </a:solidFill>
                          <a:effectLst/>
                          <a:uLnTx/>
                          <a:uFillTx/>
                          <a:latin typeface="Calibri"/>
                          <a:ea typeface="+mn-ea"/>
                          <a:cs typeface="+mn-cs"/>
                        </a:rPr>
                        <a:t>
 [Live] 23.00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น. #ข่าวดึก (24 พ.ย. 67)
• "ศราวุธ" คว้าชัยนั่งเก้าอีันายกอบจ.อุดรธานี
• "สนธิ" ชี้การเมืองใกล้สุกงอม-พร้อมลงถนน
• "แก๊งน้ำไม่อาบ" คาราวานเที่ยวเพชรบูรณ์เกิดอุบัติเหตุดับ 4 ศพ
</a:t>
                      </a:r>
                      <a:r>
                        <a:rPr kumimoji="0" lang="en-US" sz="1000" b="0" i="0" u="none" strike="noStrike" kern="1200" cap="none" spc="0" normalizeH="0" baseline="0" noProof="0">
                          <a:ln>
                            <a:noFill/>
                          </a:ln>
                          <a:solidFill>
                            <a:prstClr val="black"/>
                          </a:solidFill>
                          <a:effectLst/>
                          <a:uLnTx/>
                          <a:uFillTx/>
                          <a:latin typeface="Calibri"/>
                          <a:ea typeface="+mn-ea"/>
                          <a:cs typeface="+mn-cs"/>
                        </a:rPr>
                        <a:t>📌</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รับชมได้ทาง #</a:t>
                      </a:r>
                      <a:r>
                        <a:rPr kumimoji="0" lang="en-US" sz="1000" b="0" i="0" u="none" strike="noStrike" kern="1200" cap="none" spc="0" normalizeH="0" baseline="0" noProof="0">
                          <a:ln>
                            <a:noFill/>
                          </a:ln>
                          <a:solidFill>
                            <a:prstClr val="black"/>
                          </a:solidFill>
                          <a:effectLst/>
                          <a:uLnTx/>
                          <a:uFillTx/>
                          <a:latin typeface="Calibri"/>
                          <a:ea typeface="+mn-ea"/>
                          <a:cs typeface="+mn-cs"/>
                        </a:rPr>
                        <a:t>ThaiPBS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ช่องหมายเลข3 #ข่าวไทยพีบีเอส #ข่าวที่คุณวางใจ
• ชมสดออนไลน์ : </a:t>
                      </a:r>
                      <a:r>
                        <a:rPr kumimoji="0" lang="en-US" sz="1000" b="0" i="0" u="none" strike="noStrike" kern="1200" cap="none" spc="0" normalizeH="0" baseline="0" noProof="0">
                          <a:ln>
                            <a:noFill/>
                          </a:ln>
                          <a:solidFill>
                            <a:prstClr val="black"/>
                          </a:solidFill>
                          <a:effectLst/>
                          <a:uLnTx/>
                          <a:uFillTx/>
                          <a:latin typeface="Calibri"/>
                          <a:ea typeface="+mn-ea"/>
                          <a:cs typeface="+mn-cs"/>
                        </a:rPr>
                        <a:t>http://www.thaipbs.or.th/live
• Facebook : https://fb.watch/w31KMHSvvQ/
• YouTube : https://youtu.be/0w3aDz30CbQ
• X : https://twitter.com/i/broadcasts/1zqJVYLjkMmGB
• TikTok : www.tiktok.com/@thaipbs/live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https://quintly-eu-image-storage.s3.amazonaws.com/0adedb716f3db04d08cbd9d38524ba0f/e59eb5e9fbae7195bc2385b5a055e35a.jpg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76718976"/>
                  </a:ext>
                </a:extLst>
              </a:tr>
            </a:tbl>
          </a:graphicData>
        </a:graphic>
      </p:graphicFrame>
      <p:sp>
        <p:nvSpPr>
          <p:cNvPr id="4" name="Text Placeholder 3">
            <a:extLst>
              <a:ext uri="{FF2B5EF4-FFF2-40B4-BE49-F238E27FC236}">
                <a16:creationId xmlns:a16="http://schemas.microsoft.com/office/drawing/2014/main" id="{9C65C218-52B4-4D97-AD21-3F322A4A3E04}"/>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35969239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507E1-15EA-4BD0-9901-BDAEEBEF11A4}"/>
              </a:ext>
            </a:extLst>
          </p:cNvPr>
          <p:cNvSpPr>
            <a:spLocks noGrp="1"/>
          </p:cNvSpPr>
          <p:nvPr>
            <p:ph type="title"/>
          </p:nvPr>
        </p:nvSpPr>
        <p:spPr/>
        <p:txBody>
          <a:bodyPr/>
          <a:lstStyle/>
          <a:p>
            <a:r>
              <a:rPr lang="en-US"/>
              <a:t>Facebook Thai PBS Facebook Video Overview | All profiles - 3 of 26</a:t>
            </a:r>
          </a:p>
        </p:txBody>
      </p:sp>
      <p:graphicFrame>
        <p:nvGraphicFramePr>
          <p:cNvPr id="5" name="Table Placeholder 4">
            <a:extLst>
              <a:ext uri="{FF2B5EF4-FFF2-40B4-BE49-F238E27FC236}">
                <a16:creationId xmlns:a16="http://schemas.microsoft.com/office/drawing/2014/main" id="{5B644C0A-48D4-4671-8CF9-393F0EE791A6}"/>
              </a:ext>
            </a:extLst>
          </p:cNvPr>
          <p:cNvGraphicFramePr>
            <a:graphicFrameLocks noGrp="1"/>
          </p:cNvGraphicFramePr>
          <p:nvPr>
            <p:ph type="tbl" sz="quarter" idx="13"/>
            <p:extLst>
              <p:ext uri="{D42A27DB-BD31-4B8C-83A1-F6EECF244321}">
                <p14:modId xmlns:p14="http://schemas.microsoft.com/office/powerpoint/2010/main" val="10682388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759336707"/>
                    </a:ext>
                  </a:extLst>
                </a:gridCol>
                <a:gridCol w="1316736">
                  <a:extLst>
                    <a:ext uri="{9D8B030D-6E8A-4147-A177-3AD203B41FA5}">
                      <a16:colId xmlns:a16="http://schemas.microsoft.com/office/drawing/2014/main" val="1574747076"/>
                    </a:ext>
                  </a:extLst>
                </a:gridCol>
                <a:gridCol w="493776">
                  <a:extLst>
                    <a:ext uri="{9D8B030D-6E8A-4147-A177-3AD203B41FA5}">
                      <a16:colId xmlns:a16="http://schemas.microsoft.com/office/drawing/2014/main" val="1768760878"/>
                    </a:ext>
                  </a:extLst>
                </a:gridCol>
                <a:gridCol w="493776">
                  <a:extLst>
                    <a:ext uri="{9D8B030D-6E8A-4147-A177-3AD203B41FA5}">
                      <a16:colId xmlns:a16="http://schemas.microsoft.com/office/drawing/2014/main" val="931949037"/>
                    </a:ext>
                  </a:extLst>
                </a:gridCol>
                <a:gridCol w="493776">
                  <a:extLst>
                    <a:ext uri="{9D8B030D-6E8A-4147-A177-3AD203B41FA5}">
                      <a16:colId xmlns:a16="http://schemas.microsoft.com/office/drawing/2014/main" val="4191063657"/>
                    </a:ext>
                  </a:extLst>
                </a:gridCol>
                <a:gridCol w="493776">
                  <a:extLst>
                    <a:ext uri="{9D8B030D-6E8A-4147-A177-3AD203B41FA5}">
                      <a16:colId xmlns:a16="http://schemas.microsoft.com/office/drawing/2014/main" val="381361310"/>
                    </a:ext>
                  </a:extLst>
                </a:gridCol>
                <a:gridCol w="493776">
                  <a:extLst>
                    <a:ext uri="{9D8B030D-6E8A-4147-A177-3AD203B41FA5}">
                      <a16:colId xmlns:a16="http://schemas.microsoft.com/office/drawing/2014/main" val="2562749332"/>
                    </a:ext>
                  </a:extLst>
                </a:gridCol>
                <a:gridCol w="493776">
                  <a:extLst>
                    <a:ext uri="{9D8B030D-6E8A-4147-A177-3AD203B41FA5}">
                      <a16:colId xmlns:a16="http://schemas.microsoft.com/office/drawing/2014/main" val="4177902310"/>
                    </a:ext>
                  </a:extLst>
                </a:gridCol>
                <a:gridCol w="493776">
                  <a:extLst>
                    <a:ext uri="{9D8B030D-6E8A-4147-A177-3AD203B41FA5}">
                      <a16:colId xmlns:a16="http://schemas.microsoft.com/office/drawing/2014/main" val="4268189823"/>
                    </a:ext>
                  </a:extLst>
                </a:gridCol>
                <a:gridCol w="493776">
                  <a:extLst>
                    <a:ext uri="{9D8B030D-6E8A-4147-A177-3AD203B41FA5}">
                      <a16:colId xmlns:a16="http://schemas.microsoft.com/office/drawing/2014/main" val="366518803"/>
                    </a:ext>
                  </a:extLst>
                </a:gridCol>
                <a:gridCol w="493776">
                  <a:extLst>
                    <a:ext uri="{9D8B030D-6E8A-4147-A177-3AD203B41FA5}">
                      <a16:colId xmlns:a16="http://schemas.microsoft.com/office/drawing/2014/main" val="2150002679"/>
                    </a:ext>
                  </a:extLst>
                </a:gridCol>
                <a:gridCol w="329184">
                  <a:extLst>
                    <a:ext uri="{9D8B030D-6E8A-4147-A177-3AD203B41FA5}">
                      <a16:colId xmlns:a16="http://schemas.microsoft.com/office/drawing/2014/main" val="2230631438"/>
                    </a:ext>
                  </a:extLst>
                </a:gridCol>
                <a:gridCol w="493776">
                  <a:extLst>
                    <a:ext uri="{9D8B030D-6E8A-4147-A177-3AD203B41FA5}">
                      <a16:colId xmlns:a16="http://schemas.microsoft.com/office/drawing/2014/main" val="12232774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521310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 PBS News - 2024-11-24 22:25:26</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เปิดใจ ศราวุธ เพชรพนมพร พรรคเพื่อไทย หลังคว้าชัยเลือกตั้งนายก อบจ.อุดรธานี ย้ำแนวทาง "สานงานต่อ ก่องานใหม่" นโยบายด้าน "น้ำประปาสะอาด" เดินหน้าทันที 
#ศราวุธ #พรรคเพื่อไทย #อุดรธานี #เลือกตั้ง #นายกอบจ #ข่าววันนี้ #ข่าวไทยพีบีเอส #ข่าวที่คุณวางใจ #</a:t>
                      </a:r>
                      <a:r>
                        <a:rPr kumimoji="0" lang="en-US" sz="1000" b="0" i="0" u="none" strike="noStrike" kern="1200" cap="none" spc="0" normalizeH="0" baseline="0" noProof="0">
                          <a:ln>
                            <a:noFill/>
                          </a:ln>
                          <a:solidFill>
                            <a:prstClr val="black"/>
                          </a:solidFill>
                          <a:effectLst/>
                          <a:uLnTx/>
                          <a:uFillTx/>
                          <a:latin typeface="Calibri"/>
                          <a:ea typeface="+mn-ea"/>
                          <a:cs typeface="+mn-cs"/>
                        </a:rPr>
                        <a:t>ThaiPBSnews #ThaiPBS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https://quintly-eu-image-storage.s3.amazonaws.com/be99982d89d9557a151b99de1d855c05/4503cf2805386c823418870a3a89dcf5.jpg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834978443"/>
                  </a:ext>
                </a:extLst>
              </a:tr>
            </a:tbl>
          </a:graphicData>
        </a:graphic>
      </p:graphicFrame>
      <p:sp>
        <p:nvSpPr>
          <p:cNvPr id="4" name="Text Placeholder 3">
            <a:extLst>
              <a:ext uri="{FF2B5EF4-FFF2-40B4-BE49-F238E27FC236}">
                <a16:creationId xmlns:a16="http://schemas.microsoft.com/office/drawing/2014/main" id="{F03C9800-B0F3-4B6B-B7C9-9468D7D72144}"/>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10914895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8C930-8E84-4286-882C-398CF3E764E4}"/>
              </a:ext>
            </a:extLst>
          </p:cNvPr>
          <p:cNvSpPr>
            <a:spLocks noGrp="1"/>
          </p:cNvSpPr>
          <p:nvPr>
            <p:ph type="title"/>
          </p:nvPr>
        </p:nvSpPr>
        <p:spPr/>
        <p:txBody>
          <a:bodyPr/>
          <a:lstStyle/>
          <a:p>
            <a:r>
              <a:rPr lang="en-US"/>
              <a:t>Facebook Thai PBS Facebook Video Overview | All profiles - 4 of 26</a:t>
            </a:r>
          </a:p>
        </p:txBody>
      </p:sp>
      <p:graphicFrame>
        <p:nvGraphicFramePr>
          <p:cNvPr id="5" name="Table Placeholder 4">
            <a:extLst>
              <a:ext uri="{FF2B5EF4-FFF2-40B4-BE49-F238E27FC236}">
                <a16:creationId xmlns:a16="http://schemas.microsoft.com/office/drawing/2014/main" id="{8BE568B9-D858-4115-B75E-4E0AC574F514}"/>
              </a:ext>
            </a:extLst>
          </p:cNvPr>
          <p:cNvGraphicFramePr>
            <a:graphicFrameLocks noGrp="1"/>
          </p:cNvGraphicFramePr>
          <p:nvPr>
            <p:ph type="tbl" sz="quarter" idx="13"/>
            <p:extLst>
              <p:ext uri="{D42A27DB-BD31-4B8C-83A1-F6EECF244321}">
                <p14:modId xmlns:p14="http://schemas.microsoft.com/office/powerpoint/2010/main" val="31069397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883135944"/>
                    </a:ext>
                  </a:extLst>
                </a:gridCol>
                <a:gridCol w="1316736">
                  <a:extLst>
                    <a:ext uri="{9D8B030D-6E8A-4147-A177-3AD203B41FA5}">
                      <a16:colId xmlns:a16="http://schemas.microsoft.com/office/drawing/2014/main" val="681508097"/>
                    </a:ext>
                  </a:extLst>
                </a:gridCol>
                <a:gridCol w="493776">
                  <a:extLst>
                    <a:ext uri="{9D8B030D-6E8A-4147-A177-3AD203B41FA5}">
                      <a16:colId xmlns:a16="http://schemas.microsoft.com/office/drawing/2014/main" val="2973006492"/>
                    </a:ext>
                  </a:extLst>
                </a:gridCol>
                <a:gridCol w="493776">
                  <a:extLst>
                    <a:ext uri="{9D8B030D-6E8A-4147-A177-3AD203B41FA5}">
                      <a16:colId xmlns:a16="http://schemas.microsoft.com/office/drawing/2014/main" val="3103006514"/>
                    </a:ext>
                  </a:extLst>
                </a:gridCol>
                <a:gridCol w="493776">
                  <a:extLst>
                    <a:ext uri="{9D8B030D-6E8A-4147-A177-3AD203B41FA5}">
                      <a16:colId xmlns:a16="http://schemas.microsoft.com/office/drawing/2014/main" val="2711101790"/>
                    </a:ext>
                  </a:extLst>
                </a:gridCol>
                <a:gridCol w="493776">
                  <a:extLst>
                    <a:ext uri="{9D8B030D-6E8A-4147-A177-3AD203B41FA5}">
                      <a16:colId xmlns:a16="http://schemas.microsoft.com/office/drawing/2014/main" val="2821867644"/>
                    </a:ext>
                  </a:extLst>
                </a:gridCol>
                <a:gridCol w="493776">
                  <a:extLst>
                    <a:ext uri="{9D8B030D-6E8A-4147-A177-3AD203B41FA5}">
                      <a16:colId xmlns:a16="http://schemas.microsoft.com/office/drawing/2014/main" val="166487678"/>
                    </a:ext>
                  </a:extLst>
                </a:gridCol>
                <a:gridCol w="493776">
                  <a:extLst>
                    <a:ext uri="{9D8B030D-6E8A-4147-A177-3AD203B41FA5}">
                      <a16:colId xmlns:a16="http://schemas.microsoft.com/office/drawing/2014/main" val="857370124"/>
                    </a:ext>
                  </a:extLst>
                </a:gridCol>
                <a:gridCol w="493776">
                  <a:extLst>
                    <a:ext uri="{9D8B030D-6E8A-4147-A177-3AD203B41FA5}">
                      <a16:colId xmlns:a16="http://schemas.microsoft.com/office/drawing/2014/main" val="4179265886"/>
                    </a:ext>
                  </a:extLst>
                </a:gridCol>
                <a:gridCol w="493776">
                  <a:extLst>
                    <a:ext uri="{9D8B030D-6E8A-4147-A177-3AD203B41FA5}">
                      <a16:colId xmlns:a16="http://schemas.microsoft.com/office/drawing/2014/main" val="3580791531"/>
                    </a:ext>
                  </a:extLst>
                </a:gridCol>
                <a:gridCol w="493776">
                  <a:extLst>
                    <a:ext uri="{9D8B030D-6E8A-4147-A177-3AD203B41FA5}">
                      <a16:colId xmlns:a16="http://schemas.microsoft.com/office/drawing/2014/main" val="3424900300"/>
                    </a:ext>
                  </a:extLst>
                </a:gridCol>
                <a:gridCol w="329184">
                  <a:extLst>
                    <a:ext uri="{9D8B030D-6E8A-4147-A177-3AD203B41FA5}">
                      <a16:colId xmlns:a16="http://schemas.microsoft.com/office/drawing/2014/main" val="1043046092"/>
                    </a:ext>
                  </a:extLst>
                </a:gridCol>
                <a:gridCol w="493776">
                  <a:extLst>
                    <a:ext uri="{9D8B030D-6E8A-4147-A177-3AD203B41FA5}">
                      <a16:colId xmlns:a16="http://schemas.microsoft.com/office/drawing/2014/main" val="20252666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84276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 PBS - 2024-11-24 21:35:43</a:t>
                      </a:r>
                      <a:r>
                        <a:rPr kumimoji="0" lang="en-US" sz="1000" b="0" i="0" u="none" strike="noStrike" kern="1200" cap="none" spc="0" normalizeH="0" baseline="0" noProof="0">
                          <a:ln>
                            <a:noFill/>
                          </a:ln>
                          <a:solidFill>
                            <a:prstClr val="black"/>
                          </a:solidFill>
                          <a:effectLst/>
                          <a:uLnTx/>
                          <a:uFillTx/>
                          <a:latin typeface="Calibri"/>
                          <a:ea typeface="+mn-ea"/>
                          <a:cs typeface="+mn-cs"/>
                        </a:rPr>
                        <a:t>
 [Live-Rerun] 22.30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น. #</a:t>
                      </a:r>
                      <a:r>
                        <a:rPr kumimoji="0" lang="en-US" sz="1000" b="0" i="0" u="none" strike="noStrike" kern="1200" cap="none" spc="0" normalizeH="0" baseline="0" noProof="0">
                          <a:ln>
                            <a:noFill/>
                          </a:ln>
                          <a:solidFill>
                            <a:prstClr val="black"/>
                          </a:solidFill>
                          <a:effectLst/>
                          <a:uLnTx/>
                          <a:uFillTx/>
                          <a:latin typeface="Calibri"/>
                          <a:ea typeface="+mn-ea"/>
                          <a:cs typeface="+mn-cs"/>
                        </a:rPr>
                        <a:t>SpiritOfAsia :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เศรษฐกิจสีเขียวในบ้านเกิดของชาวจ้วง (24 พ.ย. 67)
...เมืองใหม่ เศรษฐกิจใหม่ของชาวจ้วง ได้เปิดทางให้ชาวจ้วงยุคใหม่ได้เห็นภาพสังคมที่กำลังจะปรับเปลี่ยนโฉมหน้าที่อยู่ไม่ไกลจากบ้านเดิม ยังคงมีพื้นที่การเกษตรกรรม มีธรรมชาติที่คุ้นเคยอยู่รายล้อม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รับชมได้ทาง #</a:t>
                      </a:r>
                      <a:r>
                        <a:rPr kumimoji="0" lang="en-US" sz="1000" b="0" i="0" u="none" strike="noStrike" kern="1200" cap="none" spc="0" normalizeH="0" baseline="0" noProof="0">
                          <a:ln>
                            <a:noFill/>
                          </a:ln>
                          <a:solidFill>
                            <a:prstClr val="black"/>
                          </a:solidFill>
                          <a:effectLst/>
                          <a:uLnTx/>
                          <a:uFillTx/>
                          <a:latin typeface="Calibri"/>
                          <a:ea typeface="+mn-ea"/>
                          <a:cs typeface="+mn-cs"/>
                        </a:rPr>
                        <a:t>ThaiPBS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ช่องหมายเลข3 หรือรับชมทางออนไลน์
• </a:t>
                      </a:r>
                      <a:r>
                        <a:rPr kumimoji="0" lang="en-US" sz="1000" b="0" i="0" u="none" strike="noStrike" kern="1200" cap="none" spc="0" normalizeH="0" baseline="0" noProof="0">
                          <a:ln>
                            <a:noFill/>
                          </a:ln>
                          <a:solidFill>
                            <a:prstClr val="black"/>
                          </a:solidFill>
                          <a:effectLst/>
                          <a:uLnTx/>
                          <a:uFillTx/>
                          <a:latin typeface="Calibri"/>
                          <a:ea typeface="+mn-ea"/>
                          <a:cs typeface="+mn-cs"/>
                        </a:rPr>
                        <a:t>Website : www.thaipbs.or.th/live
•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ชมอีกครั้งทาง : </a:t>
                      </a:r>
                      <a:r>
                        <a:rPr kumimoji="0" lang="en-US" sz="1000" b="0" i="0" u="none" strike="noStrike" kern="1200" cap="none" spc="0" normalizeH="0" baseline="0" noProof="0">
                          <a:ln>
                            <a:noFill/>
                          </a:ln>
                          <a:solidFill>
                            <a:prstClr val="black"/>
                          </a:solidFill>
                          <a:effectLst/>
                          <a:uLnTx/>
                          <a:uFillTx/>
                          <a:latin typeface="Calibri"/>
                          <a:ea typeface="+mn-ea"/>
                          <a:cs typeface="+mn-cs"/>
                        </a:rPr>
                        <a:t>www.thaipbs.or.th/SpiritOfAsia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https://quintly-eu-image-storage.s3.amazonaws.com/0adedb716f3db04d08cbd9d38524ba0f/0c2d3e7d551b8efc2afbece4bfa957d2.jpg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134089078"/>
                  </a:ext>
                </a:extLst>
              </a:tr>
            </a:tbl>
          </a:graphicData>
        </a:graphic>
      </p:graphicFrame>
      <p:sp>
        <p:nvSpPr>
          <p:cNvPr id="4" name="Text Placeholder 3">
            <a:extLst>
              <a:ext uri="{FF2B5EF4-FFF2-40B4-BE49-F238E27FC236}">
                <a16:creationId xmlns:a16="http://schemas.microsoft.com/office/drawing/2014/main" id="{82D81E7F-0558-401F-A5CF-B17DFF15B319}"/>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38565606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E0F80-774B-4073-A654-7656BA97CDA8}"/>
              </a:ext>
            </a:extLst>
          </p:cNvPr>
          <p:cNvSpPr>
            <a:spLocks noGrp="1"/>
          </p:cNvSpPr>
          <p:nvPr>
            <p:ph type="title"/>
          </p:nvPr>
        </p:nvSpPr>
        <p:spPr/>
        <p:txBody>
          <a:bodyPr/>
          <a:lstStyle/>
          <a:p>
            <a:r>
              <a:rPr lang="en-US"/>
              <a:t>Facebook Thai PBS Facebook Video Overview | All profiles - 5 of 26</a:t>
            </a:r>
          </a:p>
        </p:txBody>
      </p:sp>
      <p:graphicFrame>
        <p:nvGraphicFramePr>
          <p:cNvPr id="5" name="Table Placeholder 4">
            <a:extLst>
              <a:ext uri="{FF2B5EF4-FFF2-40B4-BE49-F238E27FC236}">
                <a16:creationId xmlns:a16="http://schemas.microsoft.com/office/drawing/2014/main" id="{7E575478-2417-4A0C-82D5-2CF26718FA73}"/>
              </a:ext>
            </a:extLst>
          </p:cNvPr>
          <p:cNvGraphicFramePr>
            <a:graphicFrameLocks noGrp="1"/>
          </p:cNvGraphicFramePr>
          <p:nvPr>
            <p:ph type="tbl" sz="quarter" idx="13"/>
            <p:extLst>
              <p:ext uri="{D42A27DB-BD31-4B8C-83A1-F6EECF244321}">
                <p14:modId xmlns:p14="http://schemas.microsoft.com/office/powerpoint/2010/main" val="14542639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064302351"/>
                    </a:ext>
                  </a:extLst>
                </a:gridCol>
                <a:gridCol w="1316736">
                  <a:extLst>
                    <a:ext uri="{9D8B030D-6E8A-4147-A177-3AD203B41FA5}">
                      <a16:colId xmlns:a16="http://schemas.microsoft.com/office/drawing/2014/main" val="2980265696"/>
                    </a:ext>
                  </a:extLst>
                </a:gridCol>
                <a:gridCol w="493776">
                  <a:extLst>
                    <a:ext uri="{9D8B030D-6E8A-4147-A177-3AD203B41FA5}">
                      <a16:colId xmlns:a16="http://schemas.microsoft.com/office/drawing/2014/main" val="1502826593"/>
                    </a:ext>
                  </a:extLst>
                </a:gridCol>
                <a:gridCol w="493776">
                  <a:extLst>
                    <a:ext uri="{9D8B030D-6E8A-4147-A177-3AD203B41FA5}">
                      <a16:colId xmlns:a16="http://schemas.microsoft.com/office/drawing/2014/main" val="2005621448"/>
                    </a:ext>
                  </a:extLst>
                </a:gridCol>
                <a:gridCol w="493776">
                  <a:extLst>
                    <a:ext uri="{9D8B030D-6E8A-4147-A177-3AD203B41FA5}">
                      <a16:colId xmlns:a16="http://schemas.microsoft.com/office/drawing/2014/main" val="1426850901"/>
                    </a:ext>
                  </a:extLst>
                </a:gridCol>
                <a:gridCol w="493776">
                  <a:extLst>
                    <a:ext uri="{9D8B030D-6E8A-4147-A177-3AD203B41FA5}">
                      <a16:colId xmlns:a16="http://schemas.microsoft.com/office/drawing/2014/main" val="658791718"/>
                    </a:ext>
                  </a:extLst>
                </a:gridCol>
                <a:gridCol w="493776">
                  <a:extLst>
                    <a:ext uri="{9D8B030D-6E8A-4147-A177-3AD203B41FA5}">
                      <a16:colId xmlns:a16="http://schemas.microsoft.com/office/drawing/2014/main" val="3759639462"/>
                    </a:ext>
                  </a:extLst>
                </a:gridCol>
                <a:gridCol w="493776">
                  <a:extLst>
                    <a:ext uri="{9D8B030D-6E8A-4147-A177-3AD203B41FA5}">
                      <a16:colId xmlns:a16="http://schemas.microsoft.com/office/drawing/2014/main" val="1374532123"/>
                    </a:ext>
                  </a:extLst>
                </a:gridCol>
                <a:gridCol w="493776">
                  <a:extLst>
                    <a:ext uri="{9D8B030D-6E8A-4147-A177-3AD203B41FA5}">
                      <a16:colId xmlns:a16="http://schemas.microsoft.com/office/drawing/2014/main" val="1758254184"/>
                    </a:ext>
                  </a:extLst>
                </a:gridCol>
                <a:gridCol w="493776">
                  <a:extLst>
                    <a:ext uri="{9D8B030D-6E8A-4147-A177-3AD203B41FA5}">
                      <a16:colId xmlns:a16="http://schemas.microsoft.com/office/drawing/2014/main" val="2469462980"/>
                    </a:ext>
                  </a:extLst>
                </a:gridCol>
                <a:gridCol w="493776">
                  <a:extLst>
                    <a:ext uri="{9D8B030D-6E8A-4147-A177-3AD203B41FA5}">
                      <a16:colId xmlns:a16="http://schemas.microsoft.com/office/drawing/2014/main" val="3919259128"/>
                    </a:ext>
                  </a:extLst>
                </a:gridCol>
                <a:gridCol w="329184">
                  <a:extLst>
                    <a:ext uri="{9D8B030D-6E8A-4147-A177-3AD203B41FA5}">
                      <a16:colId xmlns:a16="http://schemas.microsoft.com/office/drawing/2014/main" val="1379054556"/>
                    </a:ext>
                  </a:extLst>
                </a:gridCol>
                <a:gridCol w="493776">
                  <a:extLst>
                    <a:ext uri="{9D8B030D-6E8A-4147-A177-3AD203B41FA5}">
                      <a16:colId xmlns:a16="http://schemas.microsoft.com/office/drawing/2014/main" val="32697791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165113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 PBS News - 2024-11-24 21:12:33</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สด! "ทักษิณ" โฟนอิน หลังรู้ผลเลือกตั้ง นายก อบจ.อุดรธานี | ไลฟ์วันนี้ | 24 พ.ย.67
"ทักษิณ" โฟนอิน หลังรู้ผลเลือกตั้ง นายก อบจ.อุดรธานี โดยนายศราวุธ เพชรพนมพร ผู้สมัครจากพรรคเพื่อไทย คะแนนนำลิ่ว และทิ้งห่างคู่แข่งประมาณ 5 หมื่นคะแนน หลังนับผลไปแล้วกว่า 65% 
#ทักษิณ #อุดรธานี #โฟนอิน #เลือกตั้ง #นายก #อบจ #ไลฟ์วันนี้ #</a:t>
                      </a:r>
                      <a:r>
                        <a:rPr kumimoji="0" lang="en-US" sz="1000" b="0" i="0" u="none" strike="noStrike" kern="1200" cap="none" spc="0" normalizeH="0" baseline="0" noProof="0">
                          <a:ln>
                            <a:noFill/>
                          </a:ln>
                          <a:solidFill>
                            <a:prstClr val="black"/>
                          </a:solidFill>
                          <a:effectLst/>
                          <a:uLnTx/>
                          <a:uFillTx/>
                          <a:latin typeface="Calibri"/>
                          <a:ea typeface="+mn-ea"/>
                          <a:cs typeface="+mn-cs"/>
                        </a:rPr>
                        <a:t>Live</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วันนี้  #ข่าวไทยพีบีเอส #ข่าวที่คุณวางใจ #</a:t>
                      </a:r>
                      <a:r>
                        <a:rPr kumimoji="0" lang="en-US" sz="1000" b="0" i="0" u="none" strike="noStrike" kern="1200" cap="none" spc="0" normalizeH="0" baseline="0" noProof="0">
                          <a:ln>
                            <a:noFill/>
                          </a:ln>
                          <a:solidFill>
                            <a:prstClr val="black"/>
                          </a:solidFill>
                          <a:effectLst/>
                          <a:uLnTx/>
                          <a:uFillTx/>
                          <a:latin typeface="Calibri"/>
                          <a:ea typeface="+mn-ea"/>
                          <a:cs typeface="+mn-cs"/>
                        </a:rPr>
                        <a:t>ThaiPBSnews #ThaiPBS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https://quintly-eu-image-storage.s3.amazonaws.com/be99982d89d9557a151b99de1d855c05/232009f3ae3f405c0983d56e657031f2.jpg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4871</a:t>
                      </a:r>
                    </a:p>
                  </a:txBody>
                  <a:tcPr/>
                </a:tc>
                <a:extLst>
                  <a:ext uri="{0D108BD9-81ED-4DB2-BD59-A6C34878D82A}">
                    <a16:rowId xmlns:a16="http://schemas.microsoft.com/office/drawing/2014/main" val="985417923"/>
                  </a:ext>
                </a:extLst>
              </a:tr>
            </a:tbl>
          </a:graphicData>
        </a:graphic>
      </p:graphicFrame>
      <p:sp>
        <p:nvSpPr>
          <p:cNvPr id="4" name="Text Placeholder 3">
            <a:extLst>
              <a:ext uri="{FF2B5EF4-FFF2-40B4-BE49-F238E27FC236}">
                <a16:creationId xmlns:a16="http://schemas.microsoft.com/office/drawing/2014/main" id="{723598C5-F07E-4CCE-82E1-91D000CBE18B}"/>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40919213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2DB81-12EA-4BCB-B699-E287C9D38F35}"/>
              </a:ext>
            </a:extLst>
          </p:cNvPr>
          <p:cNvSpPr>
            <a:spLocks noGrp="1"/>
          </p:cNvSpPr>
          <p:nvPr>
            <p:ph type="title"/>
          </p:nvPr>
        </p:nvSpPr>
        <p:spPr/>
        <p:txBody>
          <a:bodyPr/>
          <a:lstStyle/>
          <a:p>
            <a:r>
              <a:rPr lang="en-US"/>
              <a:t>Facebook Thai PBS Facebook Video Overview | All profiles - 6 of 26</a:t>
            </a:r>
          </a:p>
        </p:txBody>
      </p:sp>
      <p:graphicFrame>
        <p:nvGraphicFramePr>
          <p:cNvPr id="5" name="Table Placeholder 4">
            <a:extLst>
              <a:ext uri="{FF2B5EF4-FFF2-40B4-BE49-F238E27FC236}">
                <a16:creationId xmlns:a16="http://schemas.microsoft.com/office/drawing/2014/main" id="{BE7F9C29-53C3-4D68-A112-B6D9537D924B}"/>
              </a:ext>
            </a:extLst>
          </p:cNvPr>
          <p:cNvGraphicFramePr>
            <a:graphicFrameLocks noGrp="1"/>
          </p:cNvGraphicFramePr>
          <p:nvPr>
            <p:ph type="tbl" sz="quarter" idx="13"/>
            <p:extLst>
              <p:ext uri="{D42A27DB-BD31-4B8C-83A1-F6EECF244321}">
                <p14:modId xmlns:p14="http://schemas.microsoft.com/office/powerpoint/2010/main" val="1451440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578437646"/>
                    </a:ext>
                  </a:extLst>
                </a:gridCol>
                <a:gridCol w="1316736">
                  <a:extLst>
                    <a:ext uri="{9D8B030D-6E8A-4147-A177-3AD203B41FA5}">
                      <a16:colId xmlns:a16="http://schemas.microsoft.com/office/drawing/2014/main" val="2828714473"/>
                    </a:ext>
                  </a:extLst>
                </a:gridCol>
                <a:gridCol w="493776">
                  <a:extLst>
                    <a:ext uri="{9D8B030D-6E8A-4147-A177-3AD203B41FA5}">
                      <a16:colId xmlns:a16="http://schemas.microsoft.com/office/drawing/2014/main" val="3224727320"/>
                    </a:ext>
                  </a:extLst>
                </a:gridCol>
                <a:gridCol w="493776">
                  <a:extLst>
                    <a:ext uri="{9D8B030D-6E8A-4147-A177-3AD203B41FA5}">
                      <a16:colId xmlns:a16="http://schemas.microsoft.com/office/drawing/2014/main" val="2537131037"/>
                    </a:ext>
                  </a:extLst>
                </a:gridCol>
                <a:gridCol w="493776">
                  <a:extLst>
                    <a:ext uri="{9D8B030D-6E8A-4147-A177-3AD203B41FA5}">
                      <a16:colId xmlns:a16="http://schemas.microsoft.com/office/drawing/2014/main" val="3893146519"/>
                    </a:ext>
                  </a:extLst>
                </a:gridCol>
                <a:gridCol w="493776">
                  <a:extLst>
                    <a:ext uri="{9D8B030D-6E8A-4147-A177-3AD203B41FA5}">
                      <a16:colId xmlns:a16="http://schemas.microsoft.com/office/drawing/2014/main" val="3283375027"/>
                    </a:ext>
                  </a:extLst>
                </a:gridCol>
                <a:gridCol w="493776">
                  <a:extLst>
                    <a:ext uri="{9D8B030D-6E8A-4147-A177-3AD203B41FA5}">
                      <a16:colId xmlns:a16="http://schemas.microsoft.com/office/drawing/2014/main" val="901774656"/>
                    </a:ext>
                  </a:extLst>
                </a:gridCol>
                <a:gridCol w="493776">
                  <a:extLst>
                    <a:ext uri="{9D8B030D-6E8A-4147-A177-3AD203B41FA5}">
                      <a16:colId xmlns:a16="http://schemas.microsoft.com/office/drawing/2014/main" val="3172479480"/>
                    </a:ext>
                  </a:extLst>
                </a:gridCol>
                <a:gridCol w="493776">
                  <a:extLst>
                    <a:ext uri="{9D8B030D-6E8A-4147-A177-3AD203B41FA5}">
                      <a16:colId xmlns:a16="http://schemas.microsoft.com/office/drawing/2014/main" val="2708785819"/>
                    </a:ext>
                  </a:extLst>
                </a:gridCol>
                <a:gridCol w="493776">
                  <a:extLst>
                    <a:ext uri="{9D8B030D-6E8A-4147-A177-3AD203B41FA5}">
                      <a16:colId xmlns:a16="http://schemas.microsoft.com/office/drawing/2014/main" val="510342869"/>
                    </a:ext>
                  </a:extLst>
                </a:gridCol>
                <a:gridCol w="493776">
                  <a:extLst>
                    <a:ext uri="{9D8B030D-6E8A-4147-A177-3AD203B41FA5}">
                      <a16:colId xmlns:a16="http://schemas.microsoft.com/office/drawing/2014/main" val="1287412631"/>
                    </a:ext>
                  </a:extLst>
                </a:gridCol>
                <a:gridCol w="329184">
                  <a:extLst>
                    <a:ext uri="{9D8B030D-6E8A-4147-A177-3AD203B41FA5}">
                      <a16:colId xmlns:a16="http://schemas.microsoft.com/office/drawing/2014/main" val="1159639418"/>
                    </a:ext>
                  </a:extLst>
                </a:gridCol>
                <a:gridCol w="493776">
                  <a:extLst>
                    <a:ext uri="{9D8B030D-6E8A-4147-A177-3AD203B41FA5}">
                      <a16:colId xmlns:a16="http://schemas.microsoft.com/office/drawing/2014/main" val="17845114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272016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 PBS - 2024-11-24 21:07:17</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สนธิ” ชี้การเมืองใกล้สุกงอม-พร้อมลงถนน | ข่าวค่ำ
.
วันนี้ (24 พ.ย. 67) นายสนธิ ลิ้มทองกุล อดีตแกนนำกลุ่มพันธมิตรประชาชนเพื่อประชาธิปไตย เปิดเวทีเสวนา “ความจริงมีหนึ่งเดียวเพื่อชาติ" ชี้ว่า ประเทศไทยในรอบ 10 ปีที่ผ่านมา ไม่ว่าจะเป็นรัฐบาลการเมือง หรือรัฐบาลทหาร ต่างมีปัญหาที่ประชาชนต้องอดทนมาตลอด และไม่มีรัฐบาลใดสามารถแก้ไขได้ รวมถึงปัญหาความไม่เท่าเทียมของกระบวนการยุติธรรม
.
นายสนธิตั้งข้อสังเกตว่า ปมคดีที่ดินเขากระโดง และที่ดินอัลไพน์ มีการใช้อำนาจทางการเมืองของนักการเมือง โดยเฉพาะการเปิดดีลระหว่างพรรคเพื่อไทย และพรรคภูมิใจไทย
.
นายสนธิ ยังสะท้อนภาพการเมืองไทยในเวลานี้ใกล้สุกงอม และหากจำเป็นต้องลงถนนก็จะทำเป็นครั้งสุดท้ายในชีวิต แต่ขอพิจารณาตามสถานการณ์ พร้อมระบุว่า กำลังเรียบเรียงคำร้องเรียน ก่อนจะเดินทางเข้าพบ น.ส.แพทองธาร ชินวัตร นายกรัฐมนตรี เพื่อขอให้คำตอบเหล่านี้ให้ชัดเจน
.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ชมข่าวอื่น ๆ ใน #ข่าวค่ำ ได้ที่ </a:t>
                      </a:r>
                      <a:r>
                        <a:rPr kumimoji="0" lang="en-US" sz="1000" b="0" i="0" u="none" strike="noStrike" kern="1200" cap="none" spc="0" normalizeH="0" baseline="0" noProof="0">
                          <a:ln>
                            <a:noFill/>
                          </a:ln>
                          <a:solidFill>
                            <a:prstClr val="black"/>
                          </a:solidFill>
                          <a:effectLst/>
                          <a:uLnTx/>
                          <a:uFillTx/>
                          <a:latin typeface="Calibri"/>
                          <a:ea typeface="+mn-ea"/>
                          <a:cs typeface="+mn-cs"/>
                        </a:rPr>
                        <a:t>www.thaipbs.or.th/program/EveningNews/episodes/105122 
.
#ThaiPBS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ข่าวไทยพีบีเอส #ข่าวที่คุณวางใจ #สนธิลิ้มทองกุล</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https://quintly-eu-image-storage.s3.amazonaws.com/0adedb716f3db04d08cbd9d38524ba0f/1b6fc3fc4a47d0d9b22cb7f8fb86358e.jpg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701249017"/>
                  </a:ext>
                </a:extLst>
              </a:tr>
            </a:tbl>
          </a:graphicData>
        </a:graphic>
      </p:graphicFrame>
      <p:sp>
        <p:nvSpPr>
          <p:cNvPr id="4" name="Text Placeholder 3">
            <a:extLst>
              <a:ext uri="{FF2B5EF4-FFF2-40B4-BE49-F238E27FC236}">
                <a16:creationId xmlns:a16="http://schemas.microsoft.com/office/drawing/2014/main" id="{E7995E1E-AEA3-471E-BE17-94710275383C}"/>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23919806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B0ABC-644C-488D-A340-E9A0D635EADF}"/>
              </a:ext>
            </a:extLst>
          </p:cNvPr>
          <p:cNvSpPr>
            <a:spLocks noGrp="1"/>
          </p:cNvSpPr>
          <p:nvPr>
            <p:ph type="title"/>
          </p:nvPr>
        </p:nvSpPr>
        <p:spPr/>
        <p:txBody>
          <a:bodyPr/>
          <a:lstStyle/>
          <a:p>
            <a:r>
              <a:rPr lang="en-US"/>
              <a:t>Facebook Thai PBS Facebook Video Overview | All profiles - 7 of 26</a:t>
            </a:r>
          </a:p>
        </p:txBody>
      </p:sp>
      <p:graphicFrame>
        <p:nvGraphicFramePr>
          <p:cNvPr id="5" name="Table Placeholder 4">
            <a:extLst>
              <a:ext uri="{FF2B5EF4-FFF2-40B4-BE49-F238E27FC236}">
                <a16:creationId xmlns:a16="http://schemas.microsoft.com/office/drawing/2014/main" id="{5A6AF466-D88F-4BF5-A8E3-8A6243ED3294}"/>
              </a:ext>
            </a:extLst>
          </p:cNvPr>
          <p:cNvGraphicFramePr>
            <a:graphicFrameLocks noGrp="1"/>
          </p:cNvGraphicFramePr>
          <p:nvPr>
            <p:ph type="tbl" sz="quarter" idx="13"/>
            <p:extLst>
              <p:ext uri="{D42A27DB-BD31-4B8C-83A1-F6EECF244321}">
                <p14:modId xmlns:p14="http://schemas.microsoft.com/office/powerpoint/2010/main" val="6354133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777081246"/>
                    </a:ext>
                  </a:extLst>
                </a:gridCol>
                <a:gridCol w="1316736">
                  <a:extLst>
                    <a:ext uri="{9D8B030D-6E8A-4147-A177-3AD203B41FA5}">
                      <a16:colId xmlns:a16="http://schemas.microsoft.com/office/drawing/2014/main" val="2231345611"/>
                    </a:ext>
                  </a:extLst>
                </a:gridCol>
                <a:gridCol w="493776">
                  <a:extLst>
                    <a:ext uri="{9D8B030D-6E8A-4147-A177-3AD203B41FA5}">
                      <a16:colId xmlns:a16="http://schemas.microsoft.com/office/drawing/2014/main" val="1208141439"/>
                    </a:ext>
                  </a:extLst>
                </a:gridCol>
                <a:gridCol w="493776">
                  <a:extLst>
                    <a:ext uri="{9D8B030D-6E8A-4147-A177-3AD203B41FA5}">
                      <a16:colId xmlns:a16="http://schemas.microsoft.com/office/drawing/2014/main" val="3453688811"/>
                    </a:ext>
                  </a:extLst>
                </a:gridCol>
                <a:gridCol w="493776">
                  <a:extLst>
                    <a:ext uri="{9D8B030D-6E8A-4147-A177-3AD203B41FA5}">
                      <a16:colId xmlns:a16="http://schemas.microsoft.com/office/drawing/2014/main" val="2909892110"/>
                    </a:ext>
                  </a:extLst>
                </a:gridCol>
                <a:gridCol w="493776">
                  <a:extLst>
                    <a:ext uri="{9D8B030D-6E8A-4147-A177-3AD203B41FA5}">
                      <a16:colId xmlns:a16="http://schemas.microsoft.com/office/drawing/2014/main" val="2318532738"/>
                    </a:ext>
                  </a:extLst>
                </a:gridCol>
                <a:gridCol w="493776">
                  <a:extLst>
                    <a:ext uri="{9D8B030D-6E8A-4147-A177-3AD203B41FA5}">
                      <a16:colId xmlns:a16="http://schemas.microsoft.com/office/drawing/2014/main" val="2425864552"/>
                    </a:ext>
                  </a:extLst>
                </a:gridCol>
                <a:gridCol w="493776">
                  <a:extLst>
                    <a:ext uri="{9D8B030D-6E8A-4147-A177-3AD203B41FA5}">
                      <a16:colId xmlns:a16="http://schemas.microsoft.com/office/drawing/2014/main" val="239105987"/>
                    </a:ext>
                  </a:extLst>
                </a:gridCol>
                <a:gridCol w="493776">
                  <a:extLst>
                    <a:ext uri="{9D8B030D-6E8A-4147-A177-3AD203B41FA5}">
                      <a16:colId xmlns:a16="http://schemas.microsoft.com/office/drawing/2014/main" val="201753120"/>
                    </a:ext>
                  </a:extLst>
                </a:gridCol>
                <a:gridCol w="493776">
                  <a:extLst>
                    <a:ext uri="{9D8B030D-6E8A-4147-A177-3AD203B41FA5}">
                      <a16:colId xmlns:a16="http://schemas.microsoft.com/office/drawing/2014/main" val="3283357893"/>
                    </a:ext>
                  </a:extLst>
                </a:gridCol>
                <a:gridCol w="493776">
                  <a:extLst>
                    <a:ext uri="{9D8B030D-6E8A-4147-A177-3AD203B41FA5}">
                      <a16:colId xmlns:a16="http://schemas.microsoft.com/office/drawing/2014/main" val="3815222057"/>
                    </a:ext>
                  </a:extLst>
                </a:gridCol>
                <a:gridCol w="329184">
                  <a:extLst>
                    <a:ext uri="{9D8B030D-6E8A-4147-A177-3AD203B41FA5}">
                      <a16:colId xmlns:a16="http://schemas.microsoft.com/office/drawing/2014/main" val="2750084766"/>
                    </a:ext>
                  </a:extLst>
                </a:gridCol>
                <a:gridCol w="493776">
                  <a:extLst>
                    <a:ext uri="{9D8B030D-6E8A-4147-A177-3AD203B41FA5}">
                      <a16:colId xmlns:a16="http://schemas.microsoft.com/office/drawing/2014/main" val="26233780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4019799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 PBS - 2024-11-24 20:36:18</a:t>
                      </a:r>
                      <a:r>
                        <a:rPr kumimoji="0" lang="en-US" sz="1000" b="0" i="0" u="none" strike="noStrike" kern="1200" cap="none" spc="0" normalizeH="0" baseline="0" noProof="0">
                          <a:ln>
                            <a:noFill/>
                          </a:ln>
                          <a:solidFill>
                            <a:prstClr val="black"/>
                          </a:solidFill>
                          <a:effectLst/>
                          <a:uLnTx/>
                          <a:uFillTx/>
                          <a:latin typeface="Calibri"/>
                          <a:ea typeface="+mn-ea"/>
                          <a:cs typeface="+mn-cs"/>
                        </a:rPr>
                        <a:t>
 [Live] 21:30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น.  #</a:t>
                      </a:r>
                      <a:r>
                        <a:rPr kumimoji="0" lang="en-US" sz="1000" b="0" i="0" u="none" strike="noStrike" kern="1200" cap="none" spc="0" normalizeH="0" baseline="0" noProof="0">
                          <a:ln>
                            <a:noFill/>
                          </a:ln>
                          <a:solidFill>
                            <a:prstClr val="black"/>
                          </a:solidFill>
                          <a:effectLst/>
                          <a:uLnTx/>
                          <a:uFillTx/>
                          <a:latin typeface="Calibri"/>
                          <a:ea typeface="+mn-ea"/>
                          <a:cs typeface="+mn-cs"/>
                        </a:rPr>
                        <a:t>SongOfFame</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เพลงคู่สยาม :  คัฑลียา มารศรี (24 พ.ย. 67)
พบกับ  คัฑลียา มารศรี เจ้าของฉายาราชินีเพลงประกวด เพลงของเธอจะถูกนำมา </a:t>
                      </a:r>
                      <a:r>
                        <a:rPr kumimoji="0" lang="en-US" sz="1000" b="0" i="0" u="none" strike="noStrike" kern="1200" cap="none" spc="0" normalizeH="0" baseline="0" noProof="0">
                          <a:ln>
                            <a:noFill/>
                          </a:ln>
                          <a:solidFill>
                            <a:prstClr val="black"/>
                          </a:solidFill>
                          <a:effectLst/>
                          <a:uLnTx/>
                          <a:uFillTx/>
                          <a:latin typeface="Calibri"/>
                          <a:ea typeface="+mn-ea"/>
                          <a:cs typeface="+mn-cs"/>
                        </a:rPr>
                        <a:t>Re-arrange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อย่างอลังการ โดย </a:t>
                      </a:r>
                      <a:r>
                        <a:rPr kumimoji="0" lang="en-US" sz="1000" b="0" i="0" u="none" strike="noStrike" kern="1200" cap="none" spc="0" normalizeH="0" baseline="0" noProof="0">
                          <a:ln>
                            <a:noFill/>
                          </a:ln>
                          <a:solidFill>
                            <a:prstClr val="black"/>
                          </a:solidFill>
                          <a:effectLst/>
                          <a:uLnTx/>
                          <a:uFillTx/>
                          <a:latin typeface="Calibri"/>
                          <a:ea typeface="+mn-ea"/>
                          <a:cs typeface="+mn-cs"/>
                        </a:rPr>
                        <a:t>Music Director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นรเทพ มาแสง ถ่ายทอดผ่าน </a:t>
                      </a:r>
                      <a:r>
                        <a:rPr kumimoji="0" lang="en-US" sz="1000" b="0" i="0" u="none" strike="noStrike" kern="1200" cap="none" spc="0" normalizeH="0" baseline="0" noProof="0">
                          <a:ln>
                            <a:noFill/>
                          </a:ln>
                          <a:solidFill>
                            <a:prstClr val="black"/>
                          </a:solidFill>
                          <a:effectLst/>
                          <a:uLnTx/>
                          <a:uFillTx/>
                          <a:latin typeface="Calibri"/>
                          <a:ea typeface="+mn-ea"/>
                          <a:cs typeface="+mn-cs"/>
                        </a:rPr>
                        <a:t>Music Producer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หลิว อาจารียา  และอู๋ ธรรพ์ณธร นักร้องรุ่นใหม่  น้องเพลง, น้องการ์ตูน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รับชมได้ทาง #</a:t>
                      </a:r>
                      <a:r>
                        <a:rPr kumimoji="0" lang="en-US" sz="1000" b="0" i="0" u="none" strike="noStrike" kern="1200" cap="none" spc="0" normalizeH="0" baseline="0" noProof="0">
                          <a:ln>
                            <a:noFill/>
                          </a:ln>
                          <a:solidFill>
                            <a:prstClr val="black"/>
                          </a:solidFill>
                          <a:effectLst/>
                          <a:uLnTx/>
                          <a:uFillTx/>
                          <a:latin typeface="Calibri"/>
                          <a:ea typeface="+mn-ea"/>
                          <a:cs typeface="+mn-cs"/>
                        </a:rPr>
                        <a:t>ThaiPBS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ช่องหมายเลข3 หรือรับชมทางออนไลน์
</a:t>
                      </a:r>
                      <a:r>
                        <a:rPr kumimoji="0" lang="en-US" sz="1000" b="0" i="0" u="none" strike="noStrike" kern="1200" cap="none" spc="0" normalizeH="0" baseline="0" noProof="0">
                          <a:ln>
                            <a:noFill/>
                          </a:ln>
                          <a:solidFill>
                            <a:prstClr val="black"/>
                          </a:solidFill>
                          <a:effectLst/>
                          <a:uLnTx/>
                          <a:uFillTx/>
                          <a:latin typeface="Calibri"/>
                          <a:ea typeface="+mn-ea"/>
                          <a:cs typeface="+mn-cs"/>
                        </a:rPr>
                        <a:t>Website :  www.thaipbs.or.th/live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ชมอีกครั้งทาง :  </a:t>
                      </a:r>
                      <a:r>
                        <a:rPr kumimoji="0" lang="en-US" sz="1000" b="0" i="0" u="none" strike="noStrike" kern="1200" cap="none" spc="0" normalizeH="0" baseline="0" noProof="0">
                          <a:ln>
                            <a:noFill/>
                          </a:ln>
                          <a:solidFill>
                            <a:prstClr val="black"/>
                          </a:solidFill>
                          <a:effectLst/>
                          <a:uLnTx/>
                          <a:uFillTx/>
                          <a:latin typeface="Calibri"/>
                          <a:ea typeface="+mn-ea"/>
                          <a:cs typeface="+mn-cs"/>
                        </a:rPr>
                        <a:t>www.thaipbs.or.th/SongOfFame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https://quintly-eu-image-storage.s3.amazonaws.com/0adedb716f3db04d08cbd9d38524ba0f/95d687c6078565df2974ed915f8a530a.jpg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078218598"/>
                  </a:ext>
                </a:extLst>
              </a:tr>
            </a:tbl>
          </a:graphicData>
        </a:graphic>
      </p:graphicFrame>
      <p:sp>
        <p:nvSpPr>
          <p:cNvPr id="4" name="Text Placeholder 3">
            <a:extLst>
              <a:ext uri="{FF2B5EF4-FFF2-40B4-BE49-F238E27FC236}">
                <a16:creationId xmlns:a16="http://schemas.microsoft.com/office/drawing/2014/main" id="{3418FFDF-130B-467F-BF39-7EC2CD4B197E}"/>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34306817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99479-F14D-4EAA-86D9-7BAADDE81DBE}"/>
              </a:ext>
            </a:extLst>
          </p:cNvPr>
          <p:cNvSpPr>
            <a:spLocks noGrp="1"/>
          </p:cNvSpPr>
          <p:nvPr>
            <p:ph type="title"/>
          </p:nvPr>
        </p:nvSpPr>
        <p:spPr/>
        <p:txBody>
          <a:bodyPr/>
          <a:lstStyle/>
          <a:p>
            <a:r>
              <a:rPr lang="en-US"/>
              <a:t>Facebook Thai PBS Facebook Video Overview | All profiles - 8 of 26</a:t>
            </a:r>
          </a:p>
        </p:txBody>
      </p:sp>
      <p:graphicFrame>
        <p:nvGraphicFramePr>
          <p:cNvPr id="5" name="Table Placeholder 4">
            <a:extLst>
              <a:ext uri="{FF2B5EF4-FFF2-40B4-BE49-F238E27FC236}">
                <a16:creationId xmlns:a16="http://schemas.microsoft.com/office/drawing/2014/main" id="{4BBBA0E8-32C8-4C33-A7F2-1382495116B6}"/>
              </a:ext>
            </a:extLst>
          </p:cNvPr>
          <p:cNvGraphicFramePr>
            <a:graphicFrameLocks noGrp="1"/>
          </p:cNvGraphicFramePr>
          <p:nvPr>
            <p:ph type="tbl" sz="quarter" idx="13"/>
            <p:extLst>
              <p:ext uri="{D42A27DB-BD31-4B8C-83A1-F6EECF244321}">
                <p14:modId xmlns:p14="http://schemas.microsoft.com/office/powerpoint/2010/main" val="22098826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830584743"/>
                    </a:ext>
                  </a:extLst>
                </a:gridCol>
                <a:gridCol w="1316736">
                  <a:extLst>
                    <a:ext uri="{9D8B030D-6E8A-4147-A177-3AD203B41FA5}">
                      <a16:colId xmlns:a16="http://schemas.microsoft.com/office/drawing/2014/main" val="377213276"/>
                    </a:ext>
                  </a:extLst>
                </a:gridCol>
                <a:gridCol w="493776">
                  <a:extLst>
                    <a:ext uri="{9D8B030D-6E8A-4147-A177-3AD203B41FA5}">
                      <a16:colId xmlns:a16="http://schemas.microsoft.com/office/drawing/2014/main" val="3766993781"/>
                    </a:ext>
                  </a:extLst>
                </a:gridCol>
                <a:gridCol w="493776">
                  <a:extLst>
                    <a:ext uri="{9D8B030D-6E8A-4147-A177-3AD203B41FA5}">
                      <a16:colId xmlns:a16="http://schemas.microsoft.com/office/drawing/2014/main" val="3754619951"/>
                    </a:ext>
                  </a:extLst>
                </a:gridCol>
                <a:gridCol w="493776">
                  <a:extLst>
                    <a:ext uri="{9D8B030D-6E8A-4147-A177-3AD203B41FA5}">
                      <a16:colId xmlns:a16="http://schemas.microsoft.com/office/drawing/2014/main" val="1998400173"/>
                    </a:ext>
                  </a:extLst>
                </a:gridCol>
                <a:gridCol w="493776">
                  <a:extLst>
                    <a:ext uri="{9D8B030D-6E8A-4147-A177-3AD203B41FA5}">
                      <a16:colId xmlns:a16="http://schemas.microsoft.com/office/drawing/2014/main" val="585086754"/>
                    </a:ext>
                  </a:extLst>
                </a:gridCol>
                <a:gridCol w="493776">
                  <a:extLst>
                    <a:ext uri="{9D8B030D-6E8A-4147-A177-3AD203B41FA5}">
                      <a16:colId xmlns:a16="http://schemas.microsoft.com/office/drawing/2014/main" val="2517978975"/>
                    </a:ext>
                  </a:extLst>
                </a:gridCol>
                <a:gridCol w="493776">
                  <a:extLst>
                    <a:ext uri="{9D8B030D-6E8A-4147-A177-3AD203B41FA5}">
                      <a16:colId xmlns:a16="http://schemas.microsoft.com/office/drawing/2014/main" val="3700399213"/>
                    </a:ext>
                  </a:extLst>
                </a:gridCol>
                <a:gridCol w="493776">
                  <a:extLst>
                    <a:ext uri="{9D8B030D-6E8A-4147-A177-3AD203B41FA5}">
                      <a16:colId xmlns:a16="http://schemas.microsoft.com/office/drawing/2014/main" val="3181539485"/>
                    </a:ext>
                  </a:extLst>
                </a:gridCol>
                <a:gridCol w="493776">
                  <a:extLst>
                    <a:ext uri="{9D8B030D-6E8A-4147-A177-3AD203B41FA5}">
                      <a16:colId xmlns:a16="http://schemas.microsoft.com/office/drawing/2014/main" val="1223669860"/>
                    </a:ext>
                  </a:extLst>
                </a:gridCol>
                <a:gridCol w="493776">
                  <a:extLst>
                    <a:ext uri="{9D8B030D-6E8A-4147-A177-3AD203B41FA5}">
                      <a16:colId xmlns:a16="http://schemas.microsoft.com/office/drawing/2014/main" val="2440788890"/>
                    </a:ext>
                  </a:extLst>
                </a:gridCol>
                <a:gridCol w="329184">
                  <a:extLst>
                    <a:ext uri="{9D8B030D-6E8A-4147-A177-3AD203B41FA5}">
                      <a16:colId xmlns:a16="http://schemas.microsoft.com/office/drawing/2014/main" val="409616809"/>
                    </a:ext>
                  </a:extLst>
                </a:gridCol>
                <a:gridCol w="493776">
                  <a:extLst>
                    <a:ext uri="{9D8B030D-6E8A-4147-A177-3AD203B41FA5}">
                      <a16:colId xmlns:a16="http://schemas.microsoft.com/office/drawing/2014/main" val="13180547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881565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 PBS News - 2024-11-24 20:26:44</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สด! "พรรคประชาชน" แถลงหลังเลือกตั้ง นายก อบจ.อุดรธานี | ไลฟ์วันนี้ | 24 พ.ย.67
"พรรคประชาชน" แถลงหลังการนับคะแนนเลือกตั้ง นายก อบจ.อุดรธานี นับไปเกินร้อยละ 50
#พรรคประชาชน #คณิศร #อุดรธานี #แถลงข่าว #แถลง #ไลฟ์วันนี้ #</a:t>
                      </a:r>
                      <a:r>
                        <a:rPr kumimoji="0" lang="en-US" sz="1000" b="0" i="0" u="none" strike="noStrike" kern="1200" cap="none" spc="0" normalizeH="0" baseline="0" noProof="0">
                          <a:ln>
                            <a:noFill/>
                          </a:ln>
                          <a:solidFill>
                            <a:prstClr val="black"/>
                          </a:solidFill>
                          <a:effectLst/>
                          <a:uLnTx/>
                          <a:uFillTx/>
                          <a:latin typeface="Calibri"/>
                          <a:ea typeface="+mn-ea"/>
                          <a:cs typeface="+mn-cs"/>
                        </a:rPr>
                        <a:t>Live</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วันนี้  #ข่าวไทยพีบีเอส #ข่าวที่คุณวางใจ #</a:t>
                      </a:r>
                      <a:r>
                        <a:rPr kumimoji="0" lang="en-US" sz="1000" b="0" i="0" u="none" strike="noStrike" kern="1200" cap="none" spc="0" normalizeH="0" baseline="0" noProof="0">
                          <a:ln>
                            <a:noFill/>
                          </a:ln>
                          <a:solidFill>
                            <a:prstClr val="black"/>
                          </a:solidFill>
                          <a:effectLst/>
                          <a:uLnTx/>
                          <a:uFillTx/>
                          <a:latin typeface="Calibri"/>
                          <a:ea typeface="+mn-ea"/>
                          <a:cs typeface="+mn-cs"/>
                        </a:rPr>
                        <a:t>ThaiPBSnews #ThaiPBS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https://quintly-eu-image-storage.s3.amazonaws.com/be99982d89d9557a151b99de1d855c05/c7056c9fc083e8eda82c637a974b4cd2.jpg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4241</a:t>
                      </a:r>
                    </a:p>
                  </a:txBody>
                  <a:tcPr/>
                </a:tc>
                <a:extLst>
                  <a:ext uri="{0D108BD9-81ED-4DB2-BD59-A6C34878D82A}">
                    <a16:rowId xmlns:a16="http://schemas.microsoft.com/office/drawing/2014/main" val="2017719930"/>
                  </a:ext>
                </a:extLst>
              </a:tr>
            </a:tbl>
          </a:graphicData>
        </a:graphic>
      </p:graphicFrame>
      <p:sp>
        <p:nvSpPr>
          <p:cNvPr id="4" name="Text Placeholder 3">
            <a:extLst>
              <a:ext uri="{FF2B5EF4-FFF2-40B4-BE49-F238E27FC236}">
                <a16:creationId xmlns:a16="http://schemas.microsoft.com/office/drawing/2014/main" id="{ED686709-0B82-4174-8110-C2CE924A211F}"/>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6909600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6F199-AB61-4289-AFA9-D815752E10D0}"/>
              </a:ext>
            </a:extLst>
          </p:cNvPr>
          <p:cNvSpPr>
            <a:spLocks noGrp="1"/>
          </p:cNvSpPr>
          <p:nvPr>
            <p:ph type="title"/>
          </p:nvPr>
        </p:nvSpPr>
        <p:spPr/>
        <p:txBody>
          <a:bodyPr/>
          <a:lstStyle/>
          <a:p>
            <a:r>
              <a:rPr lang="en-US"/>
              <a:t>Facebook Thai PBS Facebook Video Overview | All profiles - 9 of 26</a:t>
            </a:r>
          </a:p>
        </p:txBody>
      </p:sp>
      <p:graphicFrame>
        <p:nvGraphicFramePr>
          <p:cNvPr id="5" name="Table Placeholder 4">
            <a:extLst>
              <a:ext uri="{FF2B5EF4-FFF2-40B4-BE49-F238E27FC236}">
                <a16:creationId xmlns:a16="http://schemas.microsoft.com/office/drawing/2014/main" id="{821846C0-1F4F-40B1-88F2-BF2B0B570658}"/>
              </a:ext>
            </a:extLst>
          </p:cNvPr>
          <p:cNvGraphicFramePr>
            <a:graphicFrameLocks noGrp="1"/>
          </p:cNvGraphicFramePr>
          <p:nvPr>
            <p:ph type="tbl" sz="quarter" idx="13"/>
            <p:extLst>
              <p:ext uri="{D42A27DB-BD31-4B8C-83A1-F6EECF244321}">
                <p14:modId xmlns:p14="http://schemas.microsoft.com/office/powerpoint/2010/main" val="29382981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838539397"/>
                    </a:ext>
                  </a:extLst>
                </a:gridCol>
                <a:gridCol w="1316736">
                  <a:extLst>
                    <a:ext uri="{9D8B030D-6E8A-4147-A177-3AD203B41FA5}">
                      <a16:colId xmlns:a16="http://schemas.microsoft.com/office/drawing/2014/main" val="1499533783"/>
                    </a:ext>
                  </a:extLst>
                </a:gridCol>
                <a:gridCol w="493776">
                  <a:extLst>
                    <a:ext uri="{9D8B030D-6E8A-4147-A177-3AD203B41FA5}">
                      <a16:colId xmlns:a16="http://schemas.microsoft.com/office/drawing/2014/main" val="19670522"/>
                    </a:ext>
                  </a:extLst>
                </a:gridCol>
                <a:gridCol w="493776">
                  <a:extLst>
                    <a:ext uri="{9D8B030D-6E8A-4147-A177-3AD203B41FA5}">
                      <a16:colId xmlns:a16="http://schemas.microsoft.com/office/drawing/2014/main" val="2607485871"/>
                    </a:ext>
                  </a:extLst>
                </a:gridCol>
                <a:gridCol w="493776">
                  <a:extLst>
                    <a:ext uri="{9D8B030D-6E8A-4147-A177-3AD203B41FA5}">
                      <a16:colId xmlns:a16="http://schemas.microsoft.com/office/drawing/2014/main" val="2097208846"/>
                    </a:ext>
                  </a:extLst>
                </a:gridCol>
                <a:gridCol w="493776">
                  <a:extLst>
                    <a:ext uri="{9D8B030D-6E8A-4147-A177-3AD203B41FA5}">
                      <a16:colId xmlns:a16="http://schemas.microsoft.com/office/drawing/2014/main" val="2645901212"/>
                    </a:ext>
                  </a:extLst>
                </a:gridCol>
                <a:gridCol w="493776">
                  <a:extLst>
                    <a:ext uri="{9D8B030D-6E8A-4147-A177-3AD203B41FA5}">
                      <a16:colId xmlns:a16="http://schemas.microsoft.com/office/drawing/2014/main" val="664681575"/>
                    </a:ext>
                  </a:extLst>
                </a:gridCol>
                <a:gridCol w="493776">
                  <a:extLst>
                    <a:ext uri="{9D8B030D-6E8A-4147-A177-3AD203B41FA5}">
                      <a16:colId xmlns:a16="http://schemas.microsoft.com/office/drawing/2014/main" val="947144081"/>
                    </a:ext>
                  </a:extLst>
                </a:gridCol>
                <a:gridCol w="493776">
                  <a:extLst>
                    <a:ext uri="{9D8B030D-6E8A-4147-A177-3AD203B41FA5}">
                      <a16:colId xmlns:a16="http://schemas.microsoft.com/office/drawing/2014/main" val="2425988311"/>
                    </a:ext>
                  </a:extLst>
                </a:gridCol>
                <a:gridCol w="493776">
                  <a:extLst>
                    <a:ext uri="{9D8B030D-6E8A-4147-A177-3AD203B41FA5}">
                      <a16:colId xmlns:a16="http://schemas.microsoft.com/office/drawing/2014/main" val="2552815697"/>
                    </a:ext>
                  </a:extLst>
                </a:gridCol>
                <a:gridCol w="493776">
                  <a:extLst>
                    <a:ext uri="{9D8B030D-6E8A-4147-A177-3AD203B41FA5}">
                      <a16:colId xmlns:a16="http://schemas.microsoft.com/office/drawing/2014/main" val="1035630868"/>
                    </a:ext>
                  </a:extLst>
                </a:gridCol>
                <a:gridCol w="329184">
                  <a:extLst>
                    <a:ext uri="{9D8B030D-6E8A-4147-A177-3AD203B41FA5}">
                      <a16:colId xmlns:a16="http://schemas.microsoft.com/office/drawing/2014/main" val="3935838871"/>
                    </a:ext>
                  </a:extLst>
                </a:gridCol>
                <a:gridCol w="493776">
                  <a:extLst>
                    <a:ext uri="{9D8B030D-6E8A-4147-A177-3AD203B41FA5}">
                      <a16:colId xmlns:a16="http://schemas.microsoft.com/office/drawing/2014/main" val="21151039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61525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 PBS - 2024-11-24 20:09:45</a:t>
                      </a:r>
                      <a:r>
                        <a:rPr kumimoji="0" lang="en-US" sz="1000" b="0" i="0" u="none" strike="noStrike" kern="1200" cap="none" spc="0" normalizeH="0" baseline="0" noProof="0">
                          <a:ln>
                            <a:noFill/>
                          </a:ln>
                          <a:solidFill>
                            <a:prstClr val="black"/>
                          </a:solidFill>
                          <a:effectLst/>
                          <a:uLnTx/>
                          <a:uFillTx/>
                          <a:latin typeface="Calibri"/>
                          <a:ea typeface="+mn-ea"/>
                          <a:cs typeface="+mn-cs"/>
                        </a:rPr>
                        <a:t>
 [Live] 20.30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น. #ละคร #หม่อมเป็ดสวรรค์ : ตอนที่ 4 (24 พ.ย. 67)
...​​หลังจาก "หม่อมขำ" กับ "หม่อมสุด" ได้เข้าเฝ้า "พระองค์เจ้าวิลาส" ก็ยิ่งทำให้หม่อมขำถึงกับนอนไม่หลับ เพราะคิดถึงตอนที่พระองค์เจ้าวิลาสได้ฟังเสียง หม่อมสุดท่องกลอนด้วยความเมตตา จนกลัวพระองค์เจ้าวิลาสจะทรงรับหม่อมสุดไปอยู่ที่ตำหนักใหญ่เพียงคนเดียว หม่อมสุดจึงคอยปลอบใจอย่างใกล้ชิด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รับชมได้ทาง #</a:t>
                      </a:r>
                      <a:r>
                        <a:rPr kumimoji="0" lang="en-US" sz="1000" b="0" i="0" u="none" strike="noStrike" kern="1200" cap="none" spc="0" normalizeH="0" baseline="0" noProof="0">
                          <a:ln>
                            <a:noFill/>
                          </a:ln>
                          <a:solidFill>
                            <a:prstClr val="black"/>
                          </a:solidFill>
                          <a:effectLst/>
                          <a:uLnTx/>
                          <a:uFillTx/>
                          <a:latin typeface="Calibri"/>
                          <a:ea typeface="+mn-ea"/>
                          <a:cs typeface="+mn-cs"/>
                        </a:rPr>
                        <a:t>ThaiPBS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ช่องหมายเลข3 หรือรับชมทางออนไลน์
• </a:t>
                      </a:r>
                      <a:r>
                        <a:rPr kumimoji="0" lang="en-US" sz="1000" b="0" i="0" u="none" strike="noStrike" kern="1200" cap="none" spc="0" normalizeH="0" baseline="0" noProof="0">
                          <a:ln>
                            <a:noFill/>
                          </a:ln>
                          <a:solidFill>
                            <a:prstClr val="black"/>
                          </a:solidFill>
                          <a:effectLst/>
                          <a:uLnTx/>
                          <a:uFillTx/>
                          <a:latin typeface="Calibri"/>
                          <a:ea typeface="+mn-ea"/>
                          <a:cs typeface="+mn-cs"/>
                        </a:rPr>
                        <a:t>Website : www.thaipbs.or.th/live
• TikTok : www.tiktok.com/@thaipbs/live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ชมอีกครั้งทาง : </a:t>
                      </a:r>
                      <a:r>
                        <a:rPr kumimoji="0" lang="en-US" sz="1000" b="0" i="0" u="none" strike="noStrike" kern="1200" cap="none" spc="0" normalizeH="0" baseline="0" noProof="0">
                          <a:ln>
                            <a:noFill/>
                          </a:ln>
                          <a:solidFill>
                            <a:prstClr val="black"/>
                          </a:solidFill>
                          <a:effectLst/>
                          <a:uLnTx/>
                          <a:uFillTx/>
                          <a:latin typeface="Calibri"/>
                          <a:ea typeface="+mn-ea"/>
                          <a:cs typeface="+mn-cs"/>
                        </a:rPr>
                        <a:t>www.thaipbs.or.th/MhomPedSawan
• Website : www.VIPA.me
• Application #VIPA : bit.ly/3rJQ7HA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https://quintly-eu-image-storage.s3.amazonaws.com/0adedb716f3db04d08cbd9d38524ba0f/2b242f145aecca635ee08e3669ff39d7.jpg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423591024"/>
                  </a:ext>
                </a:extLst>
              </a:tr>
            </a:tbl>
          </a:graphicData>
        </a:graphic>
      </p:graphicFrame>
      <p:sp>
        <p:nvSpPr>
          <p:cNvPr id="4" name="Text Placeholder 3">
            <a:extLst>
              <a:ext uri="{FF2B5EF4-FFF2-40B4-BE49-F238E27FC236}">
                <a16:creationId xmlns:a16="http://schemas.microsoft.com/office/drawing/2014/main" id="{C99F2DAB-E1C2-41F4-A48A-86CE655DE822}"/>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5309351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3F5DF-81C8-4ABA-9CDE-0C20E9E2A731}"/>
              </a:ext>
            </a:extLst>
          </p:cNvPr>
          <p:cNvSpPr>
            <a:spLocks noGrp="1"/>
          </p:cNvSpPr>
          <p:nvPr>
            <p:ph type="title"/>
          </p:nvPr>
        </p:nvSpPr>
        <p:spPr/>
        <p:txBody>
          <a:bodyPr/>
          <a:lstStyle/>
          <a:p>
            <a:r>
              <a:rPr lang="en-US"/>
              <a:t>Facebook Thai PBS Facebook Video Overview | All profiles - 10 of 26</a:t>
            </a:r>
          </a:p>
        </p:txBody>
      </p:sp>
      <p:graphicFrame>
        <p:nvGraphicFramePr>
          <p:cNvPr id="5" name="Table Placeholder 4">
            <a:extLst>
              <a:ext uri="{FF2B5EF4-FFF2-40B4-BE49-F238E27FC236}">
                <a16:creationId xmlns:a16="http://schemas.microsoft.com/office/drawing/2014/main" id="{C30C56C9-451B-4391-9B7B-BE989CB36375}"/>
              </a:ext>
            </a:extLst>
          </p:cNvPr>
          <p:cNvGraphicFramePr>
            <a:graphicFrameLocks noGrp="1"/>
          </p:cNvGraphicFramePr>
          <p:nvPr>
            <p:ph type="tbl" sz="quarter" idx="13"/>
            <p:extLst>
              <p:ext uri="{D42A27DB-BD31-4B8C-83A1-F6EECF244321}">
                <p14:modId xmlns:p14="http://schemas.microsoft.com/office/powerpoint/2010/main" val="32176158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109149891"/>
                    </a:ext>
                  </a:extLst>
                </a:gridCol>
                <a:gridCol w="1316736">
                  <a:extLst>
                    <a:ext uri="{9D8B030D-6E8A-4147-A177-3AD203B41FA5}">
                      <a16:colId xmlns:a16="http://schemas.microsoft.com/office/drawing/2014/main" val="123199157"/>
                    </a:ext>
                  </a:extLst>
                </a:gridCol>
                <a:gridCol w="493776">
                  <a:extLst>
                    <a:ext uri="{9D8B030D-6E8A-4147-A177-3AD203B41FA5}">
                      <a16:colId xmlns:a16="http://schemas.microsoft.com/office/drawing/2014/main" val="1234897184"/>
                    </a:ext>
                  </a:extLst>
                </a:gridCol>
                <a:gridCol w="493776">
                  <a:extLst>
                    <a:ext uri="{9D8B030D-6E8A-4147-A177-3AD203B41FA5}">
                      <a16:colId xmlns:a16="http://schemas.microsoft.com/office/drawing/2014/main" val="1764831494"/>
                    </a:ext>
                  </a:extLst>
                </a:gridCol>
                <a:gridCol w="493776">
                  <a:extLst>
                    <a:ext uri="{9D8B030D-6E8A-4147-A177-3AD203B41FA5}">
                      <a16:colId xmlns:a16="http://schemas.microsoft.com/office/drawing/2014/main" val="1274333493"/>
                    </a:ext>
                  </a:extLst>
                </a:gridCol>
                <a:gridCol w="493776">
                  <a:extLst>
                    <a:ext uri="{9D8B030D-6E8A-4147-A177-3AD203B41FA5}">
                      <a16:colId xmlns:a16="http://schemas.microsoft.com/office/drawing/2014/main" val="2850572265"/>
                    </a:ext>
                  </a:extLst>
                </a:gridCol>
                <a:gridCol w="493776">
                  <a:extLst>
                    <a:ext uri="{9D8B030D-6E8A-4147-A177-3AD203B41FA5}">
                      <a16:colId xmlns:a16="http://schemas.microsoft.com/office/drawing/2014/main" val="2908823696"/>
                    </a:ext>
                  </a:extLst>
                </a:gridCol>
                <a:gridCol w="493776">
                  <a:extLst>
                    <a:ext uri="{9D8B030D-6E8A-4147-A177-3AD203B41FA5}">
                      <a16:colId xmlns:a16="http://schemas.microsoft.com/office/drawing/2014/main" val="20954425"/>
                    </a:ext>
                  </a:extLst>
                </a:gridCol>
                <a:gridCol w="493776">
                  <a:extLst>
                    <a:ext uri="{9D8B030D-6E8A-4147-A177-3AD203B41FA5}">
                      <a16:colId xmlns:a16="http://schemas.microsoft.com/office/drawing/2014/main" val="3896940388"/>
                    </a:ext>
                  </a:extLst>
                </a:gridCol>
                <a:gridCol w="493776">
                  <a:extLst>
                    <a:ext uri="{9D8B030D-6E8A-4147-A177-3AD203B41FA5}">
                      <a16:colId xmlns:a16="http://schemas.microsoft.com/office/drawing/2014/main" val="1917164469"/>
                    </a:ext>
                  </a:extLst>
                </a:gridCol>
                <a:gridCol w="493776">
                  <a:extLst>
                    <a:ext uri="{9D8B030D-6E8A-4147-A177-3AD203B41FA5}">
                      <a16:colId xmlns:a16="http://schemas.microsoft.com/office/drawing/2014/main" val="2800998643"/>
                    </a:ext>
                  </a:extLst>
                </a:gridCol>
                <a:gridCol w="329184">
                  <a:extLst>
                    <a:ext uri="{9D8B030D-6E8A-4147-A177-3AD203B41FA5}">
                      <a16:colId xmlns:a16="http://schemas.microsoft.com/office/drawing/2014/main" val="2775177128"/>
                    </a:ext>
                  </a:extLst>
                </a:gridCol>
                <a:gridCol w="493776">
                  <a:extLst>
                    <a:ext uri="{9D8B030D-6E8A-4147-A177-3AD203B41FA5}">
                      <a16:colId xmlns:a16="http://schemas.microsoft.com/office/drawing/2014/main" val="6441201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784882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 PBS News - 2024-11-24 20:01:39</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สด! นับคะแนนเลือกตั้ง นายก อบจ.นครศรีธรรมราช | ไลฟ์วันนี้ | 24 พ.ย.67
ติดตามการนับคะแนนเลือกตั้ง นายก อบจ.นครศรีธรรมราช นางกนกพร เดชเดโช, น.ส.วาริน ชิณวงศ์, นายอาญาสิทธิ์ ศรีสุวรรณ และนายสัณหพจน์ สุขศรีเมือง ใครจะได้ชัยชนะ
#นครศรีธรรมราช #นายก #อบจ #เลือกตั้ง #พรรคประชาธิปัตย์ #พรรคพลังประชารัฐ #ไลฟ์วันนี้ #</a:t>
                      </a:r>
                      <a:r>
                        <a:rPr kumimoji="0" lang="en-US" sz="1000" b="0" i="0" u="none" strike="noStrike" kern="1200" cap="none" spc="0" normalizeH="0" baseline="0" noProof="0">
                          <a:ln>
                            <a:noFill/>
                          </a:ln>
                          <a:solidFill>
                            <a:prstClr val="black"/>
                          </a:solidFill>
                          <a:effectLst/>
                          <a:uLnTx/>
                          <a:uFillTx/>
                          <a:latin typeface="Calibri"/>
                          <a:ea typeface="+mn-ea"/>
                          <a:cs typeface="+mn-cs"/>
                        </a:rPr>
                        <a:t>Live</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วันนี้  #ข่าวไทยพีบีเอส #ข่าวที่คุณวางใจ #</a:t>
                      </a:r>
                      <a:r>
                        <a:rPr kumimoji="0" lang="en-US" sz="1000" b="0" i="0" u="none" strike="noStrike" kern="1200" cap="none" spc="0" normalizeH="0" baseline="0" noProof="0">
                          <a:ln>
                            <a:noFill/>
                          </a:ln>
                          <a:solidFill>
                            <a:prstClr val="black"/>
                          </a:solidFill>
                          <a:effectLst/>
                          <a:uLnTx/>
                          <a:uFillTx/>
                          <a:latin typeface="Calibri"/>
                          <a:ea typeface="+mn-ea"/>
                          <a:cs typeface="+mn-cs"/>
                        </a:rPr>
                        <a:t>ThaiPBSnews #ThaiPBS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https://quintly-eu-image-storage.s3.amazonaws.com/be99982d89d9557a151b99de1d855c05/fc20c0ff4712013acda18c686409ca2d.jpg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5735</a:t>
                      </a:r>
                    </a:p>
                  </a:txBody>
                  <a:tcPr/>
                </a:tc>
                <a:extLst>
                  <a:ext uri="{0D108BD9-81ED-4DB2-BD59-A6C34878D82A}">
                    <a16:rowId xmlns:a16="http://schemas.microsoft.com/office/drawing/2014/main" val="311251391"/>
                  </a:ext>
                </a:extLst>
              </a:tr>
            </a:tbl>
          </a:graphicData>
        </a:graphic>
      </p:graphicFrame>
      <p:sp>
        <p:nvSpPr>
          <p:cNvPr id="4" name="Text Placeholder 3">
            <a:extLst>
              <a:ext uri="{FF2B5EF4-FFF2-40B4-BE49-F238E27FC236}">
                <a16:creationId xmlns:a16="http://schemas.microsoft.com/office/drawing/2014/main" id="{39681344-2A1A-4465-A4DB-C6F5035A7D8E}"/>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29776246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B9F52-B221-4B0D-A9E9-998D9669D828}"/>
              </a:ext>
            </a:extLst>
          </p:cNvPr>
          <p:cNvSpPr>
            <a:spLocks noGrp="1"/>
          </p:cNvSpPr>
          <p:nvPr>
            <p:ph type="title"/>
          </p:nvPr>
        </p:nvSpPr>
        <p:spPr/>
        <p:txBody>
          <a:bodyPr/>
          <a:lstStyle/>
          <a:p>
            <a:r>
              <a:rPr lang="en-US"/>
              <a:t>Facebook Thai PBS Facebook Video Overview | All profiles - 11 of 26</a:t>
            </a:r>
          </a:p>
        </p:txBody>
      </p:sp>
      <p:graphicFrame>
        <p:nvGraphicFramePr>
          <p:cNvPr id="5" name="Table Placeholder 4">
            <a:extLst>
              <a:ext uri="{FF2B5EF4-FFF2-40B4-BE49-F238E27FC236}">
                <a16:creationId xmlns:a16="http://schemas.microsoft.com/office/drawing/2014/main" id="{AD58BD61-721C-41DB-95A6-BBD4FDDA90E3}"/>
              </a:ext>
            </a:extLst>
          </p:cNvPr>
          <p:cNvGraphicFramePr>
            <a:graphicFrameLocks noGrp="1"/>
          </p:cNvGraphicFramePr>
          <p:nvPr>
            <p:ph type="tbl" sz="quarter" idx="13"/>
            <p:extLst>
              <p:ext uri="{D42A27DB-BD31-4B8C-83A1-F6EECF244321}">
                <p14:modId xmlns:p14="http://schemas.microsoft.com/office/powerpoint/2010/main" val="454305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632039681"/>
                    </a:ext>
                  </a:extLst>
                </a:gridCol>
                <a:gridCol w="1316736">
                  <a:extLst>
                    <a:ext uri="{9D8B030D-6E8A-4147-A177-3AD203B41FA5}">
                      <a16:colId xmlns:a16="http://schemas.microsoft.com/office/drawing/2014/main" val="475881274"/>
                    </a:ext>
                  </a:extLst>
                </a:gridCol>
                <a:gridCol w="493776">
                  <a:extLst>
                    <a:ext uri="{9D8B030D-6E8A-4147-A177-3AD203B41FA5}">
                      <a16:colId xmlns:a16="http://schemas.microsoft.com/office/drawing/2014/main" val="311767582"/>
                    </a:ext>
                  </a:extLst>
                </a:gridCol>
                <a:gridCol w="493776">
                  <a:extLst>
                    <a:ext uri="{9D8B030D-6E8A-4147-A177-3AD203B41FA5}">
                      <a16:colId xmlns:a16="http://schemas.microsoft.com/office/drawing/2014/main" val="2441322754"/>
                    </a:ext>
                  </a:extLst>
                </a:gridCol>
                <a:gridCol w="493776">
                  <a:extLst>
                    <a:ext uri="{9D8B030D-6E8A-4147-A177-3AD203B41FA5}">
                      <a16:colId xmlns:a16="http://schemas.microsoft.com/office/drawing/2014/main" val="2244960517"/>
                    </a:ext>
                  </a:extLst>
                </a:gridCol>
                <a:gridCol w="493776">
                  <a:extLst>
                    <a:ext uri="{9D8B030D-6E8A-4147-A177-3AD203B41FA5}">
                      <a16:colId xmlns:a16="http://schemas.microsoft.com/office/drawing/2014/main" val="3744641626"/>
                    </a:ext>
                  </a:extLst>
                </a:gridCol>
                <a:gridCol w="493776">
                  <a:extLst>
                    <a:ext uri="{9D8B030D-6E8A-4147-A177-3AD203B41FA5}">
                      <a16:colId xmlns:a16="http://schemas.microsoft.com/office/drawing/2014/main" val="3296406538"/>
                    </a:ext>
                  </a:extLst>
                </a:gridCol>
                <a:gridCol w="493776">
                  <a:extLst>
                    <a:ext uri="{9D8B030D-6E8A-4147-A177-3AD203B41FA5}">
                      <a16:colId xmlns:a16="http://schemas.microsoft.com/office/drawing/2014/main" val="449332365"/>
                    </a:ext>
                  </a:extLst>
                </a:gridCol>
                <a:gridCol w="493776">
                  <a:extLst>
                    <a:ext uri="{9D8B030D-6E8A-4147-A177-3AD203B41FA5}">
                      <a16:colId xmlns:a16="http://schemas.microsoft.com/office/drawing/2014/main" val="1024943561"/>
                    </a:ext>
                  </a:extLst>
                </a:gridCol>
                <a:gridCol w="493776">
                  <a:extLst>
                    <a:ext uri="{9D8B030D-6E8A-4147-A177-3AD203B41FA5}">
                      <a16:colId xmlns:a16="http://schemas.microsoft.com/office/drawing/2014/main" val="2913247097"/>
                    </a:ext>
                  </a:extLst>
                </a:gridCol>
                <a:gridCol w="493776">
                  <a:extLst>
                    <a:ext uri="{9D8B030D-6E8A-4147-A177-3AD203B41FA5}">
                      <a16:colId xmlns:a16="http://schemas.microsoft.com/office/drawing/2014/main" val="1279934097"/>
                    </a:ext>
                  </a:extLst>
                </a:gridCol>
                <a:gridCol w="329184">
                  <a:extLst>
                    <a:ext uri="{9D8B030D-6E8A-4147-A177-3AD203B41FA5}">
                      <a16:colId xmlns:a16="http://schemas.microsoft.com/office/drawing/2014/main" val="1302656450"/>
                    </a:ext>
                  </a:extLst>
                </a:gridCol>
                <a:gridCol w="493776">
                  <a:extLst>
                    <a:ext uri="{9D8B030D-6E8A-4147-A177-3AD203B41FA5}">
                      <a16:colId xmlns:a16="http://schemas.microsoft.com/office/drawing/2014/main" val="3839762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2963102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 PBS - 2024-11-24 19:19:16</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ตรวจสอบการใช้งบประมาณ อบจ.ในรอบ 10 ปี | ข่าวค่ำ
.
ไทยพีบีเอส รวบรวมข้อมูลการจัดซื้อจัดจ้างของ อบจ. ตั้งแต่ปีงบประมาณ  2558 – 2566 (ช่วง 10ปี) โดยเฉพาะงบฯ ที่ใช้กับระบบสาธารณูปโภค พบข้อสังเกตที่สำคัญ คือส่วนใหญ่เป็นการใช้งบฯ กับโครงสร้างพื้นฐาน
.
ระบบสาธารณูปโภค แบ่งเป็น 3 กลุ่ม ได้แก่ 1.การบริหารจัดการทรัพยากรฯ ซึ่งจะมีรายละเอียดเกี่ยวกับการขุดลอกแหล่งน้ำ และฝายน้ำล้น 2.การกำจัดขยะมูลฝอยและสิ่งปฏิกูล และ 3.โครงสร้างพื้นฐาน เป็นการใช้งบฯ เกี่ยวกับการสร้างถนน ระบบน้ำประปา และไฟฟ้า เป็นต้น
.
อย่าง อบจ. 3 จังหวัด ที่มีการเลือกตั้งวันนี้ (24 พ.ย.) ทั้งหมดใช้งบฯ ส่วนใหญ่ไปกับโครงสร้างพื้นฐาน ได้แก่ อบจ.นครศรีธรรมราช ใช้งบฯ กว่า 3,900 ล้านบาท ในช่วง 10ปี, อบจ.อุดรธานี ใช้งบฯ กว่า 2,400 ล้านบาทและ อบจ.เพชรบุรี ใช้งบฯ กว่า 2,400 ล้านบาท
.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ชมข่าวอื่น ๆ ใน #ข่าวค่ำ ได้ที่ </a:t>
                      </a:r>
                      <a:r>
                        <a:rPr kumimoji="0" lang="en-US" sz="1000" b="0" i="0" u="none" strike="noStrike" kern="1200" cap="none" spc="0" normalizeH="0" baseline="0" noProof="0">
                          <a:ln>
                            <a:noFill/>
                          </a:ln>
                          <a:solidFill>
                            <a:prstClr val="black"/>
                          </a:solidFill>
                          <a:effectLst/>
                          <a:uLnTx/>
                          <a:uFillTx/>
                          <a:latin typeface="Calibri"/>
                          <a:ea typeface="+mn-ea"/>
                          <a:cs typeface="+mn-cs"/>
                        </a:rPr>
                        <a:t>www.thaipbs.or.th/program/EveningNews/episodes/105122 
.
#ThaiPBS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ข่าวไทยพีบีเอส #ข่าวที่คุณวางใจ</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https://quintly-eu-image-storage.s3.amazonaws.com/0adedb716f3db04d08cbd9d38524ba0f/0dfa741a9a09cdfd8749a09e96178567.jpg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914917689"/>
                  </a:ext>
                </a:extLst>
              </a:tr>
            </a:tbl>
          </a:graphicData>
        </a:graphic>
      </p:graphicFrame>
      <p:sp>
        <p:nvSpPr>
          <p:cNvPr id="4" name="Text Placeholder 3">
            <a:extLst>
              <a:ext uri="{FF2B5EF4-FFF2-40B4-BE49-F238E27FC236}">
                <a16:creationId xmlns:a16="http://schemas.microsoft.com/office/drawing/2014/main" id="{57662C90-FE7B-415F-8E67-97A506D462FE}"/>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21456162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CBC8B-ED80-4E71-ACC2-B4105D2BFE90}"/>
              </a:ext>
            </a:extLst>
          </p:cNvPr>
          <p:cNvSpPr>
            <a:spLocks noGrp="1"/>
          </p:cNvSpPr>
          <p:nvPr>
            <p:ph type="title"/>
          </p:nvPr>
        </p:nvSpPr>
        <p:spPr/>
        <p:txBody>
          <a:bodyPr/>
          <a:lstStyle/>
          <a:p>
            <a:r>
              <a:rPr lang="en-US"/>
              <a:t>Facebook Thai PBS Facebook Video Overview | All profiles - 12 of 26</a:t>
            </a:r>
          </a:p>
        </p:txBody>
      </p:sp>
      <p:graphicFrame>
        <p:nvGraphicFramePr>
          <p:cNvPr id="5" name="Table Placeholder 4">
            <a:extLst>
              <a:ext uri="{FF2B5EF4-FFF2-40B4-BE49-F238E27FC236}">
                <a16:creationId xmlns:a16="http://schemas.microsoft.com/office/drawing/2014/main" id="{787CC832-B3E7-42AA-B445-5336857BBD95}"/>
              </a:ext>
            </a:extLst>
          </p:cNvPr>
          <p:cNvGraphicFramePr>
            <a:graphicFrameLocks noGrp="1"/>
          </p:cNvGraphicFramePr>
          <p:nvPr>
            <p:ph type="tbl" sz="quarter" idx="13"/>
            <p:extLst>
              <p:ext uri="{D42A27DB-BD31-4B8C-83A1-F6EECF244321}">
                <p14:modId xmlns:p14="http://schemas.microsoft.com/office/powerpoint/2010/main" val="3311014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228082594"/>
                    </a:ext>
                  </a:extLst>
                </a:gridCol>
                <a:gridCol w="1316736">
                  <a:extLst>
                    <a:ext uri="{9D8B030D-6E8A-4147-A177-3AD203B41FA5}">
                      <a16:colId xmlns:a16="http://schemas.microsoft.com/office/drawing/2014/main" val="2597369206"/>
                    </a:ext>
                  </a:extLst>
                </a:gridCol>
                <a:gridCol w="493776">
                  <a:extLst>
                    <a:ext uri="{9D8B030D-6E8A-4147-A177-3AD203B41FA5}">
                      <a16:colId xmlns:a16="http://schemas.microsoft.com/office/drawing/2014/main" val="496913548"/>
                    </a:ext>
                  </a:extLst>
                </a:gridCol>
                <a:gridCol w="493776">
                  <a:extLst>
                    <a:ext uri="{9D8B030D-6E8A-4147-A177-3AD203B41FA5}">
                      <a16:colId xmlns:a16="http://schemas.microsoft.com/office/drawing/2014/main" val="33926537"/>
                    </a:ext>
                  </a:extLst>
                </a:gridCol>
                <a:gridCol w="493776">
                  <a:extLst>
                    <a:ext uri="{9D8B030D-6E8A-4147-A177-3AD203B41FA5}">
                      <a16:colId xmlns:a16="http://schemas.microsoft.com/office/drawing/2014/main" val="3648137777"/>
                    </a:ext>
                  </a:extLst>
                </a:gridCol>
                <a:gridCol w="493776">
                  <a:extLst>
                    <a:ext uri="{9D8B030D-6E8A-4147-A177-3AD203B41FA5}">
                      <a16:colId xmlns:a16="http://schemas.microsoft.com/office/drawing/2014/main" val="1528273048"/>
                    </a:ext>
                  </a:extLst>
                </a:gridCol>
                <a:gridCol w="493776">
                  <a:extLst>
                    <a:ext uri="{9D8B030D-6E8A-4147-A177-3AD203B41FA5}">
                      <a16:colId xmlns:a16="http://schemas.microsoft.com/office/drawing/2014/main" val="1911654745"/>
                    </a:ext>
                  </a:extLst>
                </a:gridCol>
                <a:gridCol w="493776">
                  <a:extLst>
                    <a:ext uri="{9D8B030D-6E8A-4147-A177-3AD203B41FA5}">
                      <a16:colId xmlns:a16="http://schemas.microsoft.com/office/drawing/2014/main" val="3186578834"/>
                    </a:ext>
                  </a:extLst>
                </a:gridCol>
                <a:gridCol w="493776">
                  <a:extLst>
                    <a:ext uri="{9D8B030D-6E8A-4147-A177-3AD203B41FA5}">
                      <a16:colId xmlns:a16="http://schemas.microsoft.com/office/drawing/2014/main" val="2287707737"/>
                    </a:ext>
                  </a:extLst>
                </a:gridCol>
                <a:gridCol w="493776">
                  <a:extLst>
                    <a:ext uri="{9D8B030D-6E8A-4147-A177-3AD203B41FA5}">
                      <a16:colId xmlns:a16="http://schemas.microsoft.com/office/drawing/2014/main" val="2449852618"/>
                    </a:ext>
                  </a:extLst>
                </a:gridCol>
                <a:gridCol w="493776">
                  <a:extLst>
                    <a:ext uri="{9D8B030D-6E8A-4147-A177-3AD203B41FA5}">
                      <a16:colId xmlns:a16="http://schemas.microsoft.com/office/drawing/2014/main" val="2043135525"/>
                    </a:ext>
                  </a:extLst>
                </a:gridCol>
                <a:gridCol w="329184">
                  <a:extLst>
                    <a:ext uri="{9D8B030D-6E8A-4147-A177-3AD203B41FA5}">
                      <a16:colId xmlns:a16="http://schemas.microsoft.com/office/drawing/2014/main" val="3412887785"/>
                    </a:ext>
                  </a:extLst>
                </a:gridCol>
                <a:gridCol w="493776">
                  <a:extLst>
                    <a:ext uri="{9D8B030D-6E8A-4147-A177-3AD203B41FA5}">
                      <a16:colId xmlns:a16="http://schemas.microsoft.com/office/drawing/2014/main" val="12194754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4166780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 PBS - 2024-11-24 19:16:28</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ประธานบอร์ดแบงก์ชาติจบเรียบร้อยหรือยัง หรือยังต้องตรวจสอบอะไรเพิ่มเติมอีก  ฟังการวิเคราะห์เต็ม ๆ ได้ใน #คุยให้คิด </a:t>
                      </a:r>
                      <a:r>
                        <a:rPr kumimoji="0" lang="en-US" sz="1000" b="0" i="0" u="none" strike="noStrike" kern="1200" cap="none" spc="0" normalizeH="0" baseline="0" noProof="0">
                          <a:ln>
                            <a:noFill/>
                          </a:ln>
                          <a:solidFill>
                            <a:prstClr val="black"/>
                          </a:solidFill>
                          <a:effectLst/>
                          <a:uLnTx/>
                          <a:uFillTx/>
                          <a:latin typeface="Calibri"/>
                          <a:ea typeface="+mn-ea"/>
                          <a:cs typeface="+mn-cs"/>
                        </a:rPr>
                        <a:t>👉www.thaipbs.or.th/program/TalkToThink/episodes/105235 #ThaiPBS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https://quintly-eu-image-storage.s3.amazonaws.com/0adedb716f3db04d08cbd9d38524ba0f/a235d9c17ad96f10048f5c1c34edb536.jpg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33460309"/>
                  </a:ext>
                </a:extLst>
              </a:tr>
            </a:tbl>
          </a:graphicData>
        </a:graphic>
      </p:graphicFrame>
      <p:sp>
        <p:nvSpPr>
          <p:cNvPr id="4" name="Text Placeholder 3">
            <a:extLst>
              <a:ext uri="{FF2B5EF4-FFF2-40B4-BE49-F238E27FC236}">
                <a16:creationId xmlns:a16="http://schemas.microsoft.com/office/drawing/2014/main" id="{48360361-84C0-4030-B9EF-FF8A5716B4D4}"/>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36070308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DE032-03C4-413D-A5F5-33C5118943B3}"/>
              </a:ext>
            </a:extLst>
          </p:cNvPr>
          <p:cNvSpPr>
            <a:spLocks noGrp="1"/>
          </p:cNvSpPr>
          <p:nvPr>
            <p:ph type="title"/>
          </p:nvPr>
        </p:nvSpPr>
        <p:spPr/>
        <p:txBody>
          <a:bodyPr/>
          <a:lstStyle/>
          <a:p>
            <a:r>
              <a:rPr lang="en-US"/>
              <a:t>Facebook Thai PBS Facebook Video Overview | All profiles - 13 of 26</a:t>
            </a:r>
          </a:p>
        </p:txBody>
      </p:sp>
      <p:graphicFrame>
        <p:nvGraphicFramePr>
          <p:cNvPr id="5" name="Table Placeholder 4">
            <a:extLst>
              <a:ext uri="{FF2B5EF4-FFF2-40B4-BE49-F238E27FC236}">
                <a16:creationId xmlns:a16="http://schemas.microsoft.com/office/drawing/2014/main" id="{2A1E6AAF-234D-4349-BBC1-BB0C805D648B}"/>
              </a:ext>
            </a:extLst>
          </p:cNvPr>
          <p:cNvGraphicFramePr>
            <a:graphicFrameLocks noGrp="1"/>
          </p:cNvGraphicFramePr>
          <p:nvPr>
            <p:ph type="tbl" sz="quarter" idx="13"/>
            <p:extLst>
              <p:ext uri="{D42A27DB-BD31-4B8C-83A1-F6EECF244321}">
                <p14:modId xmlns:p14="http://schemas.microsoft.com/office/powerpoint/2010/main" val="2765173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057740106"/>
                    </a:ext>
                  </a:extLst>
                </a:gridCol>
                <a:gridCol w="1316736">
                  <a:extLst>
                    <a:ext uri="{9D8B030D-6E8A-4147-A177-3AD203B41FA5}">
                      <a16:colId xmlns:a16="http://schemas.microsoft.com/office/drawing/2014/main" val="72867720"/>
                    </a:ext>
                  </a:extLst>
                </a:gridCol>
                <a:gridCol w="493776">
                  <a:extLst>
                    <a:ext uri="{9D8B030D-6E8A-4147-A177-3AD203B41FA5}">
                      <a16:colId xmlns:a16="http://schemas.microsoft.com/office/drawing/2014/main" val="2473180500"/>
                    </a:ext>
                  </a:extLst>
                </a:gridCol>
                <a:gridCol w="493776">
                  <a:extLst>
                    <a:ext uri="{9D8B030D-6E8A-4147-A177-3AD203B41FA5}">
                      <a16:colId xmlns:a16="http://schemas.microsoft.com/office/drawing/2014/main" val="2590985011"/>
                    </a:ext>
                  </a:extLst>
                </a:gridCol>
                <a:gridCol w="493776">
                  <a:extLst>
                    <a:ext uri="{9D8B030D-6E8A-4147-A177-3AD203B41FA5}">
                      <a16:colId xmlns:a16="http://schemas.microsoft.com/office/drawing/2014/main" val="1459158055"/>
                    </a:ext>
                  </a:extLst>
                </a:gridCol>
                <a:gridCol w="493776">
                  <a:extLst>
                    <a:ext uri="{9D8B030D-6E8A-4147-A177-3AD203B41FA5}">
                      <a16:colId xmlns:a16="http://schemas.microsoft.com/office/drawing/2014/main" val="38129326"/>
                    </a:ext>
                  </a:extLst>
                </a:gridCol>
                <a:gridCol w="493776">
                  <a:extLst>
                    <a:ext uri="{9D8B030D-6E8A-4147-A177-3AD203B41FA5}">
                      <a16:colId xmlns:a16="http://schemas.microsoft.com/office/drawing/2014/main" val="1794037472"/>
                    </a:ext>
                  </a:extLst>
                </a:gridCol>
                <a:gridCol w="493776">
                  <a:extLst>
                    <a:ext uri="{9D8B030D-6E8A-4147-A177-3AD203B41FA5}">
                      <a16:colId xmlns:a16="http://schemas.microsoft.com/office/drawing/2014/main" val="1089512118"/>
                    </a:ext>
                  </a:extLst>
                </a:gridCol>
                <a:gridCol w="493776">
                  <a:extLst>
                    <a:ext uri="{9D8B030D-6E8A-4147-A177-3AD203B41FA5}">
                      <a16:colId xmlns:a16="http://schemas.microsoft.com/office/drawing/2014/main" val="896466750"/>
                    </a:ext>
                  </a:extLst>
                </a:gridCol>
                <a:gridCol w="493776">
                  <a:extLst>
                    <a:ext uri="{9D8B030D-6E8A-4147-A177-3AD203B41FA5}">
                      <a16:colId xmlns:a16="http://schemas.microsoft.com/office/drawing/2014/main" val="3505499041"/>
                    </a:ext>
                  </a:extLst>
                </a:gridCol>
                <a:gridCol w="493776">
                  <a:extLst>
                    <a:ext uri="{9D8B030D-6E8A-4147-A177-3AD203B41FA5}">
                      <a16:colId xmlns:a16="http://schemas.microsoft.com/office/drawing/2014/main" val="2169461979"/>
                    </a:ext>
                  </a:extLst>
                </a:gridCol>
                <a:gridCol w="329184">
                  <a:extLst>
                    <a:ext uri="{9D8B030D-6E8A-4147-A177-3AD203B41FA5}">
                      <a16:colId xmlns:a16="http://schemas.microsoft.com/office/drawing/2014/main" val="124303718"/>
                    </a:ext>
                  </a:extLst>
                </a:gridCol>
                <a:gridCol w="493776">
                  <a:extLst>
                    <a:ext uri="{9D8B030D-6E8A-4147-A177-3AD203B41FA5}">
                      <a16:colId xmlns:a16="http://schemas.microsoft.com/office/drawing/2014/main" val="12905814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3356983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 PBS News - 2024-11-24 18:59:42</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สังเกตการณ์นับคะแนนเลือกตั้ง นายก อบจ.เพชรบุรี ภาพรวมตลอดทั้งวัน เบื้องต้นคาดว่า มีผู้ใช้สิทธิแต่ละหน่วยไม่เกินร้อยละ 50 ต่ำกว่าที่คาดไว้ที่ร้อยละ 70
#เพชรบุรี #เลือกตั้ง #นายกอบจ #ข่าววันนี้ #ข่าวไทยพีบีเอส #ข่าวที่คุณวางใจ #</a:t>
                      </a:r>
                      <a:r>
                        <a:rPr kumimoji="0" lang="en-US" sz="1000" b="0" i="0" u="none" strike="noStrike" kern="1200" cap="none" spc="0" normalizeH="0" baseline="0" noProof="0">
                          <a:ln>
                            <a:noFill/>
                          </a:ln>
                          <a:solidFill>
                            <a:prstClr val="black"/>
                          </a:solidFill>
                          <a:effectLst/>
                          <a:uLnTx/>
                          <a:uFillTx/>
                          <a:latin typeface="Calibri"/>
                          <a:ea typeface="+mn-ea"/>
                          <a:cs typeface="+mn-cs"/>
                        </a:rPr>
                        <a:t>ThaiPBSnews #ThaiPBS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https://quintly-eu-image-storage.s3.amazonaws.com/be99982d89d9557a151b99de1d855c05/44faa50dc9f4e149a1af7b0c3971f3d1.jpg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31813980"/>
                  </a:ext>
                </a:extLst>
              </a:tr>
            </a:tbl>
          </a:graphicData>
        </a:graphic>
      </p:graphicFrame>
      <p:sp>
        <p:nvSpPr>
          <p:cNvPr id="4" name="Text Placeholder 3">
            <a:extLst>
              <a:ext uri="{FF2B5EF4-FFF2-40B4-BE49-F238E27FC236}">
                <a16:creationId xmlns:a16="http://schemas.microsoft.com/office/drawing/2014/main" id="{EEB13439-2F71-413C-B025-70ACB0FDADEF}"/>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24414218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85054-CF3F-4044-BFCC-9B31A0CA5667}"/>
              </a:ext>
            </a:extLst>
          </p:cNvPr>
          <p:cNvSpPr>
            <a:spLocks noGrp="1"/>
          </p:cNvSpPr>
          <p:nvPr>
            <p:ph type="title"/>
          </p:nvPr>
        </p:nvSpPr>
        <p:spPr/>
        <p:txBody>
          <a:bodyPr/>
          <a:lstStyle/>
          <a:p>
            <a:r>
              <a:rPr lang="en-US"/>
              <a:t>Facebook Thai PBS Facebook Video Overview | All profiles - 14 of 26</a:t>
            </a:r>
          </a:p>
        </p:txBody>
      </p:sp>
      <p:graphicFrame>
        <p:nvGraphicFramePr>
          <p:cNvPr id="5" name="Table Placeholder 4">
            <a:extLst>
              <a:ext uri="{FF2B5EF4-FFF2-40B4-BE49-F238E27FC236}">
                <a16:creationId xmlns:a16="http://schemas.microsoft.com/office/drawing/2014/main" id="{BC11DA6A-B1B5-43F6-859F-5C6F91F651D6}"/>
              </a:ext>
            </a:extLst>
          </p:cNvPr>
          <p:cNvGraphicFramePr>
            <a:graphicFrameLocks noGrp="1"/>
          </p:cNvGraphicFramePr>
          <p:nvPr>
            <p:ph type="tbl" sz="quarter" idx="13"/>
            <p:extLst>
              <p:ext uri="{D42A27DB-BD31-4B8C-83A1-F6EECF244321}">
                <p14:modId xmlns:p14="http://schemas.microsoft.com/office/powerpoint/2010/main" val="1207266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274562085"/>
                    </a:ext>
                  </a:extLst>
                </a:gridCol>
                <a:gridCol w="1316736">
                  <a:extLst>
                    <a:ext uri="{9D8B030D-6E8A-4147-A177-3AD203B41FA5}">
                      <a16:colId xmlns:a16="http://schemas.microsoft.com/office/drawing/2014/main" val="4189485377"/>
                    </a:ext>
                  </a:extLst>
                </a:gridCol>
                <a:gridCol w="493776">
                  <a:extLst>
                    <a:ext uri="{9D8B030D-6E8A-4147-A177-3AD203B41FA5}">
                      <a16:colId xmlns:a16="http://schemas.microsoft.com/office/drawing/2014/main" val="142607587"/>
                    </a:ext>
                  </a:extLst>
                </a:gridCol>
                <a:gridCol w="493776">
                  <a:extLst>
                    <a:ext uri="{9D8B030D-6E8A-4147-A177-3AD203B41FA5}">
                      <a16:colId xmlns:a16="http://schemas.microsoft.com/office/drawing/2014/main" val="132891254"/>
                    </a:ext>
                  </a:extLst>
                </a:gridCol>
                <a:gridCol w="493776">
                  <a:extLst>
                    <a:ext uri="{9D8B030D-6E8A-4147-A177-3AD203B41FA5}">
                      <a16:colId xmlns:a16="http://schemas.microsoft.com/office/drawing/2014/main" val="1715404793"/>
                    </a:ext>
                  </a:extLst>
                </a:gridCol>
                <a:gridCol w="493776">
                  <a:extLst>
                    <a:ext uri="{9D8B030D-6E8A-4147-A177-3AD203B41FA5}">
                      <a16:colId xmlns:a16="http://schemas.microsoft.com/office/drawing/2014/main" val="3045426875"/>
                    </a:ext>
                  </a:extLst>
                </a:gridCol>
                <a:gridCol w="493776">
                  <a:extLst>
                    <a:ext uri="{9D8B030D-6E8A-4147-A177-3AD203B41FA5}">
                      <a16:colId xmlns:a16="http://schemas.microsoft.com/office/drawing/2014/main" val="1360662666"/>
                    </a:ext>
                  </a:extLst>
                </a:gridCol>
                <a:gridCol w="493776">
                  <a:extLst>
                    <a:ext uri="{9D8B030D-6E8A-4147-A177-3AD203B41FA5}">
                      <a16:colId xmlns:a16="http://schemas.microsoft.com/office/drawing/2014/main" val="261943021"/>
                    </a:ext>
                  </a:extLst>
                </a:gridCol>
                <a:gridCol w="493776">
                  <a:extLst>
                    <a:ext uri="{9D8B030D-6E8A-4147-A177-3AD203B41FA5}">
                      <a16:colId xmlns:a16="http://schemas.microsoft.com/office/drawing/2014/main" val="4222672353"/>
                    </a:ext>
                  </a:extLst>
                </a:gridCol>
                <a:gridCol w="493776">
                  <a:extLst>
                    <a:ext uri="{9D8B030D-6E8A-4147-A177-3AD203B41FA5}">
                      <a16:colId xmlns:a16="http://schemas.microsoft.com/office/drawing/2014/main" val="201527661"/>
                    </a:ext>
                  </a:extLst>
                </a:gridCol>
                <a:gridCol w="493776">
                  <a:extLst>
                    <a:ext uri="{9D8B030D-6E8A-4147-A177-3AD203B41FA5}">
                      <a16:colId xmlns:a16="http://schemas.microsoft.com/office/drawing/2014/main" val="569247914"/>
                    </a:ext>
                  </a:extLst>
                </a:gridCol>
                <a:gridCol w="329184">
                  <a:extLst>
                    <a:ext uri="{9D8B030D-6E8A-4147-A177-3AD203B41FA5}">
                      <a16:colId xmlns:a16="http://schemas.microsoft.com/office/drawing/2014/main" val="3037726291"/>
                    </a:ext>
                  </a:extLst>
                </a:gridCol>
                <a:gridCol w="493776">
                  <a:extLst>
                    <a:ext uri="{9D8B030D-6E8A-4147-A177-3AD203B41FA5}">
                      <a16:colId xmlns:a16="http://schemas.microsoft.com/office/drawing/2014/main" val="19377416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271796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 PBS News - 2024-11-24 18:59:31</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สด! นับคะแนนเลือกตั้ง นายก อบจ.อุดรธานี | ไลฟ์วันนี้ | 24 พ.ย.67
ติดตามการนับคะแนนเลือกตั้ง นายก อบจ.อุดรธานี จับตาการดวลระหว่าง นายคณิศร ขุริรัง หมายเลข 1 ตัวแทนพรรคประชาชน และนายศราวุธ เพชรพนมพร หมายเลข 2 จากพรรคเพื่อไทย ขณะที่ นายดนุช ตันเทิดทิตย์ หมายเลข 3 เป็นผู้สมัครที่ไม่สังกัดพรรค
#อุดรธานี #นายก #อบจ #เลือกตั้ง #พรรคประชาชน #พรรคเพื่อไทย #ไลฟ์วันนี้ #</a:t>
                      </a:r>
                      <a:r>
                        <a:rPr kumimoji="0" lang="en-US" sz="1000" b="0" i="0" u="none" strike="noStrike" kern="1200" cap="none" spc="0" normalizeH="0" baseline="0" noProof="0">
                          <a:ln>
                            <a:noFill/>
                          </a:ln>
                          <a:solidFill>
                            <a:prstClr val="black"/>
                          </a:solidFill>
                          <a:effectLst/>
                          <a:uLnTx/>
                          <a:uFillTx/>
                          <a:latin typeface="Calibri"/>
                          <a:ea typeface="+mn-ea"/>
                          <a:cs typeface="+mn-cs"/>
                        </a:rPr>
                        <a:t>Live</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วันนี้  #ข่าวไทยพีบีเอส #ข่าวที่คุณวางใจ #</a:t>
                      </a:r>
                      <a:r>
                        <a:rPr kumimoji="0" lang="en-US" sz="1000" b="0" i="0" u="none" strike="noStrike" kern="1200" cap="none" spc="0" normalizeH="0" baseline="0" noProof="0">
                          <a:ln>
                            <a:noFill/>
                          </a:ln>
                          <a:solidFill>
                            <a:prstClr val="black"/>
                          </a:solidFill>
                          <a:effectLst/>
                          <a:uLnTx/>
                          <a:uFillTx/>
                          <a:latin typeface="Calibri"/>
                          <a:ea typeface="+mn-ea"/>
                          <a:cs typeface="+mn-cs"/>
                        </a:rPr>
                        <a:t>ThaiPBSnews #ThaiPBS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https://quintly-eu-image-storage.s3.amazonaws.com/be99982d89d9557a151b99de1d855c05/579f9af12987f55a308b234d1544dfc8.jpg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5487</a:t>
                      </a:r>
                    </a:p>
                  </a:txBody>
                  <a:tcPr/>
                </a:tc>
                <a:extLst>
                  <a:ext uri="{0D108BD9-81ED-4DB2-BD59-A6C34878D82A}">
                    <a16:rowId xmlns:a16="http://schemas.microsoft.com/office/drawing/2014/main" val="3156141494"/>
                  </a:ext>
                </a:extLst>
              </a:tr>
            </a:tbl>
          </a:graphicData>
        </a:graphic>
      </p:graphicFrame>
      <p:sp>
        <p:nvSpPr>
          <p:cNvPr id="4" name="Text Placeholder 3">
            <a:extLst>
              <a:ext uri="{FF2B5EF4-FFF2-40B4-BE49-F238E27FC236}">
                <a16:creationId xmlns:a16="http://schemas.microsoft.com/office/drawing/2014/main" id="{FAF27AD2-3F05-4773-AF67-C48FAB6A6EDD}"/>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13027593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A1E7E-F7ED-4886-9384-5C9EDF5AE940}"/>
              </a:ext>
            </a:extLst>
          </p:cNvPr>
          <p:cNvSpPr>
            <a:spLocks noGrp="1"/>
          </p:cNvSpPr>
          <p:nvPr>
            <p:ph type="title"/>
          </p:nvPr>
        </p:nvSpPr>
        <p:spPr/>
        <p:txBody>
          <a:bodyPr/>
          <a:lstStyle/>
          <a:p>
            <a:r>
              <a:rPr lang="en-US"/>
              <a:t>Facebook Thai PBS Facebook Video Overview | All profiles - 15 of 26</a:t>
            </a:r>
          </a:p>
        </p:txBody>
      </p:sp>
      <p:graphicFrame>
        <p:nvGraphicFramePr>
          <p:cNvPr id="5" name="Table Placeholder 4">
            <a:extLst>
              <a:ext uri="{FF2B5EF4-FFF2-40B4-BE49-F238E27FC236}">
                <a16:creationId xmlns:a16="http://schemas.microsoft.com/office/drawing/2014/main" id="{FEF40EB6-6708-48EF-8568-1FDE0461F699}"/>
              </a:ext>
            </a:extLst>
          </p:cNvPr>
          <p:cNvGraphicFramePr>
            <a:graphicFrameLocks noGrp="1"/>
          </p:cNvGraphicFramePr>
          <p:nvPr>
            <p:ph type="tbl" sz="quarter" idx="13"/>
            <p:extLst>
              <p:ext uri="{D42A27DB-BD31-4B8C-83A1-F6EECF244321}">
                <p14:modId xmlns:p14="http://schemas.microsoft.com/office/powerpoint/2010/main" val="11770772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684248590"/>
                    </a:ext>
                  </a:extLst>
                </a:gridCol>
                <a:gridCol w="1316736">
                  <a:extLst>
                    <a:ext uri="{9D8B030D-6E8A-4147-A177-3AD203B41FA5}">
                      <a16:colId xmlns:a16="http://schemas.microsoft.com/office/drawing/2014/main" val="678386644"/>
                    </a:ext>
                  </a:extLst>
                </a:gridCol>
                <a:gridCol w="493776">
                  <a:extLst>
                    <a:ext uri="{9D8B030D-6E8A-4147-A177-3AD203B41FA5}">
                      <a16:colId xmlns:a16="http://schemas.microsoft.com/office/drawing/2014/main" val="3523091741"/>
                    </a:ext>
                  </a:extLst>
                </a:gridCol>
                <a:gridCol w="493776">
                  <a:extLst>
                    <a:ext uri="{9D8B030D-6E8A-4147-A177-3AD203B41FA5}">
                      <a16:colId xmlns:a16="http://schemas.microsoft.com/office/drawing/2014/main" val="1983963611"/>
                    </a:ext>
                  </a:extLst>
                </a:gridCol>
                <a:gridCol w="493776">
                  <a:extLst>
                    <a:ext uri="{9D8B030D-6E8A-4147-A177-3AD203B41FA5}">
                      <a16:colId xmlns:a16="http://schemas.microsoft.com/office/drawing/2014/main" val="91973912"/>
                    </a:ext>
                  </a:extLst>
                </a:gridCol>
                <a:gridCol w="493776">
                  <a:extLst>
                    <a:ext uri="{9D8B030D-6E8A-4147-A177-3AD203B41FA5}">
                      <a16:colId xmlns:a16="http://schemas.microsoft.com/office/drawing/2014/main" val="195262021"/>
                    </a:ext>
                  </a:extLst>
                </a:gridCol>
                <a:gridCol w="493776">
                  <a:extLst>
                    <a:ext uri="{9D8B030D-6E8A-4147-A177-3AD203B41FA5}">
                      <a16:colId xmlns:a16="http://schemas.microsoft.com/office/drawing/2014/main" val="4093866148"/>
                    </a:ext>
                  </a:extLst>
                </a:gridCol>
                <a:gridCol w="493776">
                  <a:extLst>
                    <a:ext uri="{9D8B030D-6E8A-4147-A177-3AD203B41FA5}">
                      <a16:colId xmlns:a16="http://schemas.microsoft.com/office/drawing/2014/main" val="4192944470"/>
                    </a:ext>
                  </a:extLst>
                </a:gridCol>
                <a:gridCol w="493776">
                  <a:extLst>
                    <a:ext uri="{9D8B030D-6E8A-4147-A177-3AD203B41FA5}">
                      <a16:colId xmlns:a16="http://schemas.microsoft.com/office/drawing/2014/main" val="821302330"/>
                    </a:ext>
                  </a:extLst>
                </a:gridCol>
                <a:gridCol w="493776">
                  <a:extLst>
                    <a:ext uri="{9D8B030D-6E8A-4147-A177-3AD203B41FA5}">
                      <a16:colId xmlns:a16="http://schemas.microsoft.com/office/drawing/2014/main" val="898389614"/>
                    </a:ext>
                  </a:extLst>
                </a:gridCol>
                <a:gridCol w="493776">
                  <a:extLst>
                    <a:ext uri="{9D8B030D-6E8A-4147-A177-3AD203B41FA5}">
                      <a16:colId xmlns:a16="http://schemas.microsoft.com/office/drawing/2014/main" val="2295575274"/>
                    </a:ext>
                  </a:extLst>
                </a:gridCol>
                <a:gridCol w="329184">
                  <a:extLst>
                    <a:ext uri="{9D8B030D-6E8A-4147-A177-3AD203B41FA5}">
                      <a16:colId xmlns:a16="http://schemas.microsoft.com/office/drawing/2014/main" val="2263564461"/>
                    </a:ext>
                  </a:extLst>
                </a:gridCol>
                <a:gridCol w="493776">
                  <a:extLst>
                    <a:ext uri="{9D8B030D-6E8A-4147-A177-3AD203B41FA5}">
                      <a16:colId xmlns:a16="http://schemas.microsoft.com/office/drawing/2014/main" val="28342022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842179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 PBS News - 2024-11-24 18:34:25</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นายสนธิ ลิ้มทองกุล อดีตแกนนำกลุ่มพันธมิตรฯ เปิดเวทีเสวนา พร้อมให้สัมภาษณ์สื่อว่า การเมืองไทยช่วงนี้ "ใกล้สุกงอม" หากจำเป็นต้องลงถนน จะทำเป็นครั้งสุดท้ายในชีวิต แต่จะพิจารณาตามสถานการณ์
#สนธิ #พันธมิตร #ลงถนน #ข่าววันนี้ #ข่าวไทยพีบีเอส #ข่าวที่คุณวางใจ #</a:t>
                      </a:r>
                      <a:r>
                        <a:rPr kumimoji="0" lang="en-US" sz="1000" b="0" i="0" u="none" strike="noStrike" kern="1200" cap="none" spc="0" normalizeH="0" baseline="0" noProof="0">
                          <a:ln>
                            <a:noFill/>
                          </a:ln>
                          <a:solidFill>
                            <a:prstClr val="black"/>
                          </a:solidFill>
                          <a:effectLst/>
                          <a:uLnTx/>
                          <a:uFillTx/>
                          <a:latin typeface="Calibri"/>
                          <a:ea typeface="+mn-ea"/>
                          <a:cs typeface="+mn-cs"/>
                        </a:rPr>
                        <a:t>ThaiPBSnews #ThaiPBS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https://quintly-eu-image-storage.s3.amazonaws.com/be99982d89d9557a151b99de1d855c05/f0fdf449b41aab04eca66ea5f97ee011.jpg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746362609"/>
                  </a:ext>
                </a:extLst>
              </a:tr>
            </a:tbl>
          </a:graphicData>
        </a:graphic>
      </p:graphicFrame>
      <p:sp>
        <p:nvSpPr>
          <p:cNvPr id="4" name="Text Placeholder 3">
            <a:extLst>
              <a:ext uri="{FF2B5EF4-FFF2-40B4-BE49-F238E27FC236}">
                <a16:creationId xmlns:a16="http://schemas.microsoft.com/office/drawing/2014/main" id="{3F3F8C86-44F2-48D6-A59A-419DD4E765BF}"/>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33989691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AF330-FA78-46FC-9C61-E62EC6DF41F0}"/>
              </a:ext>
            </a:extLst>
          </p:cNvPr>
          <p:cNvSpPr>
            <a:spLocks noGrp="1"/>
          </p:cNvSpPr>
          <p:nvPr>
            <p:ph type="title"/>
          </p:nvPr>
        </p:nvSpPr>
        <p:spPr/>
        <p:txBody>
          <a:bodyPr/>
          <a:lstStyle/>
          <a:p>
            <a:r>
              <a:rPr lang="en-US"/>
              <a:t>Facebook Thai PBS Facebook Video Overview | All profiles - 16 of 26</a:t>
            </a:r>
          </a:p>
        </p:txBody>
      </p:sp>
      <p:graphicFrame>
        <p:nvGraphicFramePr>
          <p:cNvPr id="5" name="Table Placeholder 4">
            <a:extLst>
              <a:ext uri="{FF2B5EF4-FFF2-40B4-BE49-F238E27FC236}">
                <a16:creationId xmlns:a16="http://schemas.microsoft.com/office/drawing/2014/main" id="{B09A4CA7-07B7-44BC-976F-6065EFEC2945}"/>
              </a:ext>
            </a:extLst>
          </p:cNvPr>
          <p:cNvGraphicFramePr>
            <a:graphicFrameLocks noGrp="1"/>
          </p:cNvGraphicFramePr>
          <p:nvPr>
            <p:ph type="tbl" sz="quarter" idx="13"/>
            <p:extLst>
              <p:ext uri="{D42A27DB-BD31-4B8C-83A1-F6EECF244321}">
                <p14:modId xmlns:p14="http://schemas.microsoft.com/office/powerpoint/2010/main" val="4909859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536585348"/>
                    </a:ext>
                  </a:extLst>
                </a:gridCol>
                <a:gridCol w="1316736">
                  <a:extLst>
                    <a:ext uri="{9D8B030D-6E8A-4147-A177-3AD203B41FA5}">
                      <a16:colId xmlns:a16="http://schemas.microsoft.com/office/drawing/2014/main" val="465648741"/>
                    </a:ext>
                  </a:extLst>
                </a:gridCol>
                <a:gridCol w="493776">
                  <a:extLst>
                    <a:ext uri="{9D8B030D-6E8A-4147-A177-3AD203B41FA5}">
                      <a16:colId xmlns:a16="http://schemas.microsoft.com/office/drawing/2014/main" val="443712014"/>
                    </a:ext>
                  </a:extLst>
                </a:gridCol>
                <a:gridCol w="493776">
                  <a:extLst>
                    <a:ext uri="{9D8B030D-6E8A-4147-A177-3AD203B41FA5}">
                      <a16:colId xmlns:a16="http://schemas.microsoft.com/office/drawing/2014/main" val="1991207343"/>
                    </a:ext>
                  </a:extLst>
                </a:gridCol>
                <a:gridCol w="493776">
                  <a:extLst>
                    <a:ext uri="{9D8B030D-6E8A-4147-A177-3AD203B41FA5}">
                      <a16:colId xmlns:a16="http://schemas.microsoft.com/office/drawing/2014/main" val="3505033327"/>
                    </a:ext>
                  </a:extLst>
                </a:gridCol>
                <a:gridCol w="493776">
                  <a:extLst>
                    <a:ext uri="{9D8B030D-6E8A-4147-A177-3AD203B41FA5}">
                      <a16:colId xmlns:a16="http://schemas.microsoft.com/office/drawing/2014/main" val="589438930"/>
                    </a:ext>
                  </a:extLst>
                </a:gridCol>
                <a:gridCol w="493776">
                  <a:extLst>
                    <a:ext uri="{9D8B030D-6E8A-4147-A177-3AD203B41FA5}">
                      <a16:colId xmlns:a16="http://schemas.microsoft.com/office/drawing/2014/main" val="1736407123"/>
                    </a:ext>
                  </a:extLst>
                </a:gridCol>
                <a:gridCol w="493776">
                  <a:extLst>
                    <a:ext uri="{9D8B030D-6E8A-4147-A177-3AD203B41FA5}">
                      <a16:colId xmlns:a16="http://schemas.microsoft.com/office/drawing/2014/main" val="2068122244"/>
                    </a:ext>
                  </a:extLst>
                </a:gridCol>
                <a:gridCol w="493776">
                  <a:extLst>
                    <a:ext uri="{9D8B030D-6E8A-4147-A177-3AD203B41FA5}">
                      <a16:colId xmlns:a16="http://schemas.microsoft.com/office/drawing/2014/main" val="4008879864"/>
                    </a:ext>
                  </a:extLst>
                </a:gridCol>
                <a:gridCol w="493776">
                  <a:extLst>
                    <a:ext uri="{9D8B030D-6E8A-4147-A177-3AD203B41FA5}">
                      <a16:colId xmlns:a16="http://schemas.microsoft.com/office/drawing/2014/main" val="3465159925"/>
                    </a:ext>
                  </a:extLst>
                </a:gridCol>
                <a:gridCol w="493776">
                  <a:extLst>
                    <a:ext uri="{9D8B030D-6E8A-4147-A177-3AD203B41FA5}">
                      <a16:colId xmlns:a16="http://schemas.microsoft.com/office/drawing/2014/main" val="299371182"/>
                    </a:ext>
                  </a:extLst>
                </a:gridCol>
                <a:gridCol w="329184">
                  <a:extLst>
                    <a:ext uri="{9D8B030D-6E8A-4147-A177-3AD203B41FA5}">
                      <a16:colId xmlns:a16="http://schemas.microsoft.com/office/drawing/2014/main" val="895926592"/>
                    </a:ext>
                  </a:extLst>
                </a:gridCol>
                <a:gridCol w="493776">
                  <a:extLst>
                    <a:ext uri="{9D8B030D-6E8A-4147-A177-3AD203B41FA5}">
                      <a16:colId xmlns:a16="http://schemas.microsoft.com/office/drawing/2014/main" val="14170067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2875169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ALTV </a:t>
                      </a:r>
                      <a:r>
                        <a:rPr kumimoji="0" lang="th-TH" sz="1000" b="1"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ช่อง 4 ทีวีเรียนสนุก - 2024-11-24 18:32:18</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
 [</a:t>
                      </a:r>
                      <a:r>
                        <a:rPr kumimoji="0" lang="en-US" sz="1000" b="0" i="0" u="none" strike="noStrike" kern="1200" cap="none" spc="0" normalizeH="0" baseline="0" noProof="0">
                          <a:ln>
                            <a:noFill/>
                          </a:ln>
                          <a:solidFill>
                            <a:prstClr val="black"/>
                          </a:solidFill>
                          <a:effectLst/>
                          <a:uLnTx/>
                          <a:uFillTx/>
                          <a:latin typeface="Calibri"/>
                          <a:ea typeface="+mn-ea"/>
                          <a:cs typeface="+mn-cs"/>
                        </a:rPr>
                        <a:t>Live] 19.00 - 19.25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น. #</a:t>
                      </a:r>
                      <a:r>
                        <a:rPr kumimoji="0" lang="en-US" sz="1000" b="0" i="0" u="none" strike="noStrike" kern="1200" cap="none" spc="0" normalizeH="0" baseline="0" noProof="0">
                          <a:ln>
                            <a:noFill/>
                          </a:ln>
                          <a:solidFill>
                            <a:prstClr val="black"/>
                          </a:solidFill>
                          <a:effectLst/>
                          <a:uLnTx/>
                          <a:uFillTx/>
                          <a:latin typeface="Calibri"/>
                          <a:ea typeface="+mn-ea"/>
                          <a:cs typeface="+mn-cs"/>
                        </a:rPr>
                        <a:t>TheCoach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ห้องที่ปรึกษา (24 พ.ย.67) ตอน เปิดใจให้สุด พร้อมก้าวต่ออย่างมีสติ
อารมณ์ที่ขุ่นมัว  หงุดหงิด ไม่สบายใจ เก็บกดมาทั้งวันเมื่อถึงบ้านที่รู้สึกปลอดภัย  ก็อาจเผลอลืมตัวนำพลังลบ สิ่งไม่ดีให้คนในครอบครัวรู้สึกแย่  จะทำอย่างไรให้ทุกอย่างดีขึ้น  ต้องเรียนรู้เปิดใจ และค่อยๆ ก้าวต่อไปอย่างมีสติ เพื่อคนในครอบครัวและตนเอง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รับชมได้ทาง #</a:t>
                      </a:r>
                      <a:r>
                        <a:rPr kumimoji="0" lang="en-US" sz="1000" b="0" i="0" u="none" strike="noStrike" kern="1200" cap="none" spc="0" normalizeH="0" baseline="0" noProof="0">
                          <a:ln>
                            <a:noFill/>
                          </a:ln>
                          <a:solidFill>
                            <a:prstClr val="black"/>
                          </a:solidFill>
                          <a:effectLst/>
                          <a:uLnTx/>
                          <a:uFillTx/>
                          <a:latin typeface="Calibri"/>
                          <a:ea typeface="+mn-ea"/>
                          <a:cs typeface="+mn-cs"/>
                        </a:rPr>
                        <a:t>ALTV</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ช่อง4ทีวีเรียนสนุก #ช่องหมายเลข4
หรือรับชมทางออนไลน์
● </a:t>
                      </a:r>
                      <a:r>
                        <a:rPr kumimoji="0" lang="en-US" sz="1000" b="0" i="0" u="none" strike="noStrike" kern="1200" cap="none" spc="0" normalizeH="0" baseline="0" noProof="0">
                          <a:ln>
                            <a:noFill/>
                          </a:ln>
                          <a:solidFill>
                            <a:prstClr val="black"/>
                          </a:solidFill>
                          <a:effectLst/>
                          <a:uLnTx/>
                          <a:uFillTx/>
                          <a:latin typeface="Calibri"/>
                          <a:ea typeface="+mn-ea"/>
                          <a:cs typeface="+mn-cs"/>
                        </a:rPr>
                        <a:t>Website : www.ALTV.tv/TheCoach
● YouTube : www.youtube.com/ALTV4
● Facebook : www.facebook.com/ALTV4
●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เพิ่มเพื่อนทาง </a:t>
                      </a:r>
                      <a:r>
                        <a:rPr kumimoji="0" lang="en-US" sz="1000" b="0" i="0" u="none" strike="noStrike" kern="1200" cap="none" spc="0" normalizeH="0" baseline="0" noProof="0">
                          <a:ln>
                            <a:noFill/>
                          </a:ln>
                          <a:solidFill>
                            <a:prstClr val="black"/>
                          </a:solidFill>
                          <a:effectLst/>
                          <a:uLnTx/>
                          <a:uFillTx/>
                          <a:latin typeface="Calibri"/>
                          <a:ea typeface="+mn-ea"/>
                          <a:cs typeface="+mn-cs"/>
                        </a:rPr>
                        <a:t>LINE : www.ALTV.tv/AddLINE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https://quintly-eu-image-storage.s3.amazonaws.com/8c064dc3cea3cac732457a7305d5ae1e/b3d430ab61eb7275e7f691627876ad4e.jpg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1325</a:t>
                      </a:r>
                    </a:p>
                  </a:txBody>
                  <a:tcPr/>
                </a:tc>
                <a:extLst>
                  <a:ext uri="{0D108BD9-81ED-4DB2-BD59-A6C34878D82A}">
                    <a16:rowId xmlns:a16="http://schemas.microsoft.com/office/drawing/2014/main" val="2855917766"/>
                  </a:ext>
                </a:extLst>
              </a:tr>
            </a:tbl>
          </a:graphicData>
        </a:graphic>
      </p:graphicFrame>
      <p:sp>
        <p:nvSpPr>
          <p:cNvPr id="4" name="Text Placeholder 3">
            <a:extLst>
              <a:ext uri="{FF2B5EF4-FFF2-40B4-BE49-F238E27FC236}">
                <a16:creationId xmlns:a16="http://schemas.microsoft.com/office/drawing/2014/main" id="{5653433E-47F1-4989-BF4B-1D0C968B4782}"/>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290981589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DBCFD-2740-4095-A6BA-F8DF2F52E459}"/>
              </a:ext>
            </a:extLst>
          </p:cNvPr>
          <p:cNvSpPr>
            <a:spLocks noGrp="1"/>
          </p:cNvSpPr>
          <p:nvPr>
            <p:ph type="title"/>
          </p:nvPr>
        </p:nvSpPr>
        <p:spPr/>
        <p:txBody>
          <a:bodyPr/>
          <a:lstStyle/>
          <a:p>
            <a:r>
              <a:rPr lang="en-US"/>
              <a:t>Facebook Thai PBS Facebook Video Overview | All profiles - 17 of 26</a:t>
            </a:r>
          </a:p>
        </p:txBody>
      </p:sp>
      <p:graphicFrame>
        <p:nvGraphicFramePr>
          <p:cNvPr id="5" name="Table Placeholder 4">
            <a:extLst>
              <a:ext uri="{FF2B5EF4-FFF2-40B4-BE49-F238E27FC236}">
                <a16:creationId xmlns:a16="http://schemas.microsoft.com/office/drawing/2014/main" id="{9A87A0F8-19D5-4AE0-B1EA-A95EF787E2E2}"/>
              </a:ext>
            </a:extLst>
          </p:cNvPr>
          <p:cNvGraphicFramePr>
            <a:graphicFrameLocks noGrp="1"/>
          </p:cNvGraphicFramePr>
          <p:nvPr>
            <p:ph type="tbl" sz="quarter" idx="13"/>
            <p:extLst>
              <p:ext uri="{D42A27DB-BD31-4B8C-83A1-F6EECF244321}">
                <p14:modId xmlns:p14="http://schemas.microsoft.com/office/powerpoint/2010/main" val="8689752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528314828"/>
                    </a:ext>
                  </a:extLst>
                </a:gridCol>
                <a:gridCol w="1316736">
                  <a:extLst>
                    <a:ext uri="{9D8B030D-6E8A-4147-A177-3AD203B41FA5}">
                      <a16:colId xmlns:a16="http://schemas.microsoft.com/office/drawing/2014/main" val="1019769753"/>
                    </a:ext>
                  </a:extLst>
                </a:gridCol>
                <a:gridCol w="493776">
                  <a:extLst>
                    <a:ext uri="{9D8B030D-6E8A-4147-A177-3AD203B41FA5}">
                      <a16:colId xmlns:a16="http://schemas.microsoft.com/office/drawing/2014/main" val="3136470730"/>
                    </a:ext>
                  </a:extLst>
                </a:gridCol>
                <a:gridCol w="493776">
                  <a:extLst>
                    <a:ext uri="{9D8B030D-6E8A-4147-A177-3AD203B41FA5}">
                      <a16:colId xmlns:a16="http://schemas.microsoft.com/office/drawing/2014/main" val="3296402773"/>
                    </a:ext>
                  </a:extLst>
                </a:gridCol>
                <a:gridCol w="493776">
                  <a:extLst>
                    <a:ext uri="{9D8B030D-6E8A-4147-A177-3AD203B41FA5}">
                      <a16:colId xmlns:a16="http://schemas.microsoft.com/office/drawing/2014/main" val="1989688358"/>
                    </a:ext>
                  </a:extLst>
                </a:gridCol>
                <a:gridCol w="493776">
                  <a:extLst>
                    <a:ext uri="{9D8B030D-6E8A-4147-A177-3AD203B41FA5}">
                      <a16:colId xmlns:a16="http://schemas.microsoft.com/office/drawing/2014/main" val="3000798002"/>
                    </a:ext>
                  </a:extLst>
                </a:gridCol>
                <a:gridCol w="493776">
                  <a:extLst>
                    <a:ext uri="{9D8B030D-6E8A-4147-A177-3AD203B41FA5}">
                      <a16:colId xmlns:a16="http://schemas.microsoft.com/office/drawing/2014/main" val="2257188010"/>
                    </a:ext>
                  </a:extLst>
                </a:gridCol>
                <a:gridCol w="493776">
                  <a:extLst>
                    <a:ext uri="{9D8B030D-6E8A-4147-A177-3AD203B41FA5}">
                      <a16:colId xmlns:a16="http://schemas.microsoft.com/office/drawing/2014/main" val="913480559"/>
                    </a:ext>
                  </a:extLst>
                </a:gridCol>
                <a:gridCol w="493776">
                  <a:extLst>
                    <a:ext uri="{9D8B030D-6E8A-4147-A177-3AD203B41FA5}">
                      <a16:colId xmlns:a16="http://schemas.microsoft.com/office/drawing/2014/main" val="3231955954"/>
                    </a:ext>
                  </a:extLst>
                </a:gridCol>
                <a:gridCol w="493776">
                  <a:extLst>
                    <a:ext uri="{9D8B030D-6E8A-4147-A177-3AD203B41FA5}">
                      <a16:colId xmlns:a16="http://schemas.microsoft.com/office/drawing/2014/main" val="795930850"/>
                    </a:ext>
                  </a:extLst>
                </a:gridCol>
                <a:gridCol w="493776">
                  <a:extLst>
                    <a:ext uri="{9D8B030D-6E8A-4147-A177-3AD203B41FA5}">
                      <a16:colId xmlns:a16="http://schemas.microsoft.com/office/drawing/2014/main" val="2927128177"/>
                    </a:ext>
                  </a:extLst>
                </a:gridCol>
                <a:gridCol w="329184">
                  <a:extLst>
                    <a:ext uri="{9D8B030D-6E8A-4147-A177-3AD203B41FA5}">
                      <a16:colId xmlns:a16="http://schemas.microsoft.com/office/drawing/2014/main" val="541611789"/>
                    </a:ext>
                  </a:extLst>
                </a:gridCol>
                <a:gridCol w="493776">
                  <a:extLst>
                    <a:ext uri="{9D8B030D-6E8A-4147-A177-3AD203B41FA5}">
                      <a16:colId xmlns:a16="http://schemas.microsoft.com/office/drawing/2014/main" val="36738743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2986222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 PBS - 2024-11-24 18:21:43</a:t>
                      </a:r>
                      <a:r>
                        <a:rPr kumimoji="0" lang="en-US" sz="1000" b="0" i="0" u="none" strike="noStrike" kern="1200" cap="none" spc="0" normalizeH="0" baseline="0" noProof="0">
                          <a:ln>
                            <a:noFill/>
                          </a:ln>
                          <a:solidFill>
                            <a:prstClr val="black"/>
                          </a:solidFill>
                          <a:effectLst/>
                          <a:uLnTx/>
                          <a:uFillTx/>
                          <a:latin typeface="Calibri"/>
                          <a:ea typeface="+mn-ea"/>
                          <a:cs typeface="+mn-cs"/>
                        </a:rPr>
                        <a:t>
 [Live]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ข่าวค่ำ ช่วงพิเศษ : เจาะสนามเลือกตั้ง นายก อบจ. (24 พ.ย. 67)
เกาะติดเลือกตั้งนายก อบจ. 4 จังหวัด
• อบจ.สุรินทร์ 
• อบจ.อุดรธานี 
• อบจ.นครศรีธรรมราช 
• อบจ.เพชรบุรี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ผู้ร่วมรายการ
• เสาวลักษณ์ วัฒนศิลป์ | บรรณาธิการข่าวการเมือง
• รศ. ดร.โอฬาร ถิ่นบางเตียว | คณะรัฐศาสตร์และนิติศาสตร์ ม.บูรพา
• ผศ. ดร.กฤษฎา ณ หนองคาย | คณะวิทยาการจัดการ ม.ราชภัฏอุดรธานี
• รศ. เอกรินทร์ ต่วนศิริ | คณะรัฐศาสตร์ ม.สงขลานครินทร์ วิทยาเขตปัตตานี
</a:t>
                      </a:r>
                      <a:r>
                        <a:rPr kumimoji="0" lang="en-US" sz="1000" b="0" i="0" u="none" strike="noStrike" kern="1200" cap="none" spc="0" normalizeH="0" baseline="0" noProof="0">
                          <a:ln>
                            <a:noFill/>
                          </a:ln>
                          <a:solidFill>
                            <a:prstClr val="black"/>
                          </a:solidFill>
                          <a:effectLst/>
                          <a:uLnTx/>
                          <a:uFillTx/>
                          <a:latin typeface="Calibri"/>
                          <a:ea typeface="+mn-ea"/>
                          <a:cs typeface="+mn-cs"/>
                        </a:rPr>
                        <a:t>📌</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ผู้ดำเนินรายการ
• เจษฎา จี้สละ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รับชมได้ทาง #</a:t>
                      </a:r>
                      <a:r>
                        <a:rPr kumimoji="0" lang="en-US" sz="1000" b="0" i="0" u="none" strike="noStrike" kern="1200" cap="none" spc="0" normalizeH="0" baseline="0" noProof="0">
                          <a:ln>
                            <a:noFill/>
                          </a:ln>
                          <a:solidFill>
                            <a:prstClr val="black"/>
                          </a:solidFill>
                          <a:effectLst/>
                          <a:uLnTx/>
                          <a:uFillTx/>
                          <a:latin typeface="Calibri"/>
                          <a:ea typeface="+mn-ea"/>
                          <a:cs typeface="+mn-cs"/>
                        </a:rPr>
                        <a:t>ThaiPBS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ช่องหมายเลข3 #ข่าวไทยพีบีเอส #ข่าวที่คุณวางใจ
• </a:t>
                      </a:r>
                      <a:r>
                        <a:rPr kumimoji="0" lang="en-US" sz="1000" b="0" i="0" u="none" strike="noStrike" kern="1200" cap="none" spc="0" normalizeH="0" baseline="0" noProof="0">
                          <a:ln>
                            <a:noFill/>
                          </a:ln>
                          <a:solidFill>
                            <a:prstClr val="black"/>
                          </a:solidFill>
                          <a:effectLst/>
                          <a:uLnTx/>
                          <a:uFillTx/>
                          <a:latin typeface="Calibri"/>
                          <a:ea typeface="+mn-ea"/>
                          <a:cs typeface="+mn-cs"/>
                        </a:rPr>
                        <a:t>Website : www.thaipbs.or.th/live
• Facebook : https://fb.watch/w2Oo-20KDR/
• YouTube : https://youtu.be/o-Kyz7rjiKw
• X : https://twitter.com/i/broadcasts/1jMJgBEBbeXGL
• TikTok : www.tiktok.com/@thaipbs/live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https://quintly-eu-image-storage.s3.amazonaws.com/0adedb716f3db04d08cbd9d38524ba0f/fbe501e7ce89a2c272fab88b66f4bf24.jpg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01:41:06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1696</a:t>
                      </a:r>
                    </a:p>
                  </a:txBody>
                  <a:tcPr/>
                </a:tc>
                <a:extLst>
                  <a:ext uri="{0D108BD9-81ED-4DB2-BD59-A6C34878D82A}">
                    <a16:rowId xmlns:a16="http://schemas.microsoft.com/office/drawing/2014/main" val="2899845892"/>
                  </a:ext>
                </a:extLst>
              </a:tr>
            </a:tbl>
          </a:graphicData>
        </a:graphic>
      </p:graphicFrame>
      <p:sp>
        <p:nvSpPr>
          <p:cNvPr id="4" name="Text Placeholder 3">
            <a:extLst>
              <a:ext uri="{FF2B5EF4-FFF2-40B4-BE49-F238E27FC236}">
                <a16:creationId xmlns:a16="http://schemas.microsoft.com/office/drawing/2014/main" id="{5B87CE2F-890A-4516-A725-2C2A0D8BC49C}"/>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41750157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485F1-447E-407D-9D42-376766E9F15A}"/>
              </a:ext>
            </a:extLst>
          </p:cNvPr>
          <p:cNvSpPr>
            <a:spLocks noGrp="1"/>
          </p:cNvSpPr>
          <p:nvPr>
            <p:ph type="title"/>
          </p:nvPr>
        </p:nvSpPr>
        <p:spPr/>
        <p:txBody>
          <a:bodyPr/>
          <a:lstStyle/>
          <a:p>
            <a:r>
              <a:rPr lang="en-US"/>
              <a:t>Facebook Thai PBS Facebook Video Overview | All profiles - 18 of 26</a:t>
            </a:r>
          </a:p>
        </p:txBody>
      </p:sp>
      <p:graphicFrame>
        <p:nvGraphicFramePr>
          <p:cNvPr id="5" name="Table Placeholder 4">
            <a:extLst>
              <a:ext uri="{FF2B5EF4-FFF2-40B4-BE49-F238E27FC236}">
                <a16:creationId xmlns:a16="http://schemas.microsoft.com/office/drawing/2014/main" id="{039056C7-D06C-4960-B885-9AE5A89C1A10}"/>
              </a:ext>
            </a:extLst>
          </p:cNvPr>
          <p:cNvGraphicFramePr>
            <a:graphicFrameLocks noGrp="1"/>
          </p:cNvGraphicFramePr>
          <p:nvPr>
            <p:ph type="tbl" sz="quarter" idx="13"/>
            <p:extLst>
              <p:ext uri="{D42A27DB-BD31-4B8C-83A1-F6EECF244321}">
                <p14:modId xmlns:p14="http://schemas.microsoft.com/office/powerpoint/2010/main" val="42343530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345753986"/>
                    </a:ext>
                  </a:extLst>
                </a:gridCol>
                <a:gridCol w="1316736">
                  <a:extLst>
                    <a:ext uri="{9D8B030D-6E8A-4147-A177-3AD203B41FA5}">
                      <a16:colId xmlns:a16="http://schemas.microsoft.com/office/drawing/2014/main" val="2991402963"/>
                    </a:ext>
                  </a:extLst>
                </a:gridCol>
                <a:gridCol w="493776">
                  <a:extLst>
                    <a:ext uri="{9D8B030D-6E8A-4147-A177-3AD203B41FA5}">
                      <a16:colId xmlns:a16="http://schemas.microsoft.com/office/drawing/2014/main" val="241778832"/>
                    </a:ext>
                  </a:extLst>
                </a:gridCol>
                <a:gridCol w="493776">
                  <a:extLst>
                    <a:ext uri="{9D8B030D-6E8A-4147-A177-3AD203B41FA5}">
                      <a16:colId xmlns:a16="http://schemas.microsoft.com/office/drawing/2014/main" val="3407294022"/>
                    </a:ext>
                  </a:extLst>
                </a:gridCol>
                <a:gridCol w="493776">
                  <a:extLst>
                    <a:ext uri="{9D8B030D-6E8A-4147-A177-3AD203B41FA5}">
                      <a16:colId xmlns:a16="http://schemas.microsoft.com/office/drawing/2014/main" val="686471567"/>
                    </a:ext>
                  </a:extLst>
                </a:gridCol>
                <a:gridCol w="493776">
                  <a:extLst>
                    <a:ext uri="{9D8B030D-6E8A-4147-A177-3AD203B41FA5}">
                      <a16:colId xmlns:a16="http://schemas.microsoft.com/office/drawing/2014/main" val="622345929"/>
                    </a:ext>
                  </a:extLst>
                </a:gridCol>
                <a:gridCol w="493776">
                  <a:extLst>
                    <a:ext uri="{9D8B030D-6E8A-4147-A177-3AD203B41FA5}">
                      <a16:colId xmlns:a16="http://schemas.microsoft.com/office/drawing/2014/main" val="3090755938"/>
                    </a:ext>
                  </a:extLst>
                </a:gridCol>
                <a:gridCol w="493776">
                  <a:extLst>
                    <a:ext uri="{9D8B030D-6E8A-4147-A177-3AD203B41FA5}">
                      <a16:colId xmlns:a16="http://schemas.microsoft.com/office/drawing/2014/main" val="2318382905"/>
                    </a:ext>
                  </a:extLst>
                </a:gridCol>
                <a:gridCol w="493776">
                  <a:extLst>
                    <a:ext uri="{9D8B030D-6E8A-4147-A177-3AD203B41FA5}">
                      <a16:colId xmlns:a16="http://schemas.microsoft.com/office/drawing/2014/main" val="2997514246"/>
                    </a:ext>
                  </a:extLst>
                </a:gridCol>
                <a:gridCol w="493776">
                  <a:extLst>
                    <a:ext uri="{9D8B030D-6E8A-4147-A177-3AD203B41FA5}">
                      <a16:colId xmlns:a16="http://schemas.microsoft.com/office/drawing/2014/main" val="3570094752"/>
                    </a:ext>
                  </a:extLst>
                </a:gridCol>
                <a:gridCol w="493776">
                  <a:extLst>
                    <a:ext uri="{9D8B030D-6E8A-4147-A177-3AD203B41FA5}">
                      <a16:colId xmlns:a16="http://schemas.microsoft.com/office/drawing/2014/main" val="741986451"/>
                    </a:ext>
                  </a:extLst>
                </a:gridCol>
                <a:gridCol w="329184">
                  <a:extLst>
                    <a:ext uri="{9D8B030D-6E8A-4147-A177-3AD203B41FA5}">
                      <a16:colId xmlns:a16="http://schemas.microsoft.com/office/drawing/2014/main" val="2186044953"/>
                    </a:ext>
                  </a:extLst>
                </a:gridCol>
                <a:gridCol w="493776">
                  <a:extLst>
                    <a:ext uri="{9D8B030D-6E8A-4147-A177-3AD203B41FA5}">
                      <a16:colId xmlns:a16="http://schemas.microsoft.com/office/drawing/2014/main" val="17086760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964370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 PBS - 2024-11-24 18:04:41</a:t>
                      </a:r>
                      <a:r>
                        <a:rPr kumimoji="0" lang="en-US" sz="1000" b="0" i="0" u="none" strike="noStrike" kern="1200" cap="none" spc="0" normalizeH="0" baseline="0" noProof="0">
                          <a:ln>
                            <a:noFill/>
                          </a:ln>
                          <a:solidFill>
                            <a:prstClr val="black"/>
                          </a:solidFill>
                          <a:effectLst/>
                          <a:uLnTx/>
                          <a:uFillTx/>
                          <a:latin typeface="Calibri"/>
                          <a:ea typeface="+mn-ea"/>
                          <a:cs typeface="+mn-cs"/>
                        </a:rPr>
                        <a:t>
 [Live] 21.30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น. #สมมุติว่า : ประเทศไทยดีที่สุด (ในโลก) ! (24 พ.ย. 67)
…จริงหรือไม่ ? #สมมุติว่า “ประเทศไทยดีที่สุด” #สุทธิชัยหยุ่น #วิสุทธิ์คมวัชรพงศ์ พูดคุยแลกเปลี่ยนมุมมองกับแขกรับเชิญ #นิรุตติ์ศิริจรรยา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รับชมเฉพาะออนไลน์ได้ที่ #</a:t>
                      </a:r>
                      <a:r>
                        <a:rPr kumimoji="0" lang="en-US" sz="1000" b="0" i="0" u="none" strike="noStrike" kern="1200" cap="none" spc="0" normalizeH="0" baseline="0" noProof="0">
                          <a:ln>
                            <a:noFill/>
                          </a:ln>
                          <a:solidFill>
                            <a:prstClr val="black"/>
                          </a:solidFill>
                          <a:effectLst/>
                          <a:uLnTx/>
                          <a:uFillTx/>
                          <a:latin typeface="Calibri"/>
                          <a:ea typeface="+mn-ea"/>
                          <a:cs typeface="+mn-cs"/>
                        </a:rPr>
                        <a:t>ThaiPBS
• Website : www.thaipbs.or.th/Online
• Facebook : https://fb.watch/w2YtsAb8KE/
• YouTube : https://youtu.be/ANEOkk-dBMQ
• Tiktok : www.tiktok.com/@thaipbs/live
•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ชมอีกครั้งทาง : </a:t>
                      </a:r>
                      <a:r>
                        <a:rPr kumimoji="0" lang="en-US" sz="1000" b="0" i="0" u="none" strike="noStrike" kern="1200" cap="none" spc="0" normalizeH="0" baseline="0" noProof="0">
                          <a:ln>
                            <a:noFill/>
                          </a:ln>
                          <a:solidFill>
                            <a:prstClr val="black"/>
                          </a:solidFill>
                          <a:effectLst/>
                          <a:uLnTx/>
                          <a:uFillTx/>
                          <a:latin typeface="Calibri"/>
                          <a:ea typeface="+mn-ea"/>
                          <a:cs typeface="+mn-cs"/>
                        </a:rPr>
                        <a:t>www.thaipbs.or.th/WhatIf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https://quintly-eu-image-storage.s3.amazonaws.com/0adedb716f3db04d08cbd9d38524ba0f/d4dd2d0c7146788ce0ee57f42dcfba4f.jpg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2929</a:t>
                      </a:r>
                    </a:p>
                  </a:txBody>
                  <a:tcPr/>
                </a:tc>
                <a:extLst>
                  <a:ext uri="{0D108BD9-81ED-4DB2-BD59-A6C34878D82A}">
                    <a16:rowId xmlns:a16="http://schemas.microsoft.com/office/drawing/2014/main" val="121582273"/>
                  </a:ext>
                </a:extLst>
              </a:tr>
            </a:tbl>
          </a:graphicData>
        </a:graphic>
      </p:graphicFrame>
      <p:sp>
        <p:nvSpPr>
          <p:cNvPr id="4" name="Text Placeholder 3">
            <a:extLst>
              <a:ext uri="{FF2B5EF4-FFF2-40B4-BE49-F238E27FC236}">
                <a16:creationId xmlns:a16="http://schemas.microsoft.com/office/drawing/2014/main" id="{DCAEE8BB-DF3F-47D8-98CF-4078024107A6}"/>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4079140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C705C-0ABC-4FD1-BBCE-39F12DB166C4}"/>
              </a:ext>
            </a:extLst>
          </p:cNvPr>
          <p:cNvSpPr>
            <a:spLocks noGrp="1"/>
          </p:cNvSpPr>
          <p:nvPr>
            <p:ph type="title"/>
          </p:nvPr>
        </p:nvSpPr>
        <p:spPr/>
        <p:txBody>
          <a:bodyPr/>
          <a:lstStyle/>
          <a:p>
            <a:r>
              <a:rPr lang="en-US"/>
              <a:t>Facebook Thai PBS Facebook Video Overview | All profiles - 19 of 26</a:t>
            </a:r>
          </a:p>
        </p:txBody>
      </p:sp>
      <p:graphicFrame>
        <p:nvGraphicFramePr>
          <p:cNvPr id="5" name="Table Placeholder 4">
            <a:extLst>
              <a:ext uri="{FF2B5EF4-FFF2-40B4-BE49-F238E27FC236}">
                <a16:creationId xmlns:a16="http://schemas.microsoft.com/office/drawing/2014/main" id="{8EC80878-1BBC-43A8-A805-E7649538DB97}"/>
              </a:ext>
            </a:extLst>
          </p:cNvPr>
          <p:cNvGraphicFramePr>
            <a:graphicFrameLocks noGrp="1"/>
          </p:cNvGraphicFramePr>
          <p:nvPr>
            <p:ph type="tbl" sz="quarter" idx="13"/>
            <p:extLst>
              <p:ext uri="{D42A27DB-BD31-4B8C-83A1-F6EECF244321}">
                <p14:modId xmlns:p14="http://schemas.microsoft.com/office/powerpoint/2010/main" val="2841429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505795136"/>
                    </a:ext>
                  </a:extLst>
                </a:gridCol>
                <a:gridCol w="1316736">
                  <a:extLst>
                    <a:ext uri="{9D8B030D-6E8A-4147-A177-3AD203B41FA5}">
                      <a16:colId xmlns:a16="http://schemas.microsoft.com/office/drawing/2014/main" val="1882696305"/>
                    </a:ext>
                  </a:extLst>
                </a:gridCol>
                <a:gridCol w="493776">
                  <a:extLst>
                    <a:ext uri="{9D8B030D-6E8A-4147-A177-3AD203B41FA5}">
                      <a16:colId xmlns:a16="http://schemas.microsoft.com/office/drawing/2014/main" val="1645669536"/>
                    </a:ext>
                  </a:extLst>
                </a:gridCol>
                <a:gridCol w="493776">
                  <a:extLst>
                    <a:ext uri="{9D8B030D-6E8A-4147-A177-3AD203B41FA5}">
                      <a16:colId xmlns:a16="http://schemas.microsoft.com/office/drawing/2014/main" val="696132945"/>
                    </a:ext>
                  </a:extLst>
                </a:gridCol>
                <a:gridCol w="493776">
                  <a:extLst>
                    <a:ext uri="{9D8B030D-6E8A-4147-A177-3AD203B41FA5}">
                      <a16:colId xmlns:a16="http://schemas.microsoft.com/office/drawing/2014/main" val="1325068571"/>
                    </a:ext>
                  </a:extLst>
                </a:gridCol>
                <a:gridCol w="493776">
                  <a:extLst>
                    <a:ext uri="{9D8B030D-6E8A-4147-A177-3AD203B41FA5}">
                      <a16:colId xmlns:a16="http://schemas.microsoft.com/office/drawing/2014/main" val="3946642020"/>
                    </a:ext>
                  </a:extLst>
                </a:gridCol>
                <a:gridCol w="493776">
                  <a:extLst>
                    <a:ext uri="{9D8B030D-6E8A-4147-A177-3AD203B41FA5}">
                      <a16:colId xmlns:a16="http://schemas.microsoft.com/office/drawing/2014/main" val="2142737697"/>
                    </a:ext>
                  </a:extLst>
                </a:gridCol>
                <a:gridCol w="493776">
                  <a:extLst>
                    <a:ext uri="{9D8B030D-6E8A-4147-A177-3AD203B41FA5}">
                      <a16:colId xmlns:a16="http://schemas.microsoft.com/office/drawing/2014/main" val="3150736189"/>
                    </a:ext>
                  </a:extLst>
                </a:gridCol>
                <a:gridCol w="493776">
                  <a:extLst>
                    <a:ext uri="{9D8B030D-6E8A-4147-A177-3AD203B41FA5}">
                      <a16:colId xmlns:a16="http://schemas.microsoft.com/office/drawing/2014/main" val="2284439474"/>
                    </a:ext>
                  </a:extLst>
                </a:gridCol>
                <a:gridCol w="493776">
                  <a:extLst>
                    <a:ext uri="{9D8B030D-6E8A-4147-A177-3AD203B41FA5}">
                      <a16:colId xmlns:a16="http://schemas.microsoft.com/office/drawing/2014/main" val="609743451"/>
                    </a:ext>
                  </a:extLst>
                </a:gridCol>
                <a:gridCol w="493776">
                  <a:extLst>
                    <a:ext uri="{9D8B030D-6E8A-4147-A177-3AD203B41FA5}">
                      <a16:colId xmlns:a16="http://schemas.microsoft.com/office/drawing/2014/main" val="630602382"/>
                    </a:ext>
                  </a:extLst>
                </a:gridCol>
                <a:gridCol w="329184">
                  <a:extLst>
                    <a:ext uri="{9D8B030D-6E8A-4147-A177-3AD203B41FA5}">
                      <a16:colId xmlns:a16="http://schemas.microsoft.com/office/drawing/2014/main" val="1482560543"/>
                    </a:ext>
                  </a:extLst>
                </a:gridCol>
                <a:gridCol w="493776">
                  <a:extLst>
                    <a:ext uri="{9D8B030D-6E8A-4147-A177-3AD203B41FA5}">
                      <a16:colId xmlns:a16="http://schemas.microsoft.com/office/drawing/2014/main" val="17369028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619712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ALTV </a:t>
                      </a:r>
                      <a:r>
                        <a:rPr kumimoji="0" lang="th-TH" sz="1000" b="1"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ช่อง 4 ทีวีเรียนสนุก - 2024-11-24 18:00:03</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
 [</a:t>
                      </a:r>
                      <a:r>
                        <a:rPr kumimoji="0" lang="en-US" sz="1000" b="0" i="0" u="none" strike="noStrike" kern="1200" cap="none" spc="0" normalizeH="0" baseline="0" noProof="0">
                          <a:ln>
                            <a:noFill/>
                          </a:ln>
                          <a:solidFill>
                            <a:prstClr val="black"/>
                          </a:solidFill>
                          <a:effectLst/>
                          <a:uLnTx/>
                          <a:uFillTx/>
                          <a:latin typeface="Calibri"/>
                          <a:ea typeface="+mn-ea"/>
                          <a:cs typeface="+mn-cs"/>
                        </a:rPr>
                        <a:t>Live] 21.00 - 22.00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น. #</a:t>
                      </a:r>
                      <a:r>
                        <a:rPr kumimoji="0" lang="en-US" sz="1000" b="0" i="0" u="none" strike="noStrike" kern="1200" cap="none" spc="0" normalizeH="0" baseline="0" noProof="0">
                          <a:ln>
                            <a:noFill/>
                          </a:ln>
                          <a:solidFill>
                            <a:prstClr val="black"/>
                          </a:solidFill>
                          <a:effectLst/>
                          <a:uLnTx/>
                          <a:uFillTx/>
                          <a:latin typeface="Calibri"/>
                          <a:ea typeface="+mn-ea"/>
                          <a:cs typeface="+mn-cs"/>
                        </a:rPr>
                        <a:t>EasyPass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คลาสทักษะและความถนัด (24 พ.ย.67) #</a:t>
                      </a:r>
                      <a:r>
                        <a:rPr kumimoji="0" lang="en-US" sz="1000" b="0" i="0" u="none" strike="noStrike" kern="1200" cap="none" spc="0" normalizeH="0" baseline="0" noProof="0">
                          <a:ln>
                            <a:noFill/>
                          </a:ln>
                          <a:solidFill>
                            <a:prstClr val="black"/>
                          </a:solidFill>
                          <a:effectLst/>
                          <a:uLnTx/>
                          <a:uFillTx/>
                          <a:latin typeface="Calibri"/>
                          <a:ea typeface="+mn-ea"/>
                          <a:cs typeface="+mn-cs"/>
                        </a:rPr>
                        <a:t>TPAT 1 Part 1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และ 2
</a:t>
                      </a:r>
                      <a:r>
                        <a:rPr kumimoji="0" lang="en-US" sz="1000" b="0" i="0" u="none" strike="noStrike" kern="1200" cap="none" spc="0" normalizeH="0" baseline="0" noProof="0">
                          <a:ln>
                            <a:noFill/>
                          </a:ln>
                          <a:solidFill>
                            <a:prstClr val="black"/>
                          </a:solidFill>
                          <a:effectLst/>
                          <a:uLnTx/>
                          <a:uFillTx/>
                          <a:latin typeface="Calibri"/>
                          <a:ea typeface="+mn-ea"/>
                          <a:cs typeface="+mn-cs"/>
                        </a:rPr>
                        <a:t>TPAT 1 Part 1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คลิปนี้จะพามาดูภาพรวมข้อสอบ </a:t>
                      </a:r>
                      <a:r>
                        <a:rPr kumimoji="0" lang="en-US" sz="1000" b="0" i="0" u="none" strike="noStrike" kern="1200" cap="none" spc="0" normalizeH="0" baseline="0" noProof="0">
                          <a:ln>
                            <a:noFill/>
                          </a:ln>
                          <a:solidFill>
                            <a:prstClr val="black"/>
                          </a:solidFill>
                          <a:effectLst/>
                          <a:uLnTx/>
                          <a:uFillTx/>
                          <a:latin typeface="Calibri"/>
                          <a:ea typeface="+mn-ea"/>
                          <a:cs typeface="+mn-cs"/>
                        </a:rPr>
                        <a:t>TPAT 1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พาร์ตเชาวน์ปัญญาและแนะนำเป้าคะแนนเซฟโซนที่ผู้เรียนต้องทำให้ได้ สอนวางแผนเก็บเนื้อหาพาร์ตเชาวน์ปัญญา
</a:t>
                      </a:r>
                      <a:r>
                        <a:rPr kumimoji="0" lang="en-US" sz="1000" b="0" i="0" u="none" strike="noStrike" kern="1200" cap="none" spc="0" normalizeH="0" baseline="0" noProof="0">
                          <a:ln>
                            <a:noFill/>
                          </a:ln>
                          <a:solidFill>
                            <a:prstClr val="black"/>
                          </a:solidFill>
                          <a:effectLst/>
                          <a:uLnTx/>
                          <a:uFillTx/>
                          <a:latin typeface="Calibri"/>
                          <a:ea typeface="+mn-ea"/>
                          <a:cs typeface="+mn-cs"/>
                        </a:rPr>
                        <a:t>TPAT 1 Part 2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สอนทำข้อสอบพาร์ตเชาวน์ปัญญากลุ่มออกปานกลาง และกลุ่มออกน้อย โดยจะเน้นสอนเทคนิคในการทำข้อสอบแต่ละหัวข้อ การสังเกตโจทย์ และการเดาทิศทางของโจทย์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รับชมได้ทาง #</a:t>
                      </a:r>
                      <a:r>
                        <a:rPr kumimoji="0" lang="en-US" sz="1000" b="0" i="0" u="none" strike="noStrike" kern="1200" cap="none" spc="0" normalizeH="0" baseline="0" noProof="0">
                          <a:ln>
                            <a:noFill/>
                          </a:ln>
                          <a:solidFill>
                            <a:prstClr val="black"/>
                          </a:solidFill>
                          <a:effectLst/>
                          <a:uLnTx/>
                          <a:uFillTx/>
                          <a:latin typeface="Calibri"/>
                          <a:ea typeface="+mn-ea"/>
                          <a:cs typeface="+mn-cs"/>
                        </a:rPr>
                        <a:t>ALTV</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ช่อง4ทีวีเรียนสนุก #ช่องหมายเลข4
หรือรับชมทางออนไลน์
● </a:t>
                      </a:r>
                      <a:r>
                        <a:rPr kumimoji="0" lang="en-US" sz="1000" b="0" i="0" u="none" strike="noStrike" kern="1200" cap="none" spc="0" normalizeH="0" baseline="0" noProof="0">
                          <a:ln>
                            <a:noFill/>
                          </a:ln>
                          <a:solidFill>
                            <a:prstClr val="black"/>
                          </a:solidFill>
                          <a:effectLst/>
                          <a:uLnTx/>
                          <a:uFillTx/>
                          <a:latin typeface="Calibri"/>
                          <a:ea typeface="+mn-ea"/>
                          <a:cs typeface="+mn-cs"/>
                        </a:rPr>
                        <a:t>Website : www.ALTV.tv/EasyPassEasyClass
● YouTube : www.youtube.com/ALTV
● Facebook : www.facebook.com/ALTV4
●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เพิ่มเพื่อนทาง </a:t>
                      </a:r>
                      <a:r>
                        <a:rPr kumimoji="0" lang="en-US" sz="1000" b="0" i="0" u="none" strike="noStrike" kern="1200" cap="none" spc="0" normalizeH="0" baseline="0" noProof="0">
                          <a:ln>
                            <a:noFill/>
                          </a:ln>
                          <a:solidFill>
                            <a:prstClr val="black"/>
                          </a:solidFill>
                          <a:effectLst/>
                          <a:uLnTx/>
                          <a:uFillTx/>
                          <a:latin typeface="Calibri"/>
                          <a:ea typeface="+mn-ea"/>
                          <a:cs typeface="+mn-cs"/>
                        </a:rPr>
                        <a:t>LINE : www.ALTV.tv/AddLINE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https://quintly-eu-image-storage.s3.amazonaws.com/8c064dc3cea3cac732457a7305d5ae1e/bea8ff6e873e55ccd37e15ccf6777360.jpg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042161665"/>
                  </a:ext>
                </a:extLst>
              </a:tr>
            </a:tbl>
          </a:graphicData>
        </a:graphic>
      </p:graphicFrame>
      <p:sp>
        <p:nvSpPr>
          <p:cNvPr id="4" name="Text Placeholder 3">
            <a:extLst>
              <a:ext uri="{FF2B5EF4-FFF2-40B4-BE49-F238E27FC236}">
                <a16:creationId xmlns:a16="http://schemas.microsoft.com/office/drawing/2014/main" id="{966A5310-F98C-4266-82EF-90F2CB3B28D8}"/>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344642096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162A4-D211-4762-BB15-16B033C9AA13}"/>
              </a:ext>
            </a:extLst>
          </p:cNvPr>
          <p:cNvSpPr>
            <a:spLocks noGrp="1"/>
          </p:cNvSpPr>
          <p:nvPr>
            <p:ph type="title"/>
          </p:nvPr>
        </p:nvSpPr>
        <p:spPr/>
        <p:txBody>
          <a:bodyPr/>
          <a:lstStyle/>
          <a:p>
            <a:r>
              <a:rPr lang="en-US"/>
              <a:t>Facebook Thai PBS Facebook Video Overview | All profiles - 20 of 26</a:t>
            </a:r>
          </a:p>
        </p:txBody>
      </p:sp>
      <p:graphicFrame>
        <p:nvGraphicFramePr>
          <p:cNvPr id="5" name="Table Placeholder 4">
            <a:extLst>
              <a:ext uri="{FF2B5EF4-FFF2-40B4-BE49-F238E27FC236}">
                <a16:creationId xmlns:a16="http://schemas.microsoft.com/office/drawing/2014/main" id="{424FEDB0-371B-41EA-9DEC-CDE66FB8D146}"/>
              </a:ext>
            </a:extLst>
          </p:cNvPr>
          <p:cNvGraphicFramePr>
            <a:graphicFrameLocks noGrp="1"/>
          </p:cNvGraphicFramePr>
          <p:nvPr>
            <p:ph type="tbl" sz="quarter" idx="13"/>
            <p:extLst>
              <p:ext uri="{D42A27DB-BD31-4B8C-83A1-F6EECF244321}">
                <p14:modId xmlns:p14="http://schemas.microsoft.com/office/powerpoint/2010/main" val="3170441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702703910"/>
                    </a:ext>
                  </a:extLst>
                </a:gridCol>
                <a:gridCol w="1316736">
                  <a:extLst>
                    <a:ext uri="{9D8B030D-6E8A-4147-A177-3AD203B41FA5}">
                      <a16:colId xmlns:a16="http://schemas.microsoft.com/office/drawing/2014/main" val="316177775"/>
                    </a:ext>
                  </a:extLst>
                </a:gridCol>
                <a:gridCol w="493776">
                  <a:extLst>
                    <a:ext uri="{9D8B030D-6E8A-4147-A177-3AD203B41FA5}">
                      <a16:colId xmlns:a16="http://schemas.microsoft.com/office/drawing/2014/main" val="3861871083"/>
                    </a:ext>
                  </a:extLst>
                </a:gridCol>
                <a:gridCol w="493776">
                  <a:extLst>
                    <a:ext uri="{9D8B030D-6E8A-4147-A177-3AD203B41FA5}">
                      <a16:colId xmlns:a16="http://schemas.microsoft.com/office/drawing/2014/main" val="16088493"/>
                    </a:ext>
                  </a:extLst>
                </a:gridCol>
                <a:gridCol w="493776">
                  <a:extLst>
                    <a:ext uri="{9D8B030D-6E8A-4147-A177-3AD203B41FA5}">
                      <a16:colId xmlns:a16="http://schemas.microsoft.com/office/drawing/2014/main" val="460994452"/>
                    </a:ext>
                  </a:extLst>
                </a:gridCol>
                <a:gridCol w="493776">
                  <a:extLst>
                    <a:ext uri="{9D8B030D-6E8A-4147-A177-3AD203B41FA5}">
                      <a16:colId xmlns:a16="http://schemas.microsoft.com/office/drawing/2014/main" val="21547965"/>
                    </a:ext>
                  </a:extLst>
                </a:gridCol>
                <a:gridCol w="493776">
                  <a:extLst>
                    <a:ext uri="{9D8B030D-6E8A-4147-A177-3AD203B41FA5}">
                      <a16:colId xmlns:a16="http://schemas.microsoft.com/office/drawing/2014/main" val="1208909200"/>
                    </a:ext>
                  </a:extLst>
                </a:gridCol>
                <a:gridCol w="493776">
                  <a:extLst>
                    <a:ext uri="{9D8B030D-6E8A-4147-A177-3AD203B41FA5}">
                      <a16:colId xmlns:a16="http://schemas.microsoft.com/office/drawing/2014/main" val="3152766935"/>
                    </a:ext>
                  </a:extLst>
                </a:gridCol>
                <a:gridCol w="493776">
                  <a:extLst>
                    <a:ext uri="{9D8B030D-6E8A-4147-A177-3AD203B41FA5}">
                      <a16:colId xmlns:a16="http://schemas.microsoft.com/office/drawing/2014/main" val="51048150"/>
                    </a:ext>
                  </a:extLst>
                </a:gridCol>
                <a:gridCol w="493776">
                  <a:extLst>
                    <a:ext uri="{9D8B030D-6E8A-4147-A177-3AD203B41FA5}">
                      <a16:colId xmlns:a16="http://schemas.microsoft.com/office/drawing/2014/main" val="3022892281"/>
                    </a:ext>
                  </a:extLst>
                </a:gridCol>
                <a:gridCol w="493776">
                  <a:extLst>
                    <a:ext uri="{9D8B030D-6E8A-4147-A177-3AD203B41FA5}">
                      <a16:colId xmlns:a16="http://schemas.microsoft.com/office/drawing/2014/main" val="1188866422"/>
                    </a:ext>
                  </a:extLst>
                </a:gridCol>
                <a:gridCol w="329184">
                  <a:extLst>
                    <a:ext uri="{9D8B030D-6E8A-4147-A177-3AD203B41FA5}">
                      <a16:colId xmlns:a16="http://schemas.microsoft.com/office/drawing/2014/main" val="1192876034"/>
                    </a:ext>
                  </a:extLst>
                </a:gridCol>
                <a:gridCol w="493776">
                  <a:extLst>
                    <a:ext uri="{9D8B030D-6E8A-4147-A177-3AD203B41FA5}">
                      <a16:colId xmlns:a16="http://schemas.microsoft.com/office/drawing/2014/main" val="27374887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2026260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 PBS - 2024-11-24 17:43:28</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เพราะอะไร พรรคการเมืองถึงยังไม่อยากให้มาการเลือกตั้งในเวลาอันใกล้นี้ และอุปสรรคของแต่ละพรรคหลังได้รับเลือกตั้งยังมีอะไรอีกบ้าง ฟังการวิเคราะห์เต็ม ๆ ได้ใน #คุยให้คิด </a:t>
                      </a:r>
                      <a:r>
                        <a:rPr kumimoji="0" lang="en-US" sz="1000" b="0" i="0" u="none" strike="noStrike" kern="1200" cap="none" spc="0" normalizeH="0" baseline="0" noProof="0">
                          <a:ln>
                            <a:noFill/>
                          </a:ln>
                          <a:solidFill>
                            <a:prstClr val="black"/>
                          </a:solidFill>
                          <a:effectLst/>
                          <a:uLnTx/>
                          <a:uFillTx/>
                          <a:latin typeface="Calibri"/>
                          <a:ea typeface="+mn-ea"/>
                          <a:cs typeface="+mn-cs"/>
                        </a:rPr>
                        <a:t>👉www.thaipbs.or.th/program/TalkToThink/episodes/105235 #ThaiPBS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https://quintly-eu-image-storage.s3.amazonaws.com/0adedb716f3db04d08cbd9d38524ba0f/11b95c0d6331d6ab001bfb0e7de40a0e.jpg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03110373"/>
                  </a:ext>
                </a:extLst>
              </a:tr>
            </a:tbl>
          </a:graphicData>
        </a:graphic>
      </p:graphicFrame>
      <p:sp>
        <p:nvSpPr>
          <p:cNvPr id="4" name="Text Placeholder 3">
            <a:extLst>
              <a:ext uri="{FF2B5EF4-FFF2-40B4-BE49-F238E27FC236}">
                <a16:creationId xmlns:a16="http://schemas.microsoft.com/office/drawing/2014/main" id="{5376BCBA-8DE0-4126-B9A8-430EE66CFA02}"/>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178054648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03471-2104-439C-854C-2AED2D42764B}"/>
              </a:ext>
            </a:extLst>
          </p:cNvPr>
          <p:cNvSpPr>
            <a:spLocks noGrp="1"/>
          </p:cNvSpPr>
          <p:nvPr>
            <p:ph type="title"/>
          </p:nvPr>
        </p:nvSpPr>
        <p:spPr/>
        <p:txBody>
          <a:bodyPr/>
          <a:lstStyle/>
          <a:p>
            <a:r>
              <a:rPr lang="en-US"/>
              <a:t>Facebook Thai PBS Facebook Video Overview | All profiles - 21 of 26</a:t>
            </a:r>
          </a:p>
        </p:txBody>
      </p:sp>
      <p:graphicFrame>
        <p:nvGraphicFramePr>
          <p:cNvPr id="5" name="Table Placeholder 4">
            <a:extLst>
              <a:ext uri="{FF2B5EF4-FFF2-40B4-BE49-F238E27FC236}">
                <a16:creationId xmlns:a16="http://schemas.microsoft.com/office/drawing/2014/main" id="{7AD63C84-34BE-4345-9FD2-5F6718BE257F}"/>
              </a:ext>
            </a:extLst>
          </p:cNvPr>
          <p:cNvGraphicFramePr>
            <a:graphicFrameLocks noGrp="1"/>
          </p:cNvGraphicFramePr>
          <p:nvPr>
            <p:ph type="tbl" sz="quarter" idx="13"/>
            <p:extLst>
              <p:ext uri="{D42A27DB-BD31-4B8C-83A1-F6EECF244321}">
                <p14:modId xmlns:p14="http://schemas.microsoft.com/office/powerpoint/2010/main" val="16525419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003813544"/>
                    </a:ext>
                  </a:extLst>
                </a:gridCol>
                <a:gridCol w="1316736">
                  <a:extLst>
                    <a:ext uri="{9D8B030D-6E8A-4147-A177-3AD203B41FA5}">
                      <a16:colId xmlns:a16="http://schemas.microsoft.com/office/drawing/2014/main" val="1344922195"/>
                    </a:ext>
                  </a:extLst>
                </a:gridCol>
                <a:gridCol w="493776">
                  <a:extLst>
                    <a:ext uri="{9D8B030D-6E8A-4147-A177-3AD203B41FA5}">
                      <a16:colId xmlns:a16="http://schemas.microsoft.com/office/drawing/2014/main" val="854766131"/>
                    </a:ext>
                  </a:extLst>
                </a:gridCol>
                <a:gridCol w="493776">
                  <a:extLst>
                    <a:ext uri="{9D8B030D-6E8A-4147-A177-3AD203B41FA5}">
                      <a16:colId xmlns:a16="http://schemas.microsoft.com/office/drawing/2014/main" val="2331882389"/>
                    </a:ext>
                  </a:extLst>
                </a:gridCol>
                <a:gridCol w="493776">
                  <a:extLst>
                    <a:ext uri="{9D8B030D-6E8A-4147-A177-3AD203B41FA5}">
                      <a16:colId xmlns:a16="http://schemas.microsoft.com/office/drawing/2014/main" val="409987894"/>
                    </a:ext>
                  </a:extLst>
                </a:gridCol>
                <a:gridCol w="493776">
                  <a:extLst>
                    <a:ext uri="{9D8B030D-6E8A-4147-A177-3AD203B41FA5}">
                      <a16:colId xmlns:a16="http://schemas.microsoft.com/office/drawing/2014/main" val="3056469978"/>
                    </a:ext>
                  </a:extLst>
                </a:gridCol>
                <a:gridCol w="493776">
                  <a:extLst>
                    <a:ext uri="{9D8B030D-6E8A-4147-A177-3AD203B41FA5}">
                      <a16:colId xmlns:a16="http://schemas.microsoft.com/office/drawing/2014/main" val="1466430607"/>
                    </a:ext>
                  </a:extLst>
                </a:gridCol>
                <a:gridCol w="493776">
                  <a:extLst>
                    <a:ext uri="{9D8B030D-6E8A-4147-A177-3AD203B41FA5}">
                      <a16:colId xmlns:a16="http://schemas.microsoft.com/office/drawing/2014/main" val="1606867728"/>
                    </a:ext>
                  </a:extLst>
                </a:gridCol>
                <a:gridCol w="493776">
                  <a:extLst>
                    <a:ext uri="{9D8B030D-6E8A-4147-A177-3AD203B41FA5}">
                      <a16:colId xmlns:a16="http://schemas.microsoft.com/office/drawing/2014/main" val="2523386797"/>
                    </a:ext>
                  </a:extLst>
                </a:gridCol>
                <a:gridCol w="493776">
                  <a:extLst>
                    <a:ext uri="{9D8B030D-6E8A-4147-A177-3AD203B41FA5}">
                      <a16:colId xmlns:a16="http://schemas.microsoft.com/office/drawing/2014/main" val="2008243355"/>
                    </a:ext>
                  </a:extLst>
                </a:gridCol>
                <a:gridCol w="493776">
                  <a:extLst>
                    <a:ext uri="{9D8B030D-6E8A-4147-A177-3AD203B41FA5}">
                      <a16:colId xmlns:a16="http://schemas.microsoft.com/office/drawing/2014/main" val="1359136145"/>
                    </a:ext>
                  </a:extLst>
                </a:gridCol>
                <a:gridCol w="329184">
                  <a:extLst>
                    <a:ext uri="{9D8B030D-6E8A-4147-A177-3AD203B41FA5}">
                      <a16:colId xmlns:a16="http://schemas.microsoft.com/office/drawing/2014/main" val="700750838"/>
                    </a:ext>
                  </a:extLst>
                </a:gridCol>
                <a:gridCol w="493776">
                  <a:extLst>
                    <a:ext uri="{9D8B030D-6E8A-4147-A177-3AD203B41FA5}">
                      <a16:colId xmlns:a16="http://schemas.microsoft.com/office/drawing/2014/main" val="3324451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2801545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 PBS - 2024-11-24 17:35:45</a:t>
                      </a:r>
                      <a:r>
                        <a:rPr kumimoji="0" lang="en-US" sz="1000" b="0" i="0" u="none" strike="noStrike" kern="1200" cap="none" spc="0" normalizeH="0" baseline="0" noProof="0">
                          <a:ln>
                            <a:noFill/>
                          </a:ln>
                          <a:solidFill>
                            <a:prstClr val="black"/>
                          </a:solidFill>
                          <a:effectLst/>
                          <a:uLnTx/>
                          <a:uFillTx/>
                          <a:latin typeface="Calibri"/>
                          <a:ea typeface="+mn-ea"/>
                          <a:cs typeface="+mn-cs"/>
                        </a:rPr>
                        <a:t>
 [Live] 18.00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น. #ข่าวค่ำ (24 พ.ย. 67)
• ซุ่มยิงปะทะทหารพรานเสียชีวิต 1 นาย จ.ยะลา
• สั่งห้ามเคลื่อนย้าย 41 ศพ ในสำนักสงฆ์ป่าสิริจันทร์ รอตรวจอัตลักษณ์
• เศรษฐกิจผันผวน กระทบการออมเงิน
• ปิดช่องทางจราจรวิภาวดีรังสิตขาเข้า หลังเที่ยงคืนนี้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รับชมได้ทาง #</a:t>
                      </a:r>
                      <a:r>
                        <a:rPr kumimoji="0" lang="en-US" sz="1000" b="0" i="0" u="none" strike="noStrike" kern="1200" cap="none" spc="0" normalizeH="0" baseline="0" noProof="0">
                          <a:ln>
                            <a:noFill/>
                          </a:ln>
                          <a:solidFill>
                            <a:prstClr val="black"/>
                          </a:solidFill>
                          <a:effectLst/>
                          <a:uLnTx/>
                          <a:uFillTx/>
                          <a:latin typeface="Calibri"/>
                          <a:ea typeface="+mn-ea"/>
                          <a:cs typeface="+mn-cs"/>
                        </a:rPr>
                        <a:t>ThaiPBS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ช่องหมายเลข3 #ข่าวไทยพีบีเอส #ข่าวที่คุณวางใจ
• หรือรับชมทางออนไลน์ : </a:t>
                      </a:r>
                      <a:r>
                        <a:rPr kumimoji="0" lang="en-US" sz="1000" b="0" i="0" u="none" strike="noStrike" kern="1200" cap="none" spc="0" normalizeH="0" baseline="0" noProof="0">
                          <a:ln>
                            <a:noFill/>
                          </a:ln>
                          <a:solidFill>
                            <a:prstClr val="black"/>
                          </a:solidFill>
                          <a:effectLst/>
                          <a:uLnTx/>
                          <a:uFillTx/>
                          <a:latin typeface="Calibri"/>
                          <a:ea typeface="+mn-ea"/>
                          <a:cs typeface="+mn-cs"/>
                        </a:rPr>
                        <a:t>www.thaipbs.or.th/live
•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และชมอีกครั้งทาง : </a:t>
                      </a:r>
                      <a:r>
                        <a:rPr kumimoji="0" lang="en-US" sz="1000" b="0" i="0" u="none" strike="noStrike" kern="1200" cap="none" spc="0" normalizeH="0" baseline="0" noProof="0">
                          <a:ln>
                            <a:noFill/>
                          </a:ln>
                          <a:solidFill>
                            <a:prstClr val="black"/>
                          </a:solidFill>
                          <a:effectLst/>
                          <a:uLnTx/>
                          <a:uFillTx/>
                          <a:latin typeface="Calibri"/>
                          <a:ea typeface="+mn-ea"/>
                          <a:cs typeface="+mn-cs"/>
                        </a:rPr>
                        <a:t>www.thaipbs.or.th/EveningNews
• Facebook : https://fb.watch/w2MkxBjFe7/
• YouTube : https://youtu.be/glBMxdiv2KU
• X : https://twitter.com/i/broadcasts/1vAxROEvkWjKl
• TikTok : www.tiktok.com/@thaipbs/live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https://quintly-eu-image-storage.s3.amazonaws.com/0adedb716f3db04d08cbd9d38524ba0f/5162507c7bda6a9c826bcc0b8993d9a2.jpg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626</a:t>
                      </a:r>
                    </a:p>
                  </a:txBody>
                  <a:tcPr/>
                </a:tc>
                <a:extLst>
                  <a:ext uri="{0D108BD9-81ED-4DB2-BD59-A6C34878D82A}">
                    <a16:rowId xmlns:a16="http://schemas.microsoft.com/office/drawing/2014/main" val="4074050470"/>
                  </a:ext>
                </a:extLst>
              </a:tr>
            </a:tbl>
          </a:graphicData>
        </a:graphic>
      </p:graphicFrame>
      <p:sp>
        <p:nvSpPr>
          <p:cNvPr id="4" name="Text Placeholder 3">
            <a:extLst>
              <a:ext uri="{FF2B5EF4-FFF2-40B4-BE49-F238E27FC236}">
                <a16:creationId xmlns:a16="http://schemas.microsoft.com/office/drawing/2014/main" id="{878C3421-9837-4E75-8BBE-909A605C50B1}"/>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177594239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D124C-BE88-46FA-B143-093CF0609225}"/>
              </a:ext>
            </a:extLst>
          </p:cNvPr>
          <p:cNvSpPr>
            <a:spLocks noGrp="1"/>
          </p:cNvSpPr>
          <p:nvPr>
            <p:ph type="title"/>
          </p:nvPr>
        </p:nvSpPr>
        <p:spPr/>
        <p:txBody>
          <a:bodyPr/>
          <a:lstStyle/>
          <a:p>
            <a:r>
              <a:rPr lang="en-US"/>
              <a:t>Facebook Thai PBS Facebook Video Overview | All profiles - 22 of 26</a:t>
            </a:r>
          </a:p>
        </p:txBody>
      </p:sp>
      <p:graphicFrame>
        <p:nvGraphicFramePr>
          <p:cNvPr id="5" name="Table Placeholder 4">
            <a:extLst>
              <a:ext uri="{FF2B5EF4-FFF2-40B4-BE49-F238E27FC236}">
                <a16:creationId xmlns:a16="http://schemas.microsoft.com/office/drawing/2014/main" id="{18B1DAAD-D1EC-47B8-95FD-EA2083BEAC0C}"/>
              </a:ext>
            </a:extLst>
          </p:cNvPr>
          <p:cNvGraphicFramePr>
            <a:graphicFrameLocks noGrp="1"/>
          </p:cNvGraphicFramePr>
          <p:nvPr>
            <p:ph type="tbl" sz="quarter" idx="13"/>
            <p:extLst>
              <p:ext uri="{D42A27DB-BD31-4B8C-83A1-F6EECF244321}">
                <p14:modId xmlns:p14="http://schemas.microsoft.com/office/powerpoint/2010/main" val="41653596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624721551"/>
                    </a:ext>
                  </a:extLst>
                </a:gridCol>
                <a:gridCol w="1316736">
                  <a:extLst>
                    <a:ext uri="{9D8B030D-6E8A-4147-A177-3AD203B41FA5}">
                      <a16:colId xmlns:a16="http://schemas.microsoft.com/office/drawing/2014/main" val="2557254798"/>
                    </a:ext>
                  </a:extLst>
                </a:gridCol>
                <a:gridCol w="493776">
                  <a:extLst>
                    <a:ext uri="{9D8B030D-6E8A-4147-A177-3AD203B41FA5}">
                      <a16:colId xmlns:a16="http://schemas.microsoft.com/office/drawing/2014/main" val="516728256"/>
                    </a:ext>
                  </a:extLst>
                </a:gridCol>
                <a:gridCol w="493776">
                  <a:extLst>
                    <a:ext uri="{9D8B030D-6E8A-4147-A177-3AD203B41FA5}">
                      <a16:colId xmlns:a16="http://schemas.microsoft.com/office/drawing/2014/main" val="1002278577"/>
                    </a:ext>
                  </a:extLst>
                </a:gridCol>
                <a:gridCol w="493776">
                  <a:extLst>
                    <a:ext uri="{9D8B030D-6E8A-4147-A177-3AD203B41FA5}">
                      <a16:colId xmlns:a16="http://schemas.microsoft.com/office/drawing/2014/main" val="644562917"/>
                    </a:ext>
                  </a:extLst>
                </a:gridCol>
                <a:gridCol w="493776">
                  <a:extLst>
                    <a:ext uri="{9D8B030D-6E8A-4147-A177-3AD203B41FA5}">
                      <a16:colId xmlns:a16="http://schemas.microsoft.com/office/drawing/2014/main" val="2755713386"/>
                    </a:ext>
                  </a:extLst>
                </a:gridCol>
                <a:gridCol w="493776">
                  <a:extLst>
                    <a:ext uri="{9D8B030D-6E8A-4147-A177-3AD203B41FA5}">
                      <a16:colId xmlns:a16="http://schemas.microsoft.com/office/drawing/2014/main" val="4261428910"/>
                    </a:ext>
                  </a:extLst>
                </a:gridCol>
                <a:gridCol w="493776">
                  <a:extLst>
                    <a:ext uri="{9D8B030D-6E8A-4147-A177-3AD203B41FA5}">
                      <a16:colId xmlns:a16="http://schemas.microsoft.com/office/drawing/2014/main" val="3885356461"/>
                    </a:ext>
                  </a:extLst>
                </a:gridCol>
                <a:gridCol w="493776">
                  <a:extLst>
                    <a:ext uri="{9D8B030D-6E8A-4147-A177-3AD203B41FA5}">
                      <a16:colId xmlns:a16="http://schemas.microsoft.com/office/drawing/2014/main" val="4246434427"/>
                    </a:ext>
                  </a:extLst>
                </a:gridCol>
                <a:gridCol w="493776">
                  <a:extLst>
                    <a:ext uri="{9D8B030D-6E8A-4147-A177-3AD203B41FA5}">
                      <a16:colId xmlns:a16="http://schemas.microsoft.com/office/drawing/2014/main" val="3633840553"/>
                    </a:ext>
                  </a:extLst>
                </a:gridCol>
                <a:gridCol w="493776">
                  <a:extLst>
                    <a:ext uri="{9D8B030D-6E8A-4147-A177-3AD203B41FA5}">
                      <a16:colId xmlns:a16="http://schemas.microsoft.com/office/drawing/2014/main" val="3932072372"/>
                    </a:ext>
                  </a:extLst>
                </a:gridCol>
                <a:gridCol w="329184">
                  <a:extLst>
                    <a:ext uri="{9D8B030D-6E8A-4147-A177-3AD203B41FA5}">
                      <a16:colId xmlns:a16="http://schemas.microsoft.com/office/drawing/2014/main" val="2615371412"/>
                    </a:ext>
                  </a:extLst>
                </a:gridCol>
                <a:gridCol w="493776">
                  <a:extLst>
                    <a:ext uri="{9D8B030D-6E8A-4147-A177-3AD203B41FA5}">
                      <a16:colId xmlns:a16="http://schemas.microsoft.com/office/drawing/2014/main" val="27039388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4097357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 PBS - 2024-11-24 17:04:39</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เปิดใจ ธัญพร มุ่งเจริญพร ว่าที่ นายก อบจ.สุรินทร์คนใหม่  | ข่าวเที่ยง | 24 พ.ย. 67
.
นางธัญพร มุ่งเจริญพร เปิดใจกับทีมข่าวไทยพีบีเอส หลังคว้าชัยชนะกับศึกเลือกตั้งนายกองค์การบริหารส่วนจังหวัดสุรินทร์ หรือ นายก อบจ.สุรินทร์ โดยได้คะแนนเสียงมาเป็นอันดับหนึ่ง ยืนยันว่านโยบายที่ได้หาเสียงเอาไว้จะทำทันที เมื่อเข้าปฏิบัติหน้าที่ในตำแหน่ง นายก อบจ.สุรินทร์
.
โดยนโยบายเร่งด่วน คือการผลักดันราคาข้าว ราคาวัว รวมถึงนโยบายน้ำประปาสะอาดดื่มได้ และส่งเสริมการดูแลสุขภาพผู้สูงอายุ การพัฒนาหมู่บ้านช้าง ส่วนนโยบายเดิมที่ดีอยู่แล้ว ก็จะยังคงไว้ และเพิ่มเติมให้มากขึ้น โดยเฉพาะโครงการบ้านยากจน  ทั้งนี้เชื่อว่าหากได้ดำเนินโครงการในช่วง 4 ปี นับจากนี้ จะทำให้ชีวิตชาวสุรินทร์ดีขึ้น  
.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ชมคลิปอื่น ๆ #ข่าวเที่ยง ได้ที่ </a:t>
                      </a:r>
                      <a:r>
                        <a:rPr kumimoji="0" lang="en-US" sz="1000" b="0" i="0" u="none" strike="noStrike" kern="1200" cap="none" spc="0" normalizeH="0" baseline="0" noProof="0">
                          <a:ln>
                            <a:noFill/>
                          </a:ln>
                          <a:solidFill>
                            <a:prstClr val="black"/>
                          </a:solidFill>
                          <a:effectLst/>
                          <a:uLnTx/>
                          <a:uFillTx/>
                          <a:latin typeface="Calibri"/>
                          <a:ea typeface="+mn-ea"/>
                          <a:cs typeface="+mn-cs"/>
                        </a:rPr>
                        <a:t>www.thaipbs.or.th/program/Middaynews 
#ThaiPBS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ข่าวไทยพีบีเอส #ข่าวที่คุณวางใจ</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https://quintly-eu-image-storage.s3.amazonaws.com/0adedb716f3db04d08cbd9d38524ba0f/3329c325c72fffff2f842331139222ee.jpg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635529246"/>
                  </a:ext>
                </a:extLst>
              </a:tr>
            </a:tbl>
          </a:graphicData>
        </a:graphic>
      </p:graphicFrame>
      <p:sp>
        <p:nvSpPr>
          <p:cNvPr id="4" name="Text Placeholder 3">
            <a:extLst>
              <a:ext uri="{FF2B5EF4-FFF2-40B4-BE49-F238E27FC236}">
                <a16:creationId xmlns:a16="http://schemas.microsoft.com/office/drawing/2014/main" id="{3FCEE87A-4223-4CED-B6A0-48182995D79E}"/>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390001866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41823-AD39-4EDD-B62D-148F8E65BD56}"/>
              </a:ext>
            </a:extLst>
          </p:cNvPr>
          <p:cNvSpPr>
            <a:spLocks noGrp="1"/>
          </p:cNvSpPr>
          <p:nvPr>
            <p:ph type="title"/>
          </p:nvPr>
        </p:nvSpPr>
        <p:spPr/>
        <p:txBody>
          <a:bodyPr/>
          <a:lstStyle/>
          <a:p>
            <a:r>
              <a:rPr lang="en-US"/>
              <a:t>Facebook Thai PBS Facebook Video Overview | All profiles - 23 of 26</a:t>
            </a:r>
          </a:p>
        </p:txBody>
      </p:sp>
      <p:graphicFrame>
        <p:nvGraphicFramePr>
          <p:cNvPr id="5" name="Table Placeholder 4">
            <a:extLst>
              <a:ext uri="{FF2B5EF4-FFF2-40B4-BE49-F238E27FC236}">
                <a16:creationId xmlns:a16="http://schemas.microsoft.com/office/drawing/2014/main" id="{01901C97-D224-462B-B930-D5ABE2CC2BBD}"/>
              </a:ext>
            </a:extLst>
          </p:cNvPr>
          <p:cNvGraphicFramePr>
            <a:graphicFrameLocks noGrp="1"/>
          </p:cNvGraphicFramePr>
          <p:nvPr>
            <p:ph type="tbl" sz="quarter" idx="13"/>
            <p:extLst>
              <p:ext uri="{D42A27DB-BD31-4B8C-83A1-F6EECF244321}">
                <p14:modId xmlns:p14="http://schemas.microsoft.com/office/powerpoint/2010/main" val="3903001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589125076"/>
                    </a:ext>
                  </a:extLst>
                </a:gridCol>
                <a:gridCol w="1316736">
                  <a:extLst>
                    <a:ext uri="{9D8B030D-6E8A-4147-A177-3AD203B41FA5}">
                      <a16:colId xmlns:a16="http://schemas.microsoft.com/office/drawing/2014/main" val="1588189683"/>
                    </a:ext>
                  </a:extLst>
                </a:gridCol>
                <a:gridCol w="493776">
                  <a:extLst>
                    <a:ext uri="{9D8B030D-6E8A-4147-A177-3AD203B41FA5}">
                      <a16:colId xmlns:a16="http://schemas.microsoft.com/office/drawing/2014/main" val="3241484994"/>
                    </a:ext>
                  </a:extLst>
                </a:gridCol>
                <a:gridCol w="493776">
                  <a:extLst>
                    <a:ext uri="{9D8B030D-6E8A-4147-A177-3AD203B41FA5}">
                      <a16:colId xmlns:a16="http://schemas.microsoft.com/office/drawing/2014/main" val="2436610802"/>
                    </a:ext>
                  </a:extLst>
                </a:gridCol>
                <a:gridCol w="493776">
                  <a:extLst>
                    <a:ext uri="{9D8B030D-6E8A-4147-A177-3AD203B41FA5}">
                      <a16:colId xmlns:a16="http://schemas.microsoft.com/office/drawing/2014/main" val="849801970"/>
                    </a:ext>
                  </a:extLst>
                </a:gridCol>
                <a:gridCol w="493776">
                  <a:extLst>
                    <a:ext uri="{9D8B030D-6E8A-4147-A177-3AD203B41FA5}">
                      <a16:colId xmlns:a16="http://schemas.microsoft.com/office/drawing/2014/main" val="1577707531"/>
                    </a:ext>
                  </a:extLst>
                </a:gridCol>
                <a:gridCol w="493776">
                  <a:extLst>
                    <a:ext uri="{9D8B030D-6E8A-4147-A177-3AD203B41FA5}">
                      <a16:colId xmlns:a16="http://schemas.microsoft.com/office/drawing/2014/main" val="3459379558"/>
                    </a:ext>
                  </a:extLst>
                </a:gridCol>
                <a:gridCol w="493776">
                  <a:extLst>
                    <a:ext uri="{9D8B030D-6E8A-4147-A177-3AD203B41FA5}">
                      <a16:colId xmlns:a16="http://schemas.microsoft.com/office/drawing/2014/main" val="4231699775"/>
                    </a:ext>
                  </a:extLst>
                </a:gridCol>
                <a:gridCol w="493776">
                  <a:extLst>
                    <a:ext uri="{9D8B030D-6E8A-4147-A177-3AD203B41FA5}">
                      <a16:colId xmlns:a16="http://schemas.microsoft.com/office/drawing/2014/main" val="1883986960"/>
                    </a:ext>
                  </a:extLst>
                </a:gridCol>
                <a:gridCol w="493776">
                  <a:extLst>
                    <a:ext uri="{9D8B030D-6E8A-4147-A177-3AD203B41FA5}">
                      <a16:colId xmlns:a16="http://schemas.microsoft.com/office/drawing/2014/main" val="1832785938"/>
                    </a:ext>
                  </a:extLst>
                </a:gridCol>
                <a:gridCol w="493776">
                  <a:extLst>
                    <a:ext uri="{9D8B030D-6E8A-4147-A177-3AD203B41FA5}">
                      <a16:colId xmlns:a16="http://schemas.microsoft.com/office/drawing/2014/main" val="673803896"/>
                    </a:ext>
                  </a:extLst>
                </a:gridCol>
                <a:gridCol w="329184">
                  <a:extLst>
                    <a:ext uri="{9D8B030D-6E8A-4147-A177-3AD203B41FA5}">
                      <a16:colId xmlns:a16="http://schemas.microsoft.com/office/drawing/2014/main" val="2651140564"/>
                    </a:ext>
                  </a:extLst>
                </a:gridCol>
                <a:gridCol w="493776">
                  <a:extLst>
                    <a:ext uri="{9D8B030D-6E8A-4147-A177-3AD203B41FA5}">
                      <a16:colId xmlns:a16="http://schemas.microsoft.com/office/drawing/2014/main" val="12324057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648556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 PBS - 2024-11-24 17:03:28</a:t>
                      </a:r>
                      <a:r>
                        <a:rPr kumimoji="0" lang="en-US" sz="1000" b="0" i="0" u="none" strike="noStrike" kern="1200" cap="none" spc="0" normalizeH="0" baseline="0" noProof="0">
                          <a:ln>
                            <a:noFill/>
                          </a:ln>
                          <a:solidFill>
                            <a:prstClr val="black"/>
                          </a:solidFill>
                          <a:effectLst/>
                          <a:uLnTx/>
                          <a:uFillTx/>
                          <a:latin typeface="Calibri"/>
                          <a:ea typeface="+mn-ea"/>
                          <a:cs typeface="+mn-cs"/>
                        </a:rPr>
                        <a:t>
 [Live] 17.30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น. #ดูให้รู้ : เด็กญี่ปุ่นฉลาดได้ด้วยของเล่นแถมฟรี ร้อยปีสร้างชาติไม่เกินจริง (24 พ.ย. 67)
...​​​​เผยเคล็ดลับ ! ทำไมนิตยสารเด็กญี่ปุ่นถึงอยู่ยาวนานกว่า 100 ปี อะไรคือเคล็ดลับความสำเร็จ ฟูจิเซ็นเซจะพาไปรู้จักนิตยสารสำหรับเด็กประถมศึกษาปีที่ 1 ที่ได้รับความนิยมอย่างมาก ซึ่งนิตยสารเล่มนี้ ใช้หลักการง่าย ๆ แต่เข้าถึงใจเด็กได้เป็นอย่างดี นั่นก็คือ “ความสนุก” และ “ของแถมในเล่ม” ที่เป็นจุดดึงดูดใจอย่างมาก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รับชมได้ทาง #</a:t>
                      </a:r>
                      <a:r>
                        <a:rPr kumimoji="0" lang="en-US" sz="1000" b="0" i="0" u="none" strike="noStrike" kern="1200" cap="none" spc="0" normalizeH="0" baseline="0" noProof="0">
                          <a:ln>
                            <a:noFill/>
                          </a:ln>
                          <a:solidFill>
                            <a:prstClr val="black"/>
                          </a:solidFill>
                          <a:effectLst/>
                          <a:uLnTx/>
                          <a:uFillTx/>
                          <a:latin typeface="Calibri"/>
                          <a:ea typeface="+mn-ea"/>
                          <a:cs typeface="+mn-cs"/>
                        </a:rPr>
                        <a:t>ThaiPBS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ช่องหมายเลข3 หรือรับชมทางออนไลน์
• </a:t>
                      </a:r>
                      <a:r>
                        <a:rPr kumimoji="0" lang="en-US" sz="1000" b="0" i="0" u="none" strike="noStrike" kern="1200" cap="none" spc="0" normalizeH="0" baseline="0" noProof="0">
                          <a:ln>
                            <a:noFill/>
                          </a:ln>
                          <a:solidFill>
                            <a:prstClr val="black"/>
                          </a:solidFill>
                          <a:effectLst/>
                          <a:uLnTx/>
                          <a:uFillTx/>
                          <a:latin typeface="Calibri"/>
                          <a:ea typeface="+mn-ea"/>
                          <a:cs typeface="+mn-cs"/>
                        </a:rPr>
                        <a:t>Website : www.thaipbs.or.th/live
• TikTok : www.tiktok.com/@thaipbs/live
•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ชมอีกครั้งทาง : </a:t>
                      </a:r>
                      <a:r>
                        <a:rPr kumimoji="0" lang="en-US" sz="1000" b="0" i="0" u="none" strike="noStrike" kern="1200" cap="none" spc="0" normalizeH="0" baseline="0" noProof="0">
                          <a:ln>
                            <a:noFill/>
                          </a:ln>
                          <a:solidFill>
                            <a:prstClr val="black"/>
                          </a:solidFill>
                          <a:effectLst/>
                          <a:uLnTx/>
                          <a:uFillTx/>
                          <a:latin typeface="Calibri"/>
                          <a:ea typeface="+mn-ea"/>
                          <a:cs typeface="+mn-cs"/>
                        </a:rPr>
                        <a:t>www.thaipbs.or.th/Dohiru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https://quintly-eu-image-storage.s3.amazonaws.com/0adedb716f3db04d08cbd9d38524ba0f/c9e60c68dad7e1d2b81e016920cda66a.jpg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291881604"/>
                  </a:ext>
                </a:extLst>
              </a:tr>
            </a:tbl>
          </a:graphicData>
        </a:graphic>
      </p:graphicFrame>
      <p:sp>
        <p:nvSpPr>
          <p:cNvPr id="4" name="Text Placeholder 3">
            <a:extLst>
              <a:ext uri="{FF2B5EF4-FFF2-40B4-BE49-F238E27FC236}">
                <a16:creationId xmlns:a16="http://schemas.microsoft.com/office/drawing/2014/main" id="{2432D656-79F1-405B-AF90-9C9F35C1BE13}"/>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305870559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EB9A0-DD90-4047-BCF8-64CBF69DC7A3}"/>
              </a:ext>
            </a:extLst>
          </p:cNvPr>
          <p:cNvSpPr>
            <a:spLocks noGrp="1"/>
          </p:cNvSpPr>
          <p:nvPr>
            <p:ph type="title"/>
          </p:nvPr>
        </p:nvSpPr>
        <p:spPr/>
        <p:txBody>
          <a:bodyPr/>
          <a:lstStyle/>
          <a:p>
            <a:r>
              <a:rPr lang="en-US"/>
              <a:t>Facebook Thai PBS Facebook Video Overview | All profiles - 24 of 26</a:t>
            </a:r>
          </a:p>
        </p:txBody>
      </p:sp>
      <p:graphicFrame>
        <p:nvGraphicFramePr>
          <p:cNvPr id="5" name="Table Placeholder 4">
            <a:extLst>
              <a:ext uri="{FF2B5EF4-FFF2-40B4-BE49-F238E27FC236}">
                <a16:creationId xmlns:a16="http://schemas.microsoft.com/office/drawing/2014/main" id="{C25D2023-87A5-4835-A245-C9EA580BDD76}"/>
              </a:ext>
            </a:extLst>
          </p:cNvPr>
          <p:cNvGraphicFramePr>
            <a:graphicFrameLocks noGrp="1"/>
          </p:cNvGraphicFramePr>
          <p:nvPr>
            <p:ph type="tbl" sz="quarter" idx="13"/>
            <p:extLst>
              <p:ext uri="{D42A27DB-BD31-4B8C-83A1-F6EECF244321}">
                <p14:modId xmlns:p14="http://schemas.microsoft.com/office/powerpoint/2010/main" val="15083727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124508514"/>
                    </a:ext>
                  </a:extLst>
                </a:gridCol>
                <a:gridCol w="1316736">
                  <a:extLst>
                    <a:ext uri="{9D8B030D-6E8A-4147-A177-3AD203B41FA5}">
                      <a16:colId xmlns:a16="http://schemas.microsoft.com/office/drawing/2014/main" val="887058841"/>
                    </a:ext>
                  </a:extLst>
                </a:gridCol>
                <a:gridCol w="493776">
                  <a:extLst>
                    <a:ext uri="{9D8B030D-6E8A-4147-A177-3AD203B41FA5}">
                      <a16:colId xmlns:a16="http://schemas.microsoft.com/office/drawing/2014/main" val="1874820709"/>
                    </a:ext>
                  </a:extLst>
                </a:gridCol>
                <a:gridCol w="493776">
                  <a:extLst>
                    <a:ext uri="{9D8B030D-6E8A-4147-A177-3AD203B41FA5}">
                      <a16:colId xmlns:a16="http://schemas.microsoft.com/office/drawing/2014/main" val="2051292616"/>
                    </a:ext>
                  </a:extLst>
                </a:gridCol>
                <a:gridCol w="493776">
                  <a:extLst>
                    <a:ext uri="{9D8B030D-6E8A-4147-A177-3AD203B41FA5}">
                      <a16:colId xmlns:a16="http://schemas.microsoft.com/office/drawing/2014/main" val="3839520640"/>
                    </a:ext>
                  </a:extLst>
                </a:gridCol>
                <a:gridCol w="493776">
                  <a:extLst>
                    <a:ext uri="{9D8B030D-6E8A-4147-A177-3AD203B41FA5}">
                      <a16:colId xmlns:a16="http://schemas.microsoft.com/office/drawing/2014/main" val="1946727100"/>
                    </a:ext>
                  </a:extLst>
                </a:gridCol>
                <a:gridCol w="493776">
                  <a:extLst>
                    <a:ext uri="{9D8B030D-6E8A-4147-A177-3AD203B41FA5}">
                      <a16:colId xmlns:a16="http://schemas.microsoft.com/office/drawing/2014/main" val="3496486344"/>
                    </a:ext>
                  </a:extLst>
                </a:gridCol>
                <a:gridCol w="493776">
                  <a:extLst>
                    <a:ext uri="{9D8B030D-6E8A-4147-A177-3AD203B41FA5}">
                      <a16:colId xmlns:a16="http://schemas.microsoft.com/office/drawing/2014/main" val="756412984"/>
                    </a:ext>
                  </a:extLst>
                </a:gridCol>
                <a:gridCol w="493776">
                  <a:extLst>
                    <a:ext uri="{9D8B030D-6E8A-4147-A177-3AD203B41FA5}">
                      <a16:colId xmlns:a16="http://schemas.microsoft.com/office/drawing/2014/main" val="2852029909"/>
                    </a:ext>
                  </a:extLst>
                </a:gridCol>
                <a:gridCol w="493776">
                  <a:extLst>
                    <a:ext uri="{9D8B030D-6E8A-4147-A177-3AD203B41FA5}">
                      <a16:colId xmlns:a16="http://schemas.microsoft.com/office/drawing/2014/main" val="3763157240"/>
                    </a:ext>
                  </a:extLst>
                </a:gridCol>
                <a:gridCol w="493776">
                  <a:extLst>
                    <a:ext uri="{9D8B030D-6E8A-4147-A177-3AD203B41FA5}">
                      <a16:colId xmlns:a16="http://schemas.microsoft.com/office/drawing/2014/main" val="2770904488"/>
                    </a:ext>
                  </a:extLst>
                </a:gridCol>
                <a:gridCol w="329184">
                  <a:extLst>
                    <a:ext uri="{9D8B030D-6E8A-4147-A177-3AD203B41FA5}">
                      <a16:colId xmlns:a16="http://schemas.microsoft.com/office/drawing/2014/main" val="2679931837"/>
                    </a:ext>
                  </a:extLst>
                </a:gridCol>
                <a:gridCol w="493776">
                  <a:extLst>
                    <a:ext uri="{9D8B030D-6E8A-4147-A177-3AD203B41FA5}">
                      <a16:colId xmlns:a16="http://schemas.microsoft.com/office/drawing/2014/main" val="24934343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2225055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 PBS - 2024-11-24 16:34:40</a:t>
                      </a:r>
                      <a:r>
                        <a:rPr kumimoji="0" lang="en-US" sz="1000" b="0" i="0" u="none" strike="noStrike" kern="1200" cap="none" spc="0" normalizeH="0" baseline="0" noProof="0">
                          <a:ln>
                            <a:noFill/>
                          </a:ln>
                          <a:solidFill>
                            <a:prstClr val="black"/>
                          </a:solidFill>
                          <a:effectLst/>
                          <a:uLnTx/>
                          <a:uFillTx/>
                          <a:latin typeface="Calibri"/>
                          <a:ea typeface="+mn-ea"/>
                          <a:cs typeface="+mn-cs"/>
                        </a:rPr>
                        <a:t>
 [Live] 17.05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น. #</a:t>
                      </a:r>
                      <a:r>
                        <a:rPr kumimoji="0" lang="en-US" sz="1000" b="0" i="0" u="none" strike="noStrike" kern="1200" cap="none" spc="0" normalizeH="0" baseline="0" noProof="0">
                          <a:ln>
                            <a:noFill/>
                          </a:ln>
                          <a:solidFill>
                            <a:prstClr val="black"/>
                          </a:solidFill>
                          <a:effectLst/>
                          <a:uLnTx/>
                          <a:uFillTx/>
                          <a:latin typeface="Calibri"/>
                          <a:ea typeface="+mn-ea"/>
                          <a:cs typeface="+mn-cs"/>
                        </a:rPr>
                        <a:t>Foodwork :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ตลาดริมน้ำวัดศาลเจ้า ครบจบทั้งคาวหวาน (24 พ.ย. 67)
...ไปกินของอร่อย ๆ ครบจบทั้งคาวและหวาน ที่ตลาดริมน้ำวัดศาลเจ้า จังหวัดปทุมธานี ไม่ว่าจะเป็น กุยช่ายวาฟเฟิล, ขนมฝักบัว, กุ้งทอด, ปูทอด, เกี๊ยวไส้หมูทรงเครื่อง, ขนมปังหน้าหมู, ขนมวงทอง, ข้าวเม่าบอลไส้กล้วยไข่, ขนมกล่องไม้ขีด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รับชมได้ทาง #</a:t>
                      </a:r>
                      <a:r>
                        <a:rPr kumimoji="0" lang="en-US" sz="1000" b="0" i="0" u="none" strike="noStrike" kern="1200" cap="none" spc="0" normalizeH="0" baseline="0" noProof="0">
                          <a:ln>
                            <a:noFill/>
                          </a:ln>
                          <a:solidFill>
                            <a:prstClr val="black"/>
                          </a:solidFill>
                          <a:effectLst/>
                          <a:uLnTx/>
                          <a:uFillTx/>
                          <a:latin typeface="Calibri"/>
                          <a:ea typeface="+mn-ea"/>
                          <a:cs typeface="+mn-cs"/>
                        </a:rPr>
                        <a:t>ThaiPBS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ช่องหมายเลข3 หรือรับชมทางออนไลน์
• </a:t>
                      </a:r>
                      <a:r>
                        <a:rPr kumimoji="0" lang="en-US" sz="1000" b="0" i="0" u="none" strike="noStrike" kern="1200" cap="none" spc="0" normalizeH="0" baseline="0" noProof="0">
                          <a:ln>
                            <a:noFill/>
                          </a:ln>
                          <a:solidFill>
                            <a:prstClr val="black"/>
                          </a:solidFill>
                          <a:effectLst/>
                          <a:uLnTx/>
                          <a:uFillTx/>
                          <a:latin typeface="Calibri"/>
                          <a:ea typeface="+mn-ea"/>
                          <a:cs typeface="+mn-cs"/>
                        </a:rPr>
                        <a:t>Website : www.thaipbs.or.th/live
• TikTok : www.tiktok.com/@thaipbs/live
•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ชมอีกครั้งทาง : </a:t>
                      </a:r>
                      <a:r>
                        <a:rPr kumimoji="0" lang="en-US" sz="1000" b="0" i="0" u="none" strike="noStrike" kern="1200" cap="none" spc="0" normalizeH="0" baseline="0" noProof="0">
                          <a:ln>
                            <a:noFill/>
                          </a:ln>
                          <a:solidFill>
                            <a:prstClr val="black"/>
                          </a:solidFill>
                          <a:effectLst/>
                          <a:uLnTx/>
                          <a:uFillTx/>
                          <a:latin typeface="Calibri"/>
                          <a:ea typeface="+mn-ea"/>
                          <a:cs typeface="+mn-cs"/>
                        </a:rPr>
                        <a:t>www.thaipbs.or.th/Foodwork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https://quintly-eu-image-storage.s3.amazonaws.com/0adedb716f3db04d08cbd9d38524ba0f/31f5c548355274a338b66ad2a9474223.jpg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784994139"/>
                  </a:ext>
                </a:extLst>
              </a:tr>
            </a:tbl>
          </a:graphicData>
        </a:graphic>
      </p:graphicFrame>
      <p:sp>
        <p:nvSpPr>
          <p:cNvPr id="4" name="Text Placeholder 3">
            <a:extLst>
              <a:ext uri="{FF2B5EF4-FFF2-40B4-BE49-F238E27FC236}">
                <a16:creationId xmlns:a16="http://schemas.microsoft.com/office/drawing/2014/main" id="{15146114-A030-4C2A-8313-52F3594EA732}"/>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229300081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185B1-14D2-4A16-8E98-A1E8608828AF}"/>
              </a:ext>
            </a:extLst>
          </p:cNvPr>
          <p:cNvSpPr>
            <a:spLocks noGrp="1"/>
          </p:cNvSpPr>
          <p:nvPr>
            <p:ph type="title"/>
          </p:nvPr>
        </p:nvSpPr>
        <p:spPr/>
        <p:txBody>
          <a:bodyPr/>
          <a:lstStyle/>
          <a:p>
            <a:r>
              <a:rPr lang="en-US"/>
              <a:t>Facebook Thai PBS Facebook Video Overview | All profiles - 25 of 26</a:t>
            </a:r>
          </a:p>
        </p:txBody>
      </p:sp>
      <p:graphicFrame>
        <p:nvGraphicFramePr>
          <p:cNvPr id="5" name="Table Placeholder 4">
            <a:extLst>
              <a:ext uri="{FF2B5EF4-FFF2-40B4-BE49-F238E27FC236}">
                <a16:creationId xmlns:a16="http://schemas.microsoft.com/office/drawing/2014/main" id="{5E9FD813-5C53-44FC-8327-54159C25C4EF}"/>
              </a:ext>
            </a:extLst>
          </p:cNvPr>
          <p:cNvGraphicFramePr>
            <a:graphicFrameLocks noGrp="1"/>
          </p:cNvGraphicFramePr>
          <p:nvPr>
            <p:ph type="tbl" sz="quarter" idx="13"/>
            <p:extLst>
              <p:ext uri="{D42A27DB-BD31-4B8C-83A1-F6EECF244321}">
                <p14:modId xmlns:p14="http://schemas.microsoft.com/office/powerpoint/2010/main" val="28005096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199935779"/>
                    </a:ext>
                  </a:extLst>
                </a:gridCol>
                <a:gridCol w="1316736">
                  <a:extLst>
                    <a:ext uri="{9D8B030D-6E8A-4147-A177-3AD203B41FA5}">
                      <a16:colId xmlns:a16="http://schemas.microsoft.com/office/drawing/2014/main" val="1149130267"/>
                    </a:ext>
                  </a:extLst>
                </a:gridCol>
                <a:gridCol w="493776">
                  <a:extLst>
                    <a:ext uri="{9D8B030D-6E8A-4147-A177-3AD203B41FA5}">
                      <a16:colId xmlns:a16="http://schemas.microsoft.com/office/drawing/2014/main" val="2102357295"/>
                    </a:ext>
                  </a:extLst>
                </a:gridCol>
                <a:gridCol w="493776">
                  <a:extLst>
                    <a:ext uri="{9D8B030D-6E8A-4147-A177-3AD203B41FA5}">
                      <a16:colId xmlns:a16="http://schemas.microsoft.com/office/drawing/2014/main" val="2355379660"/>
                    </a:ext>
                  </a:extLst>
                </a:gridCol>
                <a:gridCol w="493776">
                  <a:extLst>
                    <a:ext uri="{9D8B030D-6E8A-4147-A177-3AD203B41FA5}">
                      <a16:colId xmlns:a16="http://schemas.microsoft.com/office/drawing/2014/main" val="2845996061"/>
                    </a:ext>
                  </a:extLst>
                </a:gridCol>
                <a:gridCol w="493776">
                  <a:extLst>
                    <a:ext uri="{9D8B030D-6E8A-4147-A177-3AD203B41FA5}">
                      <a16:colId xmlns:a16="http://schemas.microsoft.com/office/drawing/2014/main" val="2046178994"/>
                    </a:ext>
                  </a:extLst>
                </a:gridCol>
                <a:gridCol w="493776">
                  <a:extLst>
                    <a:ext uri="{9D8B030D-6E8A-4147-A177-3AD203B41FA5}">
                      <a16:colId xmlns:a16="http://schemas.microsoft.com/office/drawing/2014/main" val="2403671168"/>
                    </a:ext>
                  </a:extLst>
                </a:gridCol>
                <a:gridCol w="493776">
                  <a:extLst>
                    <a:ext uri="{9D8B030D-6E8A-4147-A177-3AD203B41FA5}">
                      <a16:colId xmlns:a16="http://schemas.microsoft.com/office/drawing/2014/main" val="2526460195"/>
                    </a:ext>
                  </a:extLst>
                </a:gridCol>
                <a:gridCol w="493776">
                  <a:extLst>
                    <a:ext uri="{9D8B030D-6E8A-4147-A177-3AD203B41FA5}">
                      <a16:colId xmlns:a16="http://schemas.microsoft.com/office/drawing/2014/main" val="748596166"/>
                    </a:ext>
                  </a:extLst>
                </a:gridCol>
                <a:gridCol w="493776">
                  <a:extLst>
                    <a:ext uri="{9D8B030D-6E8A-4147-A177-3AD203B41FA5}">
                      <a16:colId xmlns:a16="http://schemas.microsoft.com/office/drawing/2014/main" val="4202931033"/>
                    </a:ext>
                  </a:extLst>
                </a:gridCol>
                <a:gridCol w="493776">
                  <a:extLst>
                    <a:ext uri="{9D8B030D-6E8A-4147-A177-3AD203B41FA5}">
                      <a16:colId xmlns:a16="http://schemas.microsoft.com/office/drawing/2014/main" val="427869499"/>
                    </a:ext>
                  </a:extLst>
                </a:gridCol>
                <a:gridCol w="329184">
                  <a:extLst>
                    <a:ext uri="{9D8B030D-6E8A-4147-A177-3AD203B41FA5}">
                      <a16:colId xmlns:a16="http://schemas.microsoft.com/office/drawing/2014/main" val="1753487212"/>
                    </a:ext>
                  </a:extLst>
                </a:gridCol>
                <a:gridCol w="493776">
                  <a:extLst>
                    <a:ext uri="{9D8B030D-6E8A-4147-A177-3AD203B41FA5}">
                      <a16:colId xmlns:a16="http://schemas.microsoft.com/office/drawing/2014/main" val="12179755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422538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ALTV </a:t>
                      </a:r>
                      <a:r>
                        <a:rPr kumimoji="0" lang="th-TH" sz="1000" b="1"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ช่อง 4 ทีวีเรียนสนุก - 2024-11-24 16:28:33</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
 [</a:t>
                      </a:r>
                      <a:r>
                        <a:rPr kumimoji="0" lang="en-US" sz="1000" b="0" i="0" u="none" strike="noStrike" kern="1200" cap="none" spc="0" normalizeH="0" baseline="0" noProof="0">
                          <a:ln>
                            <a:noFill/>
                          </a:ln>
                          <a:solidFill>
                            <a:prstClr val="black"/>
                          </a:solidFill>
                          <a:effectLst/>
                          <a:uLnTx/>
                          <a:uFillTx/>
                          <a:latin typeface="Calibri"/>
                          <a:ea typeface="+mn-ea"/>
                          <a:cs typeface="+mn-cs"/>
                        </a:rPr>
                        <a:t>Live] 18.00-18.50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น. ##นักสืบมิวเซียมซีซั่น 2 #</a:t>
                      </a:r>
                      <a:r>
                        <a:rPr kumimoji="0" lang="en-US" sz="1000" b="0" i="0" u="none" strike="noStrike" kern="1200" cap="none" spc="0" normalizeH="0" baseline="0" noProof="0">
                          <a:ln>
                            <a:noFill/>
                          </a:ln>
                          <a:solidFill>
                            <a:prstClr val="black"/>
                          </a:solidFill>
                          <a:effectLst/>
                          <a:uLnTx/>
                          <a:uFillTx/>
                          <a:latin typeface="Calibri"/>
                          <a:ea typeface="+mn-ea"/>
                          <a:cs typeface="+mn-cs"/>
                        </a:rPr>
                        <a:t>TheMuseumDetectiveSeason2  (24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พ.ย.67) ตอน คราม ผ้าแห่งโลกอนาคต
เมื่อ </a:t>
                      </a:r>
                      <a:r>
                        <a:rPr kumimoji="0" lang="en-US" sz="1000" b="0" i="0" u="none" strike="noStrike" kern="1200" cap="none" spc="0" normalizeH="0" baseline="0" noProof="0">
                          <a:ln>
                            <a:noFill/>
                          </a:ln>
                          <a:solidFill>
                            <a:prstClr val="black"/>
                          </a:solidFill>
                          <a:effectLst/>
                          <a:uLnTx/>
                          <a:uFillTx/>
                          <a:latin typeface="Calibri"/>
                          <a:ea typeface="+mn-ea"/>
                          <a:cs typeface="+mn-cs"/>
                        </a:rPr>
                        <a:t>Lisa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ไอดอลสาวชาวไทยแห่งวง </a:t>
                      </a:r>
                      <a:r>
                        <a:rPr kumimoji="0" lang="en-US" sz="1000" b="0" i="0" u="none" strike="noStrike" kern="1200" cap="none" spc="0" normalizeH="0" baseline="0" noProof="0">
                          <a:ln>
                            <a:noFill/>
                          </a:ln>
                          <a:solidFill>
                            <a:prstClr val="black"/>
                          </a:solidFill>
                          <a:effectLst/>
                          <a:uLnTx/>
                          <a:uFillTx/>
                          <a:latin typeface="Calibri"/>
                          <a:ea typeface="+mn-ea"/>
                          <a:cs typeface="+mn-cs"/>
                        </a:rPr>
                        <a:t>Blackpink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นุ่งผ้าย้อมครามไปเที่ยวชมวัดวาอารามในจังหวัดพระนครศรีอยุธยา ทำให้ผ้าย้อมครามเป็นที่รู้จักในโลกโซเชียลมากขึ้น หลายๆคนก็รู้จักคำว่า “ผ้าย้อมคราม” นับแต่นั้น... แต่ว่า “คราม” คืออะไร?  นักสืบมิวเซียมได้ไปเปิดโลกแห่งการเรียนรู้ที่พิพิธภัณฑ์คราม ศูนย์เรียนรู้การทอผ้าย้อมครามบ้านดอนกอย ในจังหวัดสกลนคร เมืองแห่งคราม ได้เห็นคนเฒ่าคนแก่นุ่งผ้าย้อมครามในชีวิตประจำวัน เขาก็สงสัยว่าไม่ร้อนหรืออย่างไร ?  ผ้าย้อมครามมีความลับอะไรซ่อนอยู่ ?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รับชมได้ทาง #</a:t>
                      </a:r>
                      <a:r>
                        <a:rPr kumimoji="0" lang="en-US" sz="1000" b="0" i="0" u="none" strike="noStrike" kern="1200" cap="none" spc="0" normalizeH="0" baseline="0" noProof="0">
                          <a:ln>
                            <a:noFill/>
                          </a:ln>
                          <a:solidFill>
                            <a:prstClr val="black"/>
                          </a:solidFill>
                          <a:effectLst/>
                          <a:uLnTx/>
                          <a:uFillTx/>
                          <a:latin typeface="Calibri"/>
                          <a:ea typeface="+mn-ea"/>
                          <a:cs typeface="+mn-cs"/>
                        </a:rPr>
                        <a:t>ALTV</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ช่อง4ทีวีเรียนสนุก #ช่องหมายเลข4
หรือรับชมทางออนไลน์
● </a:t>
                      </a:r>
                      <a:r>
                        <a:rPr kumimoji="0" lang="en-US" sz="1000" b="0" i="0" u="none" strike="noStrike" kern="1200" cap="none" spc="0" normalizeH="0" baseline="0" noProof="0">
                          <a:ln>
                            <a:noFill/>
                          </a:ln>
                          <a:solidFill>
                            <a:prstClr val="black"/>
                          </a:solidFill>
                          <a:effectLst/>
                          <a:uLnTx/>
                          <a:uFillTx/>
                          <a:latin typeface="Calibri"/>
                          <a:ea typeface="+mn-ea"/>
                          <a:cs typeface="+mn-cs"/>
                        </a:rPr>
                        <a:t>Website : www.ALTV.tv/MuseumDetective
● YouTube : www.youtube.com/ALTV4
● Facebook : www.facebook.com/ALTV4
●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เพิ่มเพื่อนทาง </a:t>
                      </a:r>
                      <a:r>
                        <a:rPr kumimoji="0" lang="en-US" sz="1000" b="0" i="0" u="none" strike="noStrike" kern="1200" cap="none" spc="0" normalizeH="0" baseline="0" noProof="0">
                          <a:ln>
                            <a:noFill/>
                          </a:ln>
                          <a:solidFill>
                            <a:prstClr val="black"/>
                          </a:solidFill>
                          <a:effectLst/>
                          <a:uLnTx/>
                          <a:uFillTx/>
                          <a:latin typeface="Calibri"/>
                          <a:ea typeface="+mn-ea"/>
                          <a:cs typeface="+mn-cs"/>
                        </a:rPr>
                        <a:t>LINE : www.ALTV.tv/AddLINE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https://quintly-eu-image-storage.s3.amazonaws.com/8c064dc3cea3cac732457a7305d5ae1e/e157a1801d6bbf2a550d56bc823d73e6.jpg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542564902"/>
                  </a:ext>
                </a:extLst>
              </a:tr>
            </a:tbl>
          </a:graphicData>
        </a:graphic>
      </p:graphicFrame>
      <p:sp>
        <p:nvSpPr>
          <p:cNvPr id="4" name="Text Placeholder 3">
            <a:extLst>
              <a:ext uri="{FF2B5EF4-FFF2-40B4-BE49-F238E27FC236}">
                <a16:creationId xmlns:a16="http://schemas.microsoft.com/office/drawing/2014/main" id="{EF65B18B-A9C0-4BCA-9BB4-D7DA6D6801C7}"/>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61573311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B1EEE-ADD1-4562-83B0-6C83D78F36B1}"/>
              </a:ext>
            </a:extLst>
          </p:cNvPr>
          <p:cNvSpPr>
            <a:spLocks noGrp="1"/>
          </p:cNvSpPr>
          <p:nvPr>
            <p:ph type="title"/>
          </p:nvPr>
        </p:nvSpPr>
        <p:spPr/>
        <p:txBody>
          <a:bodyPr/>
          <a:lstStyle/>
          <a:p>
            <a:r>
              <a:rPr lang="en-US"/>
              <a:t>Facebook Thai PBS Facebook Video Overview | All profiles - 26 of 26</a:t>
            </a:r>
          </a:p>
        </p:txBody>
      </p:sp>
      <p:graphicFrame>
        <p:nvGraphicFramePr>
          <p:cNvPr id="5" name="Table Placeholder 4">
            <a:extLst>
              <a:ext uri="{FF2B5EF4-FFF2-40B4-BE49-F238E27FC236}">
                <a16:creationId xmlns:a16="http://schemas.microsoft.com/office/drawing/2014/main" id="{A248DB94-2A4E-4F53-9458-9D73966B39B8}"/>
              </a:ext>
            </a:extLst>
          </p:cNvPr>
          <p:cNvGraphicFramePr>
            <a:graphicFrameLocks noGrp="1"/>
          </p:cNvGraphicFramePr>
          <p:nvPr>
            <p:ph type="tbl" sz="quarter" idx="13"/>
            <p:extLst>
              <p:ext uri="{D42A27DB-BD31-4B8C-83A1-F6EECF244321}">
                <p14:modId xmlns:p14="http://schemas.microsoft.com/office/powerpoint/2010/main" val="2949027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99184964"/>
                    </a:ext>
                  </a:extLst>
                </a:gridCol>
                <a:gridCol w="1316736">
                  <a:extLst>
                    <a:ext uri="{9D8B030D-6E8A-4147-A177-3AD203B41FA5}">
                      <a16:colId xmlns:a16="http://schemas.microsoft.com/office/drawing/2014/main" val="1834683173"/>
                    </a:ext>
                  </a:extLst>
                </a:gridCol>
                <a:gridCol w="493776">
                  <a:extLst>
                    <a:ext uri="{9D8B030D-6E8A-4147-A177-3AD203B41FA5}">
                      <a16:colId xmlns:a16="http://schemas.microsoft.com/office/drawing/2014/main" val="115267716"/>
                    </a:ext>
                  </a:extLst>
                </a:gridCol>
                <a:gridCol w="493776">
                  <a:extLst>
                    <a:ext uri="{9D8B030D-6E8A-4147-A177-3AD203B41FA5}">
                      <a16:colId xmlns:a16="http://schemas.microsoft.com/office/drawing/2014/main" val="2837657816"/>
                    </a:ext>
                  </a:extLst>
                </a:gridCol>
                <a:gridCol w="493776">
                  <a:extLst>
                    <a:ext uri="{9D8B030D-6E8A-4147-A177-3AD203B41FA5}">
                      <a16:colId xmlns:a16="http://schemas.microsoft.com/office/drawing/2014/main" val="3335430199"/>
                    </a:ext>
                  </a:extLst>
                </a:gridCol>
                <a:gridCol w="493776">
                  <a:extLst>
                    <a:ext uri="{9D8B030D-6E8A-4147-A177-3AD203B41FA5}">
                      <a16:colId xmlns:a16="http://schemas.microsoft.com/office/drawing/2014/main" val="988251715"/>
                    </a:ext>
                  </a:extLst>
                </a:gridCol>
                <a:gridCol w="493776">
                  <a:extLst>
                    <a:ext uri="{9D8B030D-6E8A-4147-A177-3AD203B41FA5}">
                      <a16:colId xmlns:a16="http://schemas.microsoft.com/office/drawing/2014/main" val="3863438639"/>
                    </a:ext>
                  </a:extLst>
                </a:gridCol>
                <a:gridCol w="493776">
                  <a:extLst>
                    <a:ext uri="{9D8B030D-6E8A-4147-A177-3AD203B41FA5}">
                      <a16:colId xmlns:a16="http://schemas.microsoft.com/office/drawing/2014/main" val="4034833054"/>
                    </a:ext>
                  </a:extLst>
                </a:gridCol>
                <a:gridCol w="493776">
                  <a:extLst>
                    <a:ext uri="{9D8B030D-6E8A-4147-A177-3AD203B41FA5}">
                      <a16:colId xmlns:a16="http://schemas.microsoft.com/office/drawing/2014/main" val="1559443429"/>
                    </a:ext>
                  </a:extLst>
                </a:gridCol>
                <a:gridCol w="493776">
                  <a:extLst>
                    <a:ext uri="{9D8B030D-6E8A-4147-A177-3AD203B41FA5}">
                      <a16:colId xmlns:a16="http://schemas.microsoft.com/office/drawing/2014/main" val="1214820451"/>
                    </a:ext>
                  </a:extLst>
                </a:gridCol>
                <a:gridCol w="493776">
                  <a:extLst>
                    <a:ext uri="{9D8B030D-6E8A-4147-A177-3AD203B41FA5}">
                      <a16:colId xmlns:a16="http://schemas.microsoft.com/office/drawing/2014/main" val="2503692081"/>
                    </a:ext>
                  </a:extLst>
                </a:gridCol>
                <a:gridCol w="329184">
                  <a:extLst>
                    <a:ext uri="{9D8B030D-6E8A-4147-A177-3AD203B41FA5}">
                      <a16:colId xmlns:a16="http://schemas.microsoft.com/office/drawing/2014/main" val="440105356"/>
                    </a:ext>
                  </a:extLst>
                </a:gridCol>
                <a:gridCol w="493776">
                  <a:extLst>
                    <a:ext uri="{9D8B030D-6E8A-4147-A177-3AD203B41FA5}">
                      <a16:colId xmlns:a16="http://schemas.microsoft.com/office/drawing/2014/main" val="12794940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178017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 PBS - 2024-11-24 16:28:11</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เงินหมื่น ที่แจกกันแล้วเฟสที่ 1 แล้วเฟสต่อไปใครจะได้รับบ้าง ฟังการวิเคราะห์เต็ม ๆ ได้ใน #คุยให้คิด </a:t>
                      </a:r>
                      <a:r>
                        <a:rPr kumimoji="0" lang="en-US" sz="1000" b="0" i="0" u="none" strike="noStrike" kern="1200" cap="none" spc="0" normalizeH="0" baseline="0" noProof="0">
                          <a:ln>
                            <a:noFill/>
                          </a:ln>
                          <a:solidFill>
                            <a:prstClr val="black"/>
                          </a:solidFill>
                          <a:effectLst/>
                          <a:uLnTx/>
                          <a:uFillTx/>
                          <a:latin typeface="Calibri"/>
                          <a:ea typeface="+mn-ea"/>
                          <a:cs typeface="+mn-cs"/>
                        </a:rPr>
                        <a:t>👉www.thaipbs.or.th/program/TalkToThink/episodes/105235 #ThaiPBS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https://quintly-eu-image-storage.s3.amazonaws.com/0adedb716f3db04d08cbd9d38524ba0f/734e53ee4c8c1feb0cd98c24108c2b7e.jpg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39773454"/>
                  </a:ext>
                </a:extLst>
              </a:tr>
            </a:tbl>
          </a:graphicData>
        </a:graphic>
      </p:graphicFrame>
      <p:sp>
        <p:nvSpPr>
          <p:cNvPr id="4" name="Text Placeholder 3">
            <a:extLst>
              <a:ext uri="{FF2B5EF4-FFF2-40B4-BE49-F238E27FC236}">
                <a16:creationId xmlns:a16="http://schemas.microsoft.com/office/drawing/2014/main" id="{94CDF80A-6A68-4D8E-B765-4CABBC12C797}"/>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295695900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9990A-5DCF-4E7D-AC75-B2B4AED3C3E2}"/>
              </a:ext>
            </a:extLst>
          </p:cNvPr>
          <p:cNvSpPr>
            <a:spLocks noGrp="1"/>
          </p:cNvSpPr>
          <p:nvPr>
            <p:ph type="title"/>
          </p:nvPr>
        </p:nvSpPr>
        <p:spPr/>
        <p:txBody>
          <a:bodyPr/>
          <a:lstStyle/>
          <a:p>
            <a:r>
              <a:rPr lang="en-US"/>
              <a:t>Facebook Thai PBS Facebook Reels Overview | All profiles - 1 of 17</a:t>
            </a:r>
          </a:p>
        </p:txBody>
      </p:sp>
      <p:graphicFrame>
        <p:nvGraphicFramePr>
          <p:cNvPr id="5" name="Table Placeholder 4">
            <a:extLst>
              <a:ext uri="{FF2B5EF4-FFF2-40B4-BE49-F238E27FC236}">
                <a16:creationId xmlns:a16="http://schemas.microsoft.com/office/drawing/2014/main" id="{41B1F66B-0F33-40C8-BE47-BF71A234CB09}"/>
              </a:ext>
            </a:extLst>
          </p:cNvPr>
          <p:cNvGraphicFramePr>
            <a:graphicFrameLocks noGrp="1"/>
          </p:cNvGraphicFramePr>
          <p:nvPr>
            <p:ph type="tbl" sz="quarter" idx="13"/>
            <p:extLst>
              <p:ext uri="{D42A27DB-BD31-4B8C-83A1-F6EECF244321}">
                <p14:modId xmlns:p14="http://schemas.microsoft.com/office/powerpoint/2010/main" val="1671505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560856338"/>
                    </a:ext>
                  </a:extLst>
                </a:gridCol>
                <a:gridCol w="1645920">
                  <a:extLst>
                    <a:ext uri="{9D8B030D-6E8A-4147-A177-3AD203B41FA5}">
                      <a16:colId xmlns:a16="http://schemas.microsoft.com/office/drawing/2014/main" val="3777249680"/>
                    </a:ext>
                  </a:extLst>
                </a:gridCol>
                <a:gridCol w="1152144">
                  <a:extLst>
                    <a:ext uri="{9D8B030D-6E8A-4147-A177-3AD203B41FA5}">
                      <a16:colId xmlns:a16="http://schemas.microsoft.com/office/drawing/2014/main" val="2902753626"/>
                    </a:ext>
                  </a:extLst>
                </a:gridCol>
                <a:gridCol w="576072">
                  <a:extLst>
                    <a:ext uri="{9D8B030D-6E8A-4147-A177-3AD203B41FA5}">
                      <a16:colId xmlns:a16="http://schemas.microsoft.com/office/drawing/2014/main" val="2467953301"/>
                    </a:ext>
                  </a:extLst>
                </a:gridCol>
                <a:gridCol w="576072">
                  <a:extLst>
                    <a:ext uri="{9D8B030D-6E8A-4147-A177-3AD203B41FA5}">
                      <a16:colId xmlns:a16="http://schemas.microsoft.com/office/drawing/2014/main" val="1726019607"/>
                    </a:ext>
                  </a:extLst>
                </a:gridCol>
                <a:gridCol w="576072">
                  <a:extLst>
                    <a:ext uri="{9D8B030D-6E8A-4147-A177-3AD203B41FA5}">
                      <a16:colId xmlns:a16="http://schemas.microsoft.com/office/drawing/2014/main" val="2617215675"/>
                    </a:ext>
                  </a:extLst>
                </a:gridCol>
                <a:gridCol w="576072">
                  <a:extLst>
                    <a:ext uri="{9D8B030D-6E8A-4147-A177-3AD203B41FA5}">
                      <a16:colId xmlns:a16="http://schemas.microsoft.com/office/drawing/2014/main" val="2066618311"/>
                    </a:ext>
                  </a:extLst>
                </a:gridCol>
                <a:gridCol w="576072">
                  <a:extLst>
                    <a:ext uri="{9D8B030D-6E8A-4147-A177-3AD203B41FA5}">
                      <a16:colId xmlns:a16="http://schemas.microsoft.com/office/drawing/2014/main" val="2631615275"/>
                    </a:ext>
                  </a:extLst>
                </a:gridCol>
                <a:gridCol w="576072">
                  <a:extLst>
                    <a:ext uri="{9D8B030D-6E8A-4147-A177-3AD203B41FA5}">
                      <a16:colId xmlns:a16="http://schemas.microsoft.com/office/drawing/2014/main" val="15762027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3064643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Thai PBS - 2024-11-24 22:02:29</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https://quintly-eu-image-storage.s3.amazonaws.com/0adedb716f3db04d08cbd9d38524ba0f/e926719ba436cbc7b3b205396ead87dd.jpg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วันนี้ (24 พ.ย. 67) #ทักษิณ ชินวัตร โฟนอินหลังรู้ผลเลือกตั้งนายก อบจ.อุดรธานี โดยนายศราวุธ เพชรพนมพร ผู้สมัครจากพรรคเพื่อไทย คะแนนนำลิ่ว และทิ้งห่างคู่แข่งประมาณ 5 หมื่นกว่าคะแนน หลังนับผลไปแล้วมากกว่า 65% #ข่าวไทยพีบีเอส #ข่าวที่คุณวางใจ #</a:t>
                      </a:r>
                      <a:r>
                        <a:rPr kumimoji="0" lang="en-US" sz="1000" b="0" i="0" u="none" strike="noStrike" kern="1200" cap="none" spc="0" normalizeH="0" baseline="0" noProof="0">
                          <a:ln>
                            <a:noFill/>
                          </a:ln>
                          <a:solidFill>
                            <a:prstClr val="black"/>
                          </a:solidFill>
                          <a:effectLst/>
                          <a:uLnTx/>
                          <a:uFillTx/>
                          <a:latin typeface="Calibri"/>
                          <a:ea typeface="+mn-ea"/>
                          <a:cs typeface="+mn-cs"/>
                        </a:rPr>
                        <a:t>ThaiPBS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9455</a:t>
                      </a:r>
                    </a:p>
                  </a:txBody>
                  <a:tcPr/>
                </a:tc>
                <a:extLst>
                  <a:ext uri="{0D108BD9-81ED-4DB2-BD59-A6C34878D82A}">
                    <a16:rowId xmlns:a16="http://schemas.microsoft.com/office/drawing/2014/main" val="2492004896"/>
                  </a:ext>
                </a:extLst>
              </a:tr>
            </a:tbl>
          </a:graphicData>
        </a:graphic>
      </p:graphicFrame>
      <p:sp>
        <p:nvSpPr>
          <p:cNvPr id="4" name="Text Placeholder 3">
            <a:extLst>
              <a:ext uri="{FF2B5EF4-FFF2-40B4-BE49-F238E27FC236}">
                <a16:creationId xmlns:a16="http://schemas.microsoft.com/office/drawing/2014/main" id="{F9D50636-936D-4B9E-9480-E9FEEF0FA6B5}"/>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37645054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1E97B-0EDD-4CA6-9808-B3D2D35E111C}"/>
              </a:ext>
            </a:extLst>
          </p:cNvPr>
          <p:cNvSpPr>
            <a:spLocks noGrp="1"/>
          </p:cNvSpPr>
          <p:nvPr>
            <p:ph type="title"/>
          </p:nvPr>
        </p:nvSpPr>
        <p:spPr/>
        <p:txBody>
          <a:bodyPr/>
          <a:lstStyle/>
          <a:p>
            <a:r>
              <a:rPr lang="en-US"/>
              <a:t>Facebook Thai PBS Facebook Reels Overview | All profiles - 2 of 17</a:t>
            </a:r>
          </a:p>
        </p:txBody>
      </p:sp>
      <p:graphicFrame>
        <p:nvGraphicFramePr>
          <p:cNvPr id="5" name="Table Placeholder 4">
            <a:extLst>
              <a:ext uri="{FF2B5EF4-FFF2-40B4-BE49-F238E27FC236}">
                <a16:creationId xmlns:a16="http://schemas.microsoft.com/office/drawing/2014/main" id="{92AA24DF-CF98-43E2-8535-E576E124769F}"/>
              </a:ext>
            </a:extLst>
          </p:cNvPr>
          <p:cNvGraphicFramePr>
            <a:graphicFrameLocks noGrp="1"/>
          </p:cNvGraphicFramePr>
          <p:nvPr>
            <p:ph type="tbl" sz="quarter" idx="13"/>
            <p:extLst>
              <p:ext uri="{D42A27DB-BD31-4B8C-83A1-F6EECF244321}">
                <p14:modId xmlns:p14="http://schemas.microsoft.com/office/powerpoint/2010/main" val="20078656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525300582"/>
                    </a:ext>
                  </a:extLst>
                </a:gridCol>
                <a:gridCol w="1645920">
                  <a:extLst>
                    <a:ext uri="{9D8B030D-6E8A-4147-A177-3AD203B41FA5}">
                      <a16:colId xmlns:a16="http://schemas.microsoft.com/office/drawing/2014/main" val="605096250"/>
                    </a:ext>
                  </a:extLst>
                </a:gridCol>
                <a:gridCol w="1152144">
                  <a:extLst>
                    <a:ext uri="{9D8B030D-6E8A-4147-A177-3AD203B41FA5}">
                      <a16:colId xmlns:a16="http://schemas.microsoft.com/office/drawing/2014/main" val="2589069212"/>
                    </a:ext>
                  </a:extLst>
                </a:gridCol>
                <a:gridCol w="576072">
                  <a:extLst>
                    <a:ext uri="{9D8B030D-6E8A-4147-A177-3AD203B41FA5}">
                      <a16:colId xmlns:a16="http://schemas.microsoft.com/office/drawing/2014/main" val="2190571460"/>
                    </a:ext>
                  </a:extLst>
                </a:gridCol>
                <a:gridCol w="576072">
                  <a:extLst>
                    <a:ext uri="{9D8B030D-6E8A-4147-A177-3AD203B41FA5}">
                      <a16:colId xmlns:a16="http://schemas.microsoft.com/office/drawing/2014/main" val="1182885963"/>
                    </a:ext>
                  </a:extLst>
                </a:gridCol>
                <a:gridCol w="576072">
                  <a:extLst>
                    <a:ext uri="{9D8B030D-6E8A-4147-A177-3AD203B41FA5}">
                      <a16:colId xmlns:a16="http://schemas.microsoft.com/office/drawing/2014/main" val="2413343435"/>
                    </a:ext>
                  </a:extLst>
                </a:gridCol>
                <a:gridCol w="576072">
                  <a:extLst>
                    <a:ext uri="{9D8B030D-6E8A-4147-A177-3AD203B41FA5}">
                      <a16:colId xmlns:a16="http://schemas.microsoft.com/office/drawing/2014/main" val="3925350726"/>
                    </a:ext>
                  </a:extLst>
                </a:gridCol>
                <a:gridCol w="576072">
                  <a:extLst>
                    <a:ext uri="{9D8B030D-6E8A-4147-A177-3AD203B41FA5}">
                      <a16:colId xmlns:a16="http://schemas.microsoft.com/office/drawing/2014/main" val="2450979153"/>
                    </a:ext>
                  </a:extLst>
                </a:gridCol>
                <a:gridCol w="576072">
                  <a:extLst>
                    <a:ext uri="{9D8B030D-6E8A-4147-A177-3AD203B41FA5}">
                      <a16:colId xmlns:a16="http://schemas.microsoft.com/office/drawing/2014/main" val="16419892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1708253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Thai PBS - 2024-11-24 20:28:48</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https://quintly-eu-image-storage.s3.amazonaws.com/0adedb716f3db04d08cbd9d38524ba0f/aea66d0f17cc2233975aaffba80a6ec0.jpg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วันนี้ (24 พ.ย. 67) รศ. ดร.โอฬาร ถิ่นบางเตียว คณะรัฐศาสตร์และนิติศาสตร์ ม.บูรพา ชวนจับตาการเลือกตั้งนายก อบจ.นครศรีธรรมราช ที่ผลการนับคะแนนอย่างไม่เป็นทางการ ผู้สมัครจากค่ายสีน้ำเงิน มีคะแนนนำผู้สมัครจากค่ายสีฟ้า จะคล้าย ๆ กับตอนเลือก สว. ที่นายอนุทิน ชาญวีรกูล หัวหน้าพรรคภูมิใจไทย บอกว่าไม่ส่งคนลงแข่ง แต่สุดท้าย มาเงียบ ๆ แต่กินเรียบ #</a:t>
                      </a:r>
                      <a:r>
                        <a:rPr kumimoji="0" lang="en-US" sz="1000" b="0" i="0" u="none" strike="noStrike" kern="1200" cap="none" spc="0" normalizeH="0" baseline="0" noProof="0">
                          <a:ln>
                            <a:noFill/>
                          </a:ln>
                          <a:solidFill>
                            <a:prstClr val="black"/>
                          </a:solidFill>
                          <a:effectLst/>
                          <a:uLnTx/>
                          <a:uFillTx/>
                          <a:latin typeface="Calibri"/>
                          <a:ea typeface="+mn-ea"/>
                          <a:cs typeface="+mn-cs"/>
                        </a:rPr>
                        <a:t>ThaiPBS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ข่าวไทยพีบีเอส #ข่าวที่คุณวางใจ #ข่าวค่ำ</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10785</a:t>
                      </a:r>
                    </a:p>
                  </a:txBody>
                  <a:tcPr/>
                </a:tc>
                <a:extLst>
                  <a:ext uri="{0D108BD9-81ED-4DB2-BD59-A6C34878D82A}">
                    <a16:rowId xmlns:a16="http://schemas.microsoft.com/office/drawing/2014/main" val="3876035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Thai PBS - 2024-11-24 20:15:30</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https://quintly-eu-image-storage.s3.amazonaws.com/0adedb716f3db04d08cbd9d38524ba0f/924e0204595bd4c476b4032d62744a3d.jpg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#กระแส ผงาดสู้กับ #กระสุน ศึกเลือกตั้งนายก อบจ. นครศรีธรรมราช
#</a:t>
                      </a:r>
                      <a:r>
                        <a:rPr kumimoji="0" lang="en-US" sz="1000" b="0" i="0" u="none" strike="noStrike" kern="1200" cap="none" spc="0" normalizeH="0" baseline="0" noProof="0">
                          <a:ln>
                            <a:noFill/>
                          </a:ln>
                          <a:solidFill>
                            <a:prstClr val="black"/>
                          </a:solidFill>
                          <a:effectLst/>
                          <a:uLnTx/>
                          <a:uFillTx/>
                          <a:latin typeface="Calibri"/>
                          <a:ea typeface="+mn-ea"/>
                          <a:cs typeface="+mn-cs"/>
                        </a:rPr>
                        <a:t>ThaiPBS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เลือกตั้ง #เลือกตั้งท้องถิ่น #บ้านใหญ่ #การเมืองท้องถิ่น #การเมือง</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15965</a:t>
                      </a:r>
                    </a:p>
                  </a:txBody>
                  <a:tcPr/>
                </a:tc>
                <a:extLst>
                  <a:ext uri="{0D108BD9-81ED-4DB2-BD59-A6C34878D82A}">
                    <a16:rowId xmlns:a16="http://schemas.microsoft.com/office/drawing/2014/main" val="1326478015"/>
                  </a:ext>
                </a:extLst>
              </a:tr>
            </a:tbl>
          </a:graphicData>
        </a:graphic>
      </p:graphicFrame>
      <p:sp>
        <p:nvSpPr>
          <p:cNvPr id="4" name="Text Placeholder 3">
            <a:extLst>
              <a:ext uri="{FF2B5EF4-FFF2-40B4-BE49-F238E27FC236}">
                <a16:creationId xmlns:a16="http://schemas.microsoft.com/office/drawing/2014/main" id="{4EE120D7-43CD-4600-81D9-7F383EA1EBF3}"/>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137451105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44337-D107-4BBF-94C7-DF5DD300B575}"/>
              </a:ext>
            </a:extLst>
          </p:cNvPr>
          <p:cNvSpPr>
            <a:spLocks noGrp="1"/>
          </p:cNvSpPr>
          <p:nvPr>
            <p:ph type="title"/>
          </p:nvPr>
        </p:nvSpPr>
        <p:spPr/>
        <p:txBody>
          <a:bodyPr/>
          <a:lstStyle/>
          <a:p>
            <a:r>
              <a:rPr lang="en-US"/>
              <a:t>Facebook Thai PBS Facebook Reels Overview | All profiles - 3 of 17</a:t>
            </a:r>
          </a:p>
        </p:txBody>
      </p:sp>
      <p:graphicFrame>
        <p:nvGraphicFramePr>
          <p:cNvPr id="5" name="Table Placeholder 4">
            <a:extLst>
              <a:ext uri="{FF2B5EF4-FFF2-40B4-BE49-F238E27FC236}">
                <a16:creationId xmlns:a16="http://schemas.microsoft.com/office/drawing/2014/main" id="{08A905D6-A7B9-459B-885A-72D01F9E08BD}"/>
              </a:ext>
            </a:extLst>
          </p:cNvPr>
          <p:cNvGraphicFramePr>
            <a:graphicFrameLocks noGrp="1"/>
          </p:cNvGraphicFramePr>
          <p:nvPr>
            <p:ph type="tbl" sz="quarter" idx="13"/>
            <p:extLst>
              <p:ext uri="{D42A27DB-BD31-4B8C-83A1-F6EECF244321}">
                <p14:modId xmlns:p14="http://schemas.microsoft.com/office/powerpoint/2010/main" val="1913049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998949126"/>
                    </a:ext>
                  </a:extLst>
                </a:gridCol>
                <a:gridCol w="1645920">
                  <a:extLst>
                    <a:ext uri="{9D8B030D-6E8A-4147-A177-3AD203B41FA5}">
                      <a16:colId xmlns:a16="http://schemas.microsoft.com/office/drawing/2014/main" val="2355935186"/>
                    </a:ext>
                  </a:extLst>
                </a:gridCol>
                <a:gridCol w="1152144">
                  <a:extLst>
                    <a:ext uri="{9D8B030D-6E8A-4147-A177-3AD203B41FA5}">
                      <a16:colId xmlns:a16="http://schemas.microsoft.com/office/drawing/2014/main" val="1567053207"/>
                    </a:ext>
                  </a:extLst>
                </a:gridCol>
                <a:gridCol w="576072">
                  <a:extLst>
                    <a:ext uri="{9D8B030D-6E8A-4147-A177-3AD203B41FA5}">
                      <a16:colId xmlns:a16="http://schemas.microsoft.com/office/drawing/2014/main" val="1955793114"/>
                    </a:ext>
                  </a:extLst>
                </a:gridCol>
                <a:gridCol w="576072">
                  <a:extLst>
                    <a:ext uri="{9D8B030D-6E8A-4147-A177-3AD203B41FA5}">
                      <a16:colId xmlns:a16="http://schemas.microsoft.com/office/drawing/2014/main" val="4024971254"/>
                    </a:ext>
                  </a:extLst>
                </a:gridCol>
                <a:gridCol w="576072">
                  <a:extLst>
                    <a:ext uri="{9D8B030D-6E8A-4147-A177-3AD203B41FA5}">
                      <a16:colId xmlns:a16="http://schemas.microsoft.com/office/drawing/2014/main" val="2470218146"/>
                    </a:ext>
                  </a:extLst>
                </a:gridCol>
                <a:gridCol w="576072">
                  <a:extLst>
                    <a:ext uri="{9D8B030D-6E8A-4147-A177-3AD203B41FA5}">
                      <a16:colId xmlns:a16="http://schemas.microsoft.com/office/drawing/2014/main" val="4106901808"/>
                    </a:ext>
                  </a:extLst>
                </a:gridCol>
                <a:gridCol w="576072">
                  <a:extLst>
                    <a:ext uri="{9D8B030D-6E8A-4147-A177-3AD203B41FA5}">
                      <a16:colId xmlns:a16="http://schemas.microsoft.com/office/drawing/2014/main" val="1579442789"/>
                    </a:ext>
                  </a:extLst>
                </a:gridCol>
                <a:gridCol w="576072">
                  <a:extLst>
                    <a:ext uri="{9D8B030D-6E8A-4147-A177-3AD203B41FA5}">
                      <a16:colId xmlns:a16="http://schemas.microsoft.com/office/drawing/2014/main" val="24446969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2336529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Thai PBS - 2024-11-24 19:30:55</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https://quintly-eu-image-storage.s3.amazonaws.com/0adedb716f3db04d08cbd9d38524ba0f/bf37683af6325f7499e86af054f976c8.jpg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ขนมวงทอง หรือขนมโดนัทไทย ขนมโบราณหากินยาก ทำจากแป้งข้าวเหนียว ใครเคยกินบ้าง รสชาติเป็นอย่างไร ลองมาบอกกัน #ขนมวงทอง #โดนัทไทย #ขนมโบราณ #ตลาดริมน้ำวัดศาลเจ้า  #</a:t>
                      </a:r>
                      <a:r>
                        <a:rPr kumimoji="0" lang="en-US" sz="1000" b="0" i="0" u="none" strike="noStrike" kern="1200" cap="none" spc="0" normalizeH="0" baseline="0" noProof="0">
                          <a:ln>
                            <a:noFill/>
                          </a:ln>
                          <a:solidFill>
                            <a:prstClr val="black"/>
                          </a:solidFill>
                          <a:effectLst/>
                          <a:uLnTx/>
                          <a:uFillTx/>
                          <a:latin typeface="Calibri"/>
                          <a:ea typeface="+mn-ea"/>
                          <a:cs typeface="+mn-cs"/>
                        </a:rPr>
                        <a:t>Foodwork #ThaiPBS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 มาเที่ยวตลาดต่อได้ที่ </a:t>
                      </a:r>
                      <a:r>
                        <a:rPr kumimoji="0" lang="en-US" sz="1000" b="0" i="0" u="none" strike="noStrike" kern="1200" cap="none" spc="0" normalizeH="0" baseline="0" noProof="0">
                          <a:ln>
                            <a:noFill/>
                          </a:ln>
                          <a:solidFill>
                            <a:prstClr val="black"/>
                          </a:solidFill>
                          <a:effectLst/>
                          <a:uLnTx/>
                          <a:uFillTx/>
                          <a:latin typeface="Calibri"/>
                          <a:ea typeface="+mn-ea"/>
                          <a:cs typeface="+mn-cs"/>
                        </a:rPr>
                        <a:t>https://thaip.bs/vVmUqq8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11351</a:t>
                      </a:r>
                    </a:p>
                  </a:txBody>
                  <a:tcPr/>
                </a:tc>
                <a:extLst>
                  <a:ext uri="{0D108BD9-81ED-4DB2-BD59-A6C34878D82A}">
                    <a16:rowId xmlns:a16="http://schemas.microsoft.com/office/drawing/2014/main" val="901202057"/>
                  </a:ext>
                </a:extLst>
              </a:tr>
            </a:tbl>
          </a:graphicData>
        </a:graphic>
      </p:graphicFrame>
      <p:sp>
        <p:nvSpPr>
          <p:cNvPr id="4" name="Text Placeholder 3">
            <a:extLst>
              <a:ext uri="{FF2B5EF4-FFF2-40B4-BE49-F238E27FC236}">
                <a16:creationId xmlns:a16="http://schemas.microsoft.com/office/drawing/2014/main" id="{6DCFF5FE-F1DB-4FA1-8273-71FC9F380471}"/>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368199133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CE289-C41C-42AC-B56E-1BF02F011B65}"/>
              </a:ext>
            </a:extLst>
          </p:cNvPr>
          <p:cNvSpPr>
            <a:spLocks noGrp="1"/>
          </p:cNvSpPr>
          <p:nvPr>
            <p:ph type="title"/>
          </p:nvPr>
        </p:nvSpPr>
        <p:spPr/>
        <p:txBody>
          <a:bodyPr/>
          <a:lstStyle/>
          <a:p>
            <a:r>
              <a:rPr lang="en-US"/>
              <a:t>Facebook Thai PBS Facebook Reels Overview | All profiles - 4 of 17</a:t>
            </a:r>
          </a:p>
        </p:txBody>
      </p:sp>
      <p:graphicFrame>
        <p:nvGraphicFramePr>
          <p:cNvPr id="5" name="Table Placeholder 4">
            <a:extLst>
              <a:ext uri="{FF2B5EF4-FFF2-40B4-BE49-F238E27FC236}">
                <a16:creationId xmlns:a16="http://schemas.microsoft.com/office/drawing/2014/main" id="{26D17EE6-40EB-445B-9022-7E09D949BAC9}"/>
              </a:ext>
            </a:extLst>
          </p:cNvPr>
          <p:cNvGraphicFramePr>
            <a:graphicFrameLocks noGrp="1"/>
          </p:cNvGraphicFramePr>
          <p:nvPr>
            <p:ph type="tbl" sz="quarter" idx="13"/>
            <p:extLst>
              <p:ext uri="{D42A27DB-BD31-4B8C-83A1-F6EECF244321}">
                <p14:modId xmlns:p14="http://schemas.microsoft.com/office/powerpoint/2010/main" val="25589314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551742735"/>
                    </a:ext>
                  </a:extLst>
                </a:gridCol>
                <a:gridCol w="1645920">
                  <a:extLst>
                    <a:ext uri="{9D8B030D-6E8A-4147-A177-3AD203B41FA5}">
                      <a16:colId xmlns:a16="http://schemas.microsoft.com/office/drawing/2014/main" val="2201123932"/>
                    </a:ext>
                  </a:extLst>
                </a:gridCol>
                <a:gridCol w="1152144">
                  <a:extLst>
                    <a:ext uri="{9D8B030D-6E8A-4147-A177-3AD203B41FA5}">
                      <a16:colId xmlns:a16="http://schemas.microsoft.com/office/drawing/2014/main" val="913466779"/>
                    </a:ext>
                  </a:extLst>
                </a:gridCol>
                <a:gridCol w="576072">
                  <a:extLst>
                    <a:ext uri="{9D8B030D-6E8A-4147-A177-3AD203B41FA5}">
                      <a16:colId xmlns:a16="http://schemas.microsoft.com/office/drawing/2014/main" val="1084543338"/>
                    </a:ext>
                  </a:extLst>
                </a:gridCol>
                <a:gridCol w="576072">
                  <a:extLst>
                    <a:ext uri="{9D8B030D-6E8A-4147-A177-3AD203B41FA5}">
                      <a16:colId xmlns:a16="http://schemas.microsoft.com/office/drawing/2014/main" val="2197620762"/>
                    </a:ext>
                  </a:extLst>
                </a:gridCol>
                <a:gridCol w="576072">
                  <a:extLst>
                    <a:ext uri="{9D8B030D-6E8A-4147-A177-3AD203B41FA5}">
                      <a16:colId xmlns:a16="http://schemas.microsoft.com/office/drawing/2014/main" val="1803481151"/>
                    </a:ext>
                  </a:extLst>
                </a:gridCol>
                <a:gridCol w="576072">
                  <a:extLst>
                    <a:ext uri="{9D8B030D-6E8A-4147-A177-3AD203B41FA5}">
                      <a16:colId xmlns:a16="http://schemas.microsoft.com/office/drawing/2014/main" val="2292278325"/>
                    </a:ext>
                  </a:extLst>
                </a:gridCol>
                <a:gridCol w="576072">
                  <a:extLst>
                    <a:ext uri="{9D8B030D-6E8A-4147-A177-3AD203B41FA5}">
                      <a16:colId xmlns:a16="http://schemas.microsoft.com/office/drawing/2014/main" val="2868556525"/>
                    </a:ext>
                  </a:extLst>
                </a:gridCol>
                <a:gridCol w="576072">
                  <a:extLst>
                    <a:ext uri="{9D8B030D-6E8A-4147-A177-3AD203B41FA5}">
                      <a16:colId xmlns:a16="http://schemas.microsoft.com/office/drawing/2014/main" val="34983010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3378219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Thai PBS - 2024-11-24 18:53:49</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https://quintly-eu-image-storage.s3.amazonaws.com/0adedb716f3db04d08cbd9d38524ba0f/a6ff3f80bd42b68c12876217d5a5f25f.jpg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แม้คณะรัฐมนตรี จะมีมติจ่ายเงินช่วยค่าเก็บเกี่ยวผลผลิต ในอัตราไร่ละ1,000 บาท แต่ไม่เกิน 10 ไร่ต่อกรณี เพื่อช่วยเหลือชาวนานั้น แต่กลุ่มชาวนาอยากให้รัฐพยังราคาข้าวเปลือกด้วย เพราะตอนนี้ราคารับซื้อค่อนข้างต่ำ คือตันละไม่เกิน 8,000 บาทเท่านั้น ถือว่าเป็นราคาขายแทบขาดทุน #</a:t>
                      </a:r>
                      <a:r>
                        <a:rPr kumimoji="0" lang="en-US" sz="1000" b="0" i="0" u="none" strike="noStrike" kern="1200" cap="none" spc="0" normalizeH="0" baseline="0" noProof="0">
                          <a:ln>
                            <a:noFill/>
                          </a:ln>
                          <a:solidFill>
                            <a:prstClr val="black"/>
                          </a:solidFill>
                          <a:effectLst/>
                          <a:uLnTx/>
                          <a:uFillTx/>
                          <a:latin typeface="Calibri"/>
                          <a:ea typeface="+mn-ea"/>
                          <a:cs typeface="+mn-cs"/>
                        </a:rPr>
                        <a:t>ThaiPBS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ข่าวไทยพีบีเอส #ข่าวที่คุณวางใจ #ทันข่าว</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8266</a:t>
                      </a:r>
                    </a:p>
                  </a:txBody>
                  <a:tcPr/>
                </a:tc>
                <a:extLst>
                  <a:ext uri="{0D108BD9-81ED-4DB2-BD59-A6C34878D82A}">
                    <a16:rowId xmlns:a16="http://schemas.microsoft.com/office/drawing/2014/main" val="1089256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Thai PBS - 2024-11-24 18:18:44</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https://quintly-eu-image-storage.s3.amazonaws.com/0adedb716f3db04d08cbd9d38524ba0f/df1b68ec6c43d4baa28bee3532e4816b.jpg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ขนมปังหน้าหมู กับเคล็ดลับการทอดแบบไม่อมน้ำมัน #ขนมโบราณ #ขนมปังหน้าหมู #ขนมปังทอด #ตลาดริมน้ำวัดศาลเจ้า #</a:t>
                      </a:r>
                      <a:r>
                        <a:rPr kumimoji="0" lang="en-US" sz="1000" b="0" i="0" u="none" strike="noStrike" kern="1200" cap="none" spc="0" normalizeH="0" baseline="0" noProof="0">
                          <a:ln>
                            <a:noFill/>
                          </a:ln>
                          <a:solidFill>
                            <a:prstClr val="black"/>
                          </a:solidFill>
                          <a:effectLst/>
                          <a:uLnTx/>
                          <a:uFillTx/>
                          <a:latin typeface="Calibri"/>
                          <a:ea typeface="+mn-ea"/>
                          <a:cs typeface="+mn-cs"/>
                        </a:rPr>
                        <a:t>Foodwork #ThaiPBS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 มาเที่ยวตลาดต่อได้ที่ </a:t>
                      </a:r>
                      <a:r>
                        <a:rPr kumimoji="0" lang="en-US" sz="1000" b="0" i="0" u="none" strike="noStrike" kern="1200" cap="none" spc="0" normalizeH="0" baseline="0" noProof="0">
                          <a:ln>
                            <a:noFill/>
                          </a:ln>
                          <a:solidFill>
                            <a:prstClr val="black"/>
                          </a:solidFill>
                          <a:effectLst/>
                          <a:uLnTx/>
                          <a:uFillTx/>
                          <a:latin typeface="Calibri"/>
                          <a:ea typeface="+mn-ea"/>
                          <a:cs typeface="+mn-cs"/>
                        </a:rPr>
                        <a:t>https://thaip.bs/vVmUqq8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6623</a:t>
                      </a:r>
                    </a:p>
                  </a:txBody>
                  <a:tcPr/>
                </a:tc>
                <a:extLst>
                  <a:ext uri="{0D108BD9-81ED-4DB2-BD59-A6C34878D82A}">
                    <a16:rowId xmlns:a16="http://schemas.microsoft.com/office/drawing/2014/main" val="2642228965"/>
                  </a:ext>
                </a:extLst>
              </a:tr>
            </a:tbl>
          </a:graphicData>
        </a:graphic>
      </p:graphicFrame>
      <p:sp>
        <p:nvSpPr>
          <p:cNvPr id="4" name="Text Placeholder 3">
            <a:extLst>
              <a:ext uri="{FF2B5EF4-FFF2-40B4-BE49-F238E27FC236}">
                <a16:creationId xmlns:a16="http://schemas.microsoft.com/office/drawing/2014/main" id="{FA56FB07-F8ED-47F5-9F25-10211BCFA7DD}"/>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12555640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06BAF-7553-4CF5-963E-C2B040EB1AF9}"/>
              </a:ext>
            </a:extLst>
          </p:cNvPr>
          <p:cNvSpPr>
            <a:spLocks noGrp="1"/>
          </p:cNvSpPr>
          <p:nvPr>
            <p:ph type="title"/>
          </p:nvPr>
        </p:nvSpPr>
        <p:spPr/>
        <p:txBody>
          <a:bodyPr/>
          <a:lstStyle/>
          <a:p>
            <a:r>
              <a:rPr lang="en-US"/>
              <a:t>Facebook Thai PBS Facebook Reels Overview | All profiles - 5 of 17</a:t>
            </a:r>
          </a:p>
        </p:txBody>
      </p:sp>
      <p:graphicFrame>
        <p:nvGraphicFramePr>
          <p:cNvPr id="5" name="Table Placeholder 4">
            <a:extLst>
              <a:ext uri="{FF2B5EF4-FFF2-40B4-BE49-F238E27FC236}">
                <a16:creationId xmlns:a16="http://schemas.microsoft.com/office/drawing/2014/main" id="{E0077529-B3FD-496F-901D-B6D818D7CAD3}"/>
              </a:ext>
            </a:extLst>
          </p:cNvPr>
          <p:cNvGraphicFramePr>
            <a:graphicFrameLocks noGrp="1"/>
          </p:cNvGraphicFramePr>
          <p:nvPr>
            <p:ph type="tbl" sz="quarter" idx="13"/>
            <p:extLst>
              <p:ext uri="{D42A27DB-BD31-4B8C-83A1-F6EECF244321}">
                <p14:modId xmlns:p14="http://schemas.microsoft.com/office/powerpoint/2010/main" val="2060596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483877921"/>
                    </a:ext>
                  </a:extLst>
                </a:gridCol>
                <a:gridCol w="1645920">
                  <a:extLst>
                    <a:ext uri="{9D8B030D-6E8A-4147-A177-3AD203B41FA5}">
                      <a16:colId xmlns:a16="http://schemas.microsoft.com/office/drawing/2014/main" val="1130067827"/>
                    </a:ext>
                  </a:extLst>
                </a:gridCol>
                <a:gridCol w="1152144">
                  <a:extLst>
                    <a:ext uri="{9D8B030D-6E8A-4147-A177-3AD203B41FA5}">
                      <a16:colId xmlns:a16="http://schemas.microsoft.com/office/drawing/2014/main" val="1970859275"/>
                    </a:ext>
                  </a:extLst>
                </a:gridCol>
                <a:gridCol w="576072">
                  <a:extLst>
                    <a:ext uri="{9D8B030D-6E8A-4147-A177-3AD203B41FA5}">
                      <a16:colId xmlns:a16="http://schemas.microsoft.com/office/drawing/2014/main" val="4234317721"/>
                    </a:ext>
                  </a:extLst>
                </a:gridCol>
                <a:gridCol w="576072">
                  <a:extLst>
                    <a:ext uri="{9D8B030D-6E8A-4147-A177-3AD203B41FA5}">
                      <a16:colId xmlns:a16="http://schemas.microsoft.com/office/drawing/2014/main" val="949716382"/>
                    </a:ext>
                  </a:extLst>
                </a:gridCol>
                <a:gridCol w="576072">
                  <a:extLst>
                    <a:ext uri="{9D8B030D-6E8A-4147-A177-3AD203B41FA5}">
                      <a16:colId xmlns:a16="http://schemas.microsoft.com/office/drawing/2014/main" val="3078137833"/>
                    </a:ext>
                  </a:extLst>
                </a:gridCol>
                <a:gridCol w="576072">
                  <a:extLst>
                    <a:ext uri="{9D8B030D-6E8A-4147-A177-3AD203B41FA5}">
                      <a16:colId xmlns:a16="http://schemas.microsoft.com/office/drawing/2014/main" val="2874890905"/>
                    </a:ext>
                  </a:extLst>
                </a:gridCol>
                <a:gridCol w="576072">
                  <a:extLst>
                    <a:ext uri="{9D8B030D-6E8A-4147-A177-3AD203B41FA5}">
                      <a16:colId xmlns:a16="http://schemas.microsoft.com/office/drawing/2014/main" val="3114952149"/>
                    </a:ext>
                  </a:extLst>
                </a:gridCol>
                <a:gridCol w="576072">
                  <a:extLst>
                    <a:ext uri="{9D8B030D-6E8A-4147-A177-3AD203B41FA5}">
                      <a16:colId xmlns:a16="http://schemas.microsoft.com/office/drawing/2014/main" val="7575810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1381526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Thai PBS - 2024-11-24 18:11:31</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https://quintly-eu-image-storage.s3.amazonaws.com/0adedb716f3db04d08cbd9d38524ba0f/667189cad6a5b00bcd16b9fcfac8b040.jpg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"ได้แบ่งบัน ได้ออกไปเจอลูกค้า ได้เห็นคนอื่นกิน" นี่แหละความของสุขของการทำเกษตร #มะขามแดง #มะขาม #มหาอำนาจบ้านนา #</a:t>
                      </a:r>
                      <a:r>
                        <a:rPr kumimoji="0" lang="en-US" sz="1000" b="0" i="0" u="none" strike="noStrike" kern="1200" cap="none" spc="0" normalizeH="0" baseline="0" noProof="0">
                          <a:ln>
                            <a:noFill/>
                          </a:ln>
                          <a:solidFill>
                            <a:prstClr val="black"/>
                          </a:solidFill>
                          <a:effectLst/>
                          <a:uLnTx/>
                          <a:uFillTx/>
                          <a:latin typeface="Calibri"/>
                          <a:ea typeface="+mn-ea"/>
                          <a:cs typeface="+mn-cs"/>
                        </a:rPr>
                        <a:t>ThaiPBS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 มาทำความรู้จัก "มะขามแดง" ต่อได้ที่ </a:t>
                      </a:r>
                      <a:r>
                        <a:rPr kumimoji="0" lang="en-US" sz="1000" b="0" i="0" u="none" strike="noStrike" kern="1200" cap="none" spc="0" normalizeH="0" baseline="0" noProof="0">
                          <a:ln>
                            <a:noFill/>
                          </a:ln>
                          <a:solidFill>
                            <a:prstClr val="black"/>
                          </a:solidFill>
                          <a:effectLst/>
                          <a:uLnTx/>
                          <a:uFillTx/>
                          <a:latin typeface="Calibri"/>
                          <a:ea typeface="+mn-ea"/>
                          <a:cs typeface="+mn-cs"/>
                        </a:rPr>
                        <a:t>https://thaip.bs/WUJruvv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9023</a:t>
                      </a:r>
                    </a:p>
                  </a:txBody>
                  <a:tcPr/>
                </a:tc>
                <a:extLst>
                  <a:ext uri="{0D108BD9-81ED-4DB2-BD59-A6C34878D82A}">
                    <a16:rowId xmlns:a16="http://schemas.microsoft.com/office/drawing/2014/main" val="3143869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Thai PBS - 2024-11-24 18:05:22</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https://quintly-eu-image-storage.s3.amazonaws.com/0adedb716f3db04d08cbd9d38524ba0f/fabae50866bbd22d8668575048692fc3.jpg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คำปลอบใจน่ารัก ๆ ที่ทำให้ยิ้มได้ #หม่อมเป็ดสวรรค์</a:t>
                      </a:r>
                      <a:r>
                        <a:rPr kumimoji="0" lang="en-US" sz="1000" b="0" i="0" u="none" strike="noStrike" kern="1200" cap="none" spc="0" normalizeH="0" baseline="0" noProof="0">
                          <a:ln>
                            <a:noFill/>
                          </a:ln>
                          <a:solidFill>
                            <a:prstClr val="black"/>
                          </a:solidFill>
                          <a:effectLst/>
                          <a:uLnTx/>
                          <a:uFillTx/>
                          <a:latin typeface="Calibri"/>
                          <a:ea typeface="+mn-ea"/>
                          <a:cs typeface="+mn-cs"/>
                        </a:rPr>
                        <a:t>EP3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ละครไทยพีบีเอส #สาระและความสนุก #นกสินจัย #เอ๋มณีรัตน์ #ทับทิมอัญรินทร์ #ฟิล์มเฌอร์ลิษา #</a:t>
                      </a:r>
                      <a:r>
                        <a:rPr kumimoji="0" lang="en-US" sz="1000" b="0" i="0" u="none" strike="noStrike" kern="1200" cap="none" spc="0" normalizeH="0" baseline="0" noProof="0">
                          <a:ln>
                            <a:noFill/>
                          </a:ln>
                          <a:solidFill>
                            <a:prstClr val="black"/>
                          </a:solidFill>
                          <a:effectLst/>
                          <a:uLnTx/>
                          <a:uFillTx/>
                          <a:latin typeface="Calibri"/>
                          <a:ea typeface="+mn-ea"/>
                          <a:cs typeface="+mn-cs"/>
                        </a:rPr>
                        <a:t>kaownah #iangsittha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ฟิวส์กิติกร #</a:t>
                      </a:r>
                      <a:r>
                        <a:rPr kumimoji="0" lang="en-US" sz="1000" b="0" i="0" u="none" strike="noStrike" kern="1200" cap="none" spc="0" normalizeH="0" baseline="0" noProof="0">
                          <a:ln>
                            <a:noFill/>
                          </a:ln>
                          <a:solidFill>
                            <a:prstClr val="black"/>
                          </a:solidFill>
                          <a:effectLst/>
                          <a:uLnTx/>
                          <a:uFillTx/>
                          <a:latin typeface="Calibri"/>
                          <a:ea typeface="+mn-ea"/>
                          <a:cs typeface="+mn-cs"/>
                        </a:rPr>
                        <a:t>bomnontach #maxnattapol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เฟิร์นณัฐชยกานต์ #ฮายชุติมา</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4299</a:t>
                      </a:r>
                    </a:p>
                  </a:txBody>
                  <a:tcPr/>
                </a:tc>
                <a:extLst>
                  <a:ext uri="{0D108BD9-81ED-4DB2-BD59-A6C34878D82A}">
                    <a16:rowId xmlns:a16="http://schemas.microsoft.com/office/drawing/2014/main" val="2705356262"/>
                  </a:ext>
                </a:extLst>
              </a:tr>
            </a:tbl>
          </a:graphicData>
        </a:graphic>
      </p:graphicFrame>
      <p:sp>
        <p:nvSpPr>
          <p:cNvPr id="4" name="Text Placeholder 3">
            <a:extLst>
              <a:ext uri="{FF2B5EF4-FFF2-40B4-BE49-F238E27FC236}">
                <a16:creationId xmlns:a16="http://schemas.microsoft.com/office/drawing/2014/main" id="{33F4D270-ADBA-4D4F-ABFA-E52019A07E28}"/>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426944491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1763D-4CA7-48DD-BFDE-DE4BD9E80C6F}"/>
              </a:ext>
            </a:extLst>
          </p:cNvPr>
          <p:cNvSpPr>
            <a:spLocks noGrp="1"/>
          </p:cNvSpPr>
          <p:nvPr>
            <p:ph type="title"/>
          </p:nvPr>
        </p:nvSpPr>
        <p:spPr/>
        <p:txBody>
          <a:bodyPr/>
          <a:lstStyle/>
          <a:p>
            <a:r>
              <a:rPr lang="en-US"/>
              <a:t>Facebook Thai PBS Facebook Reels Overview | All profiles - 6 of 17</a:t>
            </a:r>
          </a:p>
        </p:txBody>
      </p:sp>
      <p:graphicFrame>
        <p:nvGraphicFramePr>
          <p:cNvPr id="5" name="Table Placeholder 4">
            <a:extLst>
              <a:ext uri="{FF2B5EF4-FFF2-40B4-BE49-F238E27FC236}">
                <a16:creationId xmlns:a16="http://schemas.microsoft.com/office/drawing/2014/main" id="{B8C15AEF-D424-40A8-8573-F6CC3BCC68AF}"/>
              </a:ext>
            </a:extLst>
          </p:cNvPr>
          <p:cNvGraphicFramePr>
            <a:graphicFrameLocks noGrp="1"/>
          </p:cNvGraphicFramePr>
          <p:nvPr>
            <p:ph type="tbl" sz="quarter" idx="13"/>
            <p:extLst>
              <p:ext uri="{D42A27DB-BD31-4B8C-83A1-F6EECF244321}">
                <p14:modId xmlns:p14="http://schemas.microsoft.com/office/powerpoint/2010/main" val="16758837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040619371"/>
                    </a:ext>
                  </a:extLst>
                </a:gridCol>
                <a:gridCol w="1645920">
                  <a:extLst>
                    <a:ext uri="{9D8B030D-6E8A-4147-A177-3AD203B41FA5}">
                      <a16:colId xmlns:a16="http://schemas.microsoft.com/office/drawing/2014/main" val="2536962966"/>
                    </a:ext>
                  </a:extLst>
                </a:gridCol>
                <a:gridCol w="1152144">
                  <a:extLst>
                    <a:ext uri="{9D8B030D-6E8A-4147-A177-3AD203B41FA5}">
                      <a16:colId xmlns:a16="http://schemas.microsoft.com/office/drawing/2014/main" val="980134275"/>
                    </a:ext>
                  </a:extLst>
                </a:gridCol>
                <a:gridCol w="576072">
                  <a:extLst>
                    <a:ext uri="{9D8B030D-6E8A-4147-A177-3AD203B41FA5}">
                      <a16:colId xmlns:a16="http://schemas.microsoft.com/office/drawing/2014/main" val="905038247"/>
                    </a:ext>
                  </a:extLst>
                </a:gridCol>
                <a:gridCol w="576072">
                  <a:extLst>
                    <a:ext uri="{9D8B030D-6E8A-4147-A177-3AD203B41FA5}">
                      <a16:colId xmlns:a16="http://schemas.microsoft.com/office/drawing/2014/main" val="345492285"/>
                    </a:ext>
                  </a:extLst>
                </a:gridCol>
                <a:gridCol w="576072">
                  <a:extLst>
                    <a:ext uri="{9D8B030D-6E8A-4147-A177-3AD203B41FA5}">
                      <a16:colId xmlns:a16="http://schemas.microsoft.com/office/drawing/2014/main" val="3819322038"/>
                    </a:ext>
                  </a:extLst>
                </a:gridCol>
                <a:gridCol w="576072">
                  <a:extLst>
                    <a:ext uri="{9D8B030D-6E8A-4147-A177-3AD203B41FA5}">
                      <a16:colId xmlns:a16="http://schemas.microsoft.com/office/drawing/2014/main" val="1260345578"/>
                    </a:ext>
                  </a:extLst>
                </a:gridCol>
                <a:gridCol w="576072">
                  <a:extLst>
                    <a:ext uri="{9D8B030D-6E8A-4147-A177-3AD203B41FA5}">
                      <a16:colId xmlns:a16="http://schemas.microsoft.com/office/drawing/2014/main" val="1255216787"/>
                    </a:ext>
                  </a:extLst>
                </a:gridCol>
                <a:gridCol w="576072">
                  <a:extLst>
                    <a:ext uri="{9D8B030D-6E8A-4147-A177-3AD203B41FA5}">
                      <a16:colId xmlns:a16="http://schemas.microsoft.com/office/drawing/2014/main" val="21985278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3571748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Thai PBS - 2024-11-24 18:02:29</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https://quintly-eu-image-storage.s3.amazonaws.com/0adedb716f3db04d08cbd9d38524ba0f/4f9831544d2524b4b43b92a8355b0cfe.jpg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พระเอกอมตะมาเอง #นิรุตติ์ศิริจรรยา เลยขอชวน #สมมุติว่า ประเทศไทยดีที่สุด จะดีแค่ไหน ติดตามได้วันอาทิตย์ที่ 24 พ.ย.นี้ เวลา 21.30 น.
ชมสดเฉพาะออนไลน์ #</a:t>
                      </a:r>
                      <a:r>
                        <a:rPr kumimoji="0" lang="en-US" sz="1000" b="0" i="0" u="none" strike="noStrike" kern="1200" cap="none" spc="0" normalizeH="0" baseline="0" noProof="0">
                          <a:ln>
                            <a:noFill/>
                          </a:ln>
                          <a:solidFill>
                            <a:prstClr val="black"/>
                          </a:solidFill>
                          <a:effectLst/>
                          <a:uLnTx/>
                          <a:uFillTx/>
                          <a:latin typeface="Calibri"/>
                          <a:ea typeface="+mn-ea"/>
                          <a:cs typeface="+mn-cs"/>
                        </a:rPr>
                        <a:t>ThaiPBS
• Website : www.thaipbs.or.th/Online
• Facebook : www.facebook.com/ThaiPBS
• YouTube : www.youtube.com/ThaiPBS
• TikTok : www.tiktok.com/@thaipbs
•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ชมอีกครั้งทาง : </a:t>
                      </a:r>
                      <a:r>
                        <a:rPr kumimoji="0" lang="en-US" sz="1000" b="0" i="0" u="none" strike="noStrike" kern="1200" cap="none" spc="0" normalizeH="0" baseline="0" noProof="0">
                          <a:ln>
                            <a:noFill/>
                          </a:ln>
                          <a:solidFill>
                            <a:prstClr val="black"/>
                          </a:solidFill>
                          <a:effectLst/>
                          <a:uLnTx/>
                          <a:uFillTx/>
                          <a:latin typeface="Calibri"/>
                          <a:ea typeface="+mn-ea"/>
                          <a:cs typeface="+mn-cs"/>
                        </a:rPr>
                        <a:t>www.thaipbs.or.th/WhatIf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3558</a:t>
                      </a:r>
                    </a:p>
                  </a:txBody>
                  <a:tcPr/>
                </a:tc>
                <a:extLst>
                  <a:ext uri="{0D108BD9-81ED-4DB2-BD59-A6C34878D82A}">
                    <a16:rowId xmlns:a16="http://schemas.microsoft.com/office/drawing/2014/main" val="3045802156"/>
                  </a:ext>
                </a:extLst>
              </a:tr>
            </a:tbl>
          </a:graphicData>
        </a:graphic>
      </p:graphicFrame>
      <p:sp>
        <p:nvSpPr>
          <p:cNvPr id="4" name="Text Placeholder 3">
            <a:extLst>
              <a:ext uri="{FF2B5EF4-FFF2-40B4-BE49-F238E27FC236}">
                <a16:creationId xmlns:a16="http://schemas.microsoft.com/office/drawing/2014/main" id="{86FDCAA3-DD28-49D9-AD09-D4A97531E68B}"/>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13463982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F74FAE-B2BE-45AE-A84A-07E1468B9BBA}"/>
              </a:ext>
            </a:extLst>
          </p:cNvPr>
          <p:cNvSpPr>
            <a:spLocks noGrp="1"/>
          </p:cNvSpPr>
          <p:nvPr>
            <p:ph type="title"/>
          </p:nvPr>
        </p:nvSpPr>
        <p:spPr/>
        <p:txBody>
          <a:bodyPr/>
          <a:lstStyle/>
          <a:p>
            <a:r>
              <a:rPr lang="en-US"/>
              <a:t>Facebook Thai PBS Facebook Reels Overview | All profiles - 7 of 17</a:t>
            </a:r>
          </a:p>
        </p:txBody>
      </p:sp>
      <p:graphicFrame>
        <p:nvGraphicFramePr>
          <p:cNvPr id="5" name="Table Placeholder 4">
            <a:extLst>
              <a:ext uri="{FF2B5EF4-FFF2-40B4-BE49-F238E27FC236}">
                <a16:creationId xmlns:a16="http://schemas.microsoft.com/office/drawing/2014/main" id="{03274E63-5AB1-421A-BC0F-52EF68201911}"/>
              </a:ext>
            </a:extLst>
          </p:cNvPr>
          <p:cNvGraphicFramePr>
            <a:graphicFrameLocks noGrp="1"/>
          </p:cNvGraphicFramePr>
          <p:nvPr>
            <p:ph type="tbl" sz="quarter" idx="13"/>
            <p:extLst>
              <p:ext uri="{D42A27DB-BD31-4B8C-83A1-F6EECF244321}">
                <p14:modId xmlns:p14="http://schemas.microsoft.com/office/powerpoint/2010/main" val="30301234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478502560"/>
                    </a:ext>
                  </a:extLst>
                </a:gridCol>
                <a:gridCol w="1645920">
                  <a:extLst>
                    <a:ext uri="{9D8B030D-6E8A-4147-A177-3AD203B41FA5}">
                      <a16:colId xmlns:a16="http://schemas.microsoft.com/office/drawing/2014/main" val="1181529287"/>
                    </a:ext>
                  </a:extLst>
                </a:gridCol>
                <a:gridCol w="1152144">
                  <a:extLst>
                    <a:ext uri="{9D8B030D-6E8A-4147-A177-3AD203B41FA5}">
                      <a16:colId xmlns:a16="http://schemas.microsoft.com/office/drawing/2014/main" val="1069425495"/>
                    </a:ext>
                  </a:extLst>
                </a:gridCol>
                <a:gridCol w="576072">
                  <a:extLst>
                    <a:ext uri="{9D8B030D-6E8A-4147-A177-3AD203B41FA5}">
                      <a16:colId xmlns:a16="http://schemas.microsoft.com/office/drawing/2014/main" val="2342605489"/>
                    </a:ext>
                  </a:extLst>
                </a:gridCol>
                <a:gridCol w="576072">
                  <a:extLst>
                    <a:ext uri="{9D8B030D-6E8A-4147-A177-3AD203B41FA5}">
                      <a16:colId xmlns:a16="http://schemas.microsoft.com/office/drawing/2014/main" val="1823533467"/>
                    </a:ext>
                  </a:extLst>
                </a:gridCol>
                <a:gridCol w="576072">
                  <a:extLst>
                    <a:ext uri="{9D8B030D-6E8A-4147-A177-3AD203B41FA5}">
                      <a16:colId xmlns:a16="http://schemas.microsoft.com/office/drawing/2014/main" val="2271468821"/>
                    </a:ext>
                  </a:extLst>
                </a:gridCol>
                <a:gridCol w="576072">
                  <a:extLst>
                    <a:ext uri="{9D8B030D-6E8A-4147-A177-3AD203B41FA5}">
                      <a16:colId xmlns:a16="http://schemas.microsoft.com/office/drawing/2014/main" val="3187099507"/>
                    </a:ext>
                  </a:extLst>
                </a:gridCol>
                <a:gridCol w="576072">
                  <a:extLst>
                    <a:ext uri="{9D8B030D-6E8A-4147-A177-3AD203B41FA5}">
                      <a16:colId xmlns:a16="http://schemas.microsoft.com/office/drawing/2014/main" val="281428465"/>
                    </a:ext>
                  </a:extLst>
                </a:gridCol>
                <a:gridCol w="576072">
                  <a:extLst>
                    <a:ext uri="{9D8B030D-6E8A-4147-A177-3AD203B41FA5}">
                      <a16:colId xmlns:a16="http://schemas.microsoft.com/office/drawing/2014/main" val="41248425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838151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Thai PBS - 2024-11-24 17:55:29</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https://quintly-eu-image-storage.s3.amazonaws.com/0adedb716f3db04d08cbd9d38524ba0f/7e33b434200daf0423720fff84c82137.jpg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ใครชอบกินขนมกุยช่ายแบบกรอบ ๆ แต่ไม่อยากกินน้ำมัน ตามเชฟบุ๊คมาเดินเที่ยวชิม #กุยช่ายวาฟเฟิล ไอเดียใหม่ที่ต่อยอดมาจากขนมกุยช่ายทอดแบบเดิม #กุยช่าย #ขนมกุยช่าย #วาฟเฟิล #ตลาดริมน้ำวัดศาลเจ้า #</a:t>
                      </a:r>
                      <a:r>
                        <a:rPr kumimoji="0" lang="en-US" sz="1000" b="0" i="0" u="none" strike="noStrike" kern="1200" cap="none" spc="0" normalizeH="0" baseline="0" noProof="0">
                          <a:ln>
                            <a:noFill/>
                          </a:ln>
                          <a:solidFill>
                            <a:prstClr val="black"/>
                          </a:solidFill>
                          <a:effectLst/>
                          <a:uLnTx/>
                          <a:uFillTx/>
                          <a:latin typeface="Calibri"/>
                          <a:ea typeface="+mn-ea"/>
                          <a:cs typeface="+mn-cs"/>
                        </a:rPr>
                        <a:t>Foodwork #ThaiPBS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 มาเที่ยวตลาดต่อได้ที่ </a:t>
                      </a:r>
                      <a:r>
                        <a:rPr kumimoji="0" lang="en-US" sz="1000" b="0" i="0" u="none" strike="noStrike" kern="1200" cap="none" spc="0" normalizeH="0" baseline="0" noProof="0">
                          <a:ln>
                            <a:noFill/>
                          </a:ln>
                          <a:solidFill>
                            <a:prstClr val="black"/>
                          </a:solidFill>
                          <a:effectLst/>
                          <a:uLnTx/>
                          <a:uFillTx/>
                          <a:latin typeface="Calibri"/>
                          <a:ea typeface="+mn-ea"/>
                          <a:cs typeface="+mn-cs"/>
                        </a:rPr>
                        <a:t>https://thaip.bs/vVmUqq8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9261</a:t>
                      </a:r>
                    </a:p>
                  </a:txBody>
                  <a:tcPr/>
                </a:tc>
                <a:extLst>
                  <a:ext uri="{0D108BD9-81ED-4DB2-BD59-A6C34878D82A}">
                    <a16:rowId xmlns:a16="http://schemas.microsoft.com/office/drawing/2014/main" val="3389701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Thai PBS - 2024-11-24 17:37:39</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https://quintly-eu-image-storage.s3.amazonaws.com/0adedb716f3db04d08cbd9d38524ba0f/5d1ea1910dbea5de25f18c2529d9ba3c.jpg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#ทักษิณ พูดถึงความเป็นอิสระของ #ธนาคารแห่งประเทศไทย
#</a:t>
                      </a:r>
                      <a:r>
                        <a:rPr kumimoji="0" lang="en-US" sz="1000" b="0" i="0" u="none" strike="noStrike" kern="1200" cap="none" spc="0" normalizeH="0" baseline="0" noProof="0">
                          <a:ln>
                            <a:noFill/>
                          </a:ln>
                          <a:solidFill>
                            <a:prstClr val="black"/>
                          </a:solidFill>
                          <a:effectLst/>
                          <a:uLnTx/>
                          <a:uFillTx/>
                          <a:latin typeface="Calibri"/>
                          <a:ea typeface="+mn-ea"/>
                          <a:cs typeface="+mn-cs"/>
                        </a:rPr>
                        <a:t>ThaiPBS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คุยให้คิด</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6330</a:t>
                      </a:r>
                    </a:p>
                  </a:txBody>
                  <a:tcPr/>
                </a:tc>
                <a:extLst>
                  <a:ext uri="{0D108BD9-81ED-4DB2-BD59-A6C34878D82A}">
                    <a16:rowId xmlns:a16="http://schemas.microsoft.com/office/drawing/2014/main" val="2915809526"/>
                  </a:ext>
                </a:extLst>
              </a:tr>
            </a:tbl>
          </a:graphicData>
        </a:graphic>
      </p:graphicFrame>
      <p:sp>
        <p:nvSpPr>
          <p:cNvPr id="4" name="Text Placeholder 3">
            <a:extLst>
              <a:ext uri="{FF2B5EF4-FFF2-40B4-BE49-F238E27FC236}">
                <a16:creationId xmlns:a16="http://schemas.microsoft.com/office/drawing/2014/main" id="{6F9AB2F9-4276-4AAA-8E09-52465876E435}"/>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220985803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3E322-5E4E-4439-891E-249E8463DA57}"/>
              </a:ext>
            </a:extLst>
          </p:cNvPr>
          <p:cNvSpPr>
            <a:spLocks noGrp="1"/>
          </p:cNvSpPr>
          <p:nvPr>
            <p:ph type="title"/>
          </p:nvPr>
        </p:nvSpPr>
        <p:spPr/>
        <p:txBody>
          <a:bodyPr/>
          <a:lstStyle/>
          <a:p>
            <a:r>
              <a:rPr lang="en-US"/>
              <a:t>Facebook Thai PBS Facebook Reels Overview | All profiles - 8 of 17</a:t>
            </a:r>
          </a:p>
        </p:txBody>
      </p:sp>
      <p:graphicFrame>
        <p:nvGraphicFramePr>
          <p:cNvPr id="5" name="Table Placeholder 4">
            <a:extLst>
              <a:ext uri="{FF2B5EF4-FFF2-40B4-BE49-F238E27FC236}">
                <a16:creationId xmlns:a16="http://schemas.microsoft.com/office/drawing/2014/main" id="{8344B340-2BC2-4104-8C75-0ABA45E02CE6}"/>
              </a:ext>
            </a:extLst>
          </p:cNvPr>
          <p:cNvGraphicFramePr>
            <a:graphicFrameLocks noGrp="1"/>
          </p:cNvGraphicFramePr>
          <p:nvPr>
            <p:ph type="tbl" sz="quarter" idx="13"/>
            <p:extLst>
              <p:ext uri="{D42A27DB-BD31-4B8C-83A1-F6EECF244321}">
                <p14:modId xmlns:p14="http://schemas.microsoft.com/office/powerpoint/2010/main" val="279204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18304572"/>
                    </a:ext>
                  </a:extLst>
                </a:gridCol>
                <a:gridCol w="1645920">
                  <a:extLst>
                    <a:ext uri="{9D8B030D-6E8A-4147-A177-3AD203B41FA5}">
                      <a16:colId xmlns:a16="http://schemas.microsoft.com/office/drawing/2014/main" val="2856057484"/>
                    </a:ext>
                  </a:extLst>
                </a:gridCol>
                <a:gridCol w="1152144">
                  <a:extLst>
                    <a:ext uri="{9D8B030D-6E8A-4147-A177-3AD203B41FA5}">
                      <a16:colId xmlns:a16="http://schemas.microsoft.com/office/drawing/2014/main" val="1659822017"/>
                    </a:ext>
                  </a:extLst>
                </a:gridCol>
                <a:gridCol w="576072">
                  <a:extLst>
                    <a:ext uri="{9D8B030D-6E8A-4147-A177-3AD203B41FA5}">
                      <a16:colId xmlns:a16="http://schemas.microsoft.com/office/drawing/2014/main" val="2748463935"/>
                    </a:ext>
                  </a:extLst>
                </a:gridCol>
                <a:gridCol w="576072">
                  <a:extLst>
                    <a:ext uri="{9D8B030D-6E8A-4147-A177-3AD203B41FA5}">
                      <a16:colId xmlns:a16="http://schemas.microsoft.com/office/drawing/2014/main" val="1810270283"/>
                    </a:ext>
                  </a:extLst>
                </a:gridCol>
                <a:gridCol w="576072">
                  <a:extLst>
                    <a:ext uri="{9D8B030D-6E8A-4147-A177-3AD203B41FA5}">
                      <a16:colId xmlns:a16="http://schemas.microsoft.com/office/drawing/2014/main" val="1291229491"/>
                    </a:ext>
                  </a:extLst>
                </a:gridCol>
                <a:gridCol w="576072">
                  <a:extLst>
                    <a:ext uri="{9D8B030D-6E8A-4147-A177-3AD203B41FA5}">
                      <a16:colId xmlns:a16="http://schemas.microsoft.com/office/drawing/2014/main" val="406520437"/>
                    </a:ext>
                  </a:extLst>
                </a:gridCol>
                <a:gridCol w="576072">
                  <a:extLst>
                    <a:ext uri="{9D8B030D-6E8A-4147-A177-3AD203B41FA5}">
                      <a16:colId xmlns:a16="http://schemas.microsoft.com/office/drawing/2014/main" val="1350107748"/>
                    </a:ext>
                  </a:extLst>
                </a:gridCol>
                <a:gridCol w="576072">
                  <a:extLst>
                    <a:ext uri="{9D8B030D-6E8A-4147-A177-3AD203B41FA5}">
                      <a16:colId xmlns:a16="http://schemas.microsoft.com/office/drawing/2014/main" val="29090373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771765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Thai PBS - 2024-11-24 17:35:23</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https://quintly-eu-image-storage.s3.amazonaws.com/0adedb716f3db04d08cbd9d38524ba0f/2faa95624ecde824fca2ab919a0bbf8a.jpg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#แก้รัฐธรรมนูญ #ทำประชามติ ความจริงใจของ #พรรคร่วมรัฐบาล
#</a:t>
                      </a:r>
                      <a:r>
                        <a:rPr kumimoji="0" lang="en-US" sz="1000" b="0" i="0" u="none" strike="noStrike" kern="1200" cap="none" spc="0" normalizeH="0" baseline="0" noProof="0">
                          <a:ln>
                            <a:noFill/>
                          </a:ln>
                          <a:solidFill>
                            <a:prstClr val="black"/>
                          </a:solidFill>
                          <a:effectLst/>
                          <a:uLnTx/>
                          <a:uFillTx/>
                          <a:latin typeface="Calibri"/>
                          <a:ea typeface="+mn-ea"/>
                          <a:cs typeface="+mn-cs"/>
                        </a:rPr>
                        <a:t>ThaiPBS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คุยให้คิด
-------------
</a:t>
                      </a:r>
                      <a:r>
                        <a:rPr kumimoji="0" lang="en-US" sz="1000" b="0" i="0" u="none" strike="noStrike" kern="1200" cap="none" spc="0" normalizeH="0" baseline="0" noProof="0">
                          <a:ln>
                            <a:noFill/>
                          </a:ln>
                          <a:solidFill>
                            <a:prstClr val="black"/>
                          </a:solidFill>
                          <a:effectLst/>
                          <a:uLnTx/>
                          <a:uFillTx/>
                          <a:latin typeface="Calibri"/>
                          <a:ea typeface="+mn-ea"/>
                          <a:cs typeface="+mn-cs"/>
                        </a:rPr>
                        <a:t>https://www.thaipbs.or.th/program/TalkToThink/episodes/105235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4586</a:t>
                      </a:r>
                    </a:p>
                  </a:txBody>
                  <a:tcPr/>
                </a:tc>
                <a:extLst>
                  <a:ext uri="{0D108BD9-81ED-4DB2-BD59-A6C34878D82A}">
                    <a16:rowId xmlns:a16="http://schemas.microsoft.com/office/drawing/2014/main" val="3537056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Thai PBS - 2024-11-24 17:11:13</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https://quintly-eu-image-storage.s3.amazonaws.com/0adedb716f3db04d08cbd9d38524ba0f/f4898c2a17f3e674e1b91877ae6e71b9.jpg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น้ำพริกถ้วยนี้คงจะหวานเจี๊ยบน่าดู มาลองทำน้ำพริกมะขามแบบใหม่ โดยใช้มะขามแดง สีสันสดใสน่ารับประทานสุด ๆ #มะขามแดง #น้ำพริกมะขาม #น้ำพริกมะขามแดง #มหาอำนาจบ้านนา #</a:t>
                      </a:r>
                      <a:r>
                        <a:rPr kumimoji="0" lang="en-US" sz="1000" b="0" i="0" u="none" strike="noStrike" kern="1200" cap="none" spc="0" normalizeH="0" baseline="0" noProof="0">
                          <a:ln>
                            <a:noFill/>
                          </a:ln>
                          <a:solidFill>
                            <a:prstClr val="black"/>
                          </a:solidFill>
                          <a:effectLst/>
                          <a:uLnTx/>
                          <a:uFillTx/>
                          <a:latin typeface="Calibri"/>
                          <a:ea typeface="+mn-ea"/>
                          <a:cs typeface="+mn-cs"/>
                        </a:rPr>
                        <a:t>ThaiPBS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 มาทำความรู้จัก "มะขามแดง" ต่อได้ที่ </a:t>
                      </a:r>
                      <a:r>
                        <a:rPr kumimoji="0" lang="en-US" sz="1000" b="0" i="0" u="none" strike="noStrike" kern="1200" cap="none" spc="0" normalizeH="0" baseline="0" noProof="0">
                          <a:ln>
                            <a:noFill/>
                          </a:ln>
                          <a:solidFill>
                            <a:prstClr val="black"/>
                          </a:solidFill>
                          <a:effectLst/>
                          <a:uLnTx/>
                          <a:uFillTx/>
                          <a:latin typeface="Calibri"/>
                          <a:ea typeface="+mn-ea"/>
                          <a:cs typeface="+mn-cs"/>
                        </a:rPr>
                        <a:t>https://thaip.bs/WUJruvv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10820</a:t>
                      </a:r>
                    </a:p>
                  </a:txBody>
                  <a:tcPr/>
                </a:tc>
                <a:extLst>
                  <a:ext uri="{0D108BD9-81ED-4DB2-BD59-A6C34878D82A}">
                    <a16:rowId xmlns:a16="http://schemas.microsoft.com/office/drawing/2014/main" val="1303140499"/>
                  </a:ext>
                </a:extLst>
              </a:tr>
            </a:tbl>
          </a:graphicData>
        </a:graphic>
      </p:graphicFrame>
      <p:sp>
        <p:nvSpPr>
          <p:cNvPr id="4" name="Text Placeholder 3">
            <a:extLst>
              <a:ext uri="{FF2B5EF4-FFF2-40B4-BE49-F238E27FC236}">
                <a16:creationId xmlns:a16="http://schemas.microsoft.com/office/drawing/2014/main" id="{4A49A99C-D551-422A-8A9B-443AF78A8B64}"/>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235270524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DE000-52FD-4DA1-A030-C80D9FBCBF18}"/>
              </a:ext>
            </a:extLst>
          </p:cNvPr>
          <p:cNvSpPr>
            <a:spLocks noGrp="1"/>
          </p:cNvSpPr>
          <p:nvPr>
            <p:ph type="title"/>
          </p:nvPr>
        </p:nvSpPr>
        <p:spPr/>
        <p:txBody>
          <a:bodyPr/>
          <a:lstStyle/>
          <a:p>
            <a:r>
              <a:rPr lang="en-US"/>
              <a:t>Facebook Thai PBS Facebook Reels Overview | All profiles - 9 of 17</a:t>
            </a:r>
          </a:p>
        </p:txBody>
      </p:sp>
      <p:graphicFrame>
        <p:nvGraphicFramePr>
          <p:cNvPr id="5" name="Table Placeholder 4">
            <a:extLst>
              <a:ext uri="{FF2B5EF4-FFF2-40B4-BE49-F238E27FC236}">
                <a16:creationId xmlns:a16="http://schemas.microsoft.com/office/drawing/2014/main" id="{1AAF1C30-D5CF-4BD6-B291-96E4C562DCB1}"/>
              </a:ext>
            </a:extLst>
          </p:cNvPr>
          <p:cNvGraphicFramePr>
            <a:graphicFrameLocks noGrp="1"/>
          </p:cNvGraphicFramePr>
          <p:nvPr>
            <p:ph type="tbl" sz="quarter" idx="13"/>
            <p:extLst>
              <p:ext uri="{D42A27DB-BD31-4B8C-83A1-F6EECF244321}">
                <p14:modId xmlns:p14="http://schemas.microsoft.com/office/powerpoint/2010/main" val="24844947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539231849"/>
                    </a:ext>
                  </a:extLst>
                </a:gridCol>
                <a:gridCol w="1645920">
                  <a:extLst>
                    <a:ext uri="{9D8B030D-6E8A-4147-A177-3AD203B41FA5}">
                      <a16:colId xmlns:a16="http://schemas.microsoft.com/office/drawing/2014/main" val="164361466"/>
                    </a:ext>
                  </a:extLst>
                </a:gridCol>
                <a:gridCol w="1152144">
                  <a:extLst>
                    <a:ext uri="{9D8B030D-6E8A-4147-A177-3AD203B41FA5}">
                      <a16:colId xmlns:a16="http://schemas.microsoft.com/office/drawing/2014/main" val="3917055811"/>
                    </a:ext>
                  </a:extLst>
                </a:gridCol>
                <a:gridCol w="576072">
                  <a:extLst>
                    <a:ext uri="{9D8B030D-6E8A-4147-A177-3AD203B41FA5}">
                      <a16:colId xmlns:a16="http://schemas.microsoft.com/office/drawing/2014/main" val="3574236665"/>
                    </a:ext>
                  </a:extLst>
                </a:gridCol>
                <a:gridCol w="576072">
                  <a:extLst>
                    <a:ext uri="{9D8B030D-6E8A-4147-A177-3AD203B41FA5}">
                      <a16:colId xmlns:a16="http://schemas.microsoft.com/office/drawing/2014/main" val="3138507017"/>
                    </a:ext>
                  </a:extLst>
                </a:gridCol>
                <a:gridCol w="576072">
                  <a:extLst>
                    <a:ext uri="{9D8B030D-6E8A-4147-A177-3AD203B41FA5}">
                      <a16:colId xmlns:a16="http://schemas.microsoft.com/office/drawing/2014/main" val="2034460501"/>
                    </a:ext>
                  </a:extLst>
                </a:gridCol>
                <a:gridCol w="576072">
                  <a:extLst>
                    <a:ext uri="{9D8B030D-6E8A-4147-A177-3AD203B41FA5}">
                      <a16:colId xmlns:a16="http://schemas.microsoft.com/office/drawing/2014/main" val="3295150301"/>
                    </a:ext>
                  </a:extLst>
                </a:gridCol>
                <a:gridCol w="576072">
                  <a:extLst>
                    <a:ext uri="{9D8B030D-6E8A-4147-A177-3AD203B41FA5}">
                      <a16:colId xmlns:a16="http://schemas.microsoft.com/office/drawing/2014/main" val="3668168072"/>
                    </a:ext>
                  </a:extLst>
                </a:gridCol>
                <a:gridCol w="576072">
                  <a:extLst>
                    <a:ext uri="{9D8B030D-6E8A-4147-A177-3AD203B41FA5}">
                      <a16:colId xmlns:a16="http://schemas.microsoft.com/office/drawing/2014/main" val="36591704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3273804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Thai PBS - 2024-11-24 16:40:52</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https://quintly-eu-image-storage.s3.amazonaws.com/0adedb716f3db04d08cbd9d38524ba0f/3d76996292ca401a5694ceb9822cf3dd.jpg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อากาศร้อน ๆ ชวนกินน้ำมะขามแดง สดชื่น วิธีก็แสนง่าย แต่รสชาติจะต่างจากน้ำมะขามทั่วไปอย่างไร มาชิมกัน #มะขามแดง #น้ำมะขาม #น้ำมะขามแดง #สูตรน้ำ #มหาอำนาจบ้านนา #</a:t>
                      </a:r>
                      <a:r>
                        <a:rPr kumimoji="0" lang="en-US" sz="1000" b="0" i="0" u="none" strike="noStrike" kern="1200" cap="none" spc="0" normalizeH="0" baseline="0" noProof="0">
                          <a:ln>
                            <a:noFill/>
                          </a:ln>
                          <a:solidFill>
                            <a:prstClr val="black"/>
                          </a:solidFill>
                          <a:effectLst/>
                          <a:uLnTx/>
                          <a:uFillTx/>
                          <a:latin typeface="Calibri"/>
                          <a:ea typeface="+mn-ea"/>
                          <a:cs typeface="+mn-cs"/>
                        </a:rPr>
                        <a:t>ThaiPBS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 มาทำความรู้จัก "มะขามแดง" ต่อได้ที่ </a:t>
                      </a:r>
                      <a:r>
                        <a:rPr kumimoji="0" lang="en-US" sz="1000" b="0" i="0" u="none" strike="noStrike" kern="1200" cap="none" spc="0" normalizeH="0" baseline="0" noProof="0">
                          <a:ln>
                            <a:noFill/>
                          </a:ln>
                          <a:solidFill>
                            <a:prstClr val="black"/>
                          </a:solidFill>
                          <a:effectLst/>
                          <a:uLnTx/>
                          <a:uFillTx/>
                          <a:latin typeface="Calibri"/>
                          <a:ea typeface="+mn-ea"/>
                          <a:cs typeface="+mn-cs"/>
                        </a:rPr>
                        <a:t>https://thaip.bs/WUJruvv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6100</a:t>
                      </a:r>
                    </a:p>
                  </a:txBody>
                  <a:tcPr/>
                </a:tc>
                <a:extLst>
                  <a:ext uri="{0D108BD9-81ED-4DB2-BD59-A6C34878D82A}">
                    <a16:rowId xmlns:a16="http://schemas.microsoft.com/office/drawing/2014/main" val="3908238919"/>
                  </a:ext>
                </a:extLst>
              </a:tr>
            </a:tbl>
          </a:graphicData>
        </a:graphic>
      </p:graphicFrame>
      <p:sp>
        <p:nvSpPr>
          <p:cNvPr id="4" name="Text Placeholder 3">
            <a:extLst>
              <a:ext uri="{FF2B5EF4-FFF2-40B4-BE49-F238E27FC236}">
                <a16:creationId xmlns:a16="http://schemas.microsoft.com/office/drawing/2014/main" id="{9523A341-9D5F-440B-9C80-D1E45B690AC3}"/>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33413416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6A755-E755-417D-BA64-2F626F6FF635}"/>
              </a:ext>
            </a:extLst>
          </p:cNvPr>
          <p:cNvSpPr>
            <a:spLocks noGrp="1"/>
          </p:cNvSpPr>
          <p:nvPr>
            <p:ph type="title"/>
          </p:nvPr>
        </p:nvSpPr>
        <p:spPr/>
        <p:txBody>
          <a:bodyPr/>
          <a:lstStyle/>
          <a:p>
            <a:r>
              <a:rPr lang="en-US"/>
              <a:t>Facebook Thai PBS Facebook Reels Overview | All profiles - 10 of 17</a:t>
            </a:r>
          </a:p>
        </p:txBody>
      </p:sp>
      <p:graphicFrame>
        <p:nvGraphicFramePr>
          <p:cNvPr id="5" name="Table Placeholder 4">
            <a:extLst>
              <a:ext uri="{FF2B5EF4-FFF2-40B4-BE49-F238E27FC236}">
                <a16:creationId xmlns:a16="http://schemas.microsoft.com/office/drawing/2014/main" id="{5B923EC5-55B2-40F0-B800-2F5A5C3EE94A}"/>
              </a:ext>
            </a:extLst>
          </p:cNvPr>
          <p:cNvGraphicFramePr>
            <a:graphicFrameLocks noGrp="1"/>
          </p:cNvGraphicFramePr>
          <p:nvPr>
            <p:ph type="tbl" sz="quarter" idx="13"/>
            <p:extLst>
              <p:ext uri="{D42A27DB-BD31-4B8C-83A1-F6EECF244321}">
                <p14:modId xmlns:p14="http://schemas.microsoft.com/office/powerpoint/2010/main" val="1720909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97283551"/>
                    </a:ext>
                  </a:extLst>
                </a:gridCol>
                <a:gridCol w="1645920">
                  <a:extLst>
                    <a:ext uri="{9D8B030D-6E8A-4147-A177-3AD203B41FA5}">
                      <a16:colId xmlns:a16="http://schemas.microsoft.com/office/drawing/2014/main" val="2538413341"/>
                    </a:ext>
                  </a:extLst>
                </a:gridCol>
                <a:gridCol w="1152144">
                  <a:extLst>
                    <a:ext uri="{9D8B030D-6E8A-4147-A177-3AD203B41FA5}">
                      <a16:colId xmlns:a16="http://schemas.microsoft.com/office/drawing/2014/main" val="1915635243"/>
                    </a:ext>
                  </a:extLst>
                </a:gridCol>
                <a:gridCol w="576072">
                  <a:extLst>
                    <a:ext uri="{9D8B030D-6E8A-4147-A177-3AD203B41FA5}">
                      <a16:colId xmlns:a16="http://schemas.microsoft.com/office/drawing/2014/main" val="57888189"/>
                    </a:ext>
                  </a:extLst>
                </a:gridCol>
                <a:gridCol w="576072">
                  <a:extLst>
                    <a:ext uri="{9D8B030D-6E8A-4147-A177-3AD203B41FA5}">
                      <a16:colId xmlns:a16="http://schemas.microsoft.com/office/drawing/2014/main" val="2213961627"/>
                    </a:ext>
                  </a:extLst>
                </a:gridCol>
                <a:gridCol w="576072">
                  <a:extLst>
                    <a:ext uri="{9D8B030D-6E8A-4147-A177-3AD203B41FA5}">
                      <a16:colId xmlns:a16="http://schemas.microsoft.com/office/drawing/2014/main" val="847728373"/>
                    </a:ext>
                  </a:extLst>
                </a:gridCol>
                <a:gridCol w="576072">
                  <a:extLst>
                    <a:ext uri="{9D8B030D-6E8A-4147-A177-3AD203B41FA5}">
                      <a16:colId xmlns:a16="http://schemas.microsoft.com/office/drawing/2014/main" val="336328681"/>
                    </a:ext>
                  </a:extLst>
                </a:gridCol>
                <a:gridCol w="576072">
                  <a:extLst>
                    <a:ext uri="{9D8B030D-6E8A-4147-A177-3AD203B41FA5}">
                      <a16:colId xmlns:a16="http://schemas.microsoft.com/office/drawing/2014/main" val="2794375083"/>
                    </a:ext>
                  </a:extLst>
                </a:gridCol>
                <a:gridCol w="576072">
                  <a:extLst>
                    <a:ext uri="{9D8B030D-6E8A-4147-A177-3AD203B41FA5}">
                      <a16:colId xmlns:a16="http://schemas.microsoft.com/office/drawing/2014/main" val="42128342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127437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 PBS World - 2024-11-24 13:00:32</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https://quintly-eu-image-storage.s3.amazonaws.com/f1ec120775f014fe2ca694b6d5cb4a50/fe1c952d0655c9e9b7e78c0f833fbf8d.jpg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Thai Red Cross is urging people to donate blood to help refill the reserves, which are now at a severe shortage level.
#ThaiPBSWorld #Thailand #ThaiRedCrossSociety #blooddonation #bloodreserves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a:t>
                      </a:r>
                    </a:p>
                  </a:txBody>
                  <a:tcPr/>
                </a:tc>
                <a:extLst>
                  <a:ext uri="{0D108BD9-81ED-4DB2-BD59-A6C34878D82A}">
                    <a16:rowId xmlns:a16="http://schemas.microsoft.com/office/drawing/2014/main" val="2140023142"/>
                  </a:ext>
                </a:extLst>
              </a:tr>
            </a:tbl>
          </a:graphicData>
        </a:graphic>
      </p:graphicFrame>
      <p:sp>
        <p:nvSpPr>
          <p:cNvPr id="4" name="Text Placeholder 3">
            <a:extLst>
              <a:ext uri="{FF2B5EF4-FFF2-40B4-BE49-F238E27FC236}">
                <a16:creationId xmlns:a16="http://schemas.microsoft.com/office/drawing/2014/main" id="{BD394F17-BF33-4ADC-AE8C-2B7DEC3B10B3}"/>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367373776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C9E2D-6A97-4D17-82FD-D0D628073AEC}"/>
              </a:ext>
            </a:extLst>
          </p:cNvPr>
          <p:cNvSpPr>
            <a:spLocks noGrp="1"/>
          </p:cNvSpPr>
          <p:nvPr>
            <p:ph type="title"/>
          </p:nvPr>
        </p:nvSpPr>
        <p:spPr/>
        <p:txBody>
          <a:bodyPr/>
          <a:lstStyle/>
          <a:p>
            <a:r>
              <a:rPr lang="en-US"/>
              <a:t>Facebook Thai PBS Facebook Reels Overview | All profiles - 11 of 17</a:t>
            </a:r>
          </a:p>
        </p:txBody>
      </p:sp>
      <p:graphicFrame>
        <p:nvGraphicFramePr>
          <p:cNvPr id="5" name="Table Placeholder 4">
            <a:extLst>
              <a:ext uri="{FF2B5EF4-FFF2-40B4-BE49-F238E27FC236}">
                <a16:creationId xmlns:a16="http://schemas.microsoft.com/office/drawing/2014/main" id="{9366FC4C-903E-4B79-9D89-7B1F4282F108}"/>
              </a:ext>
            </a:extLst>
          </p:cNvPr>
          <p:cNvGraphicFramePr>
            <a:graphicFrameLocks noGrp="1"/>
          </p:cNvGraphicFramePr>
          <p:nvPr>
            <p:ph type="tbl" sz="quarter" idx="13"/>
            <p:extLst>
              <p:ext uri="{D42A27DB-BD31-4B8C-83A1-F6EECF244321}">
                <p14:modId xmlns:p14="http://schemas.microsoft.com/office/powerpoint/2010/main" val="28524214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984454023"/>
                    </a:ext>
                  </a:extLst>
                </a:gridCol>
                <a:gridCol w="1645920">
                  <a:extLst>
                    <a:ext uri="{9D8B030D-6E8A-4147-A177-3AD203B41FA5}">
                      <a16:colId xmlns:a16="http://schemas.microsoft.com/office/drawing/2014/main" val="3827303498"/>
                    </a:ext>
                  </a:extLst>
                </a:gridCol>
                <a:gridCol w="1152144">
                  <a:extLst>
                    <a:ext uri="{9D8B030D-6E8A-4147-A177-3AD203B41FA5}">
                      <a16:colId xmlns:a16="http://schemas.microsoft.com/office/drawing/2014/main" val="3717533002"/>
                    </a:ext>
                  </a:extLst>
                </a:gridCol>
                <a:gridCol w="576072">
                  <a:extLst>
                    <a:ext uri="{9D8B030D-6E8A-4147-A177-3AD203B41FA5}">
                      <a16:colId xmlns:a16="http://schemas.microsoft.com/office/drawing/2014/main" val="2116305718"/>
                    </a:ext>
                  </a:extLst>
                </a:gridCol>
                <a:gridCol w="576072">
                  <a:extLst>
                    <a:ext uri="{9D8B030D-6E8A-4147-A177-3AD203B41FA5}">
                      <a16:colId xmlns:a16="http://schemas.microsoft.com/office/drawing/2014/main" val="2397128235"/>
                    </a:ext>
                  </a:extLst>
                </a:gridCol>
                <a:gridCol w="576072">
                  <a:extLst>
                    <a:ext uri="{9D8B030D-6E8A-4147-A177-3AD203B41FA5}">
                      <a16:colId xmlns:a16="http://schemas.microsoft.com/office/drawing/2014/main" val="795831560"/>
                    </a:ext>
                  </a:extLst>
                </a:gridCol>
                <a:gridCol w="576072">
                  <a:extLst>
                    <a:ext uri="{9D8B030D-6E8A-4147-A177-3AD203B41FA5}">
                      <a16:colId xmlns:a16="http://schemas.microsoft.com/office/drawing/2014/main" val="487366745"/>
                    </a:ext>
                  </a:extLst>
                </a:gridCol>
                <a:gridCol w="576072">
                  <a:extLst>
                    <a:ext uri="{9D8B030D-6E8A-4147-A177-3AD203B41FA5}">
                      <a16:colId xmlns:a16="http://schemas.microsoft.com/office/drawing/2014/main" val="1856004773"/>
                    </a:ext>
                  </a:extLst>
                </a:gridCol>
                <a:gridCol w="576072">
                  <a:extLst>
                    <a:ext uri="{9D8B030D-6E8A-4147-A177-3AD203B41FA5}">
                      <a16:colId xmlns:a16="http://schemas.microsoft.com/office/drawing/2014/main" val="1125925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2040077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Thai PBS - 2024-11-23 21:30:38</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https://quintly-eu-image-storage.s3.amazonaws.com/0adedb716f3db04d08cbd9d38524ba0f/e425c4595df6f97cf14a2ac0e4e034ba.jpg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โดนด่าอีกแล้ว ทำตัวเองล้วน ๆ เลยแม่ #หม่อมเป็ดสวรรค์</a:t>
                      </a:r>
                      <a:r>
                        <a:rPr kumimoji="0" lang="en-US" sz="1000" b="0" i="0" u="none" strike="noStrike" kern="1200" cap="none" spc="0" normalizeH="0" baseline="0" noProof="0">
                          <a:ln>
                            <a:noFill/>
                          </a:ln>
                          <a:solidFill>
                            <a:prstClr val="black"/>
                          </a:solidFill>
                          <a:effectLst/>
                          <a:uLnTx/>
                          <a:uFillTx/>
                          <a:latin typeface="Calibri"/>
                          <a:ea typeface="+mn-ea"/>
                          <a:cs typeface="+mn-cs"/>
                        </a:rPr>
                        <a:t>EP3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ละครไทยพีบีเอส #สาระและความสนุก #นกสินจัย #เอ๋มณีรัตน์ #ทับทิมอัญรินทร์ #ฟิล์มเฌอร์ลิษา #</a:t>
                      </a:r>
                      <a:r>
                        <a:rPr kumimoji="0" lang="en-US" sz="1000" b="0" i="0" u="none" strike="noStrike" kern="1200" cap="none" spc="0" normalizeH="0" baseline="0" noProof="0">
                          <a:ln>
                            <a:noFill/>
                          </a:ln>
                          <a:solidFill>
                            <a:prstClr val="black"/>
                          </a:solidFill>
                          <a:effectLst/>
                          <a:uLnTx/>
                          <a:uFillTx/>
                          <a:latin typeface="Calibri"/>
                          <a:ea typeface="+mn-ea"/>
                          <a:cs typeface="+mn-cs"/>
                        </a:rPr>
                        <a:t>kaownah #iangsittha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ฟิวส์กิติกร #</a:t>
                      </a:r>
                      <a:r>
                        <a:rPr kumimoji="0" lang="en-US" sz="1000" b="0" i="0" u="none" strike="noStrike" kern="1200" cap="none" spc="0" normalizeH="0" baseline="0" noProof="0">
                          <a:ln>
                            <a:noFill/>
                          </a:ln>
                          <a:solidFill>
                            <a:prstClr val="black"/>
                          </a:solidFill>
                          <a:effectLst/>
                          <a:uLnTx/>
                          <a:uFillTx/>
                          <a:latin typeface="Calibri"/>
                          <a:ea typeface="+mn-ea"/>
                          <a:cs typeface="+mn-cs"/>
                        </a:rPr>
                        <a:t>bomnontach #maxnattapol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เฟิร์นณัฐชยกานต์ #ฮายชุติมา</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12653</a:t>
                      </a:r>
                    </a:p>
                  </a:txBody>
                  <a:tcPr/>
                </a:tc>
                <a:extLst>
                  <a:ext uri="{0D108BD9-81ED-4DB2-BD59-A6C34878D82A}">
                    <a16:rowId xmlns:a16="http://schemas.microsoft.com/office/drawing/2014/main" val="15653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Thai PBS - 2024-11-23 19:46:00</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https://quintly-eu-image-storage.s3.amazonaws.com/0adedb716f3db04d08cbd9d38524ba0f/bab148995402893592939f8e58180487.jpg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"ธีรยุทธ" เล็งหาหลักฐานเพิ่ม ก่อนยื่นร้องปม #ทักษิณ ซ้ำหรือไม่ ชี้ ! ประเด็น #เขตพื้นที่ทับซ้อน น่าสนใจมาก เพราะจากมติศาลมีอย่างน้อย 2 คน ที่เห็นว่ามีน้ำหนักพยานหลักฐานเพียงพอ #ชั่วโมงข่าวเสาร์อาทิตย์ #</a:t>
                      </a:r>
                      <a:r>
                        <a:rPr kumimoji="0" lang="en-US" sz="1000" b="0" i="0" u="none" strike="noStrike" kern="1200" cap="none" spc="0" normalizeH="0" baseline="0" noProof="0">
                          <a:ln>
                            <a:noFill/>
                          </a:ln>
                          <a:solidFill>
                            <a:prstClr val="black"/>
                          </a:solidFill>
                          <a:effectLst/>
                          <a:uLnTx/>
                          <a:uFillTx/>
                          <a:latin typeface="Calibri"/>
                          <a:ea typeface="+mn-ea"/>
                          <a:cs typeface="+mn-cs"/>
                        </a:rPr>
                        <a:t>ThaiPBS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ข่าวไทยพีบีเอส #ข่าวที่คุณวางใจ</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7751</a:t>
                      </a:r>
                    </a:p>
                  </a:txBody>
                  <a:tcPr/>
                </a:tc>
                <a:extLst>
                  <a:ext uri="{0D108BD9-81ED-4DB2-BD59-A6C34878D82A}">
                    <a16:rowId xmlns:a16="http://schemas.microsoft.com/office/drawing/2014/main" val="992075010"/>
                  </a:ext>
                </a:extLst>
              </a:tr>
            </a:tbl>
          </a:graphicData>
        </a:graphic>
      </p:graphicFrame>
      <p:sp>
        <p:nvSpPr>
          <p:cNvPr id="4" name="Text Placeholder 3">
            <a:extLst>
              <a:ext uri="{FF2B5EF4-FFF2-40B4-BE49-F238E27FC236}">
                <a16:creationId xmlns:a16="http://schemas.microsoft.com/office/drawing/2014/main" id="{70AB2E04-C5D6-4062-92B1-9496BAAC83FC}"/>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123302437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C5E7E-767A-43B6-B10F-CC906E6D836C}"/>
              </a:ext>
            </a:extLst>
          </p:cNvPr>
          <p:cNvSpPr>
            <a:spLocks noGrp="1"/>
          </p:cNvSpPr>
          <p:nvPr>
            <p:ph type="title"/>
          </p:nvPr>
        </p:nvSpPr>
        <p:spPr/>
        <p:txBody>
          <a:bodyPr/>
          <a:lstStyle/>
          <a:p>
            <a:r>
              <a:rPr lang="en-US"/>
              <a:t>Facebook Thai PBS Facebook Reels Overview | All profiles - 12 of 17</a:t>
            </a:r>
          </a:p>
        </p:txBody>
      </p:sp>
      <p:graphicFrame>
        <p:nvGraphicFramePr>
          <p:cNvPr id="5" name="Table Placeholder 4">
            <a:extLst>
              <a:ext uri="{FF2B5EF4-FFF2-40B4-BE49-F238E27FC236}">
                <a16:creationId xmlns:a16="http://schemas.microsoft.com/office/drawing/2014/main" id="{B4931347-3A27-4C72-AFD3-70CA9368A803}"/>
              </a:ext>
            </a:extLst>
          </p:cNvPr>
          <p:cNvGraphicFramePr>
            <a:graphicFrameLocks noGrp="1"/>
          </p:cNvGraphicFramePr>
          <p:nvPr>
            <p:ph type="tbl" sz="quarter" idx="13"/>
            <p:extLst>
              <p:ext uri="{D42A27DB-BD31-4B8C-83A1-F6EECF244321}">
                <p14:modId xmlns:p14="http://schemas.microsoft.com/office/powerpoint/2010/main" val="3601550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411080034"/>
                    </a:ext>
                  </a:extLst>
                </a:gridCol>
                <a:gridCol w="1645920">
                  <a:extLst>
                    <a:ext uri="{9D8B030D-6E8A-4147-A177-3AD203B41FA5}">
                      <a16:colId xmlns:a16="http://schemas.microsoft.com/office/drawing/2014/main" val="4284278170"/>
                    </a:ext>
                  </a:extLst>
                </a:gridCol>
                <a:gridCol w="1152144">
                  <a:extLst>
                    <a:ext uri="{9D8B030D-6E8A-4147-A177-3AD203B41FA5}">
                      <a16:colId xmlns:a16="http://schemas.microsoft.com/office/drawing/2014/main" val="3634393134"/>
                    </a:ext>
                  </a:extLst>
                </a:gridCol>
                <a:gridCol w="576072">
                  <a:extLst>
                    <a:ext uri="{9D8B030D-6E8A-4147-A177-3AD203B41FA5}">
                      <a16:colId xmlns:a16="http://schemas.microsoft.com/office/drawing/2014/main" val="3667936527"/>
                    </a:ext>
                  </a:extLst>
                </a:gridCol>
                <a:gridCol w="576072">
                  <a:extLst>
                    <a:ext uri="{9D8B030D-6E8A-4147-A177-3AD203B41FA5}">
                      <a16:colId xmlns:a16="http://schemas.microsoft.com/office/drawing/2014/main" val="1082181467"/>
                    </a:ext>
                  </a:extLst>
                </a:gridCol>
                <a:gridCol w="576072">
                  <a:extLst>
                    <a:ext uri="{9D8B030D-6E8A-4147-A177-3AD203B41FA5}">
                      <a16:colId xmlns:a16="http://schemas.microsoft.com/office/drawing/2014/main" val="3926824208"/>
                    </a:ext>
                  </a:extLst>
                </a:gridCol>
                <a:gridCol w="576072">
                  <a:extLst>
                    <a:ext uri="{9D8B030D-6E8A-4147-A177-3AD203B41FA5}">
                      <a16:colId xmlns:a16="http://schemas.microsoft.com/office/drawing/2014/main" val="2393228358"/>
                    </a:ext>
                  </a:extLst>
                </a:gridCol>
                <a:gridCol w="576072">
                  <a:extLst>
                    <a:ext uri="{9D8B030D-6E8A-4147-A177-3AD203B41FA5}">
                      <a16:colId xmlns:a16="http://schemas.microsoft.com/office/drawing/2014/main" val="2300819757"/>
                    </a:ext>
                  </a:extLst>
                </a:gridCol>
                <a:gridCol w="576072">
                  <a:extLst>
                    <a:ext uri="{9D8B030D-6E8A-4147-A177-3AD203B41FA5}">
                      <a16:colId xmlns:a16="http://schemas.microsoft.com/office/drawing/2014/main" val="19082948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1775885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Thai PBS - 2024-11-23 18:05:13</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https://quintly-eu-image-storage.s3.amazonaws.com/0adedb716f3db04d08cbd9d38524ba0f/a6d00ce7cd6177d1ef8a3ed9f78e9ae2.jpg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เก่งมาก ทำเรื่องเล็กเป็นเรื่องใหญ่ #หม่อมเป็ดสวรรค์</a:t>
                      </a:r>
                      <a:r>
                        <a:rPr kumimoji="0" lang="en-US" sz="1000" b="0" i="0" u="none" strike="noStrike" kern="1200" cap="none" spc="0" normalizeH="0" baseline="0" noProof="0">
                          <a:ln>
                            <a:noFill/>
                          </a:ln>
                          <a:solidFill>
                            <a:prstClr val="black"/>
                          </a:solidFill>
                          <a:effectLst/>
                          <a:uLnTx/>
                          <a:uFillTx/>
                          <a:latin typeface="Calibri"/>
                          <a:ea typeface="+mn-ea"/>
                          <a:cs typeface="+mn-cs"/>
                        </a:rPr>
                        <a:t>EP2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ละครไทยพีบีเอส #สาระและความสนุก #นกสินจัย #เอ๋มณีรัตน์ #ทับทิมอัญรินทร์ #ฟิล์มเฌอร์ลิษา #</a:t>
                      </a:r>
                      <a:r>
                        <a:rPr kumimoji="0" lang="en-US" sz="1000" b="0" i="0" u="none" strike="noStrike" kern="1200" cap="none" spc="0" normalizeH="0" baseline="0" noProof="0">
                          <a:ln>
                            <a:noFill/>
                          </a:ln>
                          <a:solidFill>
                            <a:prstClr val="black"/>
                          </a:solidFill>
                          <a:effectLst/>
                          <a:uLnTx/>
                          <a:uFillTx/>
                          <a:latin typeface="Calibri"/>
                          <a:ea typeface="+mn-ea"/>
                          <a:cs typeface="+mn-cs"/>
                        </a:rPr>
                        <a:t>kaownah #iangsittha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ฟิวส์กิติกร #</a:t>
                      </a:r>
                      <a:r>
                        <a:rPr kumimoji="0" lang="en-US" sz="1000" b="0" i="0" u="none" strike="noStrike" kern="1200" cap="none" spc="0" normalizeH="0" baseline="0" noProof="0">
                          <a:ln>
                            <a:noFill/>
                          </a:ln>
                          <a:solidFill>
                            <a:prstClr val="black"/>
                          </a:solidFill>
                          <a:effectLst/>
                          <a:uLnTx/>
                          <a:uFillTx/>
                          <a:latin typeface="Calibri"/>
                          <a:ea typeface="+mn-ea"/>
                          <a:cs typeface="+mn-cs"/>
                        </a:rPr>
                        <a:t>bomnontach #maxnattapol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เฟิร์นณัฐชยกานต์ #ฮายชุติมา</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13839</a:t>
                      </a:r>
                    </a:p>
                  </a:txBody>
                  <a:tcPr/>
                </a:tc>
                <a:extLst>
                  <a:ext uri="{0D108BD9-81ED-4DB2-BD59-A6C34878D82A}">
                    <a16:rowId xmlns:a16="http://schemas.microsoft.com/office/drawing/2014/main" val="45746894"/>
                  </a:ext>
                </a:extLst>
              </a:tr>
            </a:tbl>
          </a:graphicData>
        </a:graphic>
      </p:graphicFrame>
      <p:sp>
        <p:nvSpPr>
          <p:cNvPr id="4" name="Text Placeholder 3">
            <a:extLst>
              <a:ext uri="{FF2B5EF4-FFF2-40B4-BE49-F238E27FC236}">
                <a16:creationId xmlns:a16="http://schemas.microsoft.com/office/drawing/2014/main" id="{474684BF-741E-436C-BAAF-F61D07F7D8AF}"/>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2715122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CDBB9-C5EF-4F8B-9F3B-6AA4EADB9BD3}"/>
              </a:ext>
            </a:extLst>
          </p:cNvPr>
          <p:cNvSpPr>
            <a:spLocks noGrp="1"/>
          </p:cNvSpPr>
          <p:nvPr>
            <p:ph type="title"/>
          </p:nvPr>
        </p:nvSpPr>
        <p:spPr/>
        <p:txBody>
          <a:bodyPr/>
          <a:lstStyle/>
          <a:p>
            <a:r>
              <a:rPr lang="en-US"/>
              <a:t>Facebook Thai PBS Facebook Reels Overview | All profiles - 13 of 17</a:t>
            </a:r>
          </a:p>
        </p:txBody>
      </p:sp>
      <p:graphicFrame>
        <p:nvGraphicFramePr>
          <p:cNvPr id="5" name="Table Placeholder 4">
            <a:extLst>
              <a:ext uri="{FF2B5EF4-FFF2-40B4-BE49-F238E27FC236}">
                <a16:creationId xmlns:a16="http://schemas.microsoft.com/office/drawing/2014/main" id="{7A66C868-677C-428C-B89D-1FAC4E99F543}"/>
              </a:ext>
            </a:extLst>
          </p:cNvPr>
          <p:cNvGraphicFramePr>
            <a:graphicFrameLocks noGrp="1"/>
          </p:cNvGraphicFramePr>
          <p:nvPr>
            <p:ph type="tbl" sz="quarter" idx="13"/>
            <p:extLst>
              <p:ext uri="{D42A27DB-BD31-4B8C-83A1-F6EECF244321}">
                <p14:modId xmlns:p14="http://schemas.microsoft.com/office/powerpoint/2010/main" val="9829946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965417263"/>
                    </a:ext>
                  </a:extLst>
                </a:gridCol>
                <a:gridCol w="1645920">
                  <a:extLst>
                    <a:ext uri="{9D8B030D-6E8A-4147-A177-3AD203B41FA5}">
                      <a16:colId xmlns:a16="http://schemas.microsoft.com/office/drawing/2014/main" val="800122305"/>
                    </a:ext>
                  </a:extLst>
                </a:gridCol>
                <a:gridCol w="1152144">
                  <a:extLst>
                    <a:ext uri="{9D8B030D-6E8A-4147-A177-3AD203B41FA5}">
                      <a16:colId xmlns:a16="http://schemas.microsoft.com/office/drawing/2014/main" val="3925109747"/>
                    </a:ext>
                  </a:extLst>
                </a:gridCol>
                <a:gridCol w="576072">
                  <a:extLst>
                    <a:ext uri="{9D8B030D-6E8A-4147-A177-3AD203B41FA5}">
                      <a16:colId xmlns:a16="http://schemas.microsoft.com/office/drawing/2014/main" val="1579896915"/>
                    </a:ext>
                  </a:extLst>
                </a:gridCol>
                <a:gridCol w="576072">
                  <a:extLst>
                    <a:ext uri="{9D8B030D-6E8A-4147-A177-3AD203B41FA5}">
                      <a16:colId xmlns:a16="http://schemas.microsoft.com/office/drawing/2014/main" val="2628780789"/>
                    </a:ext>
                  </a:extLst>
                </a:gridCol>
                <a:gridCol w="576072">
                  <a:extLst>
                    <a:ext uri="{9D8B030D-6E8A-4147-A177-3AD203B41FA5}">
                      <a16:colId xmlns:a16="http://schemas.microsoft.com/office/drawing/2014/main" val="2305223769"/>
                    </a:ext>
                  </a:extLst>
                </a:gridCol>
                <a:gridCol w="576072">
                  <a:extLst>
                    <a:ext uri="{9D8B030D-6E8A-4147-A177-3AD203B41FA5}">
                      <a16:colId xmlns:a16="http://schemas.microsoft.com/office/drawing/2014/main" val="757677065"/>
                    </a:ext>
                  </a:extLst>
                </a:gridCol>
                <a:gridCol w="576072">
                  <a:extLst>
                    <a:ext uri="{9D8B030D-6E8A-4147-A177-3AD203B41FA5}">
                      <a16:colId xmlns:a16="http://schemas.microsoft.com/office/drawing/2014/main" val="1363897790"/>
                    </a:ext>
                  </a:extLst>
                </a:gridCol>
                <a:gridCol w="576072">
                  <a:extLst>
                    <a:ext uri="{9D8B030D-6E8A-4147-A177-3AD203B41FA5}">
                      <a16:colId xmlns:a16="http://schemas.microsoft.com/office/drawing/2014/main" val="37750696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132585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Thai PBS - 2024-11-23 17:31:03</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https://quintly-eu-image-storage.s3.amazonaws.com/0adedb716f3db04d08cbd9d38524ba0f/d98684297bf2a95a6241f61c5603b974.jpg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เนื่องในโอกาสวันกินเนสส์ เวิลด์ เรคคอร์ด ซึ่งตรงกับวันที่ 21 พ.ย. ทางกินเนสส์ เวิลด์ เรคคอร์ดจึงได้เชิญ ผู้หญิงที่สูงที่สุดในโลกที่ยังมีชีวิตอยู่ สูง 215.16 ซม. และเจ้าของสถิติผู้หญิงที่เตี้ยที่สุดในโลกที่ยังมีชีวิตอยู่ สูง 62.80 ซม. มาร่วมเฉลิมฉลองด้วย #สีสันทันโลก #</a:t>
                      </a:r>
                      <a:r>
                        <a:rPr kumimoji="0" lang="en-US" sz="1000" b="0" i="0" u="none" strike="noStrike" kern="1200" cap="none" spc="0" normalizeH="0" baseline="0" noProof="0">
                          <a:ln>
                            <a:noFill/>
                          </a:ln>
                          <a:solidFill>
                            <a:prstClr val="black"/>
                          </a:solidFill>
                          <a:effectLst/>
                          <a:uLnTx/>
                          <a:uFillTx/>
                          <a:latin typeface="Calibri"/>
                          <a:ea typeface="+mn-ea"/>
                          <a:cs typeface="+mn-cs"/>
                        </a:rPr>
                        <a:t>ThaiPBS #Reels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ข่าวต่างประเทศ
🎬 ชมคลิปที่ </a:t>
                      </a:r>
                      <a:r>
                        <a:rPr kumimoji="0" lang="en-US" sz="1000" b="0" i="0" u="none" strike="noStrike" kern="1200" cap="none" spc="0" normalizeH="0" baseline="0" noProof="0">
                          <a:ln>
                            <a:noFill/>
                          </a:ln>
                          <a:solidFill>
                            <a:prstClr val="black"/>
                          </a:solidFill>
                          <a:effectLst/>
                          <a:uLnTx/>
                          <a:uFillTx/>
                          <a:latin typeface="Calibri"/>
                          <a:ea typeface="+mn-ea"/>
                          <a:cs typeface="+mn-cs"/>
                        </a:rPr>
                        <a:t>www.thaipbs.or.th/program/SeeSanTunLoke/episodes/105230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25328</a:t>
                      </a:r>
                    </a:p>
                  </a:txBody>
                  <a:tcPr/>
                </a:tc>
                <a:extLst>
                  <a:ext uri="{0D108BD9-81ED-4DB2-BD59-A6C34878D82A}">
                    <a16:rowId xmlns:a16="http://schemas.microsoft.com/office/drawing/2014/main" val="2610697084"/>
                  </a:ext>
                </a:extLst>
              </a:tr>
            </a:tbl>
          </a:graphicData>
        </a:graphic>
      </p:graphicFrame>
      <p:sp>
        <p:nvSpPr>
          <p:cNvPr id="4" name="Text Placeholder 3">
            <a:extLst>
              <a:ext uri="{FF2B5EF4-FFF2-40B4-BE49-F238E27FC236}">
                <a16:creationId xmlns:a16="http://schemas.microsoft.com/office/drawing/2014/main" id="{6FFFE2D0-C32D-49AA-86CA-5CB5F2F1256B}"/>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238476696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9A59B-62BD-4E47-8465-E2778275E51F}"/>
              </a:ext>
            </a:extLst>
          </p:cNvPr>
          <p:cNvSpPr>
            <a:spLocks noGrp="1"/>
          </p:cNvSpPr>
          <p:nvPr>
            <p:ph type="title"/>
          </p:nvPr>
        </p:nvSpPr>
        <p:spPr/>
        <p:txBody>
          <a:bodyPr/>
          <a:lstStyle/>
          <a:p>
            <a:r>
              <a:rPr lang="en-US"/>
              <a:t>Facebook Thai PBS Facebook Reels Overview | All profiles - 14 of 17</a:t>
            </a:r>
          </a:p>
        </p:txBody>
      </p:sp>
      <p:graphicFrame>
        <p:nvGraphicFramePr>
          <p:cNvPr id="5" name="Table Placeholder 4">
            <a:extLst>
              <a:ext uri="{FF2B5EF4-FFF2-40B4-BE49-F238E27FC236}">
                <a16:creationId xmlns:a16="http://schemas.microsoft.com/office/drawing/2014/main" id="{E89F4B26-9FDA-4638-94F4-F1F9E5293C9D}"/>
              </a:ext>
            </a:extLst>
          </p:cNvPr>
          <p:cNvGraphicFramePr>
            <a:graphicFrameLocks noGrp="1"/>
          </p:cNvGraphicFramePr>
          <p:nvPr>
            <p:ph type="tbl" sz="quarter" idx="13"/>
            <p:extLst>
              <p:ext uri="{D42A27DB-BD31-4B8C-83A1-F6EECF244321}">
                <p14:modId xmlns:p14="http://schemas.microsoft.com/office/powerpoint/2010/main" val="5300307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677305826"/>
                    </a:ext>
                  </a:extLst>
                </a:gridCol>
                <a:gridCol w="1645920">
                  <a:extLst>
                    <a:ext uri="{9D8B030D-6E8A-4147-A177-3AD203B41FA5}">
                      <a16:colId xmlns:a16="http://schemas.microsoft.com/office/drawing/2014/main" val="1642197988"/>
                    </a:ext>
                  </a:extLst>
                </a:gridCol>
                <a:gridCol w="1152144">
                  <a:extLst>
                    <a:ext uri="{9D8B030D-6E8A-4147-A177-3AD203B41FA5}">
                      <a16:colId xmlns:a16="http://schemas.microsoft.com/office/drawing/2014/main" val="2695241855"/>
                    </a:ext>
                  </a:extLst>
                </a:gridCol>
                <a:gridCol w="576072">
                  <a:extLst>
                    <a:ext uri="{9D8B030D-6E8A-4147-A177-3AD203B41FA5}">
                      <a16:colId xmlns:a16="http://schemas.microsoft.com/office/drawing/2014/main" val="3064345076"/>
                    </a:ext>
                  </a:extLst>
                </a:gridCol>
                <a:gridCol w="576072">
                  <a:extLst>
                    <a:ext uri="{9D8B030D-6E8A-4147-A177-3AD203B41FA5}">
                      <a16:colId xmlns:a16="http://schemas.microsoft.com/office/drawing/2014/main" val="3255756833"/>
                    </a:ext>
                  </a:extLst>
                </a:gridCol>
                <a:gridCol w="576072">
                  <a:extLst>
                    <a:ext uri="{9D8B030D-6E8A-4147-A177-3AD203B41FA5}">
                      <a16:colId xmlns:a16="http://schemas.microsoft.com/office/drawing/2014/main" val="1858578435"/>
                    </a:ext>
                  </a:extLst>
                </a:gridCol>
                <a:gridCol w="576072">
                  <a:extLst>
                    <a:ext uri="{9D8B030D-6E8A-4147-A177-3AD203B41FA5}">
                      <a16:colId xmlns:a16="http://schemas.microsoft.com/office/drawing/2014/main" val="4183363752"/>
                    </a:ext>
                  </a:extLst>
                </a:gridCol>
                <a:gridCol w="576072">
                  <a:extLst>
                    <a:ext uri="{9D8B030D-6E8A-4147-A177-3AD203B41FA5}">
                      <a16:colId xmlns:a16="http://schemas.microsoft.com/office/drawing/2014/main" val="1336477970"/>
                    </a:ext>
                  </a:extLst>
                </a:gridCol>
                <a:gridCol w="576072">
                  <a:extLst>
                    <a:ext uri="{9D8B030D-6E8A-4147-A177-3AD203B41FA5}">
                      <a16:colId xmlns:a16="http://schemas.microsoft.com/office/drawing/2014/main" val="38567978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1146970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Thai PBS - 2024-11-23 17:17:31</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https://quintly-eu-image-storage.s3.amazonaws.com/0adedb716f3db04d08cbd9d38524ba0f/03574cf2cb7d8353e46e763798cf3d30.jpg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แจกสูตรทำข้าวคลุกกะปิแบบจัดเต็ม ใส่เครื่องเน้น ๆ จัดเต็มกุ้งทุกประเภท #ข้าวคลุกกะปิ #กุ้งหวาน #กุ้งปน #กุ้งแห้ง #กุ้งรวน #กุ้งหัวมัน #ภัตตาคารบ้านทุ่ง #</a:t>
                      </a:r>
                      <a:r>
                        <a:rPr kumimoji="0" lang="en-US" sz="1000" b="0" i="0" u="none" strike="noStrike" kern="1200" cap="none" spc="0" normalizeH="0" baseline="0" noProof="0">
                          <a:ln>
                            <a:noFill/>
                          </a:ln>
                          <a:solidFill>
                            <a:prstClr val="black"/>
                          </a:solidFill>
                          <a:effectLst/>
                          <a:uLnTx/>
                          <a:uFillTx/>
                          <a:latin typeface="Calibri"/>
                          <a:ea typeface="+mn-ea"/>
                          <a:cs typeface="+mn-cs"/>
                        </a:rPr>
                        <a:t>ThaiPBS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 ชมวิธีทำแบบละเอียดต่อได้ที่ </a:t>
                      </a:r>
                      <a:r>
                        <a:rPr kumimoji="0" lang="en-US" sz="1000" b="0" i="0" u="none" strike="noStrike" kern="1200" cap="none" spc="0" normalizeH="0" baseline="0" noProof="0">
                          <a:ln>
                            <a:noFill/>
                          </a:ln>
                          <a:solidFill>
                            <a:prstClr val="black"/>
                          </a:solidFill>
                          <a:effectLst/>
                          <a:uLnTx/>
                          <a:uFillTx/>
                          <a:latin typeface="Calibri"/>
                          <a:ea typeface="+mn-ea"/>
                          <a:cs typeface="+mn-cs"/>
                        </a:rPr>
                        <a:t>https://thaip.bs/EW6d85v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30614</a:t>
                      </a:r>
                    </a:p>
                  </a:txBody>
                  <a:tcPr/>
                </a:tc>
                <a:extLst>
                  <a:ext uri="{0D108BD9-81ED-4DB2-BD59-A6C34878D82A}">
                    <a16:rowId xmlns:a16="http://schemas.microsoft.com/office/drawing/2014/main" val="1112978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Thai PBS - 2024-11-23 16:40:38</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https://quintly-eu-image-storage.s3.amazonaws.com/0adedb716f3db04d08cbd9d38524ba0f/f5b30e27ffa2fdff52dd5c96f8f89c08.jpg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แกงคั่วสมรมใส่กุ้งหัวมันย่าง ครบจบในแกงเดียว ทั้งรสเผ็ด รสมัน หอมพริกแกงสมุนไพร #แกงคั่ว #แกงคั่วสมรม #แกงสมรม #กุ้งหัวมัน #กุ้งย่าง #ภัตตาคารบ้านทุ่ง #</a:t>
                      </a:r>
                      <a:r>
                        <a:rPr kumimoji="0" lang="en-US" sz="1000" b="0" i="0" u="none" strike="noStrike" kern="1200" cap="none" spc="0" normalizeH="0" baseline="0" noProof="0">
                          <a:ln>
                            <a:noFill/>
                          </a:ln>
                          <a:solidFill>
                            <a:prstClr val="black"/>
                          </a:solidFill>
                          <a:effectLst/>
                          <a:uLnTx/>
                          <a:uFillTx/>
                          <a:latin typeface="Calibri"/>
                          <a:ea typeface="+mn-ea"/>
                          <a:cs typeface="+mn-cs"/>
                        </a:rPr>
                        <a:t>ThaiPBS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 ชมวิธีทำแบบละเอียดต่อได้ที่ </a:t>
                      </a:r>
                      <a:r>
                        <a:rPr kumimoji="0" lang="en-US" sz="1000" b="0" i="0" u="none" strike="noStrike" kern="1200" cap="none" spc="0" normalizeH="0" baseline="0" noProof="0">
                          <a:ln>
                            <a:noFill/>
                          </a:ln>
                          <a:solidFill>
                            <a:prstClr val="black"/>
                          </a:solidFill>
                          <a:effectLst/>
                          <a:uLnTx/>
                          <a:uFillTx/>
                          <a:latin typeface="Calibri"/>
                          <a:ea typeface="+mn-ea"/>
                          <a:cs typeface="+mn-cs"/>
                        </a:rPr>
                        <a:t>https://thaip.bs/EW6d85v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16177</a:t>
                      </a:r>
                    </a:p>
                  </a:txBody>
                  <a:tcPr/>
                </a:tc>
                <a:extLst>
                  <a:ext uri="{0D108BD9-81ED-4DB2-BD59-A6C34878D82A}">
                    <a16:rowId xmlns:a16="http://schemas.microsoft.com/office/drawing/2014/main" val="4273414134"/>
                  </a:ext>
                </a:extLst>
              </a:tr>
            </a:tbl>
          </a:graphicData>
        </a:graphic>
      </p:graphicFrame>
      <p:sp>
        <p:nvSpPr>
          <p:cNvPr id="4" name="Text Placeholder 3">
            <a:extLst>
              <a:ext uri="{FF2B5EF4-FFF2-40B4-BE49-F238E27FC236}">
                <a16:creationId xmlns:a16="http://schemas.microsoft.com/office/drawing/2014/main" id="{1C9AD2E8-70C3-43D2-ABAD-097D8FDB0AD7}"/>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366813755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94A50-FA7B-4381-849B-45C275CA6D53}"/>
              </a:ext>
            </a:extLst>
          </p:cNvPr>
          <p:cNvSpPr>
            <a:spLocks noGrp="1"/>
          </p:cNvSpPr>
          <p:nvPr>
            <p:ph type="title"/>
          </p:nvPr>
        </p:nvSpPr>
        <p:spPr/>
        <p:txBody>
          <a:bodyPr/>
          <a:lstStyle/>
          <a:p>
            <a:r>
              <a:rPr lang="en-US"/>
              <a:t>Facebook Thai PBS Facebook Reels Overview | All profiles - 15 of 17</a:t>
            </a:r>
          </a:p>
        </p:txBody>
      </p:sp>
      <p:graphicFrame>
        <p:nvGraphicFramePr>
          <p:cNvPr id="5" name="Table Placeholder 4">
            <a:extLst>
              <a:ext uri="{FF2B5EF4-FFF2-40B4-BE49-F238E27FC236}">
                <a16:creationId xmlns:a16="http://schemas.microsoft.com/office/drawing/2014/main" id="{6568B459-5F25-49E1-85D4-021F04A47625}"/>
              </a:ext>
            </a:extLst>
          </p:cNvPr>
          <p:cNvGraphicFramePr>
            <a:graphicFrameLocks noGrp="1"/>
          </p:cNvGraphicFramePr>
          <p:nvPr>
            <p:ph type="tbl" sz="quarter" idx="13"/>
            <p:extLst>
              <p:ext uri="{D42A27DB-BD31-4B8C-83A1-F6EECF244321}">
                <p14:modId xmlns:p14="http://schemas.microsoft.com/office/powerpoint/2010/main" val="19398546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421699738"/>
                    </a:ext>
                  </a:extLst>
                </a:gridCol>
                <a:gridCol w="1645920">
                  <a:extLst>
                    <a:ext uri="{9D8B030D-6E8A-4147-A177-3AD203B41FA5}">
                      <a16:colId xmlns:a16="http://schemas.microsoft.com/office/drawing/2014/main" val="1349849428"/>
                    </a:ext>
                  </a:extLst>
                </a:gridCol>
                <a:gridCol w="1152144">
                  <a:extLst>
                    <a:ext uri="{9D8B030D-6E8A-4147-A177-3AD203B41FA5}">
                      <a16:colId xmlns:a16="http://schemas.microsoft.com/office/drawing/2014/main" val="213987456"/>
                    </a:ext>
                  </a:extLst>
                </a:gridCol>
                <a:gridCol w="576072">
                  <a:extLst>
                    <a:ext uri="{9D8B030D-6E8A-4147-A177-3AD203B41FA5}">
                      <a16:colId xmlns:a16="http://schemas.microsoft.com/office/drawing/2014/main" val="26566789"/>
                    </a:ext>
                  </a:extLst>
                </a:gridCol>
                <a:gridCol w="576072">
                  <a:extLst>
                    <a:ext uri="{9D8B030D-6E8A-4147-A177-3AD203B41FA5}">
                      <a16:colId xmlns:a16="http://schemas.microsoft.com/office/drawing/2014/main" val="2104116236"/>
                    </a:ext>
                  </a:extLst>
                </a:gridCol>
                <a:gridCol w="576072">
                  <a:extLst>
                    <a:ext uri="{9D8B030D-6E8A-4147-A177-3AD203B41FA5}">
                      <a16:colId xmlns:a16="http://schemas.microsoft.com/office/drawing/2014/main" val="2912524533"/>
                    </a:ext>
                  </a:extLst>
                </a:gridCol>
                <a:gridCol w="576072">
                  <a:extLst>
                    <a:ext uri="{9D8B030D-6E8A-4147-A177-3AD203B41FA5}">
                      <a16:colId xmlns:a16="http://schemas.microsoft.com/office/drawing/2014/main" val="1066814776"/>
                    </a:ext>
                  </a:extLst>
                </a:gridCol>
                <a:gridCol w="576072">
                  <a:extLst>
                    <a:ext uri="{9D8B030D-6E8A-4147-A177-3AD203B41FA5}">
                      <a16:colId xmlns:a16="http://schemas.microsoft.com/office/drawing/2014/main" val="1618631321"/>
                    </a:ext>
                  </a:extLst>
                </a:gridCol>
                <a:gridCol w="576072">
                  <a:extLst>
                    <a:ext uri="{9D8B030D-6E8A-4147-A177-3AD203B41FA5}">
                      <a16:colId xmlns:a16="http://schemas.microsoft.com/office/drawing/2014/main" val="11510904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862690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Thai PBS - 2024-11-23 16:31:05</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https://quintly-eu-image-storage.s3.amazonaws.com/0adedb716f3db04d08cbd9d38524ba0f/ccae615b1788382f73111c5bd9abf6c2.jpg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ช่วงนี้กระแสสัตว์โลกมาแรงอย่างมาก ไม่ว่าจะ #ฮิปโปแคระ แม้กระทั่ง #เสือ ก็ยังไม่เว้น เรื่องนี้เลยจะพาไปดูลูกหมีสีน้ำตาล ชื่อว่าเด็กชาย </a:t>
                      </a:r>
                      <a:r>
                        <a:rPr kumimoji="0" lang="en-US" sz="1000" b="0" i="0" u="none" strike="noStrike" kern="1200" cap="none" spc="0" normalizeH="0" baseline="0" noProof="0">
                          <a:ln>
                            <a:noFill/>
                          </a:ln>
                          <a:solidFill>
                            <a:prstClr val="black"/>
                          </a:solidFill>
                          <a:effectLst/>
                          <a:uLnTx/>
                          <a:uFillTx/>
                          <a:latin typeface="Calibri"/>
                          <a:ea typeface="+mn-ea"/>
                          <a:cs typeface="+mn-cs"/>
                        </a:rPr>
                        <a:t>Jun Jun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อายุ 10 เดือน สมาชิกของสวนสัตว์ #เซี่ยงไฮ้ ใน #จีน ที่ช่วงนี้ถูกอกถูกใจชาวจีนไม่น้อย #สีสันทันโลก #</a:t>
                      </a:r>
                      <a:r>
                        <a:rPr kumimoji="0" lang="en-US" sz="1000" b="0" i="0" u="none" strike="noStrike" kern="1200" cap="none" spc="0" normalizeH="0" baseline="0" noProof="0">
                          <a:ln>
                            <a:noFill/>
                          </a:ln>
                          <a:solidFill>
                            <a:prstClr val="black"/>
                          </a:solidFill>
                          <a:effectLst/>
                          <a:uLnTx/>
                          <a:uFillTx/>
                          <a:latin typeface="Calibri"/>
                          <a:ea typeface="+mn-ea"/>
                          <a:cs typeface="+mn-cs"/>
                        </a:rPr>
                        <a:t>ThaiPBS #Reels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ข่าวต่างประเทศ
🎬 ชมคลิปที่ </a:t>
                      </a:r>
                      <a:r>
                        <a:rPr kumimoji="0" lang="en-US" sz="1000" b="0" i="0" u="none" strike="noStrike" kern="1200" cap="none" spc="0" normalizeH="0" baseline="0" noProof="0">
                          <a:ln>
                            <a:noFill/>
                          </a:ln>
                          <a:solidFill>
                            <a:prstClr val="black"/>
                          </a:solidFill>
                          <a:effectLst/>
                          <a:uLnTx/>
                          <a:uFillTx/>
                          <a:latin typeface="Calibri"/>
                          <a:ea typeface="+mn-ea"/>
                          <a:cs typeface="+mn-cs"/>
                        </a:rPr>
                        <a:t>www.thaipbs.or.th/program/SeeSanTunLoke/episodes/105230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13613</a:t>
                      </a:r>
                    </a:p>
                  </a:txBody>
                  <a:tcPr/>
                </a:tc>
                <a:extLst>
                  <a:ext uri="{0D108BD9-81ED-4DB2-BD59-A6C34878D82A}">
                    <a16:rowId xmlns:a16="http://schemas.microsoft.com/office/drawing/2014/main" val="4032345106"/>
                  </a:ext>
                </a:extLst>
              </a:tr>
            </a:tbl>
          </a:graphicData>
        </a:graphic>
      </p:graphicFrame>
      <p:sp>
        <p:nvSpPr>
          <p:cNvPr id="4" name="Text Placeholder 3">
            <a:extLst>
              <a:ext uri="{FF2B5EF4-FFF2-40B4-BE49-F238E27FC236}">
                <a16:creationId xmlns:a16="http://schemas.microsoft.com/office/drawing/2014/main" id="{E3107E60-3A8E-4BB0-9856-C235DD05C02B}"/>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39364617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16DD1-E948-411B-A822-D5539E72EC94}"/>
              </a:ext>
            </a:extLst>
          </p:cNvPr>
          <p:cNvSpPr>
            <a:spLocks noGrp="1"/>
          </p:cNvSpPr>
          <p:nvPr>
            <p:ph type="title"/>
          </p:nvPr>
        </p:nvSpPr>
        <p:spPr/>
        <p:txBody>
          <a:bodyPr/>
          <a:lstStyle/>
          <a:p>
            <a:r>
              <a:rPr lang="en-US"/>
              <a:t>Facebook Thai PBS Facebook Reels Overview | All profiles - 16 of 17</a:t>
            </a:r>
          </a:p>
        </p:txBody>
      </p:sp>
      <p:graphicFrame>
        <p:nvGraphicFramePr>
          <p:cNvPr id="5" name="Table Placeholder 4">
            <a:extLst>
              <a:ext uri="{FF2B5EF4-FFF2-40B4-BE49-F238E27FC236}">
                <a16:creationId xmlns:a16="http://schemas.microsoft.com/office/drawing/2014/main" id="{718BB071-F0C8-4A76-B28A-92B80AF8065C}"/>
              </a:ext>
            </a:extLst>
          </p:cNvPr>
          <p:cNvGraphicFramePr>
            <a:graphicFrameLocks noGrp="1"/>
          </p:cNvGraphicFramePr>
          <p:nvPr>
            <p:ph type="tbl" sz="quarter" idx="13"/>
            <p:extLst>
              <p:ext uri="{D42A27DB-BD31-4B8C-83A1-F6EECF244321}">
                <p14:modId xmlns:p14="http://schemas.microsoft.com/office/powerpoint/2010/main" val="15734002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306244090"/>
                    </a:ext>
                  </a:extLst>
                </a:gridCol>
                <a:gridCol w="1645920">
                  <a:extLst>
                    <a:ext uri="{9D8B030D-6E8A-4147-A177-3AD203B41FA5}">
                      <a16:colId xmlns:a16="http://schemas.microsoft.com/office/drawing/2014/main" val="4241279137"/>
                    </a:ext>
                  </a:extLst>
                </a:gridCol>
                <a:gridCol w="1152144">
                  <a:extLst>
                    <a:ext uri="{9D8B030D-6E8A-4147-A177-3AD203B41FA5}">
                      <a16:colId xmlns:a16="http://schemas.microsoft.com/office/drawing/2014/main" val="2821130849"/>
                    </a:ext>
                  </a:extLst>
                </a:gridCol>
                <a:gridCol w="576072">
                  <a:extLst>
                    <a:ext uri="{9D8B030D-6E8A-4147-A177-3AD203B41FA5}">
                      <a16:colId xmlns:a16="http://schemas.microsoft.com/office/drawing/2014/main" val="3288880654"/>
                    </a:ext>
                  </a:extLst>
                </a:gridCol>
                <a:gridCol w="576072">
                  <a:extLst>
                    <a:ext uri="{9D8B030D-6E8A-4147-A177-3AD203B41FA5}">
                      <a16:colId xmlns:a16="http://schemas.microsoft.com/office/drawing/2014/main" val="18755754"/>
                    </a:ext>
                  </a:extLst>
                </a:gridCol>
                <a:gridCol w="576072">
                  <a:extLst>
                    <a:ext uri="{9D8B030D-6E8A-4147-A177-3AD203B41FA5}">
                      <a16:colId xmlns:a16="http://schemas.microsoft.com/office/drawing/2014/main" val="3061441934"/>
                    </a:ext>
                  </a:extLst>
                </a:gridCol>
                <a:gridCol w="576072">
                  <a:extLst>
                    <a:ext uri="{9D8B030D-6E8A-4147-A177-3AD203B41FA5}">
                      <a16:colId xmlns:a16="http://schemas.microsoft.com/office/drawing/2014/main" val="2401534005"/>
                    </a:ext>
                  </a:extLst>
                </a:gridCol>
                <a:gridCol w="576072">
                  <a:extLst>
                    <a:ext uri="{9D8B030D-6E8A-4147-A177-3AD203B41FA5}">
                      <a16:colId xmlns:a16="http://schemas.microsoft.com/office/drawing/2014/main" val="2845554221"/>
                    </a:ext>
                  </a:extLst>
                </a:gridCol>
                <a:gridCol w="576072">
                  <a:extLst>
                    <a:ext uri="{9D8B030D-6E8A-4147-A177-3AD203B41FA5}">
                      <a16:colId xmlns:a16="http://schemas.microsoft.com/office/drawing/2014/main" val="3344299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1691604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Thai PBS - 2024-11-23 16:00:34</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https://quintly-eu-image-storage.s3.amazonaws.com/0adedb716f3db04d08cbd9d38524ba0f/5119d0ed64db510da3bc2b95e9951293.jpg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ท้องฟ้าเหนือเมืองตองยี #รัฐฉาน ของ #เมียนมา สว่างไสวไปด้วยแสงสีเหลืองทอง หลัง #โคมลอย หลายร้อยลูกถูกปล่อยขึ้นสู่ท้องฟ้า ในพิธีเปิดเทศกาล "ตาซองไดง์" (</a:t>
                      </a:r>
                      <a:r>
                        <a:rPr kumimoji="0" lang="en-US" sz="1000" b="0" i="0" u="none" strike="noStrike" kern="1200" cap="none" spc="0" normalizeH="0" baseline="0" noProof="0">
                          <a:ln>
                            <a:noFill/>
                          </a:ln>
                          <a:solidFill>
                            <a:prstClr val="black"/>
                          </a:solidFill>
                          <a:effectLst/>
                          <a:uLnTx/>
                          <a:uFillTx/>
                          <a:latin typeface="Calibri"/>
                          <a:ea typeface="+mn-ea"/>
                          <a:cs typeface="+mn-cs"/>
                        </a:rPr>
                        <a:t>Tazaungdaing light festival)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หรือ เทศกาลแห่งแสง เทศกาลประจำปีที่เป็นสัญลักษณ์การสิ้นสุดฤดูฝน #สีสันทันโลก #</a:t>
                      </a:r>
                      <a:r>
                        <a:rPr kumimoji="0" lang="en-US" sz="1000" b="0" i="0" u="none" strike="noStrike" kern="1200" cap="none" spc="0" normalizeH="0" baseline="0" noProof="0">
                          <a:ln>
                            <a:noFill/>
                          </a:ln>
                          <a:solidFill>
                            <a:prstClr val="black"/>
                          </a:solidFill>
                          <a:effectLst/>
                          <a:uLnTx/>
                          <a:uFillTx/>
                          <a:latin typeface="Calibri"/>
                          <a:ea typeface="+mn-ea"/>
                          <a:cs typeface="+mn-cs"/>
                        </a:rPr>
                        <a:t>ThaiPBS #Reels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ข่าวต่างประเทศ
🎬 ชมคลิปที่ </a:t>
                      </a:r>
                      <a:r>
                        <a:rPr kumimoji="0" lang="en-US" sz="1000" b="0" i="0" u="none" strike="noStrike" kern="1200" cap="none" spc="0" normalizeH="0" baseline="0" noProof="0">
                          <a:ln>
                            <a:noFill/>
                          </a:ln>
                          <a:solidFill>
                            <a:prstClr val="black"/>
                          </a:solidFill>
                          <a:effectLst/>
                          <a:uLnTx/>
                          <a:uFillTx/>
                          <a:latin typeface="Calibri"/>
                          <a:ea typeface="+mn-ea"/>
                          <a:cs typeface="+mn-cs"/>
                        </a:rPr>
                        <a:t>www.thaipbs.or.th/program/SeeSanTunLoke/episodes/105230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7277</a:t>
                      </a:r>
                    </a:p>
                  </a:txBody>
                  <a:tcPr/>
                </a:tc>
                <a:extLst>
                  <a:ext uri="{0D108BD9-81ED-4DB2-BD59-A6C34878D82A}">
                    <a16:rowId xmlns:a16="http://schemas.microsoft.com/office/drawing/2014/main" val="4251763751"/>
                  </a:ext>
                </a:extLst>
              </a:tr>
            </a:tbl>
          </a:graphicData>
        </a:graphic>
      </p:graphicFrame>
      <p:sp>
        <p:nvSpPr>
          <p:cNvPr id="4" name="Text Placeholder 3">
            <a:extLst>
              <a:ext uri="{FF2B5EF4-FFF2-40B4-BE49-F238E27FC236}">
                <a16:creationId xmlns:a16="http://schemas.microsoft.com/office/drawing/2014/main" id="{FDB5435E-7391-46B5-9034-3BEE73B51801}"/>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132047989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7F4C5-0951-4466-82BC-2467491FBD79}"/>
              </a:ext>
            </a:extLst>
          </p:cNvPr>
          <p:cNvSpPr>
            <a:spLocks noGrp="1"/>
          </p:cNvSpPr>
          <p:nvPr>
            <p:ph type="title"/>
          </p:nvPr>
        </p:nvSpPr>
        <p:spPr/>
        <p:txBody>
          <a:bodyPr/>
          <a:lstStyle/>
          <a:p>
            <a:r>
              <a:rPr lang="en-US"/>
              <a:t>Facebook Thai PBS Facebook Reels Overview | All profiles - 17 of 17</a:t>
            </a:r>
          </a:p>
        </p:txBody>
      </p:sp>
      <p:graphicFrame>
        <p:nvGraphicFramePr>
          <p:cNvPr id="5" name="Table Placeholder 4">
            <a:extLst>
              <a:ext uri="{FF2B5EF4-FFF2-40B4-BE49-F238E27FC236}">
                <a16:creationId xmlns:a16="http://schemas.microsoft.com/office/drawing/2014/main" id="{834B37E0-734F-423A-BF87-38E984E89F8F}"/>
              </a:ext>
            </a:extLst>
          </p:cNvPr>
          <p:cNvGraphicFramePr>
            <a:graphicFrameLocks noGrp="1"/>
          </p:cNvGraphicFramePr>
          <p:nvPr>
            <p:ph type="tbl" sz="quarter" idx="13"/>
            <p:extLst>
              <p:ext uri="{D42A27DB-BD31-4B8C-83A1-F6EECF244321}">
                <p14:modId xmlns:p14="http://schemas.microsoft.com/office/powerpoint/2010/main" val="50346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216330171"/>
                    </a:ext>
                  </a:extLst>
                </a:gridCol>
                <a:gridCol w="1645920">
                  <a:extLst>
                    <a:ext uri="{9D8B030D-6E8A-4147-A177-3AD203B41FA5}">
                      <a16:colId xmlns:a16="http://schemas.microsoft.com/office/drawing/2014/main" val="575924616"/>
                    </a:ext>
                  </a:extLst>
                </a:gridCol>
                <a:gridCol w="1152144">
                  <a:extLst>
                    <a:ext uri="{9D8B030D-6E8A-4147-A177-3AD203B41FA5}">
                      <a16:colId xmlns:a16="http://schemas.microsoft.com/office/drawing/2014/main" val="2027431571"/>
                    </a:ext>
                  </a:extLst>
                </a:gridCol>
                <a:gridCol w="576072">
                  <a:extLst>
                    <a:ext uri="{9D8B030D-6E8A-4147-A177-3AD203B41FA5}">
                      <a16:colId xmlns:a16="http://schemas.microsoft.com/office/drawing/2014/main" val="3380564749"/>
                    </a:ext>
                  </a:extLst>
                </a:gridCol>
                <a:gridCol w="576072">
                  <a:extLst>
                    <a:ext uri="{9D8B030D-6E8A-4147-A177-3AD203B41FA5}">
                      <a16:colId xmlns:a16="http://schemas.microsoft.com/office/drawing/2014/main" val="3823144466"/>
                    </a:ext>
                  </a:extLst>
                </a:gridCol>
                <a:gridCol w="576072">
                  <a:extLst>
                    <a:ext uri="{9D8B030D-6E8A-4147-A177-3AD203B41FA5}">
                      <a16:colId xmlns:a16="http://schemas.microsoft.com/office/drawing/2014/main" val="2816548090"/>
                    </a:ext>
                  </a:extLst>
                </a:gridCol>
                <a:gridCol w="576072">
                  <a:extLst>
                    <a:ext uri="{9D8B030D-6E8A-4147-A177-3AD203B41FA5}">
                      <a16:colId xmlns:a16="http://schemas.microsoft.com/office/drawing/2014/main" val="3956832926"/>
                    </a:ext>
                  </a:extLst>
                </a:gridCol>
                <a:gridCol w="576072">
                  <a:extLst>
                    <a:ext uri="{9D8B030D-6E8A-4147-A177-3AD203B41FA5}">
                      <a16:colId xmlns:a16="http://schemas.microsoft.com/office/drawing/2014/main" val="2650235383"/>
                    </a:ext>
                  </a:extLst>
                </a:gridCol>
                <a:gridCol w="576072">
                  <a:extLst>
                    <a:ext uri="{9D8B030D-6E8A-4147-A177-3AD203B41FA5}">
                      <a16:colId xmlns:a16="http://schemas.microsoft.com/office/drawing/2014/main" val="38787931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3273690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Thai PBS - 2024-11-23 15:45:46</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https://quintly-eu-image-storage.s3.amazonaws.com/0adedb716f3db04d08cbd9d38524ba0f/eeaabbf7af0d910212d464c1b9cd1cb5.jpg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#เอวา #เสือโคร่ง เพศเมียปลุกกระแสท่องเที่ยว #เชียงใหม่  ทำให้มีนักท่องเที่ยวแห่เข้าชมความแบ๊วเพิ่มขึ้นกว่าเท่าตัว 1,500 คน / วัน  ตรงข้ามกับบุคลิกของเสือโคร่ง กลายเป็นขวัญใจของประชาชนในเวลานี้ #</a:t>
                      </a:r>
                      <a:r>
                        <a:rPr kumimoji="0" lang="en-US" sz="1000" b="0" i="0" u="none" strike="noStrike" kern="1200" cap="none" spc="0" normalizeH="0" baseline="0" noProof="0">
                          <a:ln>
                            <a:noFill/>
                          </a:ln>
                          <a:solidFill>
                            <a:prstClr val="black"/>
                          </a:solidFill>
                          <a:effectLst/>
                          <a:uLnTx/>
                          <a:uFillTx/>
                          <a:latin typeface="Calibri"/>
                          <a:ea typeface="+mn-ea"/>
                          <a:cs typeface="+mn-cs"/>
                        </a:rPr>
                        <a:t>ThaiPBS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ข่าวไทยพีบีเอส #ข่าวที่คุณวางใจ #ข่าวค่ำ #สวนสัตว์</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13508</a:t>
                      </a:r>
                    </a:p>
                  </a:txBody>
                  <a:tcPr/>
                </a:tc>
                <a:extLst>
                  <a:ext uri="{0D108BD9-81ED-4DB2-BD59-A6C34878D82A}">
                    <a16:rowId xmlns:a16="http://schemas.microsoft.com/office/drawing/2014/main" val="3264171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Thai PBS - 2024-11-23 14:46:05</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https://quintly-eu-image-storage.s3.amazonaws.com/0adedb716f3db04d08cbd9d38524ba0f/eb2b939996347cefc7425ef69fee674f.jpg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เปิดใจพี่เลี้ยง #น้องเอวา #เสือเชียงใหม่ ขอบคุณและดีใจที่มี </a:t>
                      </a:r>
                      <a:r>
                        <a:rPr kumimoji="0" lang="en-US" sz="1000" b="0" i="0" u="none" strike="noStrike" kern="1200" cap="none" spc="0" normalizeH="0" baseline="0" noProof="0">
                          <a:ln>
                            <a:noFill/>
                          </a:ln>
                          <a:solidFill>
                            <a:prstClr val="black"/>
                          </a:solidFill>
                          <a:effectLst/>
                          <a:uLnTx/>
                          <a:uFillTx/>
                          <a:latin typeface="Calibri"/>
                          <a:ea typeface="+mn-ea"/>
                          <a:cs typeface="+mn-cs"/>
                        </a:rPr>
                        <a:t>FC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มาเยอะ ย้ำแม้ #เอวา จะถูกฝึกมาอย่างดี แต่ก็มีความอันตรายอยู่ ดังนั้น นักท่องเที่ยวต้องปฏิบัติตามที่เจ้าหน้าที่แนะนำอย่างเคร่งครัด #ชั่วโมงข่าวเสาร์อาทิตย์ #</a:t>
                      </a:r>
                      <a:r>
                        <a:rPr kumimoji="0" lang="en-US" sz="1000" b="0" i="0" u="none" strike="noStrike" kern="1200" cap="none" spc="0" normalizeH="0" baseline="0" noProof="0">
                          <a:ln>
                            <a:noFill/>
                          </a:ln>
                          <a:solidFill>
                            <a:prstClr val="black"/>
                          </a:solidFill>
                          <a:effectLst/>
                          <a:uLnTx/>
                          <a:uFillTx/>
                          <a:latin typeface="Calibri"/>
                          <a:ea typeface="+mn-ea"/>
                          <a:cs typeface="+mn-cs"/>
                        </a:rPr>
                        <a:t>ThaiPBS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ข่าวไทยพีบีเอส #ข่าวที่คุณวางใจ</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12996</a:t>
                      </a:r>
                    </a:p>
                  </a:txBody>
                  <a:tcPr/>
                </a:tc>
                <a:extLst>
                  <a:ext uri="{0D108BD9-81ED-4DB2-BD59-A6C34878D82A}">
                    <a16:rowId xmlns:a16="http://schemas.microsoft.com/office/drawing/2014/main" val="4193463723"/>
                  </a:ext>
                </a:extLst>
              </a:tr>
            </a:tbl>
          </a:graphicData>
        </a:graphic>
      </p:graphicFrame>
      <p:sp>
        <p:nvSpPr>
          <p:cNvPr id="4" name="Text Placeholder 3">
            <a:extLst>
              <a:ext uri="{FF2B5EF4-FFF2-40B4-BE49-F238E27FC236}">
                <a16:creationId xmlns:a16="http://schemas.microsoft.com/office/drawing/2014/main" id="{7FB2E130-8DF6-485F-B7B2-733808446AAF}"/>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151792055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4F132-BBEE-495D-94D3-3580B2B1462D}"/>
              </a:ext>
            </a:extLst>
          </p:cNvPr>
          <p:cNvSpPr>
            <a:spLocks noGrp="1"/>
          </p:cNvSpPr>
          <p:nvPr>
            <p:ph type="title"/>
          </p:nvPr>
        </p:nvSpPr>
        <p:spPr/>
        <p:txBody>
          <a:bodyPr/>
          <a:lstStyle/>
          <a:p>
            <a:r>
              <a:rPr lang="en-US"/>
              <a:t>Instagram Thai PBS Instagram Overview | All profiles - 1 of 21</a:t>
            </a:r>
          </a:p>
        </p:txBody>
      </p:sp>
      <p:graphicFrame>
        <p:nvGraphicFramePr>
          <p:cNvPr id="5" name="Table Placeholder 4">
            <a:extLst>
              <a:ext uri="{FF2B5EF4-FFF2-40B4-BE49-F238E27FC236}">
                <a16:creationId xmlns:a16="http://schemas.microsoft.com/office/drawing/2014/main" id="{75E74339-6710-4079-8052-10E861E5F5FB}"/>
              </a:ext>
            </a:extLst>
          </p:cNvPr>
          <p:cNvGraphicFramePr>
            <a:graphicFrameLocks noGrp="1"/>
          </p:cNvGraphicFramePr>
          <p:nvPr>
            <p:ph type="tbl" sz="quarter" idx="13"/>
            <p:extLst>
              <p:ext uri="{D42A27DB-BD31-4B8C-83A1-F6EECF244321}">
                <p14:modId xmlns:p14="http://schemas.microsoft.com/office/powerpoint/2010/main" val="1971480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217029477"/>
                    </a:ext>
                  </a:extLst>
                </a:gridCol>
                <a:gridCol w="1069848">
                  <a:extLst>
                    <a:ext uri="{9D8B030D-6E8A-4147-A177-3AD203B41FA5}">
                      <a16:colId xmlns:a16="http://schemas.microsoft.com/office/drawing/2014/main" val="3709369907"/>
                    </a:ext>
                  </a:extLst>
                </a:gridCol>
                <a:gridCol w="493776">
                  <a:extLst>
                    <a:ext uri="{9D8B030D-6E8A-4147-A177-3AD203B41FA5}">
                      <a16:colId xmlns:a16="http://schemas.microsoft.com/office/drawing/2014/main" val="4179436213"/>
                    </a:ext>
                  </a:extLst>
                </a:gridCol>
                <a:gridCol w="493776">
                  <a:extLst>
                    <a:ext uri="{9D8B030D-6E8A-4147-A177-3AD203B41FA5}">
                      <a16:colId xmlns:a16="http://schemas.microsoft.com/office/drawing/2014/main" val="3168014371"/>
                    </a:ext>
                  </a:extLst>
                </a:gridCol>
                <a:gridCol w="493776">
                  <a:extLst>
                    <a:ext uri="{9D8B030D-6E8A-4147-A177-3AD203B41FA5}">
                      <a16:colId xmlns:a16="http://schemas.microsoft.com/office/drawing/2014/main" val="2126935042"/>
                    </a:ext>
                  </a:extLst>
                </a:gridCol>
                <a:gridCol w="493776">
                  <a:extLst>
                    <a:ext uri="{9D8B030D-6E8A-4147-A177-3AD203B41FA5}">
                      <a16:colId xmlns:a16="http://schemas.microsoft.com/office/drawing/2014/main" val="2110477669"/>
                    </a:ext>
                  </a:extLst>
                </a:gridCol>
                <a:gridCol w="493776">
                  <a:extLst>
                    <a:ext uri="{9D8B030D-6E8A-4147-A177-3AD203B41FA5}">
                      <a16:colId xmlns:a16="http://schemas.microsoft.com/office/drawing/2014/main" val="1094609330"/>
                    </a:ext>
                  </a:extLst>
                </a:gridCol>
                <a:gridCol w="493776">
                  <a:extLst>
                    <a:ext uri="{9D8B030D-6E8A-4147-A177-3AD203B41FA5}">
                      <a16:colId xmlns:a16="http://schemas.microsoft.com/office/drawing/2014/main" val="3883143694"/>
                    </a:ext>
                  </a:extLst>
                </a:gridCol>
                <a:gridCol w="493776">
                  <a:extLst>
                    <a:ext uri="{9D8B030D-6E8A-4147-A177-3AD203B41FA5}">
                      <a16:colId xmlns:a16="http://schemas.microsoft.com/office/drawing/2014/main" val="1171510444"/>
                    </a:ext>
                  </a:extLst>
                </a:gridCol>
                <a:gridCol w="493776">
                  <a:extLst>
                    <a:ext uri="{9D8B030D-6E8A-4147-A177-3AD203B41FA5}">
                      <a16:colId xmlns:a16="http://schemas.microsoft.com/office/drawing/2014/main" val="894677805"/>
                    </a:ext>
                  </a:extLst>
                </a:gridCol>
                <a:gridCol w="493776">
                  <a:extLst>
                    <a:ext uri="{9D8B030D-6E8A-4147-A177-3AD203B41FA5}">
                      <a16:colId xmlns:a16="http://schemas.microsoft.com/office/drawing/2014/main" val="2458261243"/>
                    </a:ext>
                  </a:extLst>
                </a:gridCol>
                <a:gridCol w="493776">
                  <a:extLst>
                    <a:ext uri="{9D8B030D-6E8A-4147-A177-3AD203B41FA5}">
                      <a16:colId xmlns:a16="http://schemas.microsoft.com/office/drawing/2014/main" val="1725135381"/>
                    </a:ext>
                  </a:extLst>
                </a:gridCol>
                <a:gridCol w="493776">
                  <a:extLst>
                    <a:ext uri="{9D8B030D-6E8A-4147-A177-3AD203B41FA5}">
                      <a16:colId xmlns:a16="http://schemas.microsoft.com/office/drawing/2014/main" val="30849283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Reel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83403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thaipbs - 2024-11-24 22:03:23</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วันนี้ (24 พ.ย. 67) #ทักษิณ ชินวัตร โฟนอินหลังรู้ผลเลือกตั้งนายก อบจ.อุดรธานี โดยนายศราวุธ เพชรพนมพร ผู้สมัครจากพรรคเพื่อไทย คะแนนนำลิ่ว และทิ้งห่างคู่แข่งประมาณ 5 หมื่นกว่าคะแนน หลังนับผลไปแล้วมากกว่า 65% #ข่าวไทยพีบีเอส #ข่าวที่คุณวางใจ #</a:t>
                      </a:r>
                      <a:r>
                        <a:rPr kumimoji="0" lang="en-US" sz="1000" b="0" i="0" u="none" strike="noStrike" kern="1200" cap="none" spc="0" normalizeH="0" baseline="0" noProof="0">
                          <a:ln>
                            <a:noFill/>
                          </a:ln>
                          <a:solidFill>
                            <a:prstClr val="black"/>
                          </a:solidFill>
                          <a:effectLst/>
                          <a:uLnTx/>
                          <a:uFillTx/>
                          <a:latin typeface="Calibri"/>
                          <a:ea typeface="+mn-ea"/>
                          <a:cs typeface="+mn-cs"/>
                        </a:rPr>
                        <a:t>ThaiPBS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https://quintly-eu-image-storage.s3.amazonaws.com/535777cf70b2c4a8ec42db7b0584aa89/9b9007eca88adba65e495c7d734f56f5.jpg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25.11.2024 07:26:08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2800</a:t>
                      </a:r>
                    </a:p>
                  </a:txBody>
                  <a:tcPr/>
                </a:tc>
                <a:extLst>
                  <a:ext uri="{0D108BD9-81ED-4DB2-BD59-A6C34878D82A}">
                    <a16:rowId xmlns:a16="http://schemas.microsoft.com/office/drawing/2014/main" val="18983400"/>
                  </a:ext>
                </a:extLst>
              </a:tr>
            </a:tbl>
          </a:graphicData>
        </a:graphic>
      </p:graphicFrame>
      <p:sp>
        <p:nvSpPr>
          <p:cNvPr id="4" name="Text Placeholder 3">
            <a:extLst>
              <a:ext uri="{FF2B5EF4-FFF2-40B4-BE49-F238E27FC236}">
                <a16:creationId xmlns:a16="http://schemas.microsoft.com/office/drawing/2014/main" id="{6065D66A-A62E-4794-9A3F-F19FD8C363AD}"/>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293585616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B1393-2E92-4061-B070-BD18643E5A1A}"/>
              </a:ext>
            </a:extLst>
          </p:cNvPr>
          <p:cNvSpPr>
            <a:spLocks noGrp="1"/>
          </p:cNvSpPr>
          <p:nvPr>
            <p:ph type="title"/>
          </p:nvPr>
        </p:nvSpPr>
        <p:spPr/>
        <p:txBody>
          <a:bodyPr/>
          <a:lstStyle/>
          <a:p>
            <a:r>
              <a:rPr lang="en-US"/>
              <a:t>Instagram Thai PBS Instagram Overview | All profiles - 2 of 21</a:t>
            </a:r>
          </a:p>
        </p:txBody>
      </p:sp>
      <p:graphicFrame>
        <p:nvGraphicFramePr>
          <p:cNvPr id="5" name="Table Placeholder 4">
            <a:extLst>
              <a:ext uri="{FF2B5EF4-FFF2-40B4-BE49-F238E27FC236}">
                <a16:creationId xmlns:a16="http://schemas.microsoft.com/office/drawing/2014/main" id="{8560B22E-638B-4BDC-9844-7C088F4EA0E4}"/>
              </a:ext>
            </a:extLst>
          </p:cNvPr>
          <p:cNvGraphicFramePr>
            <a:graphicFrameLocks noGrp="1"/>
          </p:cNvGraphicFramePr>
          <p:nvPr>
            <p:ph type="tbl" sz="quarter" idx="13"/>
            <p:extLst>
              <p:ext uri="{D42A27DB-BD31-4B8C-83A1-F6EECF244321}">
                <p14:modId xmlns:p14="http://schemas.microsoft.com/office/powerpoint/2010/main" val="21524656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092902706"/>
                    </a:ext>
                  </a:extLst>
                </a:gridCol>
                <a:gridCol w="1069848">
                  <a:extLst>
                    <a:ext uri="{9D8B030D-6E8A-4147-A177-3AD203B41FA5}">
                      <a16:colId xmlns:a16="http://schemas.microsoft.com/office/drawing/2014/main" val="557508592"/>
                    </a:ext>
                  </a:extLst>
                </a:gridCol>
                <a:gridCol w="493776">
                  <a:extLst>
                    <a:ext uri="{9D8B030D-6E8A-4147-A177-3AD203B41FA5}">
                      <a16:colId xmlns:a16="http://schemas.microsoft.com/office/drawing/2014/main" val="4008588769"/>
                    </a:ext>
                  </a:extLst>
                </a:gridCol>
                <a:gridCol w="493776">
                  <a:extLst>
                    <a:ext uri="{9D8B030D-6E8A-4147-A177-3AD203B41FA5}">
                      <a16:colId xmlns:a16="http://schemas.microsoft.com/office/drawing/2014/main" val="724567942"/>
                    </a:ext>
                  </a:extLst>
                </a:gridCol>
                <a:gridCol w="493776">
                  <a:extLst>
                    <a:ext uri="{9D8B030D-6E8A-4147-A177-3AD203B41FA5}">
                      <a16:colId xmlns:a16="http://schemas.microsoft.com/office/drawing/2014/main" val="58127626"/>
                    </a:ext>
                  </a:extLst>
                </a:gridCol>
                <a:gridCol w="493776">
                  <a:extLst>
                    <a:ext uri="{9D8B030D-6E8A-4147-A177-3AD203B41FA5}">
                      <a16:colId xmlns:a16="http://schemas.microsoft.com/office/drawing/2014/main" val="3145349307"/>
                    </a:ext>
                  </a:extLst>
                </a:gridCol>
                <a:gridCol w="493776">
                  <a:extLst>
                    <a:ext uri="{9D8B030D-6E8A-4147-A177-3AD203B41FA5}">
                      <a16:colId xmlns:a16="http://schemas.microsoft.com/office/drawing/2014/main" val="1938894932"/>
                    </a:ext>
                  </a:extLst>
                </a:gridCol>
                <a:gridCol w="493776">
                  <a:extLst>
                    <a:ext uri="{9D8B030D-6E8A-4147-A177-3AD203B41FA5}">
                      <a16:colId xmlns:a16="http://schemas.microsoft.com/office/drawing/2014/main" val="142311613"/>
                    </a:ext>
                  </a:extLst>
                </a:gridCol>
                <a:gridCol w="493776">
                  <a:extLst>
                    <a:ext uri="{9D8B030D-6E8A-4147-A177-3AD203B41FA5}">
                      <a16:colId xmlns:a16="http://schemas.microsoft.com/office/drawing/2014/main" val="2566683217"/>
                    </a:ext>
                  </a:extLst>
                </a:gridCol>
                <a:gridCol w="493776">
                  <a:extLst>
                    <a:ext uri="{9D8B030D-6E8A-4147-A177-3AD203B41FA5}">
                      <a16:colId xmlns:a16="http://schemas.microsoft.com/office/drawing/2014/main" val="1483885710"/>
                    </a:ext>
                  </a:extLst>
                </a:gridCol>
                <a:gridCol w="493776">
                  <a:extLst>
                    <a:ext uri="{9D8B030D-6E8A-4147-A177-3AD203B41FA5}">
                      <a16:colId xmlns:a16="http://schemas.microsoft.com/office/drawing/2014/main" val="3730110906"/>
                    </a:ext>
                  </a:extLst>
                </a:gridCol>
                <a:gridCol w="493776">
                  <a:extLst>
                    <a:ext uri="{9D8B030D-6E8A-4147-A177-3AD203B41FA5}">
                      <a16:colId xmlns:a16="http://schemas.microsoft.com/office/drawing/2014/main" val="1712852308"/>
                    </a:ext>
                  </a:extLst>
                </a:gridCol>
                <a:gridCol w="493776">
                  <a:extLst>
                    <a:ext uri="{9D8B030D-6E8A-4147-A177-3AD203B41FA5}">
                      <a16:colId xmlns:a16="http://schemas.microsoft.com/office/drawing/2014/main" val="684631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Reel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296077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thaipbs - 2024-11-24 21:40:07</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สนธิ” ชี้การเมืองใกล้สุกงอม-พร้อมลงถนน | ข่าวค่ำ
วันนี้ (24 พ.ย. 67) นายสนธิ ลิ้มทองกุล อดีตแกนนำกลุ่มพันธมิตรประชาชนเพื่อประชาธิปไตย เปิดเวทีเสวนา “ความจริงมีหนึ่งเดียวเพื่อชาติ" ชี้ว่า ประเทศไทยในรอบ 10 ปีที่ผ่านมา ไม่ว่าจะเป็นรัฐบาลการเมือง หรือรัฐบาลทหาร ต่างมีปัญหาที่ประชาชนต้องอดทนมาตลอด และไม่มีรัฐบาลใดสามารถแก้ไขได้ รวมถึงปัญหาความไม่เท่าเทียมของกระบวนการยุติธรรม
นายสนธิตั้งข้อสังเกตว่า ปมคดีที่ดินเขากระโดง และที่ดินอัลไพน์ มีการใช้อำนาจทางการเมืองของนักการเมือง โดยเฉพาะการเปิดดีลระหว่างพรรคเพื่อไทย และพรรคภูมิใจไทย
นายสนธิ ยังสะท้อนภาพการเมืองไทยในเวลานี้ใกล้สุกงอม และหากจำเป็นต้องลงถนนก็จะทำเป็นครั้งสุดท้ายในชีวิต แต่ขอพิจารณาตามสถานการณ์ พร้อมระบุว่า กำลังเรียบเรียงคำร้องเรียน ก่อนจะเดินทางเข้าพบ น.ส.แพทองธาร ชินวัตร นายกรัฐมนตรี เพื่อขอให้คำตอบเหล่านี้ให้ชัดเจน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ชมข่าวอื่น ๆ ใน #ข่าวค่ำ ได้ที่ </a:t>
                      </a:r>
                      <a:r>
                        <a:rPr kumimoji="0" lang="en-US" sz="1000" b="0" i="0" u="none" strike="noStrike" kern="1200" cap="none" spc="0" normalizeH="0" baseline="0" noProof="0">
                          <a:ln>
                            <a:noFill/>
                          </a:ln>
                          <a:solidFill>
                            <a:prstClr val="black"/>
                          </a:solidFill>
                          <a:effectLst/>
                          <a:uLnTx/>
                          <a:uFillTx/>
                          <a:latin typeface="Calibri"/>
                          <a:ea typeface="+mn-ea"/>
                          <a:cs typeface="+mn-cs"/>
                        </a:rPr>
                        <a:t>www.thaipbs.or.th/program/EveningNews/episodes/105122 
#ThaiPBS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ข่าวไทยพีบีเอส #ข่าวที่คุณวางใจ #สนธิลิ้มทองกุล</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https://quintly-eu-image-storage.s3.amazonaws.com/535777cf70b2c4a8ec42db7b0584aa89/695852ea5823a2f55ed624943e920468.jpg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25.11.2024 07:26:08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18122</a:t>
                      </a:r>
                    </a:p>
                  </a:txBody>
                  <a:tcPr/>
                </a:tc>
                <a:extLst>
                  <a:ext uri="{0D108BD9-81ED-4DB2-BD59-A6C34878D82A}">
                    <a16:rowId xmlns:a16="http://schemas.microsoft.com/office/drawing/2014/main" val="250661211"/>
                  </a:ext>
                </a:extLst>
              </a:tr>
            </a:tbl>
          </a:graphicData>
        </a:graphic>
      </p:graphicFrame>
      <p:sp>
        <p:nvSpPr>
          <p:cNvPr id="4" name="Text Placeholder 3">
            <a:extLst>
              <a:ext uri="{FF2B5EF4-FFF2-40B4-BE49-F238E27FC236}">
                <a16:creationId xmlns:a16="http://schemas.microsoft.com/office/drawing/2014/main" id="{B21D8095-DA4B-4436-A813-7B1CA231BF23}"/>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183750002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CBECD-D42E-4A2B-B5E5-DB059AFE53FE}"/>
              </a:ext>
            </a:extLst>
          </p:cNvPr>
          <p:cNvSpPr>
            <a:spLocks noGrp="1"/>
          </p:cNvSpPr>
          <p:nvPr>
            <p:ph type="title"/>
          </p:nvPr>
        </p:nvSpPr>
        <p:spPr/>
        <p:txBody>
          <a:bodyPr/>
          <a:lstStyle/>
          <a:p>
            <a:r>
              <a:rPr lang="en-US"/>
              <a:t>Instagram Thai PBS Instagram Overview | All profiles - 3 of 21</a:t>
            </a:r>
          </a:p>
        </p:txBody>
      </p:sp>
      <p:graphicFrame>
        <p:nvGraphicFramePr>
          <p:cNvPr id="5" name="Table Placeholder 4">
            <a:extLst>
              <a:ext uri="{FF2B5EF4-FFF2-40B4-BE49-F238E27FC236}">
                <a16:creationId xmlns:a16="http://schemas.microsoft.com/office/drawing/2014/main" id="{C52D0119-9FEB-4448-9D7F-DAB8C7BDDC24}"/>
              </a:ext>
            </a:extLst>
          </p:cNvPr>
          <p:cNvGraphicFramePr>
            <a:graphicFrameLocks noGrp="1"/>
          </p:cNvGraphicFramePr>
          <p:nvPr>
            <p:ph type="tbl" sz="quarter" idx="13"/>
            <p:extLst>
              <p:ext uri="{D42A27DB-BD31-4B8C-83A1-F6EECF244321}">
                <p14:modId xmlns:p14="http://schemas.microsoft.com/office/powerpoint/2010/main" val="31005359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735260020"/>
                    </a:ext>
                  </a:extLst>
                </a:gridCol>
                <a:gridCol w="1069848">
                  <a:extLst>
                    <a:ext uri="{9D8B030D-6E8A-4147-A177-3AD203B41FA5}">
                      <a16:colId xmlns:a16="http://schemas.microsoft.com/office/drawing/2014/main" val="3050532516"/>
                    </a:ext>
                  </a:extLst>
                </a:gridCol>
                <a:gridCol w="493776">
                  <a:extLst>
                    <a:ext uri="{9D8B030D-6E8A-4147-A177-3AD203B41FA5}">
                      <a16:colId xmlns:a16="http://schemas.microsoft.com/office/drawing/2014/main" val="621912125"/>
                    </a:ext>
                  </a:extLst>
                </a:gridCol>
                <a:gridCol w="493776">
                  <a:extLst>
                    <a:ext uri="{9D8B030D-6E8A-4147-A177-3AD203B41FA5}">
                      <a16:colId xmlns:a16="http://schemas.microsoft.com/office/drawing/2014/main" val="3450887182"/>
                    </a:ext>
                  </a:extLst>
                </a:gridCol>
                <a:gridCol w="493776">
                  <a:extLst>
                    <a:ext uri="{9D8B030D-6E8A-4147-A177-3AD203B41FA5}">
                      <a16:colId xmlns:a16="http://schemas.microsoft.com/office/drawing/2014/main" val="3979518546"/>
                    </a:ext>
                  </a:extLst>
                </a:gridCol>
                <a:gridCol w="493776">
                  <a:extLst>
                    <a:ext uri="{9D8B030D-6E8A-4147-A177-3AD203B41FA5}">
                      <a16:colId xmlns:a16="http://schemas.microsoft.com/office/drawing/2014/main" val="2200450382"/>
                    </a:ext>
                  </a:extLst>
                </a:gridCol>
                <a:gridCol w="493776">
                  <a:extLst>
                    <a:ext uri="{9D8B030D-6E8A-4147-A177-3AD203B41FA5}">
                      <a16:colId xmlns:a16="http://schemas.microsoft.com/office/drawing/2014/main" val="3668216540"/>
                    </a:ext>
                  </a:extLst>
                </a:gridCol>
                <a:gridCol w="493776">
                  <a:extLst>
                    <a:ext uri="{9D8B030D-6E8A-4147-A177-3AD203B41FA5}">
                      <a16:colId xmlns:a16="http://schemas.microsoft.com/office/drawing/2014/main" val="883717266"/>
                    </a:ext>
                  </a:extLst>
                </a:gridCol>
                <a:gridCol w="493776">
                  <a:extLst>
                    <a:ext uri="{9D8B030D-6E8A-4147-A177-3AD203B41FA5}">
                      <a16:colId xmlns:a16="http://schemas.microsoft.com/office/drawing/2014/main" val="243043210"/>
                    </a:ext>
                  </a:extLst>
                </a:gridCol>
                <a:gridCol w="493776">
                  <a:extLst>
                    <a:ext uri="{9D8B030D-6E8A-4147-A177-3AD203B41FA5}">
                      <a16:colId xmlns:a16="http://schemas.microsoft.com/office/drawing/2014/main" val="1970230763"/>
                    </a:ext>
                  </a:extLst>
                </a:gridCol>
                <a:gridCol w="493776">
                  <a:extLst>
                    <a:ext uri="{9D8B030D-6E8A-4147-A177-3AD203B41FA5}">
                      <a16:colId xmlns:a16="http://schemas.microsoft.com/office/drawing/2014/main" val="3946831426"/>
                    </a:ext>
                  </a:extLst>
                </a:gridCol>
                <a:gridCol w="493776">
                  <a:extLst>
                    <a:ext uri="{9D8B030D-6E8A-4147-A177-3AD203B41FA5}">
                      <a16:colId xmlns:a16="http://schemas.microsoft.com/office/drawing/2014/main" val="1672960360"/>
                    </a:ext>
                  </a:extLst>
                </a:gridCol>
                <a:gridCol w="493776">
                  <a:extLst>
                    <a:ext uri="{9D8B030D-6E8A-4147-A177-3AD203B41FA5}">
                      <a16:colId xmlns:a16="http://schemas.microsoft.com/office/drawing/2014/main" val="20552416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Reel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472307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thaipbs - 2024-11-24 21:20:26</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ศราวุธ” จากเพื่อไทย ประกาศชัยชนะ นายก อบจ.อุดรธานี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อ่านต่อ : </a:t>
                      </a:r>
                      <a:r>
                        <a:rPr kumimoji="0" lang="en-US" sz="1000" b="0" i="0" u="none" strike="noStrike" kern="1200" cap="none" spc="0" normalizeH="0" baseline="0" noProof="0">
                          <a:ln>
                            <a:noFill/>
                          </a:ln>
                          <a:solidFill>
                            <a:prstClr val="black"/>
                          </a:solidFill>
                          <a:effectLst/>
                          <a:uLnTx/>
                          <a:uFillTx/>
                          <a:latin typeface="Calibri"/>
                          <a:ea typeface="+mn-ea"/>
                          <a:cs typeface="+mn-cs"/>
                        </a:rPr>
                        <a:t>www.thaipbs.or.th/news/content/346574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หรือคลิกลิงก์ </a:t>
                      </a:r>
                      <a:r>
                        <a:rPr kumimoji="0" lang="en-US" sz="1000" b="0" i="0" u="none" strike="noStrike" kern="1200" cap="none" spc="0" normalizeH="0" baseline="0" noProof="0">
                          <a:ln>
                            <a:noFill/>
                          </a:ln>
                          <a:solidFill>
                            <a:prstClr val="black"/>
                          </a:solidFill>
                          <a:effectLst/>
                          <a:uLnTx/>
                          <a:uFillTx/>
                          <a:latin typeface="Calibri"/>
                          <a:ea typeface="+mn-ea"/>
                          <a:cs typeface="+mn-cs"/>
                        </a:rPr>
                        <a:t>Bio #ThaiPBS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วันนี้ (24 พ.ย. 67) ผู้สื่อข่าวรายงานว่า หลังจากการนับคะแนนเลือกตั้งนายกองค์การบริหารส่วนจ.อุดรธานี (อบจ.อุดรธานี) ผ่านไปประมาณ 3 ชั่วโมงเศษ กระทั่งผลการนับคะแนน (อย่างไม่เป็นทางการ) ตัวแทนพรรคเพื่อไทย มีคะแนนนำ
1.นายศราวุธ เพชรพนมพร พรรคเพื่อไทย หมายเลข 2 ได้ 203,078 คะแนน
2.นายคณิศร ขุริรัง พรรคประชาชน หมายเลข 1 ได้ 165,024 คะแนน
#</a:t>
                      </a:r>
                      <a:r>
                        <a:rPr kumimoji="0" lang="en-US" sz="1000" b="0" i="0" u="none" strike="noStrike" kern="1200" cap="none" spc="0" normalizeH="0" baseline="0" noProof="0">
                          <a:ln>
                            <a:noFill/>
                          </a:ln>
                          <a:solidFill>
                            <a:prstClr val="black"/>
                          </a:solidFill>
                          <a:effectLst/>
                          <a:uLnTx/>
                          <a:uFillTx/>
                          <a:latin typeface="Calibri"/>
                          <a:ea typeface="+mn-ea"/>
                          <a:cs typeface="+mn-cs"/>
                        </a:rPr>
                        <a:t>ThaiPBS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ข่าวไทยพีบีเอส #ข่าวที่คุณวางใจ #อุดรธานี</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https://quintly-eu-image-storage.s3.amazonaws.com/535777cf70b2c4a8ec42db7b0584aa89/970e359c8c2c1dfe8756a0699591fc6b.jpg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25.11.2024 07:26:08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10475</a:t>
                      </a:r>
                    </a:p>
                  </a:txBody>
                  <a:tcPr/>
                </a:tc>
                <a:extLst>
                  <a:ext uri="{0D108BD9-81ED-4DB2-BD59-A6C34878D82A}">
                    <a16:rowId xmlns:a16="http://schemas.microsoft.com/office/drawing/2014/main" val="1197511731"/>
                  </a:ext>
                </a:extLst>
              </a:tr>
            </a:tbl>
          </a:graphicData>
        </a:graphic>
      </p:graphicFrame>
      <p:sp>
        <p:nvSpPr>
          <p:cNvPr id="4" name="Text Placeholder 3">
            <a:extLst>
              <a:ext uri="{FF2B5EF4-FFF2-40B4-BE49-F238E27FC236}">
                <a16:creationId xmlns:a16="http://schemas.microsoft.com/office/drawing/2014/main" id="{3F288C4D-C2D2-4ACC-BB23-29280171D828}"/>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216397626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B7A0B8-6800-4293-BBDD-897F1FF1416E}"/>
              </a:ext>
            </a:extLst>
          </p:cNvPr>
          <p:cNvSpPr>
            <a:spLocks noGrp="1"/>
          </p:cNvSpPr>
          <p:nvPr>
            <p:ph type="title"/>
          </p:nvPr>
        </p:nvSpPr>
        <p:spPr/>
        <p:txBody>
          <a:bodyPr/>
          <a:lstStyle/>
          <a:p>
            <a:r>
              <a:rPr lang="en-US"/>
              <a:t>Instagram Thai PBS Instagram Overview | All profiles - 4 of 21</a:t>
            </a:r>
          </a:p>
        </p:txBody>
      </p:sp>
      <p:graphicFrame>
        <p:nvGraphicFramePr>
          <p:cNvPr id="5" name="Table Placeholder 4">
            <a:extLst>
              <a:ext uri="{FF2B5EF4-FFF2-40B4-BE49-F238E27FC236}">
                <a16:creationId xmlns:a16="http://schemas.microsoft.com/office/drawing/2014/main" id="{9EF3097E-F4AB-4898-B309-1EE585FAFAE4}"/>
              </a:ext>
            </a:extLst>
          </p:cNvPr>
          <p:cNvGraphicFramePr>
            <a:graphicFrameLocks noGrp="1"/>
          </p:cNvGraphicFramePr>
          <p:nvPr>
            <p:ph type="tbl" sz="quarter" idx="13"/>
            <p:extLst>
              <p:ext uri="{D42A27DB-BD31-4B8C-83A1-F6EECF244321}">
                <p14:modId xmlns:p14="http://schemas.microsoft.com/office/powerpoint/2010/main" val="2509211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647626403"/>
                    </a:ext>
                  </a:extLst>
                </a:gridCol>
                <a:gridCol w="1069848">
                  <a:extLst>
                    <a:ext uri="{9D8B030D-6E8A-4147-A177-3AD203B41FA5}">
                      <a16:colId xmlns:a16="http://schemas.microsoft.com/office/drawing/2014/main" val="983191653"/>
                    </a:ext>
                  </a:extLst>
                </a:gridCol>
                <a:gridCol w="493776">
                  <a:extLst>
                    <a:ext uri="{9D8B030D-6E8A-4147-A177-3AD203B41FA5}">
                      <a16:colId xmlns:a16="http://schemas.microsoft.com/office/drawing/2014/main" val="751378944"/>
                    </a:ext>
                  </a:extLst>
                </a:gridCol>
                <a:gridCol w="493776">
                  <a:extLst>
                    <a:ext uri="{9D8B030D-6E8A-4147-A177-3AD203B41FA5}">
                      <a16:colId xmlns:a16="http://schemas.microsoft.com/office/drawing/2014/main" val="3411508436"/>
                    </a:ext>
                  </a:extLst>
                </a:gridCol>
                <a:gridCol w="493776">
                  <a:extLst>
                    <a:ext uri="{9D8B030D-6E8A-4147-A177-3AD203B41FA5}">
                      <a16:colId xmlns:a16="http://schemas.microsoft.com/office/drawing/2014/main" val="1994482379"/>
                    </a:ext>
                  </a:extLst>
                </a:gridCol>
                <a:gridCol w="493776">
                  <a:extLst>
                    <a:ext uri="{9D8B030D-6E8A-4147-A177-3AD203B41FA5}">
                      <a16:colId xmlns:a16="http://schemas.microsoft.com/office/drawing/2014/main" val="3573995040"/>
                    </a:ext>
                  </a:extLst>
                </a:gridCol>
                <a:gridCol w="493776">
                  <a:extLst>
                    <a:ext uri="{9D8B030D-6E8A-4147-A177-3AD203B41FA5}">
                      <a16:colId xmlns:a16="http://schemas.microsoft.com/office/drawing/2014/main" val="129340241"/>
                    </a:ext>
                  </a:extLst>
                </a:gridCol>
                <a:gridCol w="493776">
                  <a:extLst>
                    <a:ext uri="{9D8B030D-6E8A-4147-A177-3AD203B41FA5}">
                      <a16:colId xmlns:a16="http://schemas.microsoft.com/office/drawing/2014/main" val="803376818"/>
                    </a:ext>
                  </a:extLst>
                </a:gridCol>
                <a:gridCol w="493776">
                  <a:extLst>
                    <a:ext uri="{9D8B030D-6E8A-4147-A177-3AD203B41FA5}">
                      <a16:colId xmlns:a16="http://schemas.microsoft.com/office/drawing/2014/main" val="4083209905"/>
                    </a:ext>
                  </a:extLst>
                </a:gridCol>
                <a:gridCol w="493776">
                  <a:extLst>
                    <a:ext uri="{9D8B030D-6E8A-4147-A177-3AD203B41FA5}">
                      <a16:colId xmlns:a16="http://schemas.microsoft.com/office/drawing/2014/main" val="3417391674"/>
                    </a:ext>
                  </a:extLst>
                </a:gridCol>
                <a:gridCol w="493776">
                  <a:extLst>
                    <a:ext uri="{9D8B030D-6E8A-4147-A177-3AD203B41FA5}">
                      <a16:colId xmlns:a16="http://schemas.microsoft.com/office/drawing/2014/main" val="149366065"/>
                    </a:ext>
                  </a:extLst>
                </a:gridCol>
                <a:gridCol w="493776">
                  <a:extLst>
                    <a:ext uri="{9D8B030D-6E8A-4147-A177-3AD203B41FA5}">
                      <a16:colId xmlns:a16="http://schemas.microsoft.com/office/drawing/2014/main" val="3614612648"/>
                    </a:ext>
                  </a:extLst>
                </a:gridCol>
                <a:gridCol w="493776">
                  <a:extLst>
                    <a:ext uri="{9D8B030D-6E8A-4147-A177-3AD203B41FA5}">
                      <a16:colId xmlns:a16="http://schemas.microsoft.com/office/drawing/2014/main" val="27060950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Reel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736744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thaipbs - 2024-11-24 20:29:13</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วันนี้ (24 พ.ย. 67) รศ. ดร.โอฬาร ถิ่นบางเตียว คณะรัฐศาสตร์และนิติศาสตร์ ม.บูรพา ชวนจับตาการเลือกตั้งนายก อบจ.นครศรีธรรมราช ที่ผลการนับคะแนนอย่างไม่เป็นทางการ ผู้สมัครจากค่ายสีน้ำเงิน มีคะแนนนำผู้สมัครจากค่ายสีฟ้า จะคล้าย ๆ กับตอนเลือก สว. ที่นายอนุทิน ชาญวีรกูล หัวหน้าพรรคภูมิใจไทย บอกว่าไม่ส่งคนลงแข่ง แต่สุดท้าย มาเงียบ ๆ แต่กินเรียบ #</a:t>
                      </a:r>
                      <a:r>
                        <a:rPr kumimoji="0" lang="en-US" sz="1000" b="0" i="0" u="none" strike="noStrike" kern="1200" cap="none" spc="0" normalizeH="0" baseline="0" noProof="0">
                          <a:ln>
                            <a:noFill/>
                          </a:ln>
                          <a:solidFill>
                            <a:prstClr val="black"/>
                          </a:solidFill>
                          <a:effectLst/>
                          <a:uLnTx/>
                          <a:uFillTx/>
                          <a:latin typeface="Calibri"/>
                          <a:ea typeface="+mn-ea"/>
                          <a:cs typeface="+mn-cs"/>
                        </a:rPr>
                        <a:t>ThaiPBS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ข่าวไทยพีบีเอส #ข่าวที่คุณวางใจ #ข่าวค่ำ</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https://quintly-eu-image-storage.s3.amazonaws.com/535777cf70b2c4a8ec42db7b0584aa89/b255b6e513ef81bb64686dae9683a1a7.jpg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25.11.2024 07:26:08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5971</a:t>
                      </a:r>
                    </a:p>
                  </a:txBody>
                  <a:tcPr/>
                </a:tc>
                <a:extLst>
                  <a:ext uri="{0D108BD9-81ED-4DB2-BD59-A6C34878D82A}">
                    <a16:rowId xmlns:a16="http://schemas.microsoft.com/office/drawing/2014/main" val="2917719122"/>
                  </a:ext>
                </a:extLst>
              </a:tr>
            </a:tbl>
          </a:graphicData>
        </a:graphic>
      </p:graphicFrame>
      <p:sp>
        <p:nvSpPr>
          <p:cNvPr id="4" name="Text Placeholder 3">
            <a:extLst>
              <a:ext uri="{FF2B5EF4-FFF2-40B4-BE49-F238E27FC236}">
                <a16:creationId xmlns:a16="http://schemas.microsoft.com/office/drawing/2014/main" id="{F04D87E9-262E-4BFD-A7D0-798C53A405C0}"/>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103515646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4D30C-3DB1-4A6F-BF51-99A465567B8F}"/>
              </a:ext>
            </a:extLst>
          </p:cNvPr>
          <p:cNvSpPr>
            <a:spLocks noGrp="1"/>
          </p:cNvSpPr>
          <p:nvPr>
            <p:ph type="title"/>
          </p:nvPr>
        </p:nvSpPr>
        <p:spPr/>
        <p:txBody>
          <a:bodyPr/>
          <a:lstStyle/>
          <a:p>
            <a:r>
              <a:rPr lang="en-US"/>
              <a:t>Instagram Thai PBS Instagram Overview | All profiles - 5 of 21</a:t>
            </a:r>
          </a:p>
        </p:txBody>
      </p:sp>
      <p:graphicFrame>
        <p:nvGraphicFramePr>
          <p:cNvPr id="5" name="Table Placeholder 4">
            <a:extLst>
              <a:ext uri="{FF2B5EF4-FFF2-40B4-BE49-F238E27FC236}">
                <a16:creationId xmlns:a16="http://schemas.microsoft.com/office/drawing/2014/main" id="{0254EA46-2F10-424A-BAEA-37CBB17FA0DA}"/>
              </a:ext>
            </a:extLst>
          </p:cNvPr>
          <p:cNvGraphicFramePr>
            <a:graphicFrameLocks noGrp="1"/>
          </p:cNvGraphicFramePr>
          <p:nvPr>
            <p:ph type="tbl" sz="quarter" idx="13"/>
            <p:extLst>
              <p:ext uri="{D42A27DB-BD31-4B8C-83A1-F6EECF244321}">
                <p14:modId xmlns:p14="http://schemas.microsoft.com/office/powerpoint/2010/main" val="115968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152649735"/>
                    </a:ext>
                  </a:extLst>
                </a:gridCol>
                <a:gridCol w="1069848">
                  <a:extLst>
                    <a:ext uri="{9D8B030D-6E8A-4147-A177-3AD203B41FA5}">
                      <a16:colId xmlns:a16="http://schemas.microsoft.com/office/drawing/2014/main" val="1388144570"/>
                    </a:ext>
                  </a:extLst>
                </a:gridCol>
                <a:gridCol w="493776">
                  <a:extLst>
                    <a:ext uri="{9D8B030D-6E8A-4147-A177-3AD203B41FA5}">
                      <a16:colId xmlns:a16="http://schemas.microsoft.com/office/drawing/2014/main" val="3532317247"/>
                    </a:ext>
                  </a:extLst>
                </a:gridCol>
                <a:gridCol w="493776">
                  <a:extLst>
                    <a:ext uri="{9D8B030D-6E8A-4147-A177-3AD203B41FA5}">
                      <a16:colId xmlns:a16="http://schemas.microsoft.com/office/drawing/2014/main" val="698538868"/>
                    </a:ext>
                  </a:extLst>
                </a:gridCol>
                <a:gridCol w="493776">
                  <a:extLst>
                    <a:ext uri="{9D8B030D-6E8A-4147-A177-3AD203B41FA5}">
                      <a16:colId xmlns:a16="http://schemas.microsoft.com/office/drawing/2014/main" val="2466247474"/>
                    </a:ext>
                  </a:extLst>
                </a:gridCol>
                <a:gridCol w="493776">
                  <a:extLst>
                    <a:ext uri="{9D8B030D-6E8A-4147-A177-3AD203B41FA5}">
                      <a16:colId xmlns:a16="http://schemas.microsoft.com/office/drawing/2014/main" val="2109092815"/>
                    </a:ext>
                  </a:extLst>
                </a:gridCol>
                <a:gridCol w="493776">
                  <a:extLst>
                    <a:ext uri="{9D8B030D-6E8A-4147-A177-3AD203B41FA5}">
                      <a16:colId xmlns:a16="http://schemas.microsoft.com/office/drawing/2014/main" val="3122603915"/>
                    </a:ext>
                  </a:extLst>
                </a:gridCol>
                <a:gridCol w="493776">
                  <a:extLst>
                    <a:ext uri="{9D8B030D-6E8A-4147-A177-3AD203B41FA5}">
                      <a16:colId xmlns:a16="http://schemas.microsoft.com/office/drawing/2014/main" val="191273237"/>
                    </a:ext>
                  </a:extLst>
                </a:gridCol>
                <a:gridCol w="493776">
                  <a:extLst>
                    <a:ext uri="{9D8B030D-6E8A-4147-A177-3AD203B41FA5}">
                      <a16:colId xmlns:a16="http://schemas.microsoft.com/office/drawing/2014/main" val="3809864611"/>
                    </a:ext>
                  </a:extLst>
                </a:gridCol>
                <a:gridCol w="493776">
                  <a:extLst>
                    <a:ext uri="{9D8B030D-6E8A-4147-A177-3AD203B41FA5}">
                      <a16:colId xmlns:a16="http://schemas.microsoft.com/office/drawing/2014/main" val="3509066917"/>
                    </a:ext>
                  </a:extLst>
                </a:gridCol>
                <a:gridCol w="493776">
                  <a:extLst>
                    <a:ext uri="{9D8B030D-6E8A-4147-A177-3AD203B41FA5}">
                      <a16:colId xmlns:a16="http://schemas.microsoft.com/office/drawing/2014/main" val="3301003797"/>
                    </a:ext>
                  </a:extLst>
                </a:gridCol>
                <a:gridCol w="493776">
                  <a:extLst>
                    <a:ext uri="{9D8B030D-6E8A-4147-A177-3AD203B41FA5}">
                      <a16:colId xmlns:a16="http://schemas.microsoft.com/office/drawing/2014/main" val="2916749336"/>
                    </a:ext>
                  </a:extLst>
                </a:gridCol>
                <a:gridCol w="493776">
                  <a:extLst>
                    <a:ext uri="{9D8B030D-6E8A-4147-A177-3AD203B41FA5}">
                      <a16:colId xmlns:a16="http://schemas.microsoft.com/office/drawing/2014/main" val="40656370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Reel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136699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thaipbs - 2024-11-24 20:17:46</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กระแส ผงาดสู้กับ #กระสุน ศึกเลือกตั้งนายก อบจ. นครศรีธรรมราช
#</a:t>
                      </a:r>
                      <a:r>
                        <a:rPr kumimoji="0" lang="en-US" sz="1000" b="0" i="0" u="none" strike="noStrike" kern="1200" cap="none" spc="0" normalizeH="0" baseline="0" noProof="0">
                          <a:ln>
                            <a:noFill/>
                          </a:ln>
                          <a:solidFill>
                            <a:prstClr val="black"/>
                          </a:solidFill>
                          <a:effectLst/>
                          <a:uLnTx/>
                          <a:uFillTx/>
                          <a:latin typeface="Calibri"/>
                          <a:ea typeface="+mn-ea"/>
                          <a:cs typeface="+mn-cs"/>
                        </a:rPr>
                        <a:t>ThaiPBS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เลือกตั้ง #เลือกตั้งท้องถิ่น #บ้านใหญ่ #การเมืองท้องถิ่น #การเมือง</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https://quintly-eu-image-storage.s3.amazonaws.com/535777cf70b2c4a8ec42db7b0584aa89/6e5a9db916b0d00ffef8fc4238245275.jpg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25.11.2024 07:26:08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7839</a:t>
                      </a:r>
                    </a:p>
                  </a:txBody>
                  <a:tcPr/>
                </a:tc>
                <a:extLst>
                  <a:ext uri="{0D108BD9-81ED-4DB2-BD59-A6C34878D82A}">
                    <a16:rowId xmlns:a16="http://schemas.microsoft.com/office/drawing/2014/main" val="2269953138"/>
                  </a:ext>
                </a:extLst>
              </a:tr>
            </a:tbl>
          </a:graphicData>
        </a:graphic>
      </p:graphicFrame>
      <p:sp>
        <p:nvSpPr>
          <p:cNvPr id="4" name="Text Placeholder 3">
            <a:extLst>
              <a:ext uri="{FF2B5EF4-FFF2-40B4-BE49-F238E27FC236}">
                <a16:creationId xmlns:a16="http://schemas.microsoft.com/office/drawing/2014/main" id="{D1D861F6-2901-4D50-8080-67033AFDCFB9}"/>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325674756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1F845-3CD2-40EF-9C88-DF4570E9C3D7}"/>
              </a:ext>
            </a:extLst>
          </p:cNvPr>
          <p:cNvSpPr>
            <a:spLocks noGrp="1"/>
          </p:cNvSpPr>
          <p:nvPr>
            <p:ph type="title"/>
          </p:nvPr>
        </p:nvSpPr>
        <p:spPr/>
        <p:txBody>
          <a:bodyPr/>
          <a:lstStyle/>
          <a:p>
            <a:r>
              <a:rPr lang="en-US"/>
              <a:t>Instagram Thai PBS Instagram Overview | All profiles - 6 of 21</a:t>
            </a:r>
          </a:p>
        </p:txBody>
      </p:sp>
      <p:graphicFrame>
        <p:nvGraphicFramePr>
          <p:cNvPr id="5" name="Table Placeholder 4">
            <a:extLst>
              <a:ext uri="{FF2B5EF4-FFF2-40B4-BE49-F238E27FC236}">
                <a16:creationId xmlns:a16="http://schemas.microsoft.com/office/drawing/2014/main" id="{50555085-90EE-4B5D-B06D-E509F456042B}"/>
              </a:ext>
            </a:extLst>
          </p:cNvPr>
          <p:cNvGraphicFramePr>
            <a:graphicFrameLocks noGrp="1"/>
          </p:cNvGraphicFramePr>
          <p:nvPr>
            <p:ph type="tbl" sz="quarter" idx="13"/>
            <p:extLst>
              <p:ext uri="{D42A27DB-BD31-4B8C-83A1-F6EECF244321}">
                <p14:modId xmlns:p14="http://schemas.microsoft.com/office/powerpoint/2010/main" val="3907461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805237488"/>
                    </a:ext>
                  </a:extLst>
                </a:gridCol>
                <a:gridCol w="1069848">
                  <a:extLst>
                    <a:ext uri="{9D8B030D-6E8A-4147-A177-3AD203B41FA5}">
                      <a16:colId xmlns:a16="http://schemas.microsoft.com/office/drawing/2014/main" val="116254558"/>
                    </a:ext>
                  </a:extLst>
                </a:gridCol>
                <a:gridCol w="493776">
                  <a:extLst>
                    <a:ext uri="{9D8B030D-6E8A-4147-A177-3AD203B41FA5}">
                      <a16:colId xmlns:a16="http://schemas.microsoft.com/office/drawing/2014/main" val="2419991276"/>
                    </a:ext>
                  </a:extLst>
                </a:gridCol>
                <a:gridCol w="493776">
                  <a:extLst>
                    <a:ext uri="{9D8B030D-6E8A-4147-A177-3AD203B41FA5}">
                      <a16:colId xmlns:a16="http://schemas.microsoft.com/office/drawing/2014/main" val="3903893786"/>
                    </a:ext>
                  </a:extLst>
                </a:gridCol>
                <a:gridCol w="493776">
                  <a:extLst>
                    <a:ext uri="{9D8B030D-6E8A-4147-A177-3AD203B41FA5}">
                      <a16:colId xmlns:a16="http://schemas.microsoft.com/office/drawing/2014/main" val="2646953472"/>
                    </a:ext>
                  </a:extLst>
                </a:gridCol>
                <a:gridCol w="493776">
                  <a:extLst>
                    <a:ext uri="{9D8B030D-6E8A-4147-A177-3AD203B41FA5}">
                      <a16:colId xmlns:a16="http://schemas.microsoft.com/office/drawing/2014/main" val="2315958324"/>
                    </a:ext>
                  </a:extLst>
                </a:gridCol>
                <a:gridCol w="493776">
                  <a:extLst>
                    <a:ext uri="{9D8B030D-6E8A-4147-A177-3AD203B41FA5}">
                      <a16:colId xmlns:a16="http://schemas.microsoft.com/office/drawing/2014/main" val="1648888258"/>
                    </a:ext>
                  </a:extLst>
                </a:gridCol>
                <a:gridCol w="493776">
                  <a:extLst>
                    <a:ext uri="{9D8B030D-6E8A-4147-A177-3AD203B41FA5}">
                      <a16:colId xmlns:a16="http://schemas.microsoft.com/office/drawing/2014/main" val="3839236973"/>
                    </a:ext>
                  </a:extLst>
                </a:gridCol>
                <a:gridCol w="493776">
                  <a:extLst>
                    <a:ext uri="{9D8B030D-6E8A-4147-A177-3AD203B41FA5}">
                      <a16:colId xmlns:a16="http://schemas.microsoft.com/office/drawing/2014/main" val="3731943203"/>
                    </a:ext>
                  </a:extLst>
                </a:gridCol>
                <a:gridCol w="493776">
                  <a:extLst>
                    <a:ext uri="{9D8B030D-6E8A-4147-A177-3AD203B41FA5}">
                      <a16:colId xmlns:a16="http://schemas.microsoft.com/office/drawing/2014/main" val="3672234889"/>
                    </a:ext>
                  </a:extLst>
                </a:gridCol>
                <a:gridCol w="493776">
                  <a:extLst>
                    <a:ext uri="{9D8B030D-6E8A-4147-A177-3AD203B41FA5}">
                      <a16:colId xmlns:a16="http://schemas.microsoft.com/office/drawing/2014/main" val="3113015332"/>
                    </a:ext>
                  </a:extLst>
                </a:gridCol>
                <a:gridCol w="493776">
                  <a:extLst>
                    <a:ext uri="{9D8B030D-6E8A-4147-A177-3AD203B41FA5}">
                      <a16:colId xmlns:a16="http://schemas.microsoft.com/office/drawing/2014/main" val="2057783383"/>
                    </a:ext>
                  </a:extLst>
                </a:gridCol>
                <a:gridCol w="493776">
                  <a:extLst>
                    <a:ext uri="{9D8B030D-6E8A-4147-A177-3AD203B41FA5}">
                      <a16:colId xmlns:a16="http://schemas.microsoft.com/office/drawing/2014/main" val="3748418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Reel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859114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thaipbs - 2024-11-24 19:38:39</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พระราชินี ทรงร่วมซ้อมสวนสนามและถวายสัตย์ปฏิญาณตนทหารรักษาพระองค์
.
วันนี้ (24 พ.ย. 67) พลเอกหญิง สมเด็จพระนางเจ้าฯ พระบรมราชินี ทรงร่วมซ้อมเสมือนจริง พิธีการสวนสนามและถวายสัตย์ปฏิญาณตนของทหารรักษาพระองค์ เนื่องในโอกาสพระราชพิธีมหามงคลเฉลิมพระชนมพรรษา พระบาทสมเด็จพระเจ้าอยู่หัว ครบ 6 รอบ 28 กรกฎาคม 2567 ราชวัลลภ เทิดไท้ จอมราชา 72 พรรษา มหามงคล” ณ พระลานพระราชวังดุสิต 
.
อนึ่ง กองทัพไทย จัดพิธีสวนสนามและถวายสัตย์ปฏิญาณตนของทหารรักษาพระองค์ "ราชวัลลภ เทิดไท้ จอมราชันย์ 72 พรรษา มหามงคล" เพื่อแสดงออกถึงความสามัคคีเป็นปึกแผ่น ของทหารทุกเหล่าทัพ เพื่อเป็นการถวายพระเกียรติสูงสุด แด่องค์พระประมุขในฐานะองค์จอมทัพไทย 
.
โดยพิธีสวนสนามและถวายสัตย์ปฏิญาณตนของทหารรักษาพระองค์ จะมีในวันที่ 3 ธ.ค. 67
.
</a:t>
                      </a:r>
                      <a:r>
                        <a:rPr kumimoji="0" lang="en-US" sz="1000" b="0" i="0" u="none" strike="noStrike" kern="1200" cap="none" spc="0" normalizeH="0" baseline="0" noProof="0">
                          <a:ln>
                            <a:noFill/>
                          </a:ln>
                          <a:solidFill>
                            <a:prstClr val="black"/>
                          </a:solidFill>
                          <a:effectLst/>
                          <a:uLnTx/>
                          <a:uFillTx/>
                          <a:latin typeface="Calibri"/>
                          <a:ea typeface="+mn-ea"/>
                          <a:cs typeface="+mn-cs"/>
                        </a:rPr>
                        <a:t>📸 Photo By :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สุภณัฐ รัตนธนาประสาน
.
#</a:t>
                      </a:r>
                      <a:r>
                        <a:rPr kumimoji="0" lang="en-US" sz="1000" b="0" i="0" u="none" strike="noStrike" kern="1200" cap="none" spc="0" normalizeH="0" baseline="0" noProof="0">
                          <a:ln>
                            <a:noFill/>
                          </a:ln>
                          <a:solidFill>
                            <a:prstClr val="black"/>
                          </a:solidFill>
                          <a:effectLst/>
                          <a:uLnTx/>
                          <a:uFillTx/>
                          <a:latin typeface="Calibri"/>
                          <a:ea typeface="+mn-ea"/>
                          <a:cs typeface="+mn-cs"/>
                        </a:rPr>
                        <a:t>ThaiPBS #ThaiPBSPhoto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https://quintly-eu-image-storage.s3.amazonaws.com/535777cf70b2c4a8ec42db7b0584aa89/9eb8fb2a14e909e257227038c1d74a0d.jpg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25.11.2024 07:26:08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9560</a:t>
                      </a:r>
                    </a:p>
                  </a:txBody>
                  <a:tcPr/>
                </a:tc>
                <a:extLst>
                  <a:ext uri="{0D108BD9-81ED-4DB2-BD59-A6C34878D82A}">
                    <a16:rowId xmlns:a16="http://schemas.microsoft.com/office/drawing/2014/main" val="876897914"/>
                  </a:ext>
                </a:extLst>
              </a:tr>
            </a:tbl>
          </a:graphicData>
        </a:graphic>
      </p:graphicFrame>
      <p:sp>
        <p:nvSpPr>
          <p:cNvPr id="4" name="Text Placeholder 3">
            <a:extLst>
              <a:ext uri="{FF2B5EF4-FFF2-40B4-BE49-F238E27FC236}">
                <a16:creationId xmlns:a16="http://schemas.microsoft.com/office/drawing/2014/main" id="{211664DB-35A1-47DD-8AA8-1769ED5AE4D0}"/>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229625624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A34C1-EA9A-47FC-915D-70D96C48FE38}"/>
              </a:ext>
            </a:extLst>
          </p:cNvPr>
          <p:cNvSpPr>
            <a:spLocks noGrp="1"/>
          </p:cNvSpPr>
          <p:nvPr>
            <p:ph type="title"/>
          </p:nvPr>
        </p:nvSpPr>
        <p:spPr/>
        <p:txBody>
          <a:bodyPr/>
          <a:lstStyle/>
          <a:p>
            <a:r>
              <a:rPr lang="en-US"/>
              <a:t>Instagram Thai PBS Instagram Overview | All profiles - 7 of 21</a:t>
            </a:r>
          </a:p>
        </p:txBody>
      </p:sp>
      <p:graphicFrame>
        <p:nvGraphicFramePr>
          <p:cNvPr id="5" name="Table Placeholder 4">
            <a:extLst>
              <a:ext uri="{FF2B5EF4-FFF2-40B4-BE49-F238E27FC236}">
                <a16:creationId xmlns:a16="http://schemas.microsoft.com/office/drawing/2014/main" id="{F89C3179-2ACF-442E-ADBE-4F4B9F8A7280}"/>
              </a:ext>
            </a:extLst>
          </p:cNvPr>
          <p:cNvGraphicFramePr>
            <a:graphicFrameLocks noGrp="1"/>
          </p:cNvGraphicFramePr>
          <p:nvPr>
            <p:ph type="tbl" sz="quarter" idx="13"/>
            <p:extLst>
              <p:ext uri="{D42A27DB-BD31-4B8C-83A1-F6EECF244321}">
                <p14:modId xmlns:p14="http://schemas.microsoft.com/office/powerpoint/2010/main" val="32932874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468923948"/>
                    </a:ext>
                  </a:extLst>
                </a:gridCol>
                <a:gridCol w="1069848">
                  <a:extLst>
                    <a:ext uri="{9D8B030D-6E8A-4147-A177-3AD203B41FA5}">
                      <a16:colId xmlns:a16="http://schemas.microsoft.com/office/drawing/2014/main" val="670847769"/>
                    </a:ext>
                  </a:extLst>
                </a:gridCol>
                <a:gridCol w="493776">
                  <a:extLst>
                    <a:ext uri="{9D8B030D-6E8A-4147-A177-3AD203B41FA5}">
                      <a16:colId xmlns:a16="http://schemas.microsoft.com/office/drawing/2014/main" val="1994260616"/>
                    </a:ext>
                  </a:extLst>
                </a:gridCol>
                <a:gridCol w="493776">
                  <a:extLst>
                    <a:ext uri="{9D8B030D-6E8A-4147-A177-3AD203B41FA5}">
                      <a16:colId xmlns:a16="http://schemas.microsoft.com/office/drawing/2014/main" val="3246272492"/>
                    </a:ext>
                  </a:extLst>
                </a:gridCol>
                <a:gridCol w="493776">
                  <a:extLst>
                    <a:ext uri="{9D8B030D-6E8A-4147-A177-3AD203B41FA5}">
                      <a16:colId xmlns:a16="http://schemas.microsoft.com/office/drawing/2014/main" val="2099233957"/>
                    </a:ext>
                  </a:extLst>
                </a:gridCol>
                <a:gridCol w="493776">
                  <a:extLst>
                    <a:ext uri="{9D8B030D-6E8A-4147-A177-3AD203B41FA5}">
                      <a16:colId xmlns:a16="http://schemas.microsoft.com/office/drawing/2014/main" val="3308848947"/>
                    </a:ext>
                  </a:extLst>
                </a:gridCol>
                <a:gridCol w="493776">
                  <a:extLst>
                    <a:ext uri="{9D8B030D-6E8A-4147-A177-3AD203B41FA5}">
                      <a16:colId xmlns:a16="http://schemas.microsoft.com/office/drawing/2014/main" val="1330422446"/>
                    </a:ext>
                  </a:extLst>
                </a:gridCol>
                <a:gridCol w="493776">
                  <a:extLst>
                    <a:ext uri="{9D8B030D-6E8A-4147-A177-3AD203B41FA5}">
                      <a16:colId xmlns:a16="http://schemas.microsoft.com/office/drawing/2014/main" val="2441904995"/>
                    </a:ext>
                  </a:extLst>
                </a:gridCol>
                <a:gridCol w="493776">
                  <a:extLst>
                    <a:ext uri="{9D8B030D-6E8A-4147-A177-3AD203B41FA5}">
                      <a16:colId xmlns:a16="http://schemas.microsoft.com/office/drawing/2014/main" val="1663024008"/>
                    </a:ext>
                  </a:extLst>
                </a:gridCol>
                <a:gridCol w="493776">
                  <a:extLst>
                    <a:ext uri="{9D8B030D-6E8A-4147-A177-3AD203B41FA5}">
                      <a16:colId xmlns:a16="http://schemas.microsoft.com/office/drawing/2014/main" val="438689204"/>
                    </a:ext>
                  </a:extLst>
                </a:gridCol>
                <a:gridCol w="493776">
                  <a:extLst>
                    <a:ext uri="{9D8B030D-6E8A-4147-A177-3AD203B41FA5}">
                      <a16:colId xmlns:a16="http://schemas.microsoft.com/office/drawing/2014/main" val="1693553288"/>
                    </a:ext>
                  </a:extLst>
                </a:gridCol>
                <a:gridCol w="493776">
                  <a:extLst>
                    <a:ext uri="{9D8B030D-6E8A-4147-A177-3AD203B41FA5}">
                      <a16:colId xmlns:a16="http://schemas.microsoft.com/office/drawing/2014/main" val="2528861740"/>
                    </a:ext>
                  </a:extLst>
                </a:gridCol>
                <a:gridCol w="493776">
                  <a:extLst>
                    <a:ext uri="{9D8B030D-6E8A-4147-A177-3AD203B41FA5}">
                      <a16:colId xmlns:a16="http://schemas.microsoft.com/office/drawing/2014/main" val="23564785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Reel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117368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thaipbs - 2024-11-24 19:24:13</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ตรวจสอบการใช้งบประมาณ อบจ.ในรอบ 10 ปี | ข่าวค่ำ
ไทยพีบีเอส รวบรวมข้อมูลการจัดซื้อจัดจ้างของ อบจ. ตั้งแต่ปีงบประมาณ 2558 – 2566 (ช่วง 10ปี) โดยเฉพาะงบฯ ที่ใช้กับระบบสาธารณูปโภค พบข้อสังเกตที่สำคัญ คือส่วนใหญ่เป็นการใช้งบฯ กับโครงสร้างพื้นฐาน
ระบบสาธารณูปโภค แบ่งเป็น 3 กลุ่ม ได้แก่ 1.การบริหารจัดการทรัพยากรฯ ซึ่งจะมีรายละเอียดเกี่ยวกับการขุดลอกแหล่งน้ำ และฝายน้ำล้น 2.การกำจัดขยะมูลฝอยและสิ่งปฏิกูล และ 3.โครงสร้างพื้นฐาน เป็นการใช้งบฯ เกี่ยวกับการสร้างถนน ระบบน้ำประปา และไฟฟ้า เป็นต้น
อย่าง อบจ. 3 จังหวัด ที่มีการเลือกตั้งวันนี้ (24 พ.ย.) ทั้งหมดใช้งบฯ ส่วนใหญ่ไปกับโครงสร้างพื้นฐาน ได้แก่ อบจ.นครศรีธรรมราช ใช้งบฯ กว่า 3,900 ล้านบาท ในช่วง 10ปี, อบจ.อุดรธานี ใช้งบฯ กว่า 2,400 ล้านบาทและ อบจ.เพชรบุรี ใช้งบฯ กว่า 2,400 ล้านบาท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ชมข่าวอื่น ๆ ใน #ข่าวค่ำ ได้ที่ </a:t>
                      </a:r>
                      <a:r>
                        <a:rPr kumimoji="0" lang="en-US" sz="1000" b="0" i="0" u="none" strike="noStrike" kern="1200" cap="none" spc="0" normalizeH="0" baseline="0" noProof="0">
                          <a:ln>
                            <a:noFill/>
                          </a:ln>
                          <a:solidFill>
                            <a:prstClr val="black"/>
                          </a:solidFill>
                          <a:effectLst/>
                          <a:uLnTx/>
                          <a:uFillTx/>
                          <a:latin typeface="Calibri"/>
                          <a:ea typeface="+mn-ea"/>
                          <a:cs typeface="+mn-cs"/>
                        </a:rPr>
                        <a:t>www.thaipbs.or.th/program/EveningNews/episodes/105122 
#ThaiPBS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ข่าวไทยพีบีเอส #ข่าวที่คุณวางใจ</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https://quintly-eu-image-storage.s3.amazonaws.com/535777cf70b2c4a8ec42db7b0584aa89/c548fb06b7b6b9d2905f09bf0a5e7ac1.jpg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25.11.2024 07:26:08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1847</a:t>
                      </a:r>
                    </a:p>
                  </a:txBody>
                  <a:tcPr/>
                </a:tc>
                <a:extLst>
                  <a:ext uri="{0D108BD9-81ED-4DB2-BD59-A6C34878D82A}">
                    <a16:rowId xmlns:a16="http://schemas.microsoft.com/office/drawing/2014/main" val="97645896"/>
                  </a:ext>
                </a:extLst>
              </a:tr>
            </a:tbl>
          </a:graphicData>
        </a:graphic>
      </p:graphicFrame>
      <p:sp>
        <p:nvSpPr>
          <p:cNvPr id="4" name="Text Placeholder 3">
            <a:extLst>
              <a:ext uri="{FF2B5EF4-FFF2-40B4-BE49-F238E27FC236}">
                <a16:creationId xmlns:a16="http://schemas.microsoft.com/office/drawing/2014/main" id="{1E2F6DA5-6C36-4DB9-8305-D73CF681CCAB}"/>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132709044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1341E-5D16-42BE-98FE-D1F21EF49293}"/>
              </a:ext>
            </a:extLst>
          </p:cNvPr>
          <p:cNvSpPr>
            <a:spLocks noGrp="1"/>
          </p:cNvSpPr>
          <p:nvPr>
            <p:ph type="title"/>
          </p:nvPr>
        </p:nvSpPr>
        <p:spPr/>
        <p:txBody>
          <a:bodyPr/>
          <a:lstStyle/>
          <a:p>
            <a:r>
              <a:rPr lang="en-US"/>
              <a:t>Instagram Thai PBS Instagram Overview | All profiles - 8 of 21</a:t>
            </a:r>
          </a:p>
        </p:txBody>
      </p:sp>
      <p:graphicFrame>
        <p:nvGraphicFramePr>
          <p:cNvPr id="5" name="Table Placeholder 4">
            <a:extLst>
              <a:ext uri="{FF2B5EF4-FFF2-40B4-BE49-F238E27FC236}">
                <a16:creationId xmlns:a16="http://schemas.microsoft.com/office/drawing/2014/main" id="{E5AEBBC1-F5E3-469F-8FE8-69E9611C5D3D}"/>
              </a:ext>
            </a:extLst>
          </p:cNvPr>
          <p:cNvGraphicFramePr>
            <a:graphicFrameLocks noGrp="1"/>
          </p:cNvGraphicFramePr>
          <p:nvPr>
            <p:ph type="tbl" sz="quarter" idx="13"/>
            <p:extLst>
              <p:ext uri="{D42A27DB-BD31-4B8C-83A1-F6EECF244321}">
                <p14:modId xmlns:p14="http://schemas.microsoft.com/office/powerpoint/2010/main" val="39877667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386332777"/>
                    </a:ext>
                  </a:extLst>
                </a:gridCol>
                <a:gridCol w="1069848">
                  <a:extLst>
                    <a:ext uri="{9D8B030D-6E8A-4147-A177-3AD203B41FA5}">
                      <a16:colId xmlns:a16="http://schemas.microsoft.com/office/drawing/2014/main" val="4235466866"/>
                    </a:ext>
                  </a:extLst>
                </a:gridCol>
                <a:gridCol w="493776">
                  <a:extLst>
                    <a:ext uri="{9D8B030D-6E8A-4147-A177-3AD203B41FA5}">
                      <a16:colId xmlns:a16="http://schemas.microsoft.com/office/drawing/2014/main" val="1791728956"/>
                    </a:ext>
                  </a:extLst>
                </a:gridCol>
                <a:gridCol w="493776">
                  <a:extLst>
                    <a:ext uri="{9D8B030D-6E8A-4147-A177-3AD203B41FA5}">
                      <a16:colId xmlns:a16="http://schemas.microsoft.com/office/drawing/2014/main" val="1265631477"/>
                    </a:ext>
                  </a:extLst>
                </a:gridCol>
                <a:gridCol w="493776">
                  <a:extLst>
                    <a:ext uri="{9D8B030D-6E8A-4147-A177-3AD203B41FA5}">
                      <a16:colId xmlns:a16="http://schemas.microsoft.com/office/drawing/2014/main" val="2003490982"/>
                    </a:ext>
                  </a:extLst>
                </a:gridCol>
                <a:gridCol w="493776">
                  <a:extLst>
                    <a:ext uri="{9D8B030D-6E8A-4147-A177-3AD203B41FA5}">
                      <a16:colId xmlns:a16="http://schemas.microsoft.com/office/drawing/2014/main" val="3857556316"/>
                    </a:ext>
                  </a:extLst>
                </a:gridCol>
                <a:gridCol w="493776">
                  <a:extLst>
                    <a:ext uri="{9D8B030D-6E8A-4147-A177-3AD203B41FA5}">
                      <a16:colId xmlns:a16="http://schemas.microsoft.com/office/drawing/2014/main" val="314395432"/>
                    </a:ext>
                  </a:extLst>
                </a:gridCol>
                <a:gridCol w="493776">
                  <a:extLst>
                    <a:ext uri="{9D8B030D-6E8A-4147-A177-3AD203B41FA5}">
                      <a16:colId xmlns:a16="http://schemas.microsoft.com/office/drawing/2014/main" val="3252783248"/>
                    </a:ext>
                  </a:extLst>
                </a:gridCol>
                <a:gridCol w="493776">
                  <a:extLst>
                    <a:ext uri="{9D8B030D-6E8A-4147-A177-3AD203B41FA5}">
                      <a16:colId xmlns:a16="http://schemas.microsoft.com/office/drawing/2014/main" val="1671235340"/>
                    </a:ext>
                  </a:extLst>
                </a:gridCol>
                <a:gridCol w="493776">
                  <a:extLst>
                    <a:ext uri="{9D8B030D-6E8A-4147-A177-3AD203B41FA5}">
                      <a16:colId xmlns:a16="http://schemas.microsoft.com/office/drawing/2014/main" val="4071188206"/>
                    </a:ext>
                  </a:extLst>
                </a:gridCol>
                <a:gridCol w="493776">
                  <a:extLst>
                    <a:ext uri="{9D8B030D-6E8A-4147-A177-3AD203B41FA5}">
                      <a16:colId xmlns:a16="http://schemas.microsoft.com/office/drawing/2014/main" val="3661562385"/>
                    </a:ext>
                  </a:extLst>
                </a:gridCol>
                <a:gridCol w="493776">
                  <a:extLst>
                    <a:ext uri="{9D8B030D-6E8A-4147-A177-3AD203B41FA5}">
                      <a16:colId xmlns:a16="http://schemas.microsoft.com/office/drawing/2014/main" val="4046507417"/>
                    </a:ext>
                  </a:extLst>
                </a:gridCol>
                <a:gridCol w="493776">
                  <a:extLst>
                    <a:ext uri="{9D8B030D-6E8A-4147-A177-3AD203B41FA5}">
                      <a16:colId xmlns:a16="http://schemas.microsoft.com/office/drawing/2014/main" val="7056959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Reel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637812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thaipbs - 2024-11-24 19:20:54</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ขนมวงทอง หรือขนมโดนัทไทย ขนมโบราณหากินยาก ทำจากแป้งข้าวเหนียว ใครเคยกินบ้าง รสชาติเป็นอย่างไร ลองมาบอกกัน #ขนมวงทอง #โดนัทไทย #ขนมโบราณ #ตลาดริมน้ำวัดศาลเจ้า  #</a:t>
                      </a:r>
                      <a:r>
                        <a:rPr kumimoji="0" lang="en-US" sz="1000" b="0" i="0" u="none" strike="noStrike" kern="1200" cap="none" spc="0" normalizeH="0" baseline="0" noProof="0">
                          <a:ln>
                            <a:noFill/>
                          </a:ln>
                          <a:solidFill>
                            <a:prstClr val="black"/>
                          </a:solidFill>
                          <a:effectLst/>
                          <a:uLnTx/>
                          <a:uFillTx/>
                          <a:latin typeface="Calibri"/>
                          <a:ea typeface="+mn-ea"/>
                          <a:cs typeface="+mn-cs"/>
                        </a:rPr>
                        <a:t>Foodwork #ThaiPBS 📍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มาเที่ยวตลาดต่อได้ที่ </a:t>
                      </a:r>
                      <a:r>
                        <a:rPr kumimoji="0" lang="en-US" sz="1000" b="0" i="0" u="none" strike="noStrike" kern="1200" cap="none" spc="0" normalizeH="0" baseline="0" noProof="0">
                          <a:ln>
                            <a:noFill/>
                          </a:ln>
                          <a:solidFill>
                            <a:prstClr val="black"/>
                          </a:solidFill>
                          <a:effectLst/>
                          <a:uLnTx/>
                          <a:uFillTx/>
                          <a:latin typeface="Calibri"/>
                          <a:ea typeface="+mn-ea"/>
                          <a:cs typeface="+mn-cs"/>
                        </a:rPr>
                        <a:t>https://thaip.bs/vVmUqq8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https://quintly-eu-image-storage.s3.amazonaws.com/535777cf70b2c4a8ec42db7b0584aa89/17b45439872a697d52533dbb17810024.jpg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25.11.2024 07:26:08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2772</a:t>
                      </a:r>
                    </a:p>
                  </a:txBody>
                  <a:tcPr/>
                </a:tc>
                <a:extLst>
                  <a:ext uri="{0D108BD9-81ED-4DB2-BD59-A6C34878D82A}">
                    <a16:rowId xmlns:a16="http://schemas.microsoft.com/office/drawing/2014/main" val="1606097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thaipbs - 2024-11-24 19:17:20</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ประธานบอร์ดแบงก์ชาติจบเรียบร้อยหรือยัง หรือยังต้องตรวจสอบอะไรเพิ่มเติมอีก  ฟังการวิเคราะห์เต็ม ๆ ได้ใน #คุยให้คิด </a:t>
                      </a:r>
                      <a:r>
                        <a:rPr kumimoji="0" lang="en-US" sz="1000" b="0" i="0" u="none" strike="noStrike" kern="1200" cap="none" spc="0" normalizeH="0" baseline="0" noProof="0">
                          <a:ln>
                            <a:noFill/>
                          </a:ln>
                          <a:solidFill>
                            <a:prstClr val="black"/>
                          </a:solidFill>
                          <a:effectLst/>
                          <a:uLnTx/>
                          <a:uFillTx/>
                          <a:latin typeface="Calibri"/>
                          <a:ea typeface="+mn-ea"/>
                          <a:cs typeface="+mn-cs"/>
                        </a:rPr>
                        <a:t>👉www.thaipbs.or.th/program/TalkToThink/episodes/105235 #ThaiPBS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https://quintly-eu-image-storage.s3.amazonaws.com/535777cf70b2c4a8ec42db7b0584aa89/5cc1845fae6f3a9c4ec935eec6ea6d64.jpg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25.11.2024 07:26:08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740</a:t>
                      </a:r>
                    </a:p>
                  </a:txBody>
                  <a:tcPr/>
                </a:tc>
                <a:extLst>
                  <a:ext uri="{0D108BD9-81ED-4DB2-BD59-A6C34878D82A}">
                    <a16:rowId xmlns:a16="http://schemas.microsoft.com/office/drawing/2014/main" val="2305076988"/>
                  </a:ext>
                </a:extLst>
              </a:tr>
            </a:tbl>
          </a:graphicData>
        </a:graphic>
      </p:graphicFrame>
      <p:sp>
        <p:nvSpPr>
          <p:cNvPr id="4" name="Text Placeholder 3">
            <a:extLst>
              <a:ext uri="{FF2B5EF4-FFF2-40B4-BE49-F238E27FC236}">
                <a16:creationId xmlns:a16="http://schemas.microsoft.com/office/drawing/2014/main" id="{4F630175-6CF5-4064-9DC7-7AEC983BEBA1}"/>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204016199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22BA4-B6FD-46DE-9128-148F7F1759D6}"/>
              </a:ext>
            </a:extLst>
          </p:cNvPr>
          <p:cNvSpPr>
            <a:spLocks noGrp="1"/>
          </p:cNvSpPr>
          <p:nvPr>
            <p:ph type="title"/>
          </p:nvPr>
        </p:nvSpPr>
        <p:spPr/>
        <p:txBody>
          <a:bodyPr/>
          <a:lstStyle/>
          <a:p>
            <a:r>
              <a:rPr lang="en-US"/>
              <a:t>Instagram Thai PBS Instagram Overview | All profiles - 9 of 21</a:t>
            </a:r>
          </a:p>
        </p:txBody>
      </p:sp>
      <p:graphicFrame>
        <p:nvGraphicFramePr>
          <p:cNvPr id="5" name="Table Placeholder 4">
            <a:extLst>
              <a:ext uri="{FF2B5EF4-FFF2-40B4-BE49-F238E27FC236}">
                <a16:creationId xmlns:a16="http://schemas.microsoft.com/office/drawing/2014/main" id="{0242A61A-835C-4629-820C-4FB7EBB9B571}"/>
              </a:ext>
            </a:extLst>
          </p:cNvPr>
          <p:cNvGraphicFramePr>
            <a:graphicFrameLocks noGrp="1"/>
          </p:cNvGraphicFramePr>
          <p:nvPr>
            <p:ph type="tbl" sz="quarter" idx="13"/>
            <p:extLst>
              <p:ext uri="{D42A27DB-BD31-4B8C-83A1-F6EECF244321}">
                <p14:modId xmlns:p14="http://schemas.microsoft.com/office/powerpoint/2010/main" val="1709025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502608788"/>
                    </a:ext>
                  </a:extLst>
                </a:gridCol>
                <a:gridCol w="1069848">
                  <a:extLst>
                    <a:ext uri="{9D8B030D-6E8A-4147-A177-3AD203B41FA5}">
                      <a16:colId xmlns:a16="http://schemas.microsoft.com/office/drawing/2014/main" val="2871879119"/>
                    </a:ext>
                  </a:extLst>
                </a:gridCol>
                <a:gridCol w="493776">
                  <a:extLst>
                    <a:ext uri="{9D8B030D-6E8A-4147-A177-3AD203B41FA5}">
                      <a16:colId xmlns:a16="http://schemas.microsoft.com/office/drawing/2014/main" val="1972336282"/>
                    </a:ext>
                  </a:extLst>
                </a:gridCol>
                <a:gridCol w="493776">
                  <a:extLst>
                    <a:ext uri="{9D8B030D-6E8A-4147-A177-3AD203B41FA5}">
                      <a16:colId xmlns:a16="http://schemas.microsoft.com/office/drawing/2014/main" val="3006836238"/>
                    </a:ext>
                  </a:extLst>
                </a:gridCol>
                <a:gridCol w="493776">
                  <a:extLst>
                    <a:ext uri="{9D8B030D-6E8A-4147-A177-3AD203B41FA5}">
                      <a16:colId xmlns:a16="http://schemas.microsoft.com/office/drawing/2014/main" val="3876139950"/>
                    </a:ext>
                  </a:extLst>
                </a:gridCol>
                <a:gridCol w="493776">
                  <a:extLst>
                    <a:ext uri="{9D8B030D-6E8A-4147-A177-3AD203B41FA5}">
                      <a16:colId xmlns:a16="http://schemas.microsoft.com/office/drawing/2014/main" val="3929625157"/>
                    </a:ext>
                  </a:extLst>
                </a:gridCol>
                <a:gridCol w="493776">
                  <a:extLst>
                    <a:ext uri="{9D8B030D-6E8A-4147-A177-3AD203B41FA5}">
                      <a16:colId xmlns:a16="http://schemas.microsoft.com/office/drawing/2014/main" val="1710390356"/>
                    </a:ext>
                  </a:extLst>
                </a:gridCol>
                <a:gridCol w="493776">
                  <a:extLst>
                    <a:ext uri="{9D8B030D-6E8A-4147-A177-3AD203B41FA5}">
                      <a16:colId xmlns:a16="http://schemas.microsoft.com/office/drawing/2014/main" val="15798969"/>
                    </a:ext>
                  </a:extLst>
                </a:gridCol>
                <a:gridCol w="493776">
                  <a:extLst>
                    <a:ext uri="{9D8B030D-6E8A-4147-A177-3AD203B41FA5}">
                      <a16:colId xmlns:a16="http://schemas.microsoft.com/office/drawing/2014/main" val="1181480739"/>
                    </a:ext>
                  </a:extLst>
                </a:gridCol>
                <a:gridCol w="493776">
                  <a:extLst>
                    <a:ext uri="{9D8B030D-6E8A-4147-A177-3AD203B41FA5}">
                      <a16:colId xmlns:a16="http://schemas.microsoft.com/office/drawing/2014/main" val="372376349"/>
                    </a:ext>
                  </a:extLst>
                </a:gridCol>
                <a:gridCol w="493776">
                  <a:extLst>
                    <a:ext uri="{9D8B030D-6E8A-4147-A177-3AD203B41FA5}">
                      <a16:colId xmlns:a16="http://schemas.microsoft.com/office/drawing/2014/main" val="1466410134"/>
                    </a:ext>
                  </a:extLst>
                </a:gridCol>
                <a:gridCol w="493776">
                  <a:extLst>
                    <a:ext uri="{9D8B030D-6E8A-4147-A177-3AD203B41FA5}">
                      <a16:colId xmlns:a16="http://schemas.microsoft.com/office/drawing/2014/main" val="912489087"/>
                    </a:ext>
                  </a:extLst>
                </a:gridCol>
                <a:gridCol w="493776">
                  <a:extLst>
                    <a:ext uri="{9D8B030D-6E8A-4147-A177-3AD203B41FA5}">
                      <a16:colId xmlns:a16="http://schemas.microsoft.com/office/drawing/2014/main" val="42346618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Reel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149222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thaipbs - 2024-11-24 19:15:59</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เตือนภัย !! นักลงทุนทั้งหลาย ชักชวนให้ผลตอบแทนที่ดูเหมือนจริง #</a:t>
                      </a:r>
                      <a:r>
                        <a:rPr kumimoji="0" lang="en-US" sz="1000" b="0" i="0" u="none" strike="noStrike" kern="1200" cap="none" spc="0" normalizeH="0" baseline="0" noProof="0">
                          <a:ln>
                            <a:noFill/>
                          </a:ln>
                          <a:solidFill>
                            <a:prstClr val="black"/>
                          </a:solidFill>
                          <a:effectLst/>
                          <a:uLnTx/>
                          <a:uFillTx/>
                          <a:latin typeface="Calibri"/>
                          <a:ea typeface="+mn-ea"/>
                          <a:cs typeface="+mn-cs"/>
                        </a:rPr>
                        <a:t>CyberBooster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สร้างภูมิสู้ภัยไซเบอร์ #สำนักงานตำรวจแห่งชาติ #</a:t>
                      </a:r>
                      <a:r>
                        <a:rPr kumimoji="0" lang="en-US" sz="1000" b="0" i="0" u="none" strike="noStrike" kern="1200" cap="none" spc="0" normalizeH="0" baseline="0" noProof="0">
                          <a:ln>
                            <a:noFill/>
                          </a:ln>
                          <a:solidFill>
                            <a:prstClr val="black"/>
                          </a:solidFill>
                          <a:effectLst/>
                          <a:uLnTx/>
                          <a:uFillTx/>
                          <a:latin typeface="Calibri"/>
                          <a:ea typeface="+mn-ea"/>
                          <a:cs typeface="+mn-cs"/>
                        </a:rPr>
                        <a:t>POLICETV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สถานีโทรทัศน์สำนักงานตำรวจแห่งชาติ #</a:t>
                      </a:r>
                      <a:r>
                        <a:rPr kumimoji="0" lang="en-US" sz="1000" b="0" i="0" u="none" strike="noStrike" kern="1200" cap="none" spc="0" normalizeH="0" baseline="0" noProof="0">
                          <a:ln>
                            <a:noFill/>
                          </a:ln>
                          <a:solidFill>
                            <a:prstClr val="black"/>
                          </a:solidFill>
                          <a:effectLst/>
                          <a:uLnTx/>
                          <a:uFillTx/>
                          <a:latin typeface="Calibri"/>
                          <a:ea typeface="+mn-ea"/>
                          <a:cs typeface="+mn-cs"/>
                        </a:rPr>
                        <a:t>ThaiPBS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https://quintly-eu-image-storage.s3.amazonaws.com/535777cf70b2c4a8ec42db7b0584aa89/1c89b0476f06b0988f18301c303c438b.jpg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25.11.2024 07:26:08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1191</a:t>
                      </a:r>
                    </a:p>
                  </a:txBody>
                  <a:tcPr/>
                </a:tc>
                <a:extLst>
                  <a:ext uri="{0D108BD9-81ED-4DB2-BD59-A6C34878D82A}">
                    <a16:rowId xmlns:a16="http://schemas.microsoft.com/office/drawing/2014/main" val="2939276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thaipbs - 2024-11-24 19:01:33</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ทักษิณ พูดถึงความเป็นอิสระของ #ธนาคารแห่งประเทศไทย
#</a:t>
                      </a:r>
                      <a:r>
                        <a:rPr kumimoji="0" lang="en-US" sz="1000" b="0" i="0" u="none" strike="noStrike" kern="1200" cap="none" spc="0" normalizeH="0" baseline="0" noProof="0">
                          <a:ln>
                            <a:noFill/>
                          </a:ln>
                          <a:solidFill>
                            <a:prstClr val="black"/>
                          </a:solidFill>
                          <a:effectLst/>
                          <a:uLnTx/>
                          <a:uFillTx/>
                          <a:latin typeface="Calibri"/>
                          <a:ea typeface="+mn-ea"/>
                          <a:cs typeface="+mn-cs"/>
                        </a:rPr>
                        <a:t>ThaiPBS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คุยให้คิด</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https://quintly-eu-image-storage.s3.amazonaws.com/535777cf70b2c4a8ec42db7b0584aa89/343cc7c6cc1838e1f484fb140dc003bf.jpg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25.11.2024 07:26:08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1664</a:t>
                      </a:r>
                    </a:p>
                  </a:txBody>
                  <a:tcPr/>
                </a:tc>
                <a:extLst>
                  <a:ext uri="{0D108BD9-81ED-4DB2-BD59-A6C34878D82A}">
                    <a16:rowId xmlns:a16="http://schemas.microsoft.com/office/drawing/2014/main" val="1484220335"/>
                  </a:ext>
                </a:extLst>
              </a:tr>
            </a:tbl>
          </a:graphicData>
        </a:graphic>
      </p:graphicFrame>
      <p:sp>
        <p:nvSpPr>
          <p:cNvPr id="4" name="Text Placeholder 3">
            <a:extLst>
              <a:ext uri="{FF2B5EF4-FFF2-40B4-BE49-F238E27FC236}">
                <a16:creationId xmlns:a16="http://schemas.microsoft.com/office/drawing/2014/main" id="{4ED5697D-E35D-4BA2-9550-0E5368F423FA}"/>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172983717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AD0863-7BC4-4A65-96FD-A85AA3EE59AB}"/>
              </a:ext>
            </a:extLst>
          </p:cNvPr>
          <p:cNvSpPr>
            <a:spLocks noGrp="1"/>
          </p:cNvSpPr>
          <p:nvPr>
            <p:ph type="title"/>
          </p:nvPr>
        </p:nvSpPr>
        <p:spPr/>
        <p:txBody>
          <a:bodyPr/>
          <a:lstStyle/>
          <a:p>
            <a:r>
              <a:rPr lang="en-US"/>
              <a:t>Instagram Thai PBS Instagram Overview | All profiles - 10 of 21</a:t>
            </a:r>
          </a:p>
        </p:txBody>
      </p:sp>
      <p:graphicFrame>
        <p:nvGraphicFramePr>
          <p:cNvPr id="5" name="Table Placeholder 4">
            <a:extLst>
              <a:ext uri="{FF2B5EF4-FFF2-40B4-BE49-F238E27FC236}">
                <a16:creationId xmlns:a16="http://schemas.microsoft.com/office/drawing/2014/main" id="{F266CEF6-D0AE-49B4-9D0F-F9D8309D6270}"/>
              </a:ext>
            </a:extLst>
          </p:cNvPr>
          <p:cNvGraphicFramePr>
            <a:graphicFrameLocks noGrp="1"/>
          </p:cNvGraphicFramePr>
          <p:nvPr>
            <p:ph type="tbl" sz="quarter" idx="13"/>
            <p:extLst>
              <p:ext uri="{D42A27DB-BD31-4B8C-83A1-F6EECF244321}">
                <p14:modId xmlns:p14="http://schemas.microsoft.com/office/powerpoint/2010/main" val="33492282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31274218"/>
                    </a:ext>
                  </a:extLst>
                </a:gridCol>
                <a:gridCol w="1069848">
                  <a:extLst>
                    <a:ext uri="{9D8B030D-6E8A-4147-A177-3AD203B41FA5}">
                      <a16:colId xmlns:a16="http://schemas.microsoft.com/office/drawing/2014/main" val="87447304"/>
                    </a:ext>
                  </a:extLst>
                </a:gridCol>
                <a:gridCol w="493776">
                  <a:extLst>
                    <a:ext uri="{9D8B030D-6E8A-4147-A177-3AD203B41FA5}">
                      <a16:colId xmlns:a16="http://schemas.microsoft.com/office/drawing/2014/main" val="3732442316"/>
                    </a:ext>
                  </a:extLst>
                </a:gridCol>
                <a:gridCol w="493776">
                  <a:extLst>
                    <a:ext uri="{9D8B030D-6E8A-4147-A177-3AD203B41FA5}">
                      <a16:colId xmlns:a16="http://schemas.microsoft.com/office/drawing/2014/main" val="4081684544"/>
                    </a:ext>
                  </a:extLst>
                </a:gridCol>
                <a:gridCol w="493776">
                  <a:extLst>
                    <a:ext uri="{9D8B030D-6E8A-4147-A177-3AD203B41FA5}">
                      <a16:colId xmlns:a16="http://schemas.microsoft.com/office/drawing/2014/main" val="826026783"/>
                    </a:ext>
                  </a:extLst>
                </a:gridCol>
                <a:gridCol w="493776">
                  <a:extLst>
                    <a:ext uri="{9D8B030D-6E8A-4147-A177-3AD203B41FA5}">
                      <a16:colId xmlns:a16="http://schemas.microsoft.com/office/drawing/2014/main" val="2681642983"/>
                    </a:ext>
                  </a:extLst>
                </a:gridCol>
                <a:gridCol w="493776">
                  <a:extLst>
                    <a:ext uri="{9D8B030D-6E8A-4147-A177-3AD203B41FA5}">
                      <a16:colId xmlns:a16="http://schemas.microsoft.com/office/drawing/2014/main" val="2263778976"/>
                    </a:ext>
                  </a:extLst>
                </a:gridCol>
                <a:gridCol w="493776">
                  <a:extLst>
                    <a:ext uri="{9D8B030D-6E8A-4147-A177-3AD203B41FA5}">
                      <a16:colId xmlns:a16="http://schemas.microsoft.com/office/drawing/2014/main" val="3453796863"/>
                    </a:ext>
                  </a:extLst>
                </a:gridCol>
                <a:gridCol w="493776">
                  <a:extLst>
                    <a:ext uri="{9D8B030D-6E8A-4147-A177-3AD203B41FA5}">
                      <a16:colId xmlns:a16="http://schemas.microsoft.com/office/drawing/2014/main" val="3536945839"/>
                    </a:ext>
                  </a:extLst>
                </a:gridCol>
                <a:gridCol w="493776">
                  <a:extLst>
                    <a:ext uri="{9D8B030D-6E8A-4147-A177-3AD203B41FA5}">
                      <a16:colId xmlns:a16="http://schemas.microsoft.com/office/drawing/2014/main" val="3407324049"/>
                    </a:ext>
                  </a:extLst>
                </a:gridCol>
                <a:gridCol w="493776">
                  <a:extLst>
                    <a:ext uri="{9D8B030D-6E8A-4147-A177-3AD203B41FA5}">
                      <a16:colId xmlns:a16="http://schemas.microsoft.com/office/drawing/2014/main" val="2119851577"/>
                    </a:ext>
                  </a:extLst>
                </a:gridCol>
                <a:gridCol w="493776">
                  <a:extLst>
                    <a:ext uri="{9D8B030D-6E8A-4147-A177-3AD203B41FA5}">
                      <a16:colId xmlns:a16="http://schemas.microsoft.com/office/drawing/2014/main" val="495946837"/>
                    </a:ext>
                  </a:extLst>
                </a:gridCol>
                <a:gridCol w="493776">
                  <a:extLst>
                    <a:ext uri="{9D8B030D-6E8A-4147-A177-3AD203B41FA5}">
                      <a16:colId xmlns:a16="http://schemas.microsoft.com/office/drawing/2014/main" val="31371119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Reel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802116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thaipbs - 2024-11-24 18:54:17</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แม้คณะรัฐมนตรี จะมีมติจ่ายเงินช่วยค่าเก็บเกี่ยวผลผลิต ในอัตราไร่ละ1,000 บาท แต่ไม่เกิน 10 ไร่ต่อกรณี เพื่อช่วยเหลือชาวนานั้น แต่กลุ่มชาวนาอยากให้รัฐพยังราคาข้าวเปลือกด้วย เพราะตอนนี้ราคารับซื้อค่อนข้างต่ำ คือตันละไม่เกิน 8,000 บาทเท่านั้น ถือว่าเป็นราคาขายแทบขาดทุน #</a:t>
                      </a:r>
                      <a:r>
                        <a:rPr kumimoji="0" lang="en-US" sz="1000" b="0" i="0" u="none" strike="noStrike" kern="1200" cap="none" spc="0" normalizeH="0" baseline="0" noProof="0">
                          <a:ln>
                            <a:noFill/>
                          </a:ln>
                          <a:solidFill>
                            <a:prstClr val="black"/>
                          </a:solidFill>
                          <a:effectLst/>
                          <a:uLnTx/>
                          <a:uFillTx/>
                          <a:latin typeface="Calibri"/>
                          <a:ea typeface="+mn-ea"/>
                          <a:cs typeface="+mn-cs"/>
                        </a:rPr>
                        <a:t>ThaiPBS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ข่าวไทยพีบีเอส #ข่าวที่คุณวางใจ #ทันข่าว</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https://quintly-eu-image-storage.s3.amazonaws.com/535777cf70b2c4a8ec42db7b0584aa89/3b64966b10e7a66f27eab0944bed01f9.jpg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25.11.2024 07:26:08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1666</a:t>
                      </a:r>
                    </a:p>
                  </a:txBody>
                  <a:tcPr/>
                </a:tc>
                <a:extLst>
                  <a:ext uri="{0D108BD9-81ED-4DB2-BD59-A6C34878D82A}">
                    <a16:rowId xmlns:a16="http://schemas.microsoft.com/office/drawing/2014/main" val="1090421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thaipbs - 2024-11-24 18:19:27</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ขนมปังหน้าหมู กับเคล็ดลับการทอดแบบไม่อมน้ำมัน #ขนมโบราณ #ขนมปังหน้าหมู #ขนมปังทอด #ตลาดริมน้ำวัดศาลเจ้า #</a:t>
                      </a:r>
                      <a:r>
                        <a:rPr kumimoji="0" lang="en-US" sz="1000" b="0" i="0" u="none" strike="noStrike" kern="1200" cap="none" spc="0" normalizeH="0" baseline="0" noProof="0">
                          <a:ln>
                            <a:noFill/>
                          </a:ln>
                          <a:solidFill>
                            <a:prstClr val="black"/>
                          </a:solidFill>
                          <a:effectLst/>
                          <a:uLnTx/>
                          <a:uFillTx/>
                          <a:latin typeface="Calibri"/>
                          <a:ea typeface="+mn-ea"/>
                          <a:cs typeface="+mn-cs"/>
                        </a:rPr>
                        <a:t>Foodwork #ThaiPBS 📍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มาเที่ยวตลาดต่อได้ที่ </a:t>
                      </a:r>
                      <a:r>
                        <a:rPr kumimoji="0" lang="en-US" sz="1000" b="0" i="0" u="none" strike="noStrike" kern="1200" cap="none" spc="0" normalizeH="0" baseline="0" noProof="0">
                          <a:ln>
                            <a:noFill/>
                          </a:ln>
                          <a:solidFill>
                            <a:prstClr val="black"/>
                          </a:solidFill>
                          <a:effectLst/>
                          <a:uLnTx/>
                          <a:uFillTx/>
                          <a:latin typeface="Calibri"/>
                          <a:ea typeface="+mn-ea"/>
                          <a:cs typeface="+mn-cs"/>
                        </a:rPr>
                        <a:t>https://thaip.bs/vVmUqq8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https://quintly-eu-image-storage.s3.amazonaws.com/535777cf70b2c4a8ec42db7b0584aa89/5cbb70e811112087f229dfa0366281b8.jpg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25.11.2024 07:26:08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2270</a:t>
                      </a:r>
                    </a:p>
                  </a:txBody>
                  <a:tcPr/>
                </a:tc>
                <a:extLst>
                  <a:ext uri="{0D108BD9-81ED-4DB2-BD59-A6C34878D82A}">
                    <a16:rowId xmlns:a16="http://schemas.microsoft.com/office/drawing/2014/main" val="1309201018"/>
                  </a:ext>
                </a:extLst>
              </a:tr>
            </a:tbl>
          </a:graphicData>
        </a:graphic>
      </p:graphicFrame>
      <p:sp>
        <p:nvSpPr>
          <p:cNvPr id="4" name="Text Placeholder 3">
            <a:extLst>
              <a:ext uri="{FF2B5EF4-FFF2-40B4-BE49-F238E27FC236}">
                <a16:creationId xmlns:a16="http://schemas.microsoft.com/office/drawing/2014/main" id="{DF5C2BB1-F5BE-4897-8E09-F09742B4D7C8}"/>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192141971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0C272-DB38-44E1-95C8-FD8491DFBC38}"/>
              </a:ext>
            </a:extLst>
          </p:cNvPr>
          <p:cNvSpPr>
            <a:spLocks noGrp="1"/>
          </p:cNvSpPr>
          <p:nvPr>
            <p:ph type="title"/>
          </p:nvPr>
        </p:nvSpPr>
        <p:spPr/>
        <p:txBody>
          <a:bodyPr/>
          <a:lstStyle/>
          <a:p>
            <a:r>
              <a:rPr lang="en-US"/>
              <a:t>Instagram Thai PBS Instagram Overview | All profiles - 11 of 21</a:t>
            </a:r>
          </a:p>
        </p:txBody>
      </p:sp>
      <p:graphicFrame>
        <p:nvGraphicFramePr>
          <p:cNvPr id="5" name="Table Placeholder 4">
            <a:extLst>
              <a:ext uri="{FF2B5EF4-FFF2-40B4-BE49-F238E27FC236}">
                <a16:creationId xmlns:a16="http://schemas.microsoft.com/office/drawing/2014/main" id="{E2F71D9C-E853-472F-8477-BFE6DD28B230}"/>
              </a:ext>
            </a:extLst>
          </p:cNvPr>
          <p:cNvGraphicFramePr>
            <a:graphicFrameLocks noGrp="1"/>
          </p:cNvGraphicFramePr>
          <p:nvPr>
            <p:ph type="tbl" sz="quarter" idx="13"/>
            <p:extLst>
              <p:ext uri="{D42A27DB-BD31-4B8C-83A1-F6EECF244321}">
                <p14:modId xmlns:p14="http://schemas.microsoft.com/office/powerpoint/2010/main" val="2374359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319497267"/>
                    </a:ext>
                  </a:extLst>
                </a:gridCol>
                <a:gridCol w="1069848">
                  <a:extLst>
                    <a:ext uri="{9D8B030D-6E8A-4147-A177-3AD203B41FA5}">
                      <a16:colId xmlns:a16="http://schemas.microsoft.com/office/drawing/2014/main" val="1690093266"/>
                    </a:ext>
                  </a:extLst>
                </a:gridCol>
                <a:gridCol w="493776">
                  <a:extLst>
                    <a:ext uri="{9D8B030D-6E8A-4147-A177-3AD203B41FA5}">
                      <a16:colId xmlns:a16="http://schemas.microsoft.com/office/drawing/2014/main" val="2524091387"/>
                    </a:ext>
                  </a:extLst>
                </a:gridCol>
                <a:gridCol w="493776">
                  <a:extLst>
                    <a:ext uri="{9D8B030D-6E8A-4147-A177-3AD203B41FA5}">
                      <a16:colId xmlns:a16="http://schemas.microsoft.com/office/drawing/2014/main" val="4053868605"/>
                    </a:ext>
                  </a:extLst>
                </a:gridCol>
                <a:gridCol w="493776">
                  <a:extLst>
                    <a:ext uri="{9D8B030D-6E8A-4147-A177-3AD203B41FA5}">
                      <a16:colId xmlns:a16="http://schemas.microsoft.com/office/drawing/2014/main" val="3524250510"/>
                    </a:ext>
                  </a:extLst>
                </a:gridCol>
                <a:gridCol w="493776">
                  <a:extLst>
                    <a:ext uri="{9D8B030D-6E8A-4147-A177-3AD203B41FA5}">
                      <a16:colId xmlns:a16="http://schemas.microsoft.com/office/drawing/2014/main" val="3488560452"/>
                    </a:ext>
                  </a:extLst>
                </a:gridCol>
                <a:gridCol w="493776">
                  <a:extLst>
                    <a:ext uri="{9D8B030D-6E8A-4147-A177-3AD203B41FA5}">
                      <a16:colId xmlns:a16="http://schemas.microsoft.com/office/drawing/2014/main" val="1045575740"/>
                    </a:ext>
                  </a:extLst>
                </a:gridCol>
                <a:gridCol w="493776">
                  <a:extLst>
                    <a:ext uri="{9D8B030D-6E8A-4147-A177-3AD203B41FA5}">
                      <a16:colId xmlns:a16="http://schemas.microsoft.com/office/drawing/2014/main" val="3821054171"/>
                    </a:ext>
                  </a:extLst>
                </a:gridCol>
                <a:gridCol w="493776">
                  <a:extLst>
                    <a:ext uri="{9D8B030D-6E8A-4147-A177-3AD203B41FA5}">
                      <a16:colId xmlns:a16="http://schemas.microsoft.com/office/drawing/2014/main" val="3443070191"/>
                    </a:ext>
                  </a:extLst>
                </a:gridCol>
                <a:gridCol w="493776">
                  <a:extLst>
                    <a:ext uri="{9D8B030D-6E8A-4147-A177-3AD203B41FA5}">
                      <a16:colId xmlns:a16="http://schemas.microsoft.com/office/drawing/2014/main" val="2659972515"/>
                    </a:ext>
                  </a:extLst>
                </a:gridCol>
                <a:gridCol w="493776">
                  <a:extLst>
                    <a:ext uri="{9D8B030D-6E8A-4147-A177-3AD203B41FA5}">
                      <a16:colId xmlns:a16="http://schemas.microsoft.com/office/drawing/2014/main" val="3391101566"/>
                    </a:ext>
                  </a:extLst>
                </a:gridCol>
                <a:gridCol w="493776">
                  <a:extLst>
                    <a:ext uri="{9D8B030D-6E8A-4147-A177-3AD203B41FA5}">
                      <a16:colId xmlns:a16="http://schemas.microsoft.com/office/drawing/2014/main" val="1652405119"/>
                    </a:ext>
                  </a:extLst>
                </a:gridCol>
                <a:gridCol w="493776">
                  <a:extLst>
                    <a:ext uri="{9D8B030D-6E8A-4147-A177-3AD203B41FA5}">
                      <a16:colId xmlns:a16="http://schemas.microsoft.com/office/drawing/2014/main" val="37107551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Reel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756983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thaipbs - 2024-11-24 18:12:12</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ได้แบ่งบัน ได้ออกไปเจอลูกค้า ได้เห็นคนอื่นกิน" นี่แหละความของสุขของการทำเกษตร #มะขามแดง #มะขาม #มหาอำนาจบ้านนา #</a:t>
                      </a:r>
                      <a:r>
                        <a:rPr kumimoji="0" lang="en-US" sz="1000" b="0" i="0" u="none" strike="noStrike" kern="1200" cap="none" spc="0" normalizeH="0" baseline="0" noProof="0">
                          <a:ln>
                            <a:noFill/>
                          </a:ln>
                          <a:solidFill>
                            <a:prstClr val="black"/>
                          </a:solidFill>
                          <a:effectLst/>
                          <a:uLnTx/>
                          <a:uFillTx/>
                          <a:latin typeface="Calibri"/>
                          <a:ea typeface="+mn-ea"/>
                          <a:cs typeface="+mn-cs"/>
                        </a:rPr>
                        <a:t>ThaiPBS 📍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มาทำความรู้จัก "มะขามแดง" ต่อได้ที่ </a:t>
                      </a:r>
                      <a:r>
                        <a:rPr kumimoji="0" lang="en-US" sz="1000" b="0" i="0" u="none" strike="noStrike" kern="1200" cap="none" spc="0" normalizeH="0" baseline="0" noProof="0">
                          <a:ln>
                            <a:noFill/>
                          </a:ln>
                          <a:solidFill>
                            <a:prstClr val="black"/>
                          </a:solidFill>
                          <a:effectLst/>
                          <a:uLnTx/>
                          <a:uFillTx/>
                          <a:latin typeface="Calibri"/>
                          <a:ea typeface="+mn-ea"/>
                          <a:cs typeface="+mn-cs"/>
                        </a:rPr>
                        <a:t>https://thaip.bs/WUJruvv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https://quintly-eu-image-storage.s3.amazonaws.com/535777cf70b2c4a8ec42db7b0584aa89/907de8d4b6af032c611431de009e3dc8.jpg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25.11.2024 07:26:08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3488</a:t>
                      </a:r>
                    </a:p>
                  </a:txBody>
                  <a:tcPr/>
                </a:tc>
                <a:extLst>
                  <a:ext uri="{0D108BD9-81ED-4DB2-BD59-A6C34878D82A}">
                    <a16:rowId xmlns:a16="http://schemas.microsoft.com/office/drawing/2014/main" val="436270836"/>
                  </a:ext>
                </a:extLst>
              </a:tr>
            </a:tbl>
          </a:graphicData>
        </a:graphic>
      </p:graphicFrame>
      <p:sp>
        <p:nvSpPr>
          <p:cNvPr id="4" name="Text Placeholder 3">
            <a:extLst>
              <a:ext uri="{FF2B5EF4-FFF2-40B4-BE49-F238E27FC236}">
                <a16:creationId xmlns:a16="http://schemas.microsoft.com/office/drawing/2014/main" id="{5E008183-5056-4842-BF0D-A27933AD9C2E}"/>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407007605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7B0E3-4E21-4B13-A6A1-CC283429D178}"/>
              </a:ext>
            </a:extLst>
          </p:cNvPr>
          <p:cNvSpPr>
            <a:spLocks noGrp="1"/>
          </p:cNvSpPr>
          <p:nvPr>
            <p:ph type="title"/>
          </p:nvPr>
        </p:nvSpPr>
        <p:spPr/>
        <p:txBody>
          <a:bodyPr/>
          <a:lstStyle/>
          <a:p>
            <a:r>
              <a:rPr lang="en-US"/>
              <a:t>Instagram Thai PBS Instagram Overview | All profiles - 12 of 21</a:t>
            </a:r>
          </a:p>
        </p:txBody>
      </p:sp>
      <p:graphicFrame>
        <p:nvGraphicFramePr>
          <p:cNvPr id="5" name="Table Placeholder 4">
            <a:extLst>
              <a:ext uri="{FF2B5EF4-FFF2-40B4-BE49-F238E27FC236}">
                <a16:creationId xmlns:a16="http://schemas.microsoft.com/office/drawing/2014/main" id="{52B1D785-D9D8-4596-8255-4875BF3705B0}"/>
              </a:ext>
            </a:extLst>
          </p:cNvPr>
          <p:cNvGraphicFramePr>
            <a:graphicFrameLocks noGrp="1"/>
          </p:cNvGraphicFramePr>
          <p:nvPr>
            <p:ph type="tbl" sz="quarter" idx="13"/>
            <p:extLst>
              <p:ext uri="{D42A27DB-BD31-4B8C-83A1-F6EECF244321}">
                <p14:modId xmlns:p14="http://schemas.microsoft.com/office/powerpoint/2010/main" val="2049911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591582119"/>
                    </a:ext>
                  </a:extLst>
                </a:gridCol>
                <a:gridCol w="1069848">
                  <a:extLst>
                    <a:ext uri="{9D8B030D-6E8A-4147-A177-3AD203B41FA5}">
                      <a16:colId xmlns:a16="http://schemas.microsoft.com/office/drawing/2014/main" val="2309981956"/>
                    </a:ext>
                  </a:extLst>
                </a:gridCol>
                <a:gridCol w="493776">
                  <a:extLst>
                    <a:ext uri="{9D8B030D-6E8A-4147-A177-3AD203B41FA5}">
                      <a16:colId xmlns:a16="http://schemas.microsoft.com/office/drawing/2014/main" val="1831707695"/>
                    </a:ext>
                  </a:extLst>
                </a:gridCol>
                <a:gridCol w="493776">
                  <a:extLst>
                    <a:ext uri="{9D8B030D-6E8A-4147-A177-3AD203B41FA5}">
                      <a16:colId xmlns:a16="http://schemas.microsoft.com/office/drawing/2014/main" val="3147974229"/>
                    </a:ext>
                  </a:extLst>
                </a:gridCol>
                <a:gridCol w="493776">
                  <a:extLst>
                    <a:ext uri="{9D8B030D-6E8A-4147-A177-3AD203B41FA5}">
                      <a16:colId xmlns:a16="http://schemas.microsoft.com/office/drawing/2014/main" val="2797934827"/>
                    </a:ext>
                  </a:extLst>
                </a:gridCol>
                <a:gridCol w="493776">
                  <a:extLst>
                    <a:ext uri="{9D8B030D-6E8A-4147-A177-3AD203B41FA5}">
                      <a16:colId xmlns:a16="http://schemas.microsoft.com/office/drawing/2014/main" val="2864464352"/>
                    </a:ext>
                  </a:extLst>
                </a:gridCol>
                <a:gridCol w="493776">
                  <a:extLst>
                    <a:ext uri="{9D8B030D-6E8A-4147-A177-3AD203B41FA5}">
                      <a16:colId xmlns:a16="http://schemas.microsoft.com/office/drawing/2014/main" val="3295322761"/>
                    </a:ext>
                  </a:extLst>
                </a:gridCol>
                <a:gridCol w="493776">
                  <a:extLst>
                    <a:ext uri="{9D8B030D-6E8A-4147-A177-3AD203B41FA5}">
                      <a16:colId xmlns:a16="http://schemas.microsoft.com/office/drawing/2014/main" val="1956082066"/>
                    </a:ext>
                  </a:extLst>
                </a:gridCol>
                <a:gridCol w="493776">
                  <a:extLst>
                    <a:ext uri="{9D8B030D-6E8A-4147-A177-3AD203B41FA5}">
                      <a16:colId xmlns:a16="http://schemas.microsoft.com/office/drawing/2014/main" val="2025797226"/>
                    </a:ext>
                  </a:extLst>
                </a:gridCol>
                <a:gridCol w="493776">
                  <a:extLst>
                    <a:ext uri="{9D8B030D-6E8A-4147-A177-3AD203B41FA5}">
                      <a16:colId xmlns:a16="http://schemas.microsoft.com/office/drawing/2014/main" val="3873622091"/>
                    </a:ext>
                  </a:extLst>
                </a:gridCol>
                <a:gridCol w="493776">
                  <a:extLst>
                    <a:ext uri="{9D8B030D-6E8A-4147-A177-3AD203B41FA5}">
                      <a16:colId xmlns:a16="http://schemas.microsoft.com/office/drawing/2014/main" val="938550850"/>
                    </a:ext>
                  </a:extLst>
                </a:gridCol>
                <a:gridCol w="493776">
                  <a:extLst>
                    <a:ext uri="{9D8B030D-6E8A-4147-A177-3AD203B41FA5}">
                      <a16:colId xmlns:a16="http://schemas.microsoft.com/office/drawing/2014/main" val="2632145130"/>
                    </a:ext>
                  </a:extLst>
                </a:gridCol>
                <a:gridCol w="493776">
                  <a:extLst>
                    <a:ext uri="{9D8B030D-6E8A-4147-A177-3AD203B41FA5}">
                      <a16:colId xmlns:a16="http://schemas.microsoft.com/office/drawing/2014/main" val="32540478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Reel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723611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thaipbs - 2024-11-24 18:07:48</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พระเอกอมตะมาเอง #นิรุตติ์ศิริจรรยา เลยขอชวน #สมมุติว่า ประเทศไทยดีที่สุด จะดีแค่ไหน ติดตามได้วันอาทิตย์ที่ 24 พ.ย.นี้ เวลา 21.30 น.
ชมสดเฉพาะออนไลน์ #</a:t>
                      </a:r>
                      <a:r>
                        <a:rPr kumimoji="0" lang="en-US" sz="1000" b="0" i="0" u="none" strike="noStrike" kern="1200" cap="none" spc="0" normalizeH="0" baseline="0" noProof="0">
                          <a:ln>
                            <a:noFill/>
                          </a:ln>
                          <a:solidFill>
                            <a:prstClr val="black"/>
                          </a:solidFill>
                          <a:effectLst/>
                          <a:uLnTx/>
                          <a:uFillTx/>
                          <a:latin typeface="Calibri"/>
                          <a:ea typeface="+mn-ea"/>
                          <a:cs typeface="+mn-cs"/>
                        </a:rPr>
                        <a:t>ThaiPBS
• Website : www.thaipbs.or.th/Online
• Facebook : www.facebook.com/ThaiPBS
• YouTube : www.youtube.com/ThaiPBS
• TikTok : www.tiktok.com/@thaipbs
•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ชมอีกครั้งทาง : </a:t>
                      </a:r>
                      <a:r>
                        <a:rPr kumimoji="0" lang="en-US" sz="1000" b="0" i="0" u="none" strike="noStrike" kern="1200" cap="none" spc="0" normalizeH="0" baseline="0" noProof="0">
                          <a:ln>
                            <a:noFill/>
                          </a:ln>
                          <a:solidFill>
                            <a:prstClr val="black"/>
                          </a:solidFill>
                          <a:effectLst/>
                          <a:uLnTx/>
                          <a:uFillTx/>
                          <a:latin typeface="Calibri"/>
                          <a:ea typeface="+mn-ea"/>
                          <a:cs typeface="+mn-cs"/>
                        </a:rPr>
                        <a:t>www.thaipbs.or.th/WhatIf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https://quintly-eu-image-storage.s3.amazonaws.com/535777cf70b2c4a8ec42db7b0584aa89/a1d1c7176a66d042923dc121addd6fd5.jpg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25.11.2024 07:26:08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3563</a:t>
                      </a:r>
                    </a:p>
                  </a:txBody>
                  <a:tcPr/>
                </a:tc>
                <a:extLst>
                  <a:ext uri="{0D108BD9-81ED-4DB2-BD59-A6C34878D82A}">
                    <a16:rowId xmlns:a16="http://schemas.microsoft.com/office/drawing/2014/main" val="2077905726"/>
                  </a:ext>
                </a:extLst>
              </a:tr>
            </a:tbl>
          </a:graphicData>
        </a:graphic>
      </p:graphicFrame>
      <p:sp>
        <p:nvSpPr>
          <p:cNvPr id="4" name="Text Placeholder 3">
            <a:extLst>
              <a:ext uri="{FF2B5EF4-FFF2-40B4-BE49-F238E27FC236}">
                <a16:creationId xmlns:a16="http://schemas.microsoft.com/office/drawing/2014/main" id="{20DB034F-C81E-46E3-8129-27DAD79F2FEA}"/>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71531825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2787D-18A4-476A-B6E5-E1E3126EA06B}"/>
              </a:ext>
            </a:extLst>
          </p:cNvPr>
          <p:cNvSpPr>
            <a:spLocks noGrp="1"/>
          </p:cNvSpPr>
          <p:nvPr>
            <p:ph type="title"/>
          </p:nvPr>
        </p:nvSpPr>
        <p:spPr/>
        <p:txBody>
          <a:bodyPr/>
          <a:lstStyle/>
          <a:p>
            <a:r>
              <a:rPr lang="en-US"/>
              <a:t>Instagram Thai PBS Instagram Overview | All profiles - 13 of 21</a:t>
            </a:r>
          </a:p>
        </p:txBody>
      </p:sp>
      <p:graphicFrame>
        <p:nvGraphicFramePr>
          <p:cNvPr id="5" name="Table Placeholder 4">
            <a:extLst>
              <a:ext uri="{FF2B5EF4-FFF2-40B4-BE49-F238E27FC236}">
                <a16:creationId xmlns:a16="http://schemas.microsoft.com/office/drawing/2014/main" id="{0234C871-4941-411F-BC5D-699B7AFB3036}"/>
              </a:ext>
            </a:extLst>
          </p:cNvPr>
          <p:cNvGraphicFramePr>
            <a:graphicFrameLocks noGrp="1"/>
          </p:cNvGraphicFramePr>
          <p:nvPr>
            <p:ph type="tbl" sz="quarter" idx="13"/>
            <p:extLst>
              <p:ext uri="{D42A27DB-BD31-4B8C-83A1-F6EECF244321}">
                <p14:modId xmlns:p14="http://schemas.microsoft.com/office/powerpoint/2010/main" val="4203738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870045849"/>
                    </a:ext>
                  </a:extLst>
                </a:gridCol>
                <a:gridCol w="1069848">
                  <a:extLst>
                    <a:ext uri="{9D8B030D-6E8A-4147-A177-3AD203B41FA5}">
                      <a16:colId xmlns:a16="http://schemas.microsoft.com/office/drawing/2014/main" val="1157785615"/>
                    </a:ext>
                  </a:extLst>
                </a:gridCol>
                <a:gridCol w="493776">
                  <a:extLst>
                    <a:ext uri="{9D8B030D-6E8A-4147-A177-3AD203B41FA5}">
                      <a16:colId xmlns:a16="http://schemas.microsoft.com/office/drawing/2014/main" val="3378426813"/>
                    </a:ext>
                  </a:extLst>
                </a:gridCol>
                <a:gridCol w="493776">
                  <a:extLst>
                    <a:ext uri="{9D8B030D-6E8A-4147-A177-3AD203B41FA5}">
                      <a16:colId xmlns:a16="http://schemas.microsoft.com/office/drawing/2014/main" val="2243132765"/>
                    </a:ext>
                  </a:extLst>
                </a:gridCol>
                <a:gridCol w="493776">
                  <a:extLst>
                    <a:ext uri="{9D8B030D-6E8A-4147-A177-3AD203B41FA5}">
                      <a16:colId xmlns:a16="http://schemas.microsoft.com/office/drawing/2014/main" val="3224271849"/>
                    </a:ext>
                  </a:extLst>
                </a:gridCol>
                <a:gridCol w="493776">
                  <a:extLst>
                    <a:ext uri="{9D8B030D-6E8A-4147-A177-3AD203B41FA5}">
                      <a16:colId xmlns:a16="http://schemas.microsoft.com/office/drawing/2014/main" val="4097915297"/>
                    </a:ext>
                  </a:extLst>
                </a:gridCol>
                <a:gridCol w="493776">
                  <a:extLst>
                    <a:ext uri="{9D8B030D-6E8A-4147-A177-3AD203B41FA5}">
                      <a16:colId xmlns:a16="http://schemas.microsoft.com/office/drawing/2014/main" val="3629284216"/>
                    </a:ext>
                  </a:extLst>
                </a:gridCol>
                <a:gridCol w="493776">
                  <a:extLst>
                    <a:ext uri="{9D8B030D-6E8A-4147-A177-3AD203B41FA5}">
                      <a16:colId xmlns:a16="http://schemas.microsoft.com/office/drawing/2014/main" val="1194736194"/>
                    </a:ext>
                  </a:extLst>
                </a:gridCol>
                <a:gridCol w="493776">
                  <a:extLst>
                    <a:ext uri="{9D8B030D-6E8A-4147-A177-3AD203B41FA5}">
                      <a16:colId xmlns:a16="http://schemas.microsoft.com/office/drawing/2014/main" val="909279552"/>
                    </a:ext>
                  </a:extLst>
                </a:gridCol>
                <a:gridCol w="493776">
                  <a:extLst>
                    <a:ext uri="{9D8B030D-6E8A-4147-A177-3AD203B41FA5}">
                      <a16:colId xmlns:a16="http://schemas.microsoft.com/office/drawing/2014/main" val="4044738366"/>
                    </a:ext>
                  </a:extLst>
                </a:gridCol>
                <a:gridCol w="493776">
                  <a:extLst>
                    <a:ext uri="{9D8B030D-6E8A-4147-A177-3AD203B41FA5}">
                      <a16:colId xmlns:a16="http://schemas.microsoft.com/office/drawing/2014/main" val="3642157348"/>
                    </a:ext>
                  </a:extLst>
                </a:gridCol>
                <a:gridCol w="493776">
                  <a:extLst>
                    <a:ext uri="{9D8B030D-6E8A-4147-A177-3AD203B41FA5}">
                      <a16:colId xmlns:a16="http://schemas.microsoft.com/office/drawing/2014/main" val="1148484131"/>
                    </a:ext>
                  </a:extLst>
                </a:gridCol>
                <a:gridCol w="493776">
                  <a:extLst>
                    <a:ext uri="{9D8B030D-6E8A-4147-A177-3AD203B41FA5}">
                      <a16:colId xmlns:a16="http://schemas.microsoft.com/office/drawing/2014/main" val="3928538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Reel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568855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thaipbs - 2024-11-24 18:06:08</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คำปลอบใจน่ารัก ๆ ที่ทำให้ยิ้มได้ #หม่อมเป็ดสวรรค์</a:t>
                      </a:r>
                      <a:r>
                        <a:rPr kumimoji="0" lang="en-US" sz="1000" b="0" i="0" u="none" strike="noStrike" kern="1200" cap="none" spc="0" normalizeH="0" baseline="0" noProof="0">
                          <a:ln>
                            <a:noFill/>
                          </a:ln>
                          <a:solidFill>
                            <a:prstClr val="black"/>
                          </a:solidFill>
                          <a:effectLst/>
                          <a:uLnTx/>
                          <a:uFillTx/>
                          <a:latin typeface="Calibri"/>
                          <a:ea typeface="+mn-ea"/>
                          <a:cs typeface="+mn-cs"/>
                        </a:rPr>
                        <a:t>EP3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ละครไทยพีบีเอส #สาระและความสนุก #นกสินจัย #เอ๋มณีรัตน์ #ทับทิมอัญรินทร์ #ฟิล์มเฌอร์ลิษา #</a:t>
                      </a:r>
                      <a:r>
                        <a:rPr kumimoji="0" lang="en-US" sz="1000" b="0" i="0" u="none" strike="noStrike" kern="1200" cap="none" spc="0" normalizeH="0" baseline="0" noProof="0">
                          <a:ln>
                            <a:noFill/>
                          </a:ln>
                          <a:solidFill>
                            <a:prstClr val="black"/>
                          </a:solidFill>
                          <a:effectLst/>
                          <a:uLnTx/>
                          <a:uFillTx/>
                          <a:latin typeface="Calibri"/>
                          <a:ea typeface="+mn-ea"/>
                          <a:cs typeface="+mn-cs"/>
                        </a:rPr>
                        <a:t>kaownah #iangsittha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ฟิวส์กิติกร #</a:t>
                      </a:r>
                      <a:r>
                        <a:rPr kumimoji="0" lang="en-US" sz="1000" b="0" i="0" u="none" strike="noStrike" kern="1200" cap="none" spc="0" normalizeH="0" baseline="0" noProof="0">
                          <a:ln>
                            <a:noFill/>
                          </a:ln>
                          <a:solidFill>
                            <a:prstClr val="black"/>
                          </a:solidFill>
                          <a:effectLst/>
                          <a:uLnTx/>
                          <a:uFillTx/>
                          <a:latin typeface="Calibri"/>
                          <a:ea typeface="+mn-ea"/>
                          <a:cs typeface="+mn-cs"/>
                        </a:rPr>
                        <a:t>bomnontach #maxnattapol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เฟิร์นณัฐชยกานต์ #ฮายชุติมา</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https://quintly-eu-image-storage.s3.amazonaws.com/535777cf70b2c4a8ec42db7b0584aa89/16be310a97427dc838aae62ddcba77c2.jpg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25.11.2024 07:26:08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983</a:t>
                      </a:r>
                    </a:p>
                  </a:txBody>
                  <a:tcPr/>
                </a:tc>
                <a:extLst>
                  <a:ext uri="{0D108BD9-81ED-4DB2-BD59-A6C34878D82A}">
                    <a16:rowId xmlns:a16="http://schemas.microsoft.com/office/drawing/2014/main" val="3625916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thaipbs - 2024-11-24 18:01:12</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แก้รัฐธรรมนูญ #ทำประชามติ ความจริงใจของ #พรรคร่วมรัฐบาล
#</a:t>
                      </a:r>
                      <a:r>
                        <a:rPr kumimoji="0" lang="en-US" sz="1000" b="0" i="0" u="none" strike="noStrike" kern="1200" cap="none" spc="0" normalizeH="0" baseline="0" noProof="0">
                          <a:ln>
                            <a:noFill/>
                          </a:ln>
                          <a:solidFill>
                            <a:prstClr val="black"/>
                          </a:solidFill>
                          <a:effectLst/>
                          <a:uLnTx/>
                          <a:uFillTx/>
                          <a:latin typeface="Calibri"/>
                          <a:ea typeface="+mn-ea"/>
                          <a:cs typeface="+mn-cs"/>
                        </a:rPr>
                        <a:t>ThaiPBS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คุยให้คิด
-------------
</a:t>
                      </a:r>
                      <a:r>
                        <a:rPr kumimoji="0" lang="en-US" sz="1000" b="0" i="0" u="none" strike="noStrike" kern="1200" cap="none" spc="0" normalizeH="0" baseline="0" noProof="0">
                          <a:ln>
                            <a:noFill/>
                          </a:ln>
                          <a:solidFill>
                            <a:prstClr val="black"/>
                          </a:solidFill>
                          <a:effectLst/>
                          <a:uLnTx/>
                          <a:uFillTx/>
                          <a:latin typeface="Calibri"/>
                          <a:ea typeface="+mn-ea"/>
                          <a:cs typeface="+mn-cs"/>
                        </a:rPr>
                        <a:t>https://www.thaipbs.or.th/program/TalkToThink/episodes/105235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https://quintly-eu-image-storage.s3.amazonaws.com/535777cf70b2c4a8ec42db7b0584aa89/7eec55bb10f123b5dbd5d06ae8db340e.jpg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25.11.2024 07:26:08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817</a:t>
                      </a:r>
                    </a:p>
                  </a:txBody>
                  <a:tcPr/>
                </a:tc>
                <a:extLst>
                  <a:ext uri="{0D108BD9-81ED-4DB2-BD59-A6C34878D82A}">
                    <a16:rowId xmlns:a16="http://schemas.microsoft.com/office/drawing/2014/main" val="2845990144"/>
                  </a:ext>
                </a:extLst>
              </a:tr>
            </a:tbl>
          </a:graphicData>
        </a:graphic>
      </p:graphicFrame>
      <p:sp>
        <p:nvSpPr>
          <p:cNvPr id="4" name="Text Placeholder 3">
            <a:extLst>
              <a:ext uri="{FF2B5EF4-FFF2-40B4-BE49-F238E27FC236}">
                <a16:creationId xmlns:a16="http://schemas.microsoft.com/office/drawing/2014/main" id="{9E7A03EB-F49F-4C37-AA8D-DE33ED8052A9}"/>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403241620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69923-C7B3-4822-809C-8AFEC21AF512}"/>
              </a:ext>
            </a:extLst>
          </p:cNvPr>
          <p:cNvSpPr>
            <a:spLocks noGrp="1"/>
          </p:cNvSpPr>
          <p:nvPr>
            <p:ph type="title"/>
          </p:nvPr>
        </p:nvSpPr>
        <p:spPr/>
        <p:txBody>
          <a:bodyPr/>
          <a:lstStyle/>
          <a:p>
            <a:r>
              <a:rPr lang="en-US"/>
              <a:t>Instagram Thai PBS Instagram Overview | All profiles - 14 of 21</a:t>
            </a:r>
          </a:p>
        </p:txBody>
      </p:sp>
      <p:graphicFrame>
        <p:nvGraphicFramePr>
          <p:cNvPr id="5" name="Table Placeholder 4">
            <a:extLst>
              <a:ext uri="{FF2B5EF4-FFF2-40B4-BE49-F238E27FC236}">
                <a16:creationId xmlns:a16="http://schemas.microsoft.com/office/drawing/2014/main" id="{CFCC218C-4E2E-4788-8278-B423E3A7879C}"/>
              </a:ext>
            </a:extLst>
          </p:cNvPr>
          <p:cNvGraphicFramePr>
            <a:graphicFrameLocks noGrp="1"/>
          </p:cNvGraphicFramePr>
          <p:nvPr>
            <p:ph type="tbl" sz="quarter" idx="13"/>
            <p:extLst>
              <p:ext uri="{D42A27DB-BD31-4B8C-83A1-F6EECF244321}">
                <p14:modId xmlns:p14="http://schemas.microsoft.com/office/powerpoint/2010/main" val="1370588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630994541"/>
                    </a:ext>
                  </a:extLst>
                </a:gridCol>
                <a:gridCol w="1069848">
                  <a:extLst>
                    <a:ext uri="{9D8B030D-6E8A-4147-A177-3AD203B41FA5}">
                      <a16:colId xmlns:a16="http://schemas.microsoft.com/office/drawing/2014/main" val="3548817339"/>
                    </a:ext>
                  </a:extLst>
                </a:gridCol>
                <a:gridCol w="493776">
                  <a:extLst>
                    <a:ext uri="{9D8B030D-6E8A-4147-A177-3AD203B41FA5}">
                      <a16:colId xmlns:a16="http://schemas.microsoft.com/office/drawing/2014/main" val="3999771927"/>
                    </a:ext>
                  </a:extLst>
                </a:gridCol>
                <a:gridCol w="493776">
                  <a:extLst>
                    <a:ext uri="{9D8B030D-6E8A-4147-A177-3AD203B41FA5}">
                      <a16:colId xmlns:a16="http://schemas.microsoft.com/office/drawing/2014/main" val="4038946153"/>
                    </a:ext>
                  </a:extLst>
                </a:gridCol>
                <a:gridCol w="493776">
                  <a:extLst>
                    <a:ext uri="{9D8B030D-6E8A-4147-A177-3AD203B41FA5}">
                      <a16:colId xmlns:a16="http://schemas.microsoft.com/office/drawing/2014/main" val="2918722771"/>
                    </a:ext>
                  </a:extLst>
                </a:gridCol>
                <a:gridCol w="493776">
                  <a:extLst>
                    <a:ext uri="{9D8B030D-6E8A-4147-A177-3AD203B41FA5}">
                      <a16:colId xmlns:a16="http://schemas.microsoft.com/office/drawing/2014/main" val="2871890147"/>
                    </a:ext>
                  </a:extLst>
                </a:gridCol>
                <a:gridCol w="493776">
                  <a:extLst>
                    <a:ext uri="{9D8B030D-6E8A-4147-A177-3AD203B41FA5}">
                      <a16:colId xmlns:a16="http://schemas.microsoft.com/office/drawing/2014/main" val="2769396236"/>
                    </a:ext>
                  </a:extLst>
                </a:gridCol>
                <a:gridCol w="493776">
                  <a:extLst>
                    <a:ext uri="{9D8B030D-6E8A-4147-A177-3AD203B41FA5}">
                      <a16:colId xmlns:a16="http://schemas.microsoft.com/office/drawing/2014/main" val="2203801047"/>
                    </a:ext>
                  </a:extLst>
                </a:gridCol>
                <a:gridCol w="493776">
                  <a:extLst>
                    <a:ext uri="{9D8B030D-6E8A-4147-A177-3AD203B41FA5}">
                      <a16:colId xmlns:a16="http://schemas.microsoft.com/office/drawing/2014/main" val="1826208100"/>
                    </a:ext>
                  </a:extLst>
                </a:gridCol>
                <a:gridCol w="493776">
                  <a:extLst>
                    <a:ext uri="{9D8B030D-6E8A-4147-A177-3AD203B41FA5}">
                      <a16:colId xmlns:a16="http://schemas.microsoft.com/office/drawing/2014/main" val="1892605625"/>
                    </a:ext>
                  </a:extLst>
                </a:gridCol>
                <a:gridCol w="493776">
                  <a:extLst>
                    <a:ext uri="{9D8B030D-6E8A-4147-A177-3AD203B41FA5}">
                      <a16:colId xmlns:a16="http://schemas.microsoft.com/office/drawing/2014/main" val="2862944636"/>
                    </a:ext>
                  </a:extLst>
                </a:gridCol>
                <a:gridCol w="493776">
                  <a:extLst>
                    <a:ext uri="{9D8B030D-6E8A-4147-A177-3AD203B41FA5}">
                      <a16:colId xmlns:a16="http://schemas.microsoft.com/office/drawing/2014/main" val="2867187973"/>
                    </a:ext>
                  </a:extLst>
                </a:gridCol>
                <a:gridCol w="493776">
                  <a:extLst>
                    <a:ext uri="{9D8B030D-6E8A-4147-A177-3AD203B41FA5}">
                      <a16:colId xmlns:a16="http://schemas.microsoft.com/office/drawing/2014/main" val="25091353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Reel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600167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thaipbs - 2024-11-24 17:56:14</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ใครชอบกินขนมกุยช่ายแบบกรอบ ๆ แต่ไม่อยากกินน้ำมัน ตามเชฟบุ๊คมาเดินเที่ยวชิม #กุยช่ายวาฟเฟิล ไอเดียใหม่ที่ต่อยอดมาจากขนมกุยช่ายทอดแบบเดิม #กุยช่าย #ขนมกุยช่าย #วาฟเฟิล #ตลาดริมน้ำวัดศาลเจ้า #</a:t>
                      </a:r>
                      <a:r>
                        <a:rPr kumimoji="0" lang="en-US" sz="1000" b="0" i="0" u="none" strike="noStrike" kern="1200" cap="none" spc="0" normalizeH="0" baseline="0" noProof="0">
                          <a:ln>
                            <a:noFill/>
                          </a:ln>
                          <a:solidFill>
                            <a:prstClr val="black"/>
                          </a:solidFill>
                          <a:effectLst/>
                          <a:uLnTx/>
                          <a:uFillTx/>
                          <a:latin typeface="Calibri"/>
                          <a:ea typeface="+mn-ea"/>
                          <a:cs typeface="+mn-cs"/>
                        </a:rPr>
                        <a:t>Foodwork #ThaiPBS 📍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มาเที่ยวตลาดต่อได้ที่ </a:t>
                      </a:r>
                      <a:r>
                        <a:rPr kumimoji="0" lang="en-US" sz="1000" b="0" i="0" u="none" strike="noStrike" kern="1200" cap="none" spc="0" normalizeH="0" baseline="0" noProof="0">
                          <a:ln>
                            <a:noFill/>
                          </a:ln>
                          <a:solidFill>
                            <a:prstClr val="black"/>
                          </a:solidFill>
                          <a:effectLst/>
                          <a:uLnTx/>
                          <a:uFillTx/>
                          <a:latin typeface="Calibri"/>
                          <a:ea typeface="+mn-ea"/>
                          <a:cs typeface="+mn-cs"/>
                        </a:rPr>
                        <a:t>https://thaip.bs/vVmUqq8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https://quintly-eu-image-storage.s3.amazonaws.com/535777cf70b2c4a8ec42db7b0584aa89/e875f6ea7880f53f5fc4e8711f7ce984.jpg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25.11.2024 07:26:08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8483</a:t>
                      </a:r>
                    </a:p>
                  </a:txBody>
                  <a:tcPr/>
                </a:tc>
                <a:extLst>
                  <a:ext uri="{0D108BD9-81ED-4DB2-BD59-A6C34878D82A}">
                    <a16:rowId xmlns:a16="http://schemas.microsoft.com/office/drawing/2014/main" val="1309078319"/>
                  </a:ext>
                </a:extLst>
              </a:tr>
            </a:tbl>
          </a:graphicData>
        </a:graphic>
      </p:graphicFrame>
      <p:sp>
        <p:nvSpPr>
          <p:cNvPr id="4" name="Text Placeholder 3">
            <a:extLst>
              <a:ext uri="{FF2B5EF4-FFF2-40B4-BE49-F238E27FC236}">
                <a16:creationId xmlns:a16="http://schemas.microsoft.com/office/drawing/2014/main" id="{213E06E7-1A53-4056-901E-05F7855582D9}"/>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52221207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0AAA5-F480-41FD-AC02-EABFF4F7D3C1}"/>
              </a:ext>
            </a:extLst>
          </p:cNvPr>
          <p:cNvSpPr>
            <a:spLocks noGrp="1"/>
          </p:cNvSpPr>
          <p:nvPr>
            <p:ph type="title"/>
          </p:nvPr>
        </p:nvSpPr>
        <p:spPr/>
        <p:txBody>
          <a:bodyPr/>
          <a:lstStyle/>
          <a:p>
            <a:r>
              <a:rPr lang="en-US"/>
              <a:t>Instagram Thai PBS Instagram Overview | All profiles - 15 of 21</a:t>
            </a:r>
          </a:p>
        </p:txBody>
      </p:sp>
      <p:graphicFrame>
        <p:nvGraphicFramePr>
          <p:cNvPr id="5" name="Table Placeholder 4">
            <a:extLst>
              <a:ext uri="{FF2B5EF4-FFF2-40B4-BE49-F238E27FC236}">
                <a16:creationId xmlns:a16="http://schemas.microsoft.com/office/drawing/2014/main" id="{0C483908-BCF6-4F6E-B677-B88C17F93882}"/>
              </a:ext>
            </a:extLst>
          </p:cNvPr>
          <p:cNvGraphicFramePr>
            <a:graphicFrameLocks noGrp="1"/>
          </p:cNvGraphicFramePr>
          <p:nvPr>
            <p:ph type="tbl" sz="quarter" idx="13"/>
            <p:extLst>
              <p:ext uri="{D42A27DB-BD31-4B8C-83A1-F6EECF244321}">
                <p14:modId xmlns:p14="http://schemas.microsoft.com/office/powerpoint/2010/main" val="27744722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843750617"/>
                    </a:ext>
                  </a:extLst>
                </a:gridCol>
                <a:gridCol w="1069848">
                  <a:extLst>
                    <a:ext uri="{9D8B030D-6E8A-4147-A177-3AD203B41FA5}">
                      <a16:colId xmlns:a16="http://schemas.microsoft.com/office/drawing/2014/main" val="2840928159"/>
                    </a:ext>
                  </a:extLst>
                </a:gridCol>
                <a:gridCol w="493776">
                  <a:extLst>
                    <a:ext uri="{9D8B030D-6E8A-4147-A177-3AD203B41FA5}">
                      <a16:colId xmlns:a16="http://schemas.microsoft.com/office/drawing/2014/main" val="3577833136"/>
                    </a:ext>
                  </a:extLst>
                </a:gridCol>
                <a:gridCol w="493776">
                  <a:extLst>
                    <a:ext uri="{9D8B030D-6E8A-4147-A177-3AD203B41FA5}">
                      <a16:colId xmlns:a16="http://schemas.microsoft.com/office/drawing/2014/main" val="2708378908"/>
                    </a:ext>
                  </a:extLst>
                </a:gridCol>
                <a:gridCol w="493776">
                  <a:extLst>
                    <a:ext uri="{9D8B030D-6E8A-4147-A177-3AD203B41FA5}">
                      <a16:colId xmlns:a16="http://schemas.microsoft.com/office/drawing/2014/main" val="235405313"/>
                    </a:ext>
                  </a:extLst>
                </a:gridCol>
                <a:gridCol w="493776">
                  <a:extLst>
                    <a:ext uri="{9D8B030D-6E8A-4147-A177-3AD203B41FA5}">
                      <a16:colId xmlns:a16="http://schemas.microsoft.com/office/drawing/2014/main" val="2225837584"/>
                    </a:ext>
                  </a:extLst>
                </a:gridCol>
                <a:gridCol w="493776">
                  <a:extLst>
                    <a:ext uri="{9D8B030D-6E8A-4147-A177-3AD203B41FA5}">
                      <a16:colId xmlns:a16="http://schemas.microsoft.com/office/drawing/2014/main" val="3906568603"/>
                    </a:ext>
                  </a:extLst>
                </a:gridCol>
                <a:gridCol w="493776">
                  <a:extLst>
                    <a:ext uri="{9D8B030D-6E8A-4147-A177-3AD203B41FA5}">
                      <a16:colId xmlns:a16="http://schemas.microsoft.com/office/drawing/2014/main" val="1446555597"/>
                    </a:ext>
                  </a:extLst>
                </a:gridCol>
                <a:gridCol w="493776">
                  <a:extLst>
                    <a:ext uri="{9D8B030D-6E8A-4147-A177-3AD203B41FA5}">
                      <a16:colId xmlns:a16="http://schemas.microsoft.com/office/drawing/2014/main" val="1677173981"/>
                    </a:ext>
                  </a:extLst>
                </a:gridCol>
                <a:gridCol w="493776">
                  <a:extLst>
                    <a:ext uri="{9D8B030D-6E8A-4147-A177-3AD203B41FA5}">
                      <a16:colId xmlns:a16="http://schemas.microsoft.com/office/drawing/2014/main" val="3942539259"/>
                    </a:ext>
                  </a:extLst>
                </a:gridCol>
                <a:gridCol w="493776">
                  <a:extLst>
                    <a:ext uri="{9D8B030D-6E8A-4147-A177-3AD203B41FA5}">
                      <a16:colId xmlns:a16="http://schemas.microsoft.com/office/drawing/2014/main" val="1432109360"/>
                    </a:ext>
                  </a:extLst>
                </a:gridCol>
                <a:gridCol w="493776">
                  <a:extLst>
                    <a:ext uri="{9D8B030D-6E8A-4147-A177-3AD203B41FA5}">
                      <a16:colId xmlns:a16="http://schemas.microsoft.com/office/drawing/2014/main" val="2287813575"/>
                    </a:ext>
                  </a:extLst>
                </a:gridCol>
                <a:gridCol w="493776">
                  <a:extLst>
                    <a:ext uri="{9D8B030D-6E8A-4147-A177-3AD203B41FA5}">
                      <a16:colId xmlns:a16="http://schemas.microsoft.com/office/drawing/2014/main" val="38058040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Reel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085441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thaipbs - 2024-11-24 17:55:10</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อัปเดตเทรนด์ #</a:t>
                      </a:r>
                      <a:r>
                        <a:rPr kumimoji="0" lang="en-US" sz="1000" b="0" i="0" u="none" strike="noStrike" kern="1200" cap="none" spc="0" normalizeH="0" baseline="0" noProof="0">
                          <a:ln>
                            <a:noFill/>
                          </a:ln>
                          <a:solidFill>
                            <a:prstClr val="black"/>
                          </a:solidFill>
                          <a:effectLst/>
                          <a:uLnTx/>
                          <a:uFillTx/>
                          <a:latin typeface="Calibri"/>
                          <a:ea typeface="+mn-ea"/>
                          <a:cs typeface="+mn-cs"/>
                        </a:rPr>
                        <a:t>AI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ส่งท้ายปี กับ 24 </a:t>
                      </a:r>
                      <a:r>
                        <a:rPr kumimoji="0" lang="en-US" sz="1000" b="0" i="0" u="none" strike="noStrike" kern="1200" cap="none" spc="0" normalizeH="0" baseline="0" noProof="0">
                          <a:ln>
                            <a:noFill/>
                          </a:ln>
                          <a:solidFill>
                            <a:prstClr val="black"/>
                          </a:solidFill>
                          <a:effectLst/>
                          <a:uLnTx/>
                          <a:uFillTx/>
                          <a:latin typeface="Calibri"/>
                          <a:ea typeface="+mn-ea"/>
                          <a:cs typeface="+mn-cs"/>
                        </a:rPr>
                        <a:t>Speakers 18 Sessions❗ 🤖
.
28-30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พ.ย.นี้ ในงาน  #</a:t>
                      </a:r>
                      <a:r>
                        <a:rPr kumimoji="0" lang="en-US" sz="1000" b="0" i="0" u="none" strike="noStrike" kern="1200" cap="none" spc="0" normalizeH="0" baseline="0" noProof="0">
                          <a:ln>
                            <a:noFill/>
                          </a:ln>
                          <a:solidFill>
                            <a:prstClr val="black"/>
                          </a:solidFill>
                          <a:effectLst/>
                          <a:uLnTx/>
                          <a:uFillTx/>
                          <a:latin typeface="Calibri"/>
                          <a:ea typeface="+mn-ea"/>
                          <a:cs typeface="+mn-cs"/>
                        </a:rPr>
                        <a:t>AIHorizons : The Future of Media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เมื่อโลกของสื่อ..ต้องพลิกโฉมด้วยพลัง </a:t>
                      </a:r>
                      <a:r>
                        <a:rPr kumimoji="0" lang="en-US" sz="1000" b="0" i="0" u="none" strike="noStrike" kern="1200" cap="none" spc="0" normalizeH="0" baseline="0" noProof="0">
                          <a:ln>
                            <a:noFill/>
                          </a:ln>
                          <a:solidFill>
                            <a:prstClr val="black"/>
                          </a:solidFill>
                          <a:effectLst/>
                          <a:uLnTx/>
                          <a:uFillTx/>
                          <a:latin typeface="Calibri"/>
                          <a:ea typeface="+mn-ea"/>
                          <a:cs typeface="+mn-cs"/>
                        </a:rPr>
                        <a:t>AI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ณ </a:t>
                      </a:r>
                      <a:r>
                        <a:rPr kumimoji="0" lang="en-US" sz="1000" b="0" i="0" u="none" strike="noStrike" kern="1200" cap="none" spc="0" normalizeH="0" baseline="0" noProof="0">
                          <a:ln>
                            <a:noFill/>
                          </a:ln>
                          <a:solidFill>
                            <a:prstClr val="black"/>
                          </a:solidFill>
                          <a:effectLst/>
                          <a:uLnTx/>
                          <a:uFillTx/>
                          <a:latin typeface="Calibri"/>
                          <a:ea typeface="+mn-ea"/>
                          <a:cs typeface="+mn-cs"/>
                        </a:rPr>
                        <a:t>SCBX NEXT TECH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ชั้น 4 สยามพารากอน 
.
จัดเต็ม.. ตลอด 3 วัน 3 ธีม ที่จะชวนทุกคนร่วมอัปเดต เติมเต็มไอเดียความรู้เกี่ยวกับการปฏิวัติสื่อและอุตสาหกรรมอื่น ๆ ด้วย </a:t>
                      </a:r>
                      <a:r>
                        <a:rPr kumimoji="0" lang="en-US" sz="1000" b="0" i="0" u="none" strike="noStrike" kern="1200" cap="none" spc="0" normalizeH="0" baseline="0" noProof="0">
                          <a:ln>
                            <a:noFill/>
                          </a:ln>
                          <a:solidFill>
                            <a:prstClr val="black"/>
                          </a:solidFill>
                          <a:effectLst/>
                          <a:uLnTx/>
                          <a:uFillTx/>
                          <a:latin typeface="Calibri"/>
                          <a:ea typeface="+mn-ea"/>
                          <a:cs typeface="+mn-cs"/>
                        </a:rPr>
                        <a:t>AI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พร้อม </a:t>
                      </a:r>
                      <a:r>
                        <a:rPr kumimoji="0" lang="en-US" sz="1000" b="0" i="0" u="none" strike="noStrike" kern="1200" cap="none" spc="0" normalizeH="0" baseline="0" noProof="0">
                          <a:ln>
                            <a:noFill/>
                          </a:ln>
                          <a:solidFill>
                            <a:prstClr val="black"/>
                          </a:solidFill>
                          <a:effectLst/>
                          <a:uLnTx/>
                          <a:uFillTx/>
                          <a:latin typeface="Calibri"/>
                          <a:ea typeface="+mn-ea"/>
                          <a:cs typeface="+mn-cs"/>
                        </a:rPr>
                        <a:t>Usecases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จากวิทยากรทั้งไทยและต่างประเทศ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พฤ.28 พ.ย. 67 : </a:t>
                      </a:r>
                      <a:r>
                        <a:rPr kumimoji="0" lang="en-US" sz="1000" b="0" i="0" u="none" strike="noStrike" kern="1200" cap="none" spc="0" normalizeH="0" baseline="0" noProof="0">
                          <a:ln>
                            <a:noFill/>
                          </a:ln>
                          <a:solidFill>
                            <a:prstClr val="black"/>
                          </a:solidFill>
                          <a:effectLst/>
                          <a:uLnTx/>
                          <a:uFillTx/>
                          <a:latin typeface="Calibri"/>
                          <a:ea typeface="+mn-ea"/>
                          <a:cs typeface="+mn-cs"/>
                        </a:rPr>
                        <a:t>Media &amp; Ethic in AI Era
🗓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ศ.  29 พ.ย. 67 : </a:t>
                      </a:r>
                      <a:r>
                        <a:rPr kumimoji="0" lang="en-US" sz="1000" b="0" i="0" u="none" strike="noStrike" kern="1200" cap="none" spc="0" normalizeH="0" baseline="0" noProof="0">
                          <a:ln>
                            <a:noFill/>
                          </a:ln>
                          <a:solidFill>
                            <a:prstClr val="black"/>
                          </a:solidFill>
                          <a:effectLst/>
                          <a:uLnTx/>
                          <a:uFillTx/>
                          <a:latin typeface="Calibri"/>
                          <a:ea typeface="+mn-ea"/>
                          <a:cs typeface="+mn-cs"/>
                        </a:rPr>
                        <a:t>AI Innovation Showcases
🗓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ส.  30 พ.ย. 67 : </a:t>
                      </a:r>
                      <a:r>
                        <a:rPr kumimoji="0" lang="en-US" sz="1000" b="0" i="0" u="none" strike="noStrike" kern="1200" cap="none" spc="0" normalizeH="0" baseline="0" noProof="0">
                          <a:ln>
                            <a:noFill/>
                          </a:ln>
                          <a:solidFill>
                            <a:prstClr val="black"/>
                          </a:solidFill>
                          <a:effectLst/>
                          <a:uLnTx/>
                          <a:uFillTx/>
                          <a:latin typeface="Calibri"/>
                          <a:ea typeface="+mn-ea"/>
                          <a:cs typeface="+mn-cs"/>
                        </a:rPr>
                        <a:t>The Future with AI Power 
.
📱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ลงทะเบียนร่วมงาน ฟรี ได้ที่ </a:t>
                      </a:r>
                      <a:r>
                        <a:rPr kumimoji="0" lang="en-US" sz="1000" b="0" i="0" u="none" strike="noStrike" kern="1200" cap="none" spc="0" normalizeH="0" baseline="0" noProof="0">
                          <a:ln>
                            <a:noFill/>
                          </a:ln>
                          <a:solidFill>
                            <a:prstClr val="black"/>
                          </a:solidFill>
                          <a:effectLst/>
                          <a:uLnTx/>
                          <a:uFillTx/>
                          <a:latin typeface="Calibri"/>
                          <a:ea typeface="+mn-ea"/>
                          <a:cs typeface="+mn-cs"/>
                        </a:rPr>
                        <a:t>www.thaipbs.or.th/AIHorizons
..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พร้อมชม </a:t>
                      </a:r>
                      <a:r>
                        <a:rPr kumimoji="0" lang="en-US" sz="1000" b="0" i="0" u="none" strike="noStrike" kern="1200" cap="none" spc="0" normalizeH="0" baseline="0" noProof="0">
                          <a:ln>
                            <a:noFill/>
                          </a:ln>
                          <a:solidFill>
                            <a:prstClr val="black"/>
                          </a:solidFill>
                          <a:effectLst/>
                          <a:uLnTx/>
                          <a:uFillTx/>
                          <a:latin typeface="Calibri"/>
                          <a:ea typeface="+mn-ea"/>
                          <a:cs typeface="+mn-cs"/>
                        </a:rPr>
                        <a:t>Interactive Exhibition 6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บริการดิจิทัลโดยนวัตกรรม </a:t>
                      </a:r>
                      <a:r>
                        <a:rPr kumimoji="0" lang="en-US" sz="1000" b="0" i="0" u="none" strike="noStrike" kern="1200" cap="none" spc="0" normalizeH="0" baseline="0" noProof="0">
                          <a:ln>
                            <a:noFill/>
                          </a:ln>
                          <a:solidFill>
                            <a:prstClr val="black"/>
                          </a:solidFill>
                          <a:effectLst/>
                          <a:uLnTx/>
                          <a:uFillTx/>
                          <a:latin typeface="Calibri"/>
                          <a:ea typeface="+mn-ea"/>
                          <a:cs typeface="+mn-cs"/>
                        </a:rPr>
                        <a:t>AI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จาก #</a:t>
                      </a:r>
                      <a:r>
                        <a:rPr kumimoji="0" lang="en-US" sz="1000" b="0" i="0" u="none" strike="noStrike" kern="1200" cap="none" spc="0" normalizeH="0" baseline="0" noProof="0">
                          <a:ln>
                            <a:noFill/>
                          </a:ln>
                          <a:solidFill>
                            <a:prstClr val="black"/>
                          </a:solidFill>
                          <a:effectLst/>
                          <a:uLnTx/>
                          <a:uFillTx/>
                          <a:latin typeface="Calibri"/>
                          <a:ea typeface="+mn-ea"/>
                          <a:cs typeface="+mn-cs"/>
                        </a:rPr>
                        <a:t>ThaiPBS
▪️ AI Vertical LIVE :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ชมสดแนวตั้ง ตอบโจทย์ </a:t>
                      </a:r>
                      <a:r>
                        <a:rPr kumimoji="0" lang="en-US" sz="1000" b="0" i="0" u="none" strike="noStrike" kern="1200" cap="none" spc="0" normalizeH="0" baseline="0" noProof="0">
                          <a:ln>
                            <a:noFill/>
                          </a:ln>
                          <a:solidFill>
                            <a:prstClr val="black"/>
                          </a:solidFill>
                          <a:effectLst/>
                          <a:uLnTx/>
                          <a:uFillTx/>
                          <a:latin typeface="Calibri"/>
                          <a:ea typeface="+mn-ea"/>
                          <a:cs typeface="+mn-cs"/>
                        </a:rPr>
                        <a:t>Mobile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ดูง่าย ไม่ต้องพลิก
▪️ </a:t>
                      </a:r>
                      <a:r>
                        <a:rPr kumimoji="0" lang="en-US" sz="1000" b="0" i="0" u="none" strike="noStrike" kern="1200" cap="none" spc="0" normalizeH="0" baseline="0" noProof="0">
                          <a:ln>
                            <a:noFill/>
                          </a:ln>
                          <a:solidFill>
                            <a:prstClr val="black"/>
                          </a:solidFill>
                          <a:effectLst/>
                          <a:uLnTx/>
                          <a:uFillTx/>
                          <a:latin typeface="Calibri"/>
                          <a:ea typeface="+mn-ea"/>
                          <a:cs typeface="+mn-cs"/>
                        </a:rPr>
                        <a:t>AI Anchor :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อัปเดตข่าวสารกับผู้ประกาศ </a:t>
                      </a:r>
                      <a:r>
                        <a:rPr kumimoji="0" lang="en-US" sz="1000" b="0" i="0" u="none" strike="noStrike" kern="1200" cap="none" spc="0" normalizeH="0" baseline="0" noProof="0">
                          <a:ln>
                            <a:noFill/>
                          </a:ln>
                          <a:solidFill>
                            <a:prstClr val="black"/>
                          </a:solidFill>
                          <a:effectLst/>
                          <a:uLnTx/>
                          <a:uFillTx/>
                          <a:latin typeface="Calibri"/>
                          <a:ea typeface="+mn-ea"/>
                          <a:cs typeface="+mn-cs"/>
                        </a:rPr>
                        <a:t>AI 
▪️ AI Voice :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บริการอ่านให้ฟังด้วยเทคโนโลยี </a:t>
                      </a:r>
                      <a:r>
                        <a:rPr kumimoji="0" lang="en-US" sz="1000" b="0" i="0" u="none" strike="noStrike" kern="1200" cap="none" spc="0" normalizeH="0" baseline="0" noProof="0">
                          <a:ln>
                            <a:noFill/>
                          </a:ln>
                          <a:solidFill>
                            <a:prstClr val="black"/>
                          </a:solidFill>
                          <a:effectLst/>
                          <a:uLnTx/>
                          <a:uFillTx/>
                          <a:latin typeface="Calibri"/>
                          <a:ea typeface="+mn-ea"/>
                          <a:cs typeface="+mn-cs"/>
                        </a:rPr>
                        <a:t>Text to Speech
▪️ AI in Brief :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สรุปเนื้อหาข่าวสั้น กระชับ เข้าใจง่าย
▪️ </a:t>
                      </a:r>
                      <a:r>
                        <a:rPr kumimoji="0" lang="en-US" sz="1000" b="0" i="0" u="none" strike="noStrike" kern="1200" cap="none" spc="0" normalizeH="0" baseline="0" noProof="0">
                          <a:ln>
                            <a:noFill/>
                          </a:ln>
                          <a:solidFill>
                            <a:prstClr val="black"/>
                          </a:solidFill>
                          <a:effectLst/>
                          <a:uLnTx/>
                          <a:uFillTx/>
                          <a:latin typeface="Calibri"/>
                          <a:ea typeface="+mn-ea"/>
                          <a:cs typeface="+mn-cs"/>
                        </a:rPr>
                        <a:t>Thai PBS Verify :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ตรวจสอบข่าวปลอมและคัดกรองข่าวจริง 
▪️ </a:t>
                      </a:r>
                      <a:r>
                        <a:rPr kumimoji="0" lang="en-US" sz="1000" b="0" i="0" u="none" strike="noStrike" kern="1200" cap="none" spc="0" normalizeH="0" baseline="0" noProof="0">
                          <a:ln>
                            <a:noFill/>
                          </a:ln>
                          <a:solidFill>
                            <a:prstClr val="black"/>
                          </a:solidFill>
                          <a:effectLst/>
                          <a:uLnTx/>
                          <a:uFillTx/>
                          <a:latin typeface="Calibri"/>
                          <a:ea typeface="+mn-ea"/>
                          <a:cs typeface="+mn-cs"/>
                        </a:rPr>
                        <a:t>Thai PBS Policy Watch :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จับตาอนาคตประเทศไทย สื่อกลางในการขับเคลื่อนนโยบายสาธารณะของประเทศที่เชื่อมโยงกับประชาชน 
.
ดูรายละเอียดเพิ่มเติม : </a:t>
                      </a:r>
                      <a:r>
                        <a:rPr kumimoji="0" lang="en-US" sz="1000" b="0" i="0" u="none" strike="noStrike" kern="1200" cap="none" spc="0" normalizeH="0" baseline="0" noProof="0">
                          <a:ln>
                            <a:noFill/>
                          </a:ln>
                          <a:solidFill>
                            <a:prstClr val="black"/>
                          </a:solidFill>
                          <a:effectLst/>
                          <a:uLnTx/>
                          <a:uFillTx/>
                          <a:latin typeface="Calibri"/>
                          <a:ea typeface="+mn-ea"/>
                          <a:cs typeface="+mn-cs"/>
                        </a:rPr>
                        <a:t>https://org.thaipbs.or.th/content/7498
.
#ThaiPBSAIHorizons #ThaiPBSAI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https://quintly-eu-image-storage.s3.amazonaws.com/535777cf70b2c4a8ec42db7b0584aa89/b5d70e9e1588f30d6a4469098ac27192.jpg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25.11.2024 07:26:08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763</a:t>
                      </a:r>
                    </a:p>
                  </a:txBody>
                  <a:tcPr/>
                </a:tc>
                <a:extLst>
                  <a:ext uri="{0D108BD9-81ED-4DB2-BD59-A6C34878D82A}">
                    <a16:rowId xmlns:a16="http://schemas.microsoft.com/office/drawing/2014/main" val="840782611"/>
                  </a:ext>
                </a:extLst>
              </a:tr>
            </a:tbl>
          </a:graphicData>
        </a:graphic>
      </p:graphicFrame>
      <p:sp>
        <p:nvSpPr>
          <p:cNvPr id="4" name="Text Placeholder 3">
            <a:extLst>
              <a:ext uri="{FF2B5EF4-FFF2-40B4-BE49-F238E27FC236}">
                <a16:creationId xmlns:a16="http://schemas.microsoft.com/office/drawing/2014/main" id="{8AC21E07-B4C5-4617-9456-1B0192968DB8}"/>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125166674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50FBA-68FD-4117-BF16-58B6D5B2BF79}"/>
              </a:ext>
            </a:extLst>
          </p:cNvPr>
          <p:cNvSpPr>
            <a:spLocks noGrp="1"/>
          </p:cNvSpPr>
          <p:nvPr>
            <p:ph type="title"/>
          </p:nvPr>
        </p:nvSpPr>
        <p:spPr/>
        <p:txBody>
          <a:bodyPr/>
          <a:lstStyle/>
          <a:p>
            <a:r>
              <a:rPr lang="en-US"/>
              <a:t>Instagram Thai PBS Instagram Overview | All profiles - 16 of 21</a:t>
            </a:r>
          </a:p>
        </p:txBody>
      </p:sp>
      <p:graphicFrame>
        <p:nvGraphicFramePr>
          <p:cNvPr id="5" name="Table Placeholder 4">
            <a:extLst>
              <a:ext uri="{FF2B5EF4-FFF2-40B4-BE49-F238E27FC236}">
                <a16:creationId xmlns:a16="http://schemas.microsoft.com/office/drawing/2014/main" id="{E01E33A5-70D8-4915-9356-143F0DA54BA3}"/>
              </a:ext>
            </a:extLst>
          </p:cNvPr>
          <p:cNvGraphicFramePr>
            <a:graphicFrameLocks noGrp="1"/>
          </p:cNvGraphicFramePr>
          <p:nvPr>
            <p:ph type="tbl" sz="quarter" idx="13"/>
            <p:extLst>
              <p:ext uri="{D42A27DB-BD31-4B8C-83A1-F6EECF244321}">
                <p14:modId xmlns:p14="http://schemas.microsoft.com/office/powerpoint/2010/main" val="35459347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579627696"/>
                    </a:ext>
                  </a:extLst>
                </a:gridCol>
                <a:gridCol w="1069848">
                  <a:extLst>
                    <a:ext uri="{9D8B030D-6E8A-4147-A177-3AD203B41FA5}">
                      <a16:colId xmlns:a16="http://schemas.microsoft.com/office/drawing/2014/main" val="2505802479"/>
                    </a:ext>
                  </a:extLst>
                </a:gridCol>
                <a:gridCol w="493776">
                  <a:extLst>
                    <a:ext uri="{9D8B030D-6E8A-4147-A177-3AD203B41FA5}">
                      <a16:colId xmlns:a16="http://schemas.microsoft.com/office/drawing/2014/main" val="444834534"/>
                    </a:ext>
                  </a:extLst>
                </a:gridCol>
                <a:gridCol w="493776">
                  <a:extLst>
                    <a:ext uri="{9D8B030D-6E8A-4147-A177-3AD203B41FA5}">
                      <a16:colId xmlns:a16="http://schemas.microsoft.com/office/drawing/2014/main" val="276766981"/>
                    </a:ext>
                  </a:extLst>
                </a:gridCol>
                <a:gridCol w="493776">
                  <a:extLst>
                    <a:ext uri="{9D8B030D-6E8A-4147-A177-3AD203B41FA5}">
                      <a16:colId xmlns:a16="http://schemas.microsoft.com/office/drawing/2014/main" val="1227159498"/>
                    </a:ext>
                  </a:extLst>
                </a:gridCol>
                <a:gridCol w="493776">
                  <a:extLst>
                    <a:ext uri="{9D8B030D-6E8A-4147-A177-3AD203B41FA5}">
                      <a16:colId xmlns:a16="http://schemas.microsoft.com/office/drawing/2014/main" val="557465668"/>
                    </a:ext>
                  </a:extLst>
                </a:gridCol>
                <a:gridCol w="493776">
                  <a:extLst>
                    <a:ext uri="{9D8B030D-6E8A-4147-A177-3AD203B41FA5}">
                      <a16:colId xmlns:a16="http://schemas.microsoft.com/office/drawing/2014/main" val="1676754724"/>
                    </a:ext>
                  </a:extLst>
                </a:gridCol>
                <a:gridCol w="493776">
                  <a:extLst>
                    <a:ext uri="{9D8B030D-6E8A-4147-A177-3AD203B41FA5}">
                      <a16:colId xmlns:a16="http://schemas.microsoft.com/office/drawing/2014/main" val="2024647394"/>
                    </a:ext>
                  </a:extLst>
                </a:gridCol>
                <a:gridCol w="493776">
                  <a:extLst>
                    <a:ext uri="{9D8B030D-6E8A-4147-A177-3AD203B41FA5}">
                      <a16:colId xmlns:a16="http://schemas.microsoft.com/office/drawing/2014/main" val="1734282263"/>
                    </a:ext>
                  </a:extLst>
                </a:gridCol>
                <a:gridCol w="493776">
                  <a:extLst>
                    <a:ext uri="{9D8B030D-6E8A-4147-A177-3AD203B41FA5}">
                      <a16:colId xmlns:a16="http://schemas.microsoft.com/office/drawing/2014/main" val="3543158229"/>
                    </a:ext>
                  </a:extLst>
                </a:gridCol>
                <a:gridCol w="493776">
                  <a:extLst>
                    <a:ext uri="{9D8B030D-6E8A-4147-A177-3AD203B41FA5}">
                      <a16:colId xmlns:a16="http://schemas.microsoft.com/office/drawing/2014/main" val="3133025029"/>
                    </a:ext>
                  </a:extLst>
                </a:gridCol>
                <a:gridCol w="493776">
                  <a:extLst>
                    <a:ext uri="{9D8B030D-6E8A-4147-A177-3AD203B41FA5}">
                      <a16:colId xmlns:a16="http://schemas.microsoft.com/office/drawing/2014/main" val="206686610"/>
                    </a:ext>
                  </a:extLst>
                </a:gridCol>
                <a:gridCol w="493776">
                  <a:extLst>
                    <a:ext uri="{9D8B030D-6E8A-4147-A177-3AD203B41FA5}">
                      <a16:colId xmlns:a16="http://schemas.microsoft.com/office/drawing/2014/main" val="13100786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Reel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115561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thaipbs - 2024-11-24 17:44:15</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เพราะอะไร พรรคการเมืองถึงยังไม่อยากให้มาการเลือกตั้งในเวลาอันใกล้นี้ และอุปสรรคของแต่ละพรรคหลังได้รับเลือกตั้งยังมีอะไรอีกบ้าง ฟังการวิเคราะห์เต็ม ๆ ได้ใน #คุยให้คิด </a:t>
                      </a:r>
                      <a:r>
                        <a:rPr kumimoji="0" lang="en-US" sz="1000" b="0" i="0" u="none" strike="noStrike" kern="1200" cap="none" spc="0" normalizeH="0" baseline="0" noProof="0">
                          <a:ln>
                            <a:noFill/>
                          </a:ln>
                          <a:solidFill>
                            <a:prstClr val="black"/>
                          </a:solidFill>
                          <a:effectLst/>
                          <a:uLnTx/>
                          <a:uFillTx/>
                          <a:latin typeface="Calibri"/>
                          <a:ea typeface="+mn-ea"/>
                          <a:cs typeface="+mn-cs"/>
                        </a:rPr>
                        <a:t>👉www.thaipbs.or.th/program/TalkToThink/episodes/105235 #ThaiPBS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https://quintly-eu-image-storage.s3.amazonaws.com/535777cf70b2c4a8ec42db7b0584aa89/fe2f8888d18b01457dbf17b988e67320.jpg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25.11.2024 07:26:08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1191</a:t>
                      </a:r>
                    </a:p>
                  </a:txBody>
                  <a:tcPr/>
                </a:tc>
                <a:extLst>
                  <a:ext uri="{0D108BD9-81ED-4DB2-BD59-A6C34878D82A}">
                    <a16:rowId xmlns:a16="http://schemas.microsoft.com/office/drawing/2014/main" val="3810070319"/>
                  </a:ext>
                </a:extLst>
              </a:tr>
            </a:tbl>
          </a:graphicData>
        </a:graphic>
      </p:graphicFrame>
      <p:sp>
        <p:nvSpPr>
          <p:cNvPr id="4" name="Text Placeholder 3">
            <a:extLst>
              <a:ext uri="{FF2B5EF4-FFF2-40B4-BE49-F238E27FC236}">
                <a16:creationId xmlns:a16="http://schemas.microsoft.com/office/drawing/2014/main" id="{B8E26552-FEEA-4822-AAF1-5405BF8ED407}"/>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6412972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89732-F543-4B0A-8ED6-235BB8B4A35A}"/>
              </a:ext>
            </a:extLst>
          </p:cNvPr>
          <p:cNvSpPr>
            <a:spLocks noGrp="1"/>
          </p:cNvSpPr>
          <p:nvPr>
            <p:ph type="title"/>
          </p:nvPr>
        </p:nvSpPr>
        <p:spPr/>
        <p:txBody>
          <a:bodyPr/>
          <a:lstStyle/>
          <a:p>
            <a:r>
              <a:rPr lang="en-US"/>
              <a:t>Instagram Thai PBS Instagram Overview | All profiles - 17 of 21</a:t>
            </a:r>
          </a:p>
        </p:txBody>
      </p:sp>
      <p:graphicFrame>
        <p:nvGraphicFramePr>
          <p:cNvPr id="5" name="Table Placeholder 4">
            <a:extLst>
              <a:ext uri="{FF2B5EF4-FFF2-40B4-BE49-F238E27FC236}">
                <a16:creationId xmlns:a16="http://schemas.microsoft.com/office/drawing/2014/main" id="{52C23BDD-7700-4A0C-B1A5-30D7BCD546C6}"/>
              </a:ext>
            </a:extLst>
          </p:cNvPr>
          <p:cNvGraphicFramePr>
            <a:graphicFrameLocks noGrp="1"/>
          </p:cNvGraphicFramePr>
          <p:nvPr>
            <p:ph type="tbl" sz="quarter" idx="13"/>
            <p:extLst>
              <p:ext uri="{D42A27DB-BD31-4B8C-83A1-F6EECF244321}">
                <p14:modId xmlns:p14="http://schemas.microsoft.com/office/powerpoint/2010/main" val="31213138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540497239"/>
                    </a:ext>
                  </a:extLst>
                </a:gridCol>
                <a:gridCol w="1069848">
                  <a:extLst>
                    <a:ext uri="{9D8B030D-6E8A-4147-A177-3AD203B41FA5}">
                      <a16:colId xmlns:a16="http://schemas.microsoft.com/office/drawing/2014/main" val="1886124878"/>
                    </a:ext>
                  </a:extLst>
                </a:gridCol>
                <a:gridCol w="493776">
                  <a:extLst>
                    <a:ext uri="{9D8B030D-6E8A-4147-A177-3AD203B41FA5}">
                      <a16:colId xmlns:a16="http://schemas.microsoft.com/office/drawing/2014/main" val="603679373"/>
                    </a:ext>
                  </a:extLst>
                </a:gridCol>
                <a:gridCol w="493776">
                  <a:extLst>
                    <a:ext uri="{9D8B030D-6E8A-4147-A177-3AD203B41FA5}">
                      <a16:colId xmlns:a16="http://schemas.microsoft.com/office/drawing/2014/main" val="1120412018"/>
                    </a:ext>
                  </a:extLst>
                </a:gridCol>
                <a:gridCol w="493776">
                  <a:extLst>
                    <a:ext uri="{9D8B030D-6E8A-4147-A177-3AD203B41FA5}">
                      <a16:colId xmlns:a16="http://schemas.microsoft.com/office/drawing/2014/main" val="1441245579"/>
                    </a:ext>
                  </a:extLst>
                </a:gridCol>
                <a:gridCol w="493776">
                  <a:extLst>
                    <a:ext uri="{9D8B030D-6E8A-4147-A177-3AD203B41FA5}">
                      <a16:colId xmlns:a16="http://schemas.microsoft.com/office/drawing/2014/main" val="2075313101"/>
                    </a:ext>
                  </a:extLst>
                </a:gridCol>
                <a:gridCol w="493776">
                  <a:extLst>
                    <a:ext uri="{9D8B030D-6E8A-4147-A177-3AD203B41FA5}">
                      <a16:colId xmlns:a16="http://schemas.microsoft.com/office/drawing/2014/main" val="2602859319"/>
                    </a:ext>
                  </a:extLst>
                </a:gridCol>
                <a:gridCol w="493776">
                  <a:extLst>
                    <a:ext uri="{9D8B030D-6E8A-4147-A177-3AD203B41FA5}">
                      <a16:colId xmlns:a16="http://schemas.microsoft.com/office/drawing/2014/main" val="34418907"/>
                    </a:ext>
                  </a:extLst>
                </a:gridCol>
                <a:gridCol w="493776">
                  <a:extLst>
                    <a:ext uri="{9D8B030D-6E8A-4147-A177-3AD203B41FA5}">
                      <a16:colId xmlns:a16="http://schemas.microsoft.com/office/drawing/2014/main" val="1187614585"/>
                    </a:ext>
                  </a:extLst>
                </a:gridCol>
                <a:gridCol w="493776">
                  <a:extLst>
                    <a:ext uri="{9D8B030D-6E8A-4147-A177-3AD203B41FA5}">
                      <a16:colId xmlns:a16="http://schemas.microsoft.com/office/drawing/2014/main" val="3646792288"/>
                    </a:ext>
                  </a:extLst>
                </a:gridCol>
                <a:gridCol w="493776">
                  <a:extLst>
                    <a:ext uri="{9D8B030D-6E8A-4147-A177-3AD203B41FA5}">
                      <a16:colId xmlns:a16="http://schemas.microsoft.com/office/drawing/2014/main" val="2107543162"/>
                    </a:ext>
                  </a:extLst>
                </a:gridCol>
                <a:gridCol w="493776">
                  <a:extLst>
                    <a:ext uri="{9D8B030D-6E8A-4147-A177-3AD203B41FA5}">
                      <a16:colId xmlns:a16="http://schemas.microsoft.com/office/drawing/2014/main" val="3530190055"/>
                    </a:ext>
                  </a:extLst>
                </a:gridCol>
                <a:gridCol w="493776">
                  <a:extLst>
                    <a:ext uri="{9D8B030D-6E8A-4147-A177-3AD203B41FA5}">
                      <a16:colId xmlns:a16="http://schemas.microsoft.com/office/drawing/2014/main" val="44459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Reel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440916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thaipbs - 2024-11-24 17:40:08</a:t>
                      </a:r>
                      <a:r>
                        <a:rPr kumimoji="0" lang="en-US" sz="1000" b="0" i="0" u="none" strike="noStrike" kern="1200" cap="none" spc="0" normalizeH="0" baseline="0" noProof="0">
                          <a:ln>
                            <a:noFill/>
                          </a:ln>
                          <a:solidFill>
                            <a:prstClr val="black"/>
                          </a:solidFill>
                          <a:effectLst/>
                          <a:uLnTx/>
                          <a:uFillTx/>
                          <a:latin typeface="Calibri"/>
                          <a:ea typeface="+mn-ea"/>
                          <a:cs typeface="+mn-cs"/>
                        </a:rPr>
                        <a:t>
 🤤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เดินเที่ยวตลาดริมน้ำวัดศาลเจ้า ชิมขนมอร่อยหายาก
จะมีขนมอะไรน่ากินอีกบ้าง ตามมาชิมกัน </a:t>
                      </a:r>
                      <a:r>
                        <a:rPr kumimoji="0" lang="en-US" sz="1000" b="0" i="0" u="none" strike="noStrike" kern="1200" cap="none" spc="0" normalizeH="0" baseline="0" noProof="0">
                          <a:ln>
                            <a:noFill/>
                          </a:ln>
                          <a:solidFill>
                            <a:prstClr val="black"/>
                          </a:solidFill>
                          <a:effectLst/>
                          <a:uLnTx/>
                          <a:uFillTx/>
                          <a:latin typeface="Calibri"/>
                          <a:ea typeface="+mn-ea"/>
                          <a:cs typeface="+mn-cs"/>
                        </a:rPr>
                        <a:t>📍 https://thaip.bs/vVmUqq8
.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ครบจบทั้งคาวและหวาน ที่ตลาดริมน้ำวัดศาลเจ้า จ.ปทุมธานี ไม่ว่าจะเป็น กุยช่ายวาฟเฟิล, ขนมฝักบัว, ขนมปังหน้าหมู, ขนมวงทอง, ข้าวเม่าบอลไส้กล้วยไข่, ขนมกล่องไม้ขีด
.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ติดตามรายการ </a:t>
                      </a:r>
                      <a:r>
                        <a:rPr kumimoji="0" lang="en-US" sz="1000" b="0" i="0" u="none" strike="noStrike" kern="1200" cap="none" spc="0" normalizeH="0" baseline="0" noProof="0">
                          <a:ln>
                            <a:noFill/>
                          </a:ln>
                          <a:solidFill>
                            <a:prstClr val="black"/>
                          </a:solidFill>
                          <a:effectLst/>
                          <a:uLnTx/>
                          <a:uFillTx/>
                          <a:latin typeface="Calibri"/>
                          <a:ea typeface="+mn-ea"/>
                          <a:cs typeface="+mn-cs"/>
                        </a:rPr>
                        <a:t>Foodwork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ทุกวันอาทิตย์ เวลา 17.05 น. หรือชมย้อนหลังที่ </a:t>
                      </a:r>
                      <a:r>
                        <a:rPr kumimoji="0" lang="en-US" sz="1000" b="0" i="0" u="none" strike="noStrike" kern="1200" cap="none" spc="0" normalizeH="0" baseline="0" noProof="0">
                          <a:ln>
                            <a:noFill/>
                          </a:ln>
                          <a:solidFill>
                            <a:prstClr val="black"/>
                          </a:solidFill>
                          <a:effectLst/>
                          <a:uLnTx/>
                          <a:uFillTx/>
                          <a:latin typeface="Calibri"/>
                          <a:ea typeface="+mn-ea"/>
                          <a:cs typeface="+mn-cs"/>
                        </a:rPr>
                        <a:t>www.thaipbs.or.th/Foodwork
#Foodwork #ThaiPBS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ตลาดริมน้ำ #ตลาดริมน้ำวัดศาลเจ้า #ปทุมธานี</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https://quintly-eu-image-storage.s3.amazonaws.com/535777cf70b2c4a8ec42db7b0584aa89/54572134a8cd6e043592180ac80a7809.jpg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25.11.2024 07:26:08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2110</a:t>
                      </a:r>
                    </a:p>
                  </a:txBody>
                  <a:tcPr/>
                </a:tc>
                <a:extLst>
                  <a:ext uri="{0D108BD9-81ED-4DB2-BD59-A6C34878D82A}">
                    <a16:rowId xmlns:a16="http://schemas.microsoft.com/office/drawing/2014/main" val="253944864"/>
                  </a:ext>
                </a:extLst>
              </a:tr>
            </a:tbl>
          </a:graphicData>
        </a:graphic>
      </p:graphicFrame>
      <p:sp>
        <p:nvSpPr>
          <p:cNvPr id="4" name="Text Placeholder 3">
            <a:extLst>
              <a:ext uri="{FF2B5EF4-FFF2-40B4-BE49-F238E27FC236}">
                <a16:creationId xmlns:a16="http://schemas.microsoft.com/office/drawing/2014/main" id="{A4C8FFF5-D565-444C-989C-53BD3D64AB6E}"/>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247498679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53C19-27EF-4DFA-A5F7-60EF8F9881BF}"/>
              </a:ext>
            </a:extLst>
          </p:cNvPr>
          <p:cNvSpPr>
            <a:spLocks noGrp="1"/>
          </p:cNvSpPr>
          <p:nvPr>
            <p:ph type="title"/>
          </p:nvPr>
        </p:nvSpPr>
        <p:spPr/>
        <p:txBody>
          <a:bodyPr/>
          <a:lstStyle/>
          <a:p>
            <a:r>
              <a:rPr lang="en-US"/>
              <a:t>Instagram Thai PBS Instagram Overview | All profiles - 18 of 21</a:t>
            </a:r>
          </a:p>
        </p:txBody>
      </p:sp>
      <p:graphicFrame>
        <p:nvGraphicFramePr>
          <p:cNvPr id="5" name="Table Placeholder 4">
            <a:extLst>
              <a:ext uri="{FF2B5EF4-FFF2-40B4-BE49-F238E27FC236}">
                <a16:creationId xmlns:a16="http://schemas.microsoft.com/office/drawing/2014/main" id="{22EAF1F8-3ED7-4211-8F10-A5B59C0832B9}"/>
              </a:ext>
            </a:extLst>
          </p:cNvPr>
          <p:cNvGraphicFramePr>
            <a:graphicFrameLocks noGrp="1"/>
          </p:cNvGraphicFramePr>
          <p:nvPr>
            <p:ph type="tbl" sz="quarter" idx="13"/>
            <p:extLst>
              <p:ext uri="{D42A27DB-BD31-4B8C-83A1-F6EECF244321}">
                <p14:modId xmlns:p14="http://schemas.microsoft.com/office/powerpoint/2010/main" val="1197646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906843025"/>
                    </a:ext>
                  </a:extLst>
                </a:gridCol>
                <a:gridCol w="1069848">
                  <a:extLst>
                    <a:ext uri="{9D8B030D-6E8A-4147-A177-3AD203B41FA5}">
                      <a16:colId xmlns:a16="http://schemas.microsoft.com/office/drawing/2014/main" val="2373414783"/>
                    </a:ext>
                  </a:extLst>
                </a:gridCol>
                <a:gridCol w="493776">
                  <a:extLst>
                    <a:ext uri="{9D8B030D-6E8A-4147-A177-3AD203B41FA5}">
                      <a16:colId xmlns:a16="http://schemas.microsoft.com/office/drawing/2014/main" val="2390685438"/>
                    </a:ext>
                  </a:extLst>
                </a:gridCol>
                <a:gridCol w="493776">
                  <a:extLst>
                    <a:ext uri="{9D8B030D-6E8A-4147-A177-3AD203B41FA5}">
                      <a16:colId xmlns:a16="http://schemas.microsoft.com/office/drawing/2014/main" val="3909750248"/>
                    </a:ext>
                  </a:extLst>
                </a:gridCol>
                <a:gridCol w="493776">
                  <a:extLst>
                    <a:ext uri="{9D8B030D-6E8A-4147-A177-3AD203B41FA5}">
                      <a16:colId xmlns:a16="http://schemas.microsoft.com/office/drawing/2014/main" val="2302146038"/>
                    </a:ext>
                  </a:extLst>
                </a:gridCol>
                <a:gridCol w="493776">
                  <a:extLst>
                    <a:ext uri="{9D8B030D-6E8A-4147-A177-3AD203B41FA5}">
                      <a16:colId xmlns:a16="http://schemas.microsoft.com/office/drawing/2014/main" val="4216974011"/>
                    </a:ext>
                  </a:extLst>
                </a:gridCol>
                <a:gridCol w="493776">
                  <a:extLst>
                    <a:ext uri="{9D8B030D-6E8A-4147-A177-3AD203B41FA5}">
                      <a16:colId xmlns:a16="http://schemas.microsoft.com/office/drawing/2014/main" val="3450156305"/>
                    </a:ext>
                  </a:extLst>
                </a:gridCol>
                <a:gridCol w="493776">
                  <a:extLst>
                    <a:ext uri="{9D8B030D-6E8A-4147-A177-3AD203B41FA5}">
                      <a16:colId xmlns:a16="http://schemas.microsoft.com/office/drawing/2014/main" val="3189831941"/>
                    </a:ext>
                  </a:extLst>
                </a:gridCol>
                <a:gridCol w="493776">
                  <a:extLst>
                    <a:ext uri="{9D8B030D-6E8A-4147-A177-3AD203B41FA5}">
                      <a16:colId xmlns:a16="http://schemas.microsoft.com/office/drawing/2014/main" val="995004001"/>
                    </a:ext>
                  </a:extLst>
                </a:gridCol>
                <a:gridCol w="493776">
                  <a:extLst>
                    <a:ext uri="{9D8B030D-6E8A-4147-A177-3AD203B41FA5}">
                      <a16:colId xmlns:a16="http://schemas.microsoft.com/office/drawing/2014/main" val="2544339489"/>
                    </a:ext>
                  </a:extLst>
                </a:gridCol>
                <a:gridCol w="493776">
                  <a:extLst>
                    <a:ext uri="{9D8B030D-6E8A-4147-A177-3AD203B41FA5}">
                      <a16:colId xmlns:a16="http://schemas.microsoft.com/office/drawing/2014/main" val="2453783098"/>
                    </a:ext>
                  </a:extLst>
                </a:gridCol>
                <a:gridCol w="493776">
                  <a:extLst>
                    <a:ext uri="{9D8B030D-6E8A-4147-A177-3AD203B41FA5}">
                      <a16:colId xmlns:a16="http://schemas.microsoft.com/office/drawing/2014/main" val="1002032973"/>
                    </a:ext>
                  </a:extLst>
                </a:gridCol>
                <a:gridCol w="493776">
                  <a:extLst>
                    <a:ext uri="{9D8B030D-6E8A-4147-A177-3AD203B41FA5}">
                      <a16:colId xmlns:a16="http://schemas.microsoft.com/office/drawing/2014/main" val="12029025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Reel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89404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thaipbs - 2024-11-24 17:27:20</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พลเอกหญิง สมเด็จพระนางเจ้าสุทิดาฯ พระบรมราชินี ทรงซักซ้อมพิธีสวนสนามและถวายสัตย์ปฏิญาณตนของทหารรักษาพระองค์ "ราชวัลลภ เทิดไท้ จอมราชันย์ 72 พรรษา มหามงคล"
.
</a:t>
                      </a:r>
                      <a:r>
                        <a:rPr kumimoji="0" lang="en-US" sz="1000" b="0" i="0" u="none" strike="noStrike" kern="1200" cap="none" spc="0" normalizeH="0" baseline="0" noProof="0">
                          <a:ln>
                            <a:noFill/>
                          </a:ln>
                          <a:solidFill>
                            <a:prstClr val="black"/>
                          </a:solidFill>
                          <a:effectLst/>
                          <a:uLnTx/>
                          <a:uFillTx/>
                          <a:latin typeface="Calibri"/>
                          <a:ea typeface="+mn-ea"/>
                          <a:cs typeface="+mn-cs"/>
                        </a:rPr>
                        <a:t>📸 Photo By :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สุภณัฐ รัตนธนาประสาน
.
#</a:t>
                      </a:r>
                      <a:r>
                        <a:rPr kumimoji="0" lang="en-US" sz="1000" b="0" i="0" u="none" strike="noStrike" kern="1200" cap="none" spc="0" normalizeH="0" baseline="0" noProof="0">
                          <a:ln>
                            <a:noFill/>
                          </a:ln>
                          <a:solidFill>
                            <a:prstClr val="black"/>
                          </a:solidFill>
                          <a:effectLst/>
                          <a:uLnTx/>
                          <a:uFillTx/>
                          <a:latin typeface="Calibri"/>
                          <a:ea typeface="+mn-ea"/>
                          <a:cs typeface="+mn-cs"/>
                        </a:rPr>
                        <a:t>ThaiPBS #ThaiPBSPhoto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https://quintly-eu-image-storage.s3.amazonaws.com/535777cf70b2c4a8ec42db7b0584aa89/ef3b2cea7a8a5aefe444ab9775194de5.jpg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25.11.2024 07:26:08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19939</a:t>
                      </a:r>
                    </a:p>
                  </a:txBody>
                  <a:tcPr/>
                </a:tc>
                <a:extLst>
                  <a:ext uri="{0D108BD9-81ED-4DB2-BD59-A6C34878D82A}">
                    <a16:rowId xmlns:a16="http://schemas.microsoft.com/office/drawing/2014/main" val="3239226536"/>
                  </a:ext>
                </a:extLst>
              </a:tr>
            </a:tbl>
          </a:graphicData>
        </a:graphic>
      </p:graphicFrame>
      <p:sp>
        <p:nvSpPr>
          <p:cNvPr id="4" name="Text Placeholder 3">
            <a:extLst>
              <a:ext uri="{FF2B5EF4-FFF2-40B4-BE49-F238E27FC236}">
                <a16:creationId xmlns:a16="http://schemas.microsoft.com/office/drawing/2014/main" id="{A8824D1C-C402-456D-97FB-6802293EB92F}"/>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249782641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64C25-86F8-4320-9C87-99CA50914388}"/>
              </a:ext>
            </a:extLst>
          </p:cNvPr>
          <p:cNvSpPr>
            <a:spLocks noGrp="1"/>
          </p:cNvSpPr>
          <p:nvPr>
            <p:ph type="title"/>
          </p:nvPr>
        </p:nvSpPr>
        <p:spPr/>
        <p:txBody>
          <a:bodyPr/>
          <a:lstStyle/>
          <a:p>
            <a:r>
              <a:rPr lang="en-US"/>
              <a:t>Instagram Thai PBS Instagram Overview | All profiles - 19 of 21</a:t>
            </a:r>
          </a:p>
        </p:txBody>
      </p:sp>
      <p:graphicFrame>
        <p:nvGraphicFramePr>
          <p:cNvPr id="5" name="Table Placeholder 4">
            <a:extLst>
              <a:ext uri="{FF2B5EF4-FFF2-40B4-BE49-F238E27FC236}">
                <a16:creationId xmlns:a16="http://schemas.microsoft.com/office/drawing/2014/main" id="{8400947E-220E-46A4-8992-6F39FCCA24C7}"/>
              </a:ext>
            </a:extLst>
          </p:cNvPr>
          <p:cNvGraphicFramePr>
            <a:graphicFrameLocks noGrp="1"/>
          </p:cNvGraphicFramePr>
          <p:nvPr>
            <p:ph type="tbl" sz="quarter" idx="13"/>
            <p:extLst>
              <p:ext uri="{D42A27DB-BD31-4B8C-83A1-F6EECF244321}">
                <p14:modId xmlns:p14="http://schemas.microsoft.com/office/powerpoint/2010/main" val="807654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759443028"/>
                    </a:ext>
                  </a:extLst>
                </a:gridCol>
                <a:gridCol w="1069848">
                  <a:extLst>
                    <a:ext uri="{9D8B030D-6E8A-4147-A177-3AD203B41FA5}">
                      <a16:colId xmlns:a16="http://schemas.microsoft.com/office/drawing/2014/main" val="3727170165"/>
                    </a:ext>
                  </a:extLst>
                </a:gridCol>
                <a:gridCol w="493776">
                  <a:extLst>
                    <a:ext uri="{9D8B030D-6E8A-4147-A177-3AD203B41FA5}">
                      <a16:colId xmlns:a16="http://schemas.microsoft.com/office/drawing/2014/main" val="418279353"/>
                    </a:ext>
                  </a:extLst>
                </a:gridCol>
                <a:gridCol w="493776">
                  <a:extLst>
                    <a:ext uri="{9D8B030D-6E8A-4147-A177-3AD203B41FA5}">
                      <a16:colId xmlns:a16="http://schemas.microsoft.com/office/drawing/2014/main" val="1261966079"/>
                    </a:ext>
                  </a:extLst>
                </a:gridCol>
                <a:gridCol w="493776">
                  <a:extLst>
                    <a:ext uri="{9D8B030D-6E8A-4147-A177-3AD203B41FA5}">
                      <a16:colId xmlns:a16="http://schemas.microsoft.com/office/drawing/2014/main" val="1595353277"/>
                    </a:ext>
                  </a:extLst>
                </a:gridCol>
                <a:gridCol w="493776">
                  <a:extLst>
                    <a:ext uri="{9D8B030D-6E8A-4147-A177-3AD203B41FA5}">
                      <a16:colId xmlns:a16="http://schemas.microsoft.com/office/drawing/2014/main" val="1564499016"/>
                    </a:ext>
                  </a:extLst>
                </a:gridCol>
                <a:gridCol w="493776">
                  <a:extLst>
                    <a:ext uri="{9D8B030D-6E8A-4147-A177-3AD203B41FA5}">
                      <a16:colId xmlns:a16="http://schemas.microsoft.com/office/drawing/2014/main" val="261838952"/>
                    </a:ext>
                  </a:extLst>
                </a:gridCol>
                <a:gridCol w="493776">
                  <a:extLst>
                    <a:ext uri="{9D8B030D-6E8A-4147-A177-3AD203B41FA5}">
                      <a16:colId xmlns:a16="http://schemas.microsoft.com/office/drawing/2014/main" val="3371214"/>
                    </a:ext>
                  </a:extLst>
                </a:gridCol>
                <a:gridCol w="493776">
                  <a:extLst>
                    <a:ext uri="{9D8B030D-6E8A-4147-A177-3AD203B41FA5}">
                      <a16:colId xmlns:a16="http://schemas.microsoft.com/office/drawing/2014/main" val="2183944930"/>
                    </a:ext>
                  </a:extLst>
                </a:gridCol>
                <a:gridCol w="493776">
                  <a:extLst>
                    <a:ext uri="{9D8B030D-6E8A-4147-A177-3AD203B41FA5}">
                      <a16:colId xmlns:a16="http://schemas.microsoft.com/office/drawing/2014/main" val="3528262061"/>
                    </a:ext>
                  </a:extLst>
                </a:gridCol>
                <a:gridCol w="493776">
                  <a:extLst>
                    <a:ext uri="{9D8B030D-6E8A-4147-A177-3AD203B41FA5}">
                      <a16:colId xmlns:a16="http://schemas.microsoft.com/office/drawing/2014/main" val="338402576"/>
                    </a:ext>
                  </a:extLst>
                </a:gridCol>
                <a:gridCol w="493776">
                  <a:extLst>
                    <a:ext uri="{9D8B030D-6E8A-4147-A177-3AD203B41FA5}">
                      <a16:colId xmlns:a16="http://schemas.microsoft.com/office/drawing/2014/main" val="2485902662"/>
                    </a:ext>
                  </a:extLst>
                </a:gridCol>
                <a:gridCol w="493776">
                  <a:extLst>
                    <a:ext uri="{9D8B030D-6E8A-4147-A177-3AD203B41FA5}">
                      <a16:colId xmlns:a16="http://schemas.microsoft.com/office/drawing/2014/main" val="20608709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Reel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671327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thaipbs - 2024-11-24 17:12:02</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น้ำพริกถ้วยนี้คงจะหวานเจี๊ยบน่าดู มาลองทำน้ำพริกมะขามแบบใหม่ โดยใช้มะขามแดง สีสันสดใสน่ารับประทานสุด ๆ #มะขามแดง #น้ำพริกมะขาม #น้ำพริกมะขามแดง #มหาอำนาจบ้านนา #</a:t>
                      </a:r>
                      <a:r>
                        <a:rPr kumimoji="0" lang="en-US" sz="1000" b="0" i="0" u="none" strike="noStrike" kern="1200" cap="none" spc="0" normalizeH="0" baseline="0" noProof="0">
                          <a:ln>
                            <a:noFill/>
                          </a:ln>
                          <a:solidFill>
                            <a:prstClr val="black"/>
                          </a:solidFill>
                          <a:effectLst/>
                          <a:uLnTx/>
                          <a:uFillTx/>
                          <a:latin typeface="Calibri"/>
                          <a:ea typeface="+mn-ea"/>
                          <a:cs typeface="+mn-cs"/>
                        </a:rPr>
                        <a:t>ThaiPBS 📍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มาทำความรู้จัก "มะขามแดง" ต่อได้ที่ </a:t>
                      </a:r>
                      <a:r>
                        <a:rPr kumimoji="0" lang="en-US" sz="1000" b="0" i="0" u="none" strike="noStrike" kern="1200" cap="none" spc="0" normalizeH="0" baseline="0" noProof="0">
                          <a:ln>
                            <a:noFill/>
                          </a:ln>
                          <a:solidFill>
                            <a:prstClr val="black"/>
                          </a:solidFill>
                          <a:effectLst/>
                          <a:uLnTx/>
                          <a:uFillTx/>
                          <a:latin typeface="Calibri"/>
                          <a:ea typeface="+mn-ea"/>
                          <a:cs typeface="+mn-cs"/>
                        </a:rPr>
                        <a:t>https://thaip.bs/WUJruvv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https://quintly-eu-image-storage.s3.amazonaws.com/535777cf70b2c4a8ec42db7b0584aa89/c3c70eb3793699895f352db07291fd49.jpg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25.11.2024 07:26:08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2026</a:t>
                      </a:r>
                    </a:p>
                  </a:txBody>
                  <a:tcPr/>
                </a:tc>
                <a:extLst>
                  <a:ext uri="{0D108BD9-81ED-4DB2-BD59-A6C34878D82A}">
                    <a16:rowId xmlns:a16="http://schemas.microsoft.com/office/drawing/2014/main" val="1287767345"/>
                  </a:ext>
                </a:extLst>
              </a:tr>
            </a:tbl>
          </a:graphicData>
        </a:graphic>
      </p:graphicFrame>
      <p:sp>
        <p:nvSpPr>
          <p:cNvPr id="4" name="Text Placeholder 3">
            <a:extLst>
              <a:ext uri="{FF2B5EF4-FFF2-40B4-BE49-F238E27FC236}">
                <a16:creationId xmlns:a16="http://schemas.microsoft.com/office/drawing/2014/main" id="{B227A247-27B0-454F-A5A0-370BBAF1EFDB}"/>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345711220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6FCB5-056D-44A4-80EB-3F3FFEDCB6DD}"/>
              </a:ext>
            </a:extLst>
          </p:cNvPr>
          <p:cNvSpPr>
            <a:spLocks noGrp="1"/>
          </p:cNvSpPr>
          <p:nvPr>
            <p:ph type="title"/>
          </p:nvPr>
        </p:nvSpPr>
        <p:spPr/>
        <p:txBody>
          <a:bodyPr/>
          <a:lstStyle/>
          <a:p>
            <a:r>
              <a:rPr lang="en-US"/>
              <a:t>Instagram Thai PBS Instagram Overview | All profiles - 20 of 21</a:t>
            </a:r>
          </a:p>
        </p:txBody>
      </p:sp>
      <p:graphicFrame>
        <p:nvGraphicFramePr>
          <p:cNvPr id="5" name="Table Placeholder 4">
            <a:extLst>
              <a:ext uri="{FF2B5EF4-FFF2-40B4-BE49-F238E27FC236}">
                <a16:creationId xmlns:a16="http://schemas.microsoft.com/office/drawing/2014/main" id="{77A6792E-D75A-4420-80A2-BA99D827C411}"/>
              </a:ext>
            </a:extLst>
          </p:cNvPr>
          <p:cNvGraphicFramePr>
            <a:graphicFrameLocks noGrp="1"/>
          </p:cNvGraphicFramePr>
          <p:nvPr>
            <p:ph type="tbl" sz="quarter" idx="13"/>
            <p:extLst>
              <p:ext uri="{D42A27DB-BD31-4B8C-83A1-F6EECF244321}">
                <p14:modId xmlns:p14="http://schemas.microsoft.com/office/powerpoint/2010/main" val="1168195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546458410"/>
                    </a:ext>
                  </a:extLst>
                </a:gridCol>
                <a:gridCol w="1069848">
                  <a:extLst>
                    <a:ext uri="{9D8B030D-6E8A-4147-A177-3AD203B41FA5}">
                      <a16:colId xmlns:a16="http://schemas.microsoft.com/office/drawing/2014/main" val="1327601246"/>
                    </a:ext>
                  </a:extLst>
                </a:gridCol>
                <a:gridCol w="493776">
                  <a:extLst>
                    <a:ext uri="{9D8B030D-6E8A-4147-A177-3AD203B41FA5}">
                      <a16:colId xmlns:a16="http://schemas.microsoft.com/office/drawing/2014/main" val="2502938149"/>
                    </a:ext>
                  </a:extLst>
                </a:gridCol>
                <a:gridCol w="493776">
                  <a:extLst>
                    <a:ext uri="{9D8B030D-6E8A-4147-A177-3AD203B41FA5}">
                      <a16:colId xmlns:a16="http://schemas.microsoft.com/office/drawing/2014/main" val="854137699"/>
                    </a:ext>
                  </a:extLst>
                </a:gridCol>
                <a:gridCol w="493776">
                  <a:extLst>
                    <a:ext uri="{9D8B030D-6E8A-4147-A177-3AD203B41FA5}">
                      <a16:colId xmlns:a16="http://schemas.microsoft.com/office/drawing/2014/main" val="816570146"/>
                    </a:ext>
                  </a:extLst>
                </a:gridCol>
                <a:gridCol w="493776">
                  <a:extLst>
                    <a:ext uri="{9D8B030D-6E8A-4147-A177-3AD203B41FA5}">
                      <a16:colId xmlns:a16="http://schemas.microsoft.com/office/drawing/2014/main" val="114795584"/>
                    </a:ext>
                  </a:extLst>
                </a:gridCol>
                <a:gridCol w="493776">
                  <a:extLst>
                    <a:ext uri="{9D8B030D-6E8A-4147-A177-3AD203B41FA5}">
                      <a16:colId xmlns:a16="http://schemas.microsoft.com/office/drawing/2014/main" val="1178094079"/>
                    </a:ext>
                  </a:extLst>
                </a:gridCol>
                <a:gridCol w="493776">
                  <a:extLst>
                    <a:ext uri="{9D8B030D-6E8A-4147-A177-3AD203B41FA5}">
                      <a16:colId xmlns:a16="http://schemas.microsoft.com/office/drawing/2014/main" val="2969387191"/>
                    </a:ext>
                  </a:extLst>
                </a:gridCol>
                <a:gridCol w="493776">
                  <a:extLst>
                    <a:ext uri="{9D8B030D-6E8A-4147-A177-3AD203B41FA5}">
                      <a16:colId xmlns:a16="http://schemas.microsoft.com/office/drawing/2014/main" val="2955094681"/>
                    </a:ext>
                  </a:extLst>
                </a:gridCol>
                <a:gridCol w="493776">
                  <a:extLst>
                    <a:ext uri="{9D8B030D-6E8A-4147-A177-3AD203B41FA5}">
                      <a16:colId xmlns:a16="http://schemas.microsoft.com/office/drawing/2014/main" val="3918601291"/>
                    </a:ext>
                  </a:extLst>
                </a:gridCol>
                <a:gridCol w="493776">
                  <a:extLst>
                    <a:ext uri="{9D8B030D-6E8A-4147-A177-3AD203B41FA5}">
                      <a16:colId xmlns:a16="http://schemas.microsoft.com/office/drawing/2014/main" val="2249910786"/>
                    </a:ext>
                  </a:extLst>
                </a:gridCol>
                <a:gridCol w="493776">
                  <a:extLst>
                    <a:ext uri="{9D8B030D-6E8A-4147-A177-3AD203B41FA5}">
                      <a16:colId xmlns:a16="http://schemas.microsoft.com/office/drawing/2014/main" val="1850489889"/>
                    </a:ext>
                  </a:extLst>
                </a:gridCol>
                <a:gridCol w="493776">
                  <a:extLst>
                    <a:ext uri="{9D8B030D-6E8A-4147-A177-3AD203B41FA5}">
                      <a16:colId xmlns:a16="http://schemas.microsoft.com/office/drawing/2014/main" val="18910233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Reel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4033434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thaipbs - 2024-11-24 17:06:27</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เปิดใจ ธัญพร มุ่งเจริญพร ว่าที่ นายก อบจ.สุรินทร์คนใหม่ | ข่าวเที่ยง | 24 พ.ย. 67
.
นางธัญพร มุ่งเจริญพร เปิดใจกับทีมข่าวไทยพีบีเอส หลังคว้าชัยชนะกับศึกเลือกตั้งนายกองค์การบริหารส่วนจังหวัดสุรินทร์ หรือ นายก อบจ.สุรินทร์ โดยได้คะแนนเสียงมาเป็นอันดับหนึ่ง ยืนยันว่านโยบายที่ได้หาเสียงเอาไว้จะทำทันที เมื่อเข้าปฏิบัติหน้าที่ในตำแหน่ง นายก อบจ.สุรินทร์
.
โดยนโยบายเร่งด่วน คือการผลักดันราคาข้าว ราคาวัว รวมถึงนโยบายน้ำประปาสะอาดดื่มได้ และส่งเสริมการดูแลสุขภาพผู้สูงอายุ การพัฒนาหมู่บ้านช้าง ส่วนนโยบายเดิมที่ดีอยู่แล้ว ก็จะยังคงไว้ และเพิ่มเติมให้มากขึ้น โดยเฉพาะโครงการบ้านยากจน  ทั้งนี้เชื่อว่าหากได้ดำเนินโครงการในช่วง 4 ปี นับจากนี้ จะทำให้ชีวิตชาวสุรินทร์ดีขึ้น 
.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ชมคลิปอื่น ๆ #ข่าวเที่ยง ได้ที่ </a:t>
                      </a:r>
                      <a:r>
                        <a:rPr kumimoji="0" lang="en-US" sz="1000" b="0" i="0" u="none" strike="noStrike" kern="1200" cap="none" spc="0" normalizeH="0" baseline="0" noProof="0">
                          <a:ln>
                            <a:noFill/>
                          </a:ln>
                          <a:solidFill>
                            <a:prstClr val="black"/>
                          </a:solidFill>
                          <a:effectLst/>
                          <a:uLnTx/>
                          <a:uFillTx/>
                          <a:latin typeface="Calibri"/>
                          <a:ea typeface="+mn-ea"/>
                          <a:cs typeface="+mn-cs"/>
                        </a:rPr>
                        <a:t>www.thaipbs.or.th/program/Middaynews 
#ThaiPBS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ข่าวไทยพีบีเอส #ข่าวที่คุณวางใจ</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https://quintly-eu-image-storage.s3.amazonaws.com/535777cf70b2c4a8ec42db7b0584aa89/e0d474bb603436b82421f19a69ded83f.jpg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25.11.2024 07:26:08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4816</a:t>
                      </a:r>
                    </a:p>
                  </a:txBody>
                  <a:tcPr/>
                </a:tc>
                <a:extLst>
                  <a:ext uri="{0D108BD9-81ED-4DB2-BD59-A6C34878D82A}">
                    <a16:rowId xmlns:a16="http://schemas.microsoft.com/office/drawing/2014/main" val="3581021417"/>
                  </a:ext>
                </a:extLst>
              </a:tr>
            </a:tbl>
          </a:graphicData>
        </a:graphic>
      </p:graphicFrame>
      <p:sp>
        <p:nvSpPr>
          <p:cNvPr id="4" name="Text Placeholder 3">
            <a:extLst>
              <a:ext uri="{FF2B5EF4-FFF2-40B4-BE49-F238E27FC236}">
                <a16:creationId xmlns:a16="http://schemas.microsoft.com/office/drawing/2014/main" id="{96D13C02-5E1D-4153-A295-34B47A545EFD}"/>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88176186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99F06-67B0-4656-A048-1DDE05D84C64}"/>
              </a:ext>
            </a:extLst>
          </p:cNvPr>
          <p:cNvSpPr>
            <a:spLocks noGrp="1"/>
          </p:cNvSpPr>
          <p:nvPr>
            <p:ph type="title"/>
          </p:nvPr>
        </p:nvSpPr>
        <p:spPr/>
        <p:txBody>
          <a:bodyPr/>
          <a:lstStyle/>
          <a:p>
            <a:r>
              <a:rPr lang="en-US"/>
              <a:t>Instagram Thai PBS Instagram Overview | All profiles - 21 of 21</a:t>
            </a:r>
          </a:p>
        </p:txBody>
      </p:sp>
      <p:graphicFrame>
        <p:nvGraphicFramePr>
          <p:cNvPr id="5" name="Table Placeholder 4">
            <a:extLst>
              <a:ext uri="{FF2B5EF4-FFF2-40B4-BE49-F238E27FC236}">
                <a16:creationId xmlns:a16="http://schemas.microsoft.com/office/drawing/2014/main" id="{D6E70EAA-B5BA-4773-ABA4-26C07891829B}"/>
              </a:ext>
            </a:extLst>
          </p:cNvPr>
          <p:cNvGraphicFramePr>
            <a:graphicFrameLocks noGrp="1"/>
          </p:cNvGraphicFramePr>
          <p:nvPr>
            <p:ph type="tbl" sz="quarter" idx="13"/>
            <p:extLst>
              <p:ext uri="{D42A27DB-BD31-4B8C-83A1-F6EECF244321}">
                <p14:modId xmlns:p14="http://schemas.microsoft.com/office/powerpoint/2010/main" val="403828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999279969"/>
                    </a:ext>
                  </a:extLst>
                </a:gridCol>
                <a:gridCol w="1069848">
                  <a:extLst>
                    <a:ext uri="{9D8B030D-6E8A-4147-A177-3AD203B41FA5}">
                      <a16:colId xmlns:a16="http://schemas.microsoft.com/office/drawing/2014/main" val="3538203656"/>
                    </a:ext>
                  </a:extLst>
                </a:gridCol>
                <a:gridCol w="493776">
                  <a:extLst>
                    <a:ext uri="{9D8B030D-6E8A-4147-A177-3AD203B41FA5}">
                      <a16:colId xmlns:a16="http://schemas.microsoft.com/office/drawing/2014/main" val="3526168480"/>
                    </a:ext>
                  </a:extLst>
                </a:gridCol>
                <a:gridCol w="493776">
                  <a:extLst>
                    <a:ext uri="{9D8B030D-6E8A-4147-A177-3AD203B41FA5}">
                      <a16:colId xmlns:a16="http://schemas.microsoft.com/office/drawing/2014/main" val="3209759568"/>
                    </a:ext>
                  </a:extLst>
                </a:gridCol>
                <a:gridCol w="493776">
                  <a:extLst>
                    <a:ext uri="{9D8B030D-6E8A-4147-A177-3AD203B41FA5}">
                      <a16:colId xmlns:a16="http://schemas.microsoft.com/office/drawing/2014/main" val="4152993834"/>
                    </a:ext>
                  </a:extLst>
                </a:gridCol>
                <a:gridCol w="493776">
                  <a:extLst>
                    <a:ext uri="{9D8B030D-6E8A-4147-A177-3AD203B41FA5}">
                      <a16:colId xmlns:a16="http://schemas.microsoft.com/office/drawing/2014/main" val="174135538"/>
                    </a:ext>
                  </a:extLst>
                </a:gridCol>
                <a:gridCol w="493776">
                  <a:extLst>
                    <a:ext uri="{9D8B030D-6E8A-4147-A177-3AD203B41FA5}">
                      <a16:colId xmlns:a16="http://schemas.microsoft.com/office/drawing/2014/main" val="1499682157"/>
                    </a:ext>
                  </a:extLst>
                </a:gridCol>
                <a:gridCol w="493776">
                  <a:extLst>
                    <a:ext uri="{9D8B030D-6E8A-4147-A177-3AD203B41FA5}">
                      <a16:colId xmlns:a16="http://schemas.microsoft.com/office/drawing/2014/main" val="714905818"/>
                    </a:ext>
                  </a:extLst>
                </a:gridCol>
                <a:gridCol w="493776">
                  <a:extLst>
                    <a:ext uri="{9D8B030D-6E8A-4147-A177-3AD203B41FA5}">
                      <a16:colId xmlns:a16="http://schemas.microsoft.com/office/drawing/2014/main" val="3259133193"/>
                    </a:ext>
                  </a:extLst>
                </a:gridCol>
                <a:gridCol w="493776">
                  <a:extLst>
                    <a:ext uri="{9D8B030D-6E8A-4147-A177-3AD203B41FA5}">
                      <a16:colId xmlns:a16="http://schemas.microsoft.com/office/drawing/2014/main" val="2061348791"/>
                    </a:ext>
                  </a:extLst>
                </a:gridCol>
                <a:gridCol w="493776">
                  <a:extLst>
                    <a:ext uri="{9D8B030D-6E8A-4147-A177-3AD203B41FA5}">
                      <a16:colId xmlns:a16="http://schemas.microsoft.com/office/drawing/2014/main" val="3668615440"/>
                    </a:ext>
                  </a:extLst>
                </a:gridCol>
                <a:gridCol w="493776">
                  <a:extLst>
                    <a:ext uri="{9D8B030D-6E8A-4147-A177-3AD203B41FA5}">
                      <a16:colId xmlns:a16="http://schemas.microsoft.com/office/drawing/2014/main" val="2770407102"/>
                    </a:ext>
                  </a:extLst>
                </a:gridCol>
                <a:gridCol w="493776">
                  <a:extLst>
                    <a:ext uri="{9D8B030D-6E8A-4147-A177-3AD203B41FA5}">
                      <a16:colId xmlns:a16="http://schemas.microsoft.com/office/drawing/2014/main" val="27305702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Reel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007702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thaipbs - 2024-11-24 16:41:34</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อากาศร้อน ๆ ชวนกินน้ำมะขามแดง สดชื่น วิธีก็แสนง่าย แต่รสชาติจะต่างจากน้ำมะขามทั่วไปอย่างไร มาชิมกัน #มะขามแดง #น้ำมะขาม #น้ำมะขามแดง #สูตรน้ำ #มหาอำนาจบ้านนา #</a:t>
                      </a:r>
                      <a:r>
                        <a:rPr kumimoji="0" lang="en-US" sz="1000" b="0" i="0" u="none" strike="noStrike" kern="1200" cap="none" spc="0" normalizeH="0" baseline="0" noProof="0">
                          <a:ln>
                            <a:noFill/>
                          </a:ln>
                          <a:solidFill>
                            <a:prstClr val="black"/>
                          </a:solidFill>
                          <a:effectLst/>
                          <a:uLnTx/>
                          <a:uFillTx/>
                          <a:latin typeface="Calibri"/>
                          <a:ea typeface="+mn-ea"/>
                          <a:cs typeface="+mn-cs"/>
                        </a:rPr>
                        <a:t>ThaiPBS 📍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มาทำความรู้จัก "มะขามแดง" ต่อได้ที่ </a:t>
                      </a:r>
                      <a:r>
                        <a:rPr kumimoji="0" lang="en-US" sz="1000" b="0" i="0" u="none" strike="noStrike" kern="1200" cap="none" spc="0" normalizeH="0" baseline="0" noProof="0">
                          <a:ln>
                            <a:noFill/>
                          </a:ln>
                          <a:solidFill>
                            <a:prstClr val="black"/>
                          </a:solidFill>
                          <a:effectLst/>
                          <a:uLnTx/>
                          <a:uFillTx/>
                          <a:latin typeface="Calibri"/>
                          <a:ea typeface="+mn-ea"/>
                          <a:cs typeface="+mn-cs"/>
                        </a:rPr>
                        <a:t>https://thaip.bs/WUJruvv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https://quintly-eu-image-storage.s3.amazonaws.com/535777cf70b2c4a8ec42db7b0584aa89/520687dbece791316ad3deae7e372c5b.jpg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25.11.2024 07:26:08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4179</a:t>
                      </a:r>
                    </a:p>
                  </a:txBody>
                  <a:tcPr/>
                </a:tc>
                <a:extLst>
                  <a:ext uri="{0D108BD9-81ED-4DB2-BD59-A6C34878D82A}">
                    <a16:rowId xmlns:a16="http://schemas.microsoft.com/office/drawing/2014/main" val="3535969196"/>
                  </a:ext>
                </a:extLst>
              </a:tr>
            </a:tbl>
          </a:graphicData>
        </a:graphic>
      </p:graphicFrame>
      <p:sp>
        <p:nvSpPr>
          <p:cNvPr id="4" name="Text Placeholder 3">
            <a:extLst>
              <a:ext uri="{FF2B5EF4-FFF2-40B4-BE49-F238E27FC236}">
                <a16:creationId xmlns:a16="http://schemas.microsoft.com/office/drawing/2014/main" id="{83F3B18D-3E00-4F6B-8D68-8D8EF3CD28F6}"/>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302142184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7C86D-1130-4A82-AA28-DC457ED4AB0F}"/>
              </a:ext>
            </a:extLst>
          </p:cNvPr>
          <p:cNvSpPr>
            <a:spLocks noGrp="1"/>
          </p:cNvSpPr>
          <p:nvPr>
            <p:ph type="title"/>
          </p:nvPr>
        </p:nvSpPr>
        <p:spPr/>
        <p:txBody>
          <a:bodyPr/>
          <a:lstStyle/>
          <a:p>
            <a:r>
              <a:rPr lang="en-US"/>
              <a:t>Tiktok Thai PBS TikTok Overview | All profiles - 1 of 9</a:t>
            </a:r>
          </a:p>
        </p:txBody>
      </p:sp>
      <p:graphicFrame>
        <p:nvGraphicFramePr>
          <p:cNvPr id="5" name="Table Placeholder 4">
            <a:extLst>
              <a:ext uri="{FF2B5EF4-FFF2-40B4-BE49-F238E27FC236}">
                <a16:creationId xmlns:a16="http://schemas.microsoft.com/office/drawing/2014/main" id="{5825597D-CB6A-4BCE-99EA-3336BBFC79FD}"/>
              </a:ext>
            </a:extLst>
          </p:cNvPr>
          <p:cNvGraphicFramePr>
            <a:graphicFrameLocks noGrp="1"/>
          </p:cNvGraphicFramePr>
          <p:nvPr>
            <p:ph type="tbl" sz="quarter" idx="13"/>
            <p:extLst>
              <p:ext uri="{D42A27DB-BD31-4B8C-83A1-F6EECF244321}">
                <p14:modId xmlns:p14="http://schemas.microsoft.com/office/powerpoint/2010/main" val="42040981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91462317"/>
                    </a:ext>
                  </a:extLst>
                </a:gridCol>
                <a:gridCol w="658368">
                  <a:extLst>
                    <a:ext uri="{9D8B030D-6E8A-4147-A177-3AD203B41FA5}">
                      <a16:colId xmlns:a16="http://schemas.microsoft.com/office/drawing/2014/main" val="2810351248"/>
                    </a:ext>
                  </a:extLst>
                </a:gridCol>
                <a:gridCol w="658368">
                  <a:extLst>
                    <a:ext uri="{9D8B030D-6E8A-4147-A177-3AD203B41FA5}">
                      <a16:colId xmlns:a16="http://schemas.microsoft.com/office/drawing/2014/main" val="1979182868"/>
                    </a:ext>
                  </a:extLst>
                </a:gridCol>
                <a:gridCol w="658368">
                  <a:extLst>
                    <a:ext uri="{9D8B030D-6E8A-4147-A177-3AD203B41FA5}">
                      <a16:colId xmlns:a16="http://schemas.microsoft.com/office/drawing/2014/main" val="318794276"/>
                    </a:ext>
                  </a:extLst>
                </a:gridCol>
                <a:gridCol w="658368">
                  <a:extLst>
                    <a:ext uri="{9D8B030D-6E8A-4147-A177-3AD203B41FA5}">
                      <a16:colId xmlns:a16="http://schemas.microsoft.com/office/drawing/2014/main" val="3472749422"/>
                    </a:ext>
                  </a:extLst>
                </a:gridCol>
                <a:gridCol w="658368">
                  <a:extLst>
                    <a:ext uri="{9D8B030D-6E8A-4147-A177-3AD203B41FA5}">
                      <a16:colId xmlns:a16="http://schemas.microsoft.com/office/drawing/2014/main" val="371963282"/>
                    </a:ext>
                  </a:extLst>
                </a:gridCol>
                <a:gridCol w="658368">
                  <a:extLst>
                    <a:ext uri="{9D8B030D-6E8A-4147-A177-3AD203B41FA5}">
                      <a16:colId xmlns:a16="http://schemas.microsoft.com/office/drawing/2014/main" val="1045717978"/>
                    </a:ext>
                  </a:extLst>
                </a:gridCol>
                <a:gridCol w="658368">
                  <a:extLst>
                    <a:ext uri="{9D8B030D-6E8A-4147-A177-3AD203B41FA5}">
                      <a16:colId xmlns:a16="http://schemas.microsoft.com/office/drawing/2014/main" val="1318837964"/>
                    </a:ext>
                  </a:extLst>
                </a:gridCol>
                <a:gridCol w="658368">
                  <a:extLst>
                    <a:ext uri="{9D8B030D-6E8A-4147-A177-3AD203B41FA5}">
                      <a16:colId xmlns:a16="http://schemas.microsoft.com/office/drawing/2014/main" val="2269502179"/>
                    </a:ext>
                  </a:extLst>
                </a:gridCol>
                <a:gridCol w="658368">
                  <a:extLst>
                    <a:ext uri="{9D8B030D-6E8A-4147-A177-3AD203B41FA5}">
                      <a16:colId xmlns:a16="http://schemas.microsoft.com/office/drawing/2014/main" val="33605669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3628478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@thaipbs - 2024-11-24 22:02:09</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วันนี้ (24 พ.ย. 67) #ทักษิณ ชินวัตร โฟนอินหลังรู้ผลเลือกตั้งนายก อบจ.อุดรธานี โดยนายศราวุธ เพชรพนมพร ผู้สมัครจากพรรคเพื่อไทย คะแนนนำลิ่ว และทิ้งห่างคู่แข่งประมาณ 5 หมื่นกว่าคะแนน หลังนับผลไปแล้วมากกว่า 65% #ข่าวไทยพีบีเอส #ข่าวที่คุณวางใจ #</a:t>
                      </a:r>
                      <a:r>
                        <a:rPr kumimoji="0" lang="en-US" sz="1000" b="0" i="0" u="none" strike="noStrike" kern="1200" cap="none" spc="0" normalizeH="0" baseline="0" noProof="0">
                          <a:ln>
                            <a:noFill/>
                          </a:ln>
                          <a:solidFill>
                            <a:prstClr val="black"/>
                          </a:solidFill>
                          <a:effectLst/>
                          <a:uLnTx/>
                          <a:uFillTx/>
                          <a:latin typeface="Calibri"/>
                          <a:ea typeface="+mn-ea"/>
                          <a:cs typeface="+mn-cs"/>
                        </a:rPr>
                        <a:t>ThaiPBS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ข่าว</a:t>
                      </a:r>
                      <a:r>
                        <a:rPr kumimoji="0" lang="en-US" sz="1000" b="0" i="0" u="none" strike="noStrike" kern="1200" cap="none" spc="0" normalizeH="0" baseline="0" noProof="0">
                          <a:ln>
                            <a:noFill/>
                          </a:ln>
                          <a:solidFill>
                            <a:prstClr val="black"/>
                          </a:solidFill>
                          <a:effectLst/>
                          <a:uLnTx/>
                          <a:uFillTx/>
                          <a:latin typeface="Calibri"/>
                          <a:ea typeface="+mn-ea"/>
                          <a:cs typeface="+mn-cs"/>
                        </a:rPr>
                        <a:t>TikTok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242871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@thaipbs - 2024-11-24 20:28:07</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วันนี้ (24 พ.ย. 67) รศ. ดร.โอฬาร ถิ่นบางเตียว คณะรัฐศาสตร์และนิติศาสตร์ ม.บูรพา ชวนจับตาการเลือกตั้งนายก อบจ.นครศรีธรรมราช ที่ผลการนับคะแนนอย่างไม่เป็นทางการ ผู้สมัครจากค่ายสีน้ำเงิน มีคะแนนนำผู้สมัครจากค่ายสีฟ้า จะคล้าย ๆ กับตอนเลือก สว. ที่นายอนุทิน ชาญวีรกูล หัวหน้าพรรคภูมิใจไทย บอกว่าไม่ส่งคนลงแข่ง แต่สุดท้าย มาเงียบ ๆ แต่กินเรียบ #</a:t>
                      </a:r>
                      <a:r>
                        <a:rPr kumimoji="0" lang="en-US" sz="1000" b="0" i="0" u="none" strike="noStrike" kern="1200" cap="none" spc="0" normalizeH="0" baseline="0" noProof="0">
                          <a:ln>
                            <a:noFill/>
                          </a:ln>
                          <a:solidFill>
                            <a:prstClr val="black"/>
                          </a:solidFill>
                          <a:effectLst/>
                          <a:uLnTx/>
                          <a:uFillTx/>
                          <a:latin typeface="Calibri"/>
                          <a:ea typeface="+mn-ea"/>
                          <a:cs typeface="+mn-cs"/>
                        </a:rPr>
                        <a:t>ThaiPBS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ข่าวไทยพีบีเอส #ข่าวที่คุณวางใจ #ข่าวค่ำ #ข่าว</a:t>
                      </a:r>
                      <a:r>
                        <a:rPr kumimoji="0" lang="en-US" sz="1000" b="0" i="0" u="none" strike="noStrike" kern="1200" cap="none" spc="0" normalizeH="0" baseline="0" noProof="0">
                          <a:ln>
                            <a:noFill/>
                          </a:ln>
                          <a:solidFill>
                            <a:prstClr val="black"/>
                          </a:solidFill>
                          <a:effectLst/>
                          <a:uLnTx/>
                          <a:uFillTx/>
                          <a:latin typeface="Calibri"/>
                          <a:ea typeface="+mn-ea"/>
                          <a:cs typeface="+mn-cs"/>
                        </a:rPr>
                        <a:t>TikTok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404388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@thaipbs - 2024-11-24 20:17:36</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กระแส ผงาดสู้กับกระสุน ศึกเลือกตั้งนายก อบจ. นครศรีธรรมราช #</a:t>
                      </a:r>
                      <a:r>
                        <a:rPr kumimoji="0" lang="en-US" sz="1000" b="0" i="0" u="none" strike="noStrike" kern="1200" cap="none" spc="0" normalizeH="0" baseline="0" noProof="0">
                          <a:ln>
                            <a:noFill/>
                          </a:ln>
                          <a:solidFill>
                            <a:prstClr val="black"/>
                          </a:solidFill>
                          <a:effectLst/>
                          <a:uLnTx/>
                          <a:uFillTx/>
                          <a:latin typeface="Calibri"/>
                          <a:ea typeface="+mn-ea"/>
                          <a:cs typeface="+mn-cs"/>
                        </a:rPr>
                        <a:t>ThaiPBS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เลือกตั้ง #เลือกตั้งท้องถิ่น #บ้านใหญ่ #การเมืองท้องถิ่น #การเมือง</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187588141"/>
                  </a:ext>
                </a:extLst>
              </a:tr>
            </a:tbl>
          </a:graphicData>
        </a:graphic>
      </p:graphicFrame>
      <p:sp>
        <p:nvSpPr>
          <p:cNvPr id="4" name="Text Placeholder 3">
            <a:extLst>
              <a:ext uri="{FF2B5EF4-FFF2-40B4-BE49-F238E27FC236}">
                <a16:creationId xmlns:a16="http://schemas.microsoft.com/office/drawing/2014/main" id="{395D0782-676D-4C63-A80A-432C12342F09}"/>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340533488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6596B-0213-4711-9957-AAA8B0A60F76}"/>
              </a:ext>
            </a:extLst>
          </p:cNvPr>
          <p:cNvSpPr>
            <a:spLocks noGrp="1"/>
          </p:cNvSpPr>
          <p:nvPr>
            <p:ph type="title"/>
          </p:nvPr>
        </p:nvSpPr>
        <p:spPr/>
        <p:txBody>
          <a:bodyPr/>
          <a:lstStyle/>
          <a:p>
            <a:r>
              <a:rPr lang="en-US"/>
              <a:t>Tiktok Thai PBS TikTok Overview | All profiles - 2 of 9</a:t>
            </a:r>
          </a:p>
        </p:txBody>
      </p:sp>
      <p:graphicFrame>
        <p:nvGraphicFramePr>
          <p:cNvPr id="5" name="Table Placeholder 4">
            <a:extLst>
              <a:ext uri="{FF2B5EF4-FFF2-40B4-BE49-F238E27FC236}">
                <a16:creationId xmlns:a16="http://schemas.microsoft.com/office/drawing/2014/main" id="{DDF22AA9-B90F-4A72-952A-3F7DC0043D64}"/>
              </a:ext>
            </a:extLst>
          </p:cNvPr>
          <p:cNvGraphicFramePr>
            <a:graphicFrameLocks noGrp="1"/>
          </p:cNvGraphicFramePr>
          <p:nvPr>
            <p:ph type="tbl" sz="quarter" idx="13"/>
            <p:extLst>
              <p:ext uri="{D42A27DB-BD31-4B8C-83A1-F6EECF244321}">
                <p14:modId xmlns:p14="http://schemas.microsoft.com/office/powerpoint/2010/main" val="5146406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29603866"/>
                    </a:ext>
                  </a:extLst>
                </a:gridCol>
                <a:gridCol w="658368">
                  <a:extLst>
                    <a:ext uri="{9D8B030D-6E8A-4147-A177-3AD203B41FA5}">
                      <a16:colId xmlns:a16="http://schemas.microsoft.com/office/drawing/2014/main" val="384108301"/>
                    </a:ext>
                  </a:extLst>
                </a:gridCol>
                <a:gridCol w="658368">
                  <a:extLst>
                    <a:ext uri="{9D8B030D-6E8A-4147-A177-3AD203B41FA5}">
                      <a16:colId xmlns:a16="http://schemas.microsoft.com/office/drawing/2014/main" val="3852882410"/>
                    </a:ext>
                  </a:extLst>
                </a:gridCol>
                <a:gridCol w="658368">
                  <a:extLst>
                    <a:ext uri="{9D8B030D-6E8A-4147-A177-3AD203B41FA5}">
                      <a16:colId xmlns:a16="http://schemas.microsoft.com/office/drawing/2014/main" val="210606047"/>
                    </a:ext>
                  </a:extLst>
                </a:gridCol>
                <a:gridCol w="658368">
                  <a:extLst>
                    <a:ext uri="{9D8B030D-6E8A-4147-A177-3AD203B41FA5}">
                      <a16:colId xmlns:a16="http://schemas.microsoft.com/office/drawing/2014/main" val="649770696"/>
                    </a:ext>
                  </a:extLst>
                </a:gridCol>
                <a:gridCol w="658368">
                  <a:extLst>
                    <a:ext uri="{9D8B030D-6E8A-4147-A177-3AD203B41FA5}">
                      <a16:colId xmlns:a16="http://schemas.microsoft.com/office/drawing/2014/main" val="3626280459"/>
                    </a:ext>
                  </a:extLst>
                </a:gridCol>
                <a:gridCol w="658368">
                  <a:extLst>
                    <a:ext uri="{9D8B030D-6E8A-4147-A177-3AD203B41FA5}">
                      <a16:colId xmlns:a16="http://schemas.microsoft.com/office/drawing/2014/main" val="2960984980"/>
                    </a:ext>
                  </a:extLst>
                </a:gridCol>
                <a:gridCol w="658368">
                  <a:extLst>
                    <a:ext uri="{9D8B030D-6E8A-4147-A177-3AD203B41FA5}">
                      <a16:colId xmlns:a16="http://schemas.microsoft.com/office/drawing/2014/main" val="4108906276"/>
                    </a:ext>
                  </a:extLst>
                </a:gridCol>
                <a:gridCol w="658368">
                  <a:extLst>
                    <a:ext uri="{9D8B030D-6E8A-4147-A177-3AD203B41FA5}">
                      <a16:colId xmlns:a16="http://schemas.microsoft.com/office/drawing/2014/main" val="1442013057"/>
                    </a:ext>
                  </a:extLst>
                </a:gridCol>
                <a:gridCol w="658368">
                  <a:extLst>
                    <a:ext uri="{9D8B030D-6E8A-4147-A177-3AD203B41FA5}">
                      <a16:colId xmlns:a16="http://schemas.microsoft.com/office/drawing/2014/main" val="713573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554573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@thaipbs - 2024-11-24 19:45:00</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ไทย" ติดอันดับโลก อุบัติเหตุจากรถจักรยานยนต์  . และอุบัติเหตุจากรถจักรยานยนต์ในประเทศไทยนั้น เกิดขึ้นบ่อยจนติดอันดับโลก เช่นนี้แล้วปัญหาต้องแก้ไขอยู่ที่จุดไหน กฎหมายที่เกี่ยวกับรถจักรยานยนต์ ต้องมีการอัพเดทเพื่อให้ทันสมัยขึ้นหรือไม่ ? . #</a:t>
                      </a:r>
                      <a:r>
                        <a:rPr kumimoji="0" lang="en-US" sz="1000" b="0" i="0" u="none" strike="noStrike" kern="1200" cap="none" spc="0" normalizeH="0" baseline="0" noProof="0">
                          <a:ln>
                            <a:noFill/>
                          </a:ln>
                          <a:solidFill>
                            <a:prstClr val="black"/>
                          </a:solidFill>
                          <a:effectLst/>
                          <a:uLnTx/>
                          <a:uFillTx/>
                          <a:latin typeface="Calibri"/>
                          <a:ea typeface="+mn-ea"/>
                          <a:cs typeface="+mn-cs"/>
                        </a:rPr>
                        <a:t>ThaiPBS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ไทยพีบีเอส #ทริปน้ำไม่อาบ #จักรยานยนต์ #กฎหมาย</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846721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@thaipbs - 2024-11-24 19:23:12</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ผู้เสียหายคดีฉ้อโกงประชาชน "หมอบุญ" ไม่เชื่อ ลูก-ภรรยา ไม่เกี่ยวข้อง  . หนึ่งในผู้เสียหายคดีฉ้อโกงประชาชน "นายแพทย์บุญ วนาสิน" คัดค้านการประกันตัว ไม่เชื่อ ลูก-ภรรยา ไม่เกี่ยวข้อง หลังจากผู้บังคับการตำรวจนครบาล 1 เปิดเผยผลสอบปากคำ ลูกและภรรยาของนายแพทย์บุญ วนาสิน ผู้ก่อตั้งโรงพยาบาลเอกชนแห่งหนึ่ง ภายหลังตกเป็นผู้ต้องหาร่วมกันฉ้อโกงประชาชน โดยทั้งสองคนยังให้การภาคเสธ ส่วนผู้เสียหาย พบแจ้งความ ในพื้นที่ของ นครบาล 1 กว่า 240 คน มูลค่าความเสียหายรวม 7,600 ล้านบาท . #</a:t>
                      </a:r>
                      <a:r>
                        <a:rPr kumimoji="0" lang="en-US" sz="1000" b="0" i="0" u="none" strike="noStrike" kern="1200" cap="none" spc="0" normalizeH="0" baseline="0" noProof="0">
                          <a:ln>
                            <a:noFill/>
                          </a:ln>
                          <a:solidFill>
                            <a:prstClr val="black"/>
                          </a:solidFill>
                          <a:effectLst/>
                          <a:uLnTx/>
                          <a:uFillTx/>
                          <a:latin typeface="Calibri"/>
                          <a:ea typeface="+mn-ea"/>
                          <a:cs typeface="+mn-cs"/>
                        </a:rPr>
                        <a:t>ThaiPBS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ไทยพีบีเอช #หมอบุญ #ลงทุน #นายแพทย์บุญวนาสิน #นครบาล</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742967064"/>
                  </a:ext>
                </a:extLst>
              </a:tr>
            </a:tbl>
          </a:graphicData>
        </a:graphic>
      </p:graphicFrame>
      <p:sp>
        <p:nvSpPr>
          <p:cNvPr id="4" name="Text Placeholder 3">
            <a:extLst>
              <a:ext uri="{FF2B5EF4-FFF2-40B4-BE49-F238E27FC236}">
                <a16:creationId xmlns:a16="http://schemas.microsoft.com/office/drawing/2014/main" id="{62ADCB41-F091-4071-A177-94C325A26272}"/>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271013231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EF6BB-F1E6-44E9-9DE0-A442591BEC04}"/>
              </a:ext>
            </a:extLst>
          </p:cNvPr>
          <p:cNvSpPr>
            <a:spLocks noGrp="1"/>
          </p:cNvSpPr>
          <p:nvPr>
            <p:ph type="title"/>
          </p:nvPr>
        </p:nvSpPr>
        <p:spPr/>
        <p:txBody>
          <a:bodyPr/>
          <a:lstStyle/>
          <a:p>
            <a:r>
              <a:rPr lang="en-US"/>
              <a:t>Tiktok Thai PBS TikTok Overview | All profiles - 3 of 9</a:t>
            </a:r>
          </a:p>
        </p:txBody>
      </p:sp>
      <p:graphicFrame>
        <p:nvGraphicFramePr>
          <p:cNvPr id="5" name="Table Placeholder 4">
            <a:extLst>
              <a:ext uri="{FF2B5EF4-FFF2-40B4-BE49-F238E27FC236}">
                <a16:creationId xmlns:a16="http://schemas.microsoft.com/office/drawing/2014/main" id="{27CC71D1-1762-4D72-93BD-5259A234C66D}"/>
              </a:ext>
            </a:extLst>
          </p:cNvPr>
          <p:cNvGraphicFramePr>
            <a:graphicFrameLocks noGrp="1"/>
          </p:cNvGraphicFramePr>
          <p:nvPr>
            <p:ph type="tbl" sz="quarter" idx="13"/>
            <p:extLst>
              <p:ext uri="{D42A27DB-BD31-4B8C-83A1-F6EECF244321}">
                <p14:modId xmlns:p14="http://schemas.microsoft.com/office/powerpoint/2010/main" val="40322833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92303986"/>
                    </a:ext>
                  </a:extLst>
                </a:gridCol>
                <a:gridCol w="658368">
                  <a:extLst>
                    <a:ext uri="{9D8B030D-6E8A-4147-A177-3AD203B41FA5}">
                      <a16:colId xmlns:a16="http://schemas.microsoft.com/office/drawing/2014/main" val="114901731"/>
                    </a:ext>
                  </a:extLst>
                </a:gridCol>
                <a:gridCol w="658368">
                  <a:extLst>
                    <a:ext uri="{9D8B030D-6E8A-4147-A177-3AD203B41FA5}">
                      <a16:colId xmlns:a16="http://schemas.microsoft.com/office/drawing/2014/main" val="2920435109"/>
                    </a:ext>
                  </a:extLst>
                </a:gridCol>
                <a:gridCol w="658368">
                  <a:extLst>
                    <a:ext uri="{9D8B030D-6E8A-4147-A177-3AD203B41FA5}">
                      <a16:colId xmlns:a16="http://schemas.microsoft.com/office/drawing/2014/main" val="158404989"/>
                    </a:ext>
                  </a:extLst>
                </a:gridCol>
                <a:gridCol w="658368">
                  <a:extLst>
                    <a:ext uri="{9D8B030D-6E8A-4147-A177-3AD203B41FA5}">
                      <a16:colId xmlns:a16="http://schemas.microsoft.com/office/drawing/2014/main" val="516337660"/>
                    </a:ext>
                  </a:extLst>
                </a:gridCol>
                <a:gridCol w="658368">
                  <a:extLst>
                    <a:ext uri="{9D8B030D-6E8A-4147-A177-3AD203B41FA5}">
                      <a16:colId xmlns:a16="http://schemas.microsoft.com/office/drawing/2014/main" val="3727216354"/>
                    </a:ext>
                  </a:extLst>
                </a:gridCol>
                <a:gridCol w="658368">
                  <a:extLst>
                    <a:ext uri="{9D8B030D-6E8A-4147-A177-3AD203B41FA5}">
                      <a16:colId xmlns:a16="http://schemas.microsoft.com/office/drawing/2014/main" val="3062540074"/>
                    </a:ext>
                  </a:extLst>
                </a:gridCol>
                <a:gridCol w="658368">
                  <a:extLst>
                    <a:ext uri="{9D8B030D-6E8A-4147-A177-3AD203B41FA5}">
                      <a16:colId xmlns:a16="http://schemas.microsoft.com/office/drawing/2014/main" val="1881793651"/>
                    </a:ext>
                  </a:extLst>
                </a:gridCol>
                <a:gridCol w="658368">
                  <a:extLst>
                    <a:ext uri="{9D8B030D-6E8A-4147-A177-3AD203B41FA5}">
                      <a16:colId xmlns:a16="http://schemas.microsoft.com/office/drawing/2014/main" val="1618765529"/>
                    </a:ext>
                  </a:extLst>
                </a:gridCol>
                <a:gridCol w="658368">
                  <a:extLst>
                    <a:ext uri="{9D8B030D-6E8A-4147-A177-3AD203B41FA5}">
                      <a16:colId xmlns:a16="http://schemas.microsoft.com/office/drawing/2014/main" val="30338313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1599471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@thaipbs - 2024-11-24 19:15:00</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เตือนภัย !! นักลงทุนทั้งหลาย ชักชวนให้ผลตอบแทนที่ดูเหมือนจริง #</a:t>
                      </a:r>
                      <a:r>
                        <a:rPr kumimoji="0" lang="en-US" sz="1000" b="0" i="0" u="none" strike="noStrike" kern="1200" cap="none" spc="0" normalizeH="0" baseline="0" noProof="0">
                          <a:ln>
                            <a:noFill/>
                          </a:ln>
                          <a:solidFill>
                            <a:prstClr val="black"/>
                          </a:solidFill>
                          <a:effectLst/>
                          <a:uLnTx/>
                          <a:uFillTx/>
                          <a:latin typeface="Calibri"/>
                          <a:ea typeface="+mn-ea"/>
                          <a:cs typeface="+mn-cs"/>
                        </a:rPr>
                        <a:t>CyberBooster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สร้างภูมิสู้ภัยไซเบอร์ #สำนักงานตำรวจแห่งชาติ #</a:t>
                      </a:r>
                      <a:r>
                        <a:rPr kumimoji="0" lang="en-US" sz="1000" b="0" i="0" u="none" strike="noStrike" kern="1200" cap="none" spc="0" normalizeH="0" baseline="0" noProof="0">
                          <a:ln>
                            <a:noFill/>
                          </a:ln>
                          <a:solidFill>
                            <a:prstClr val="black"/>
                          </a:solidFill>
                          <a:effectLst/>
                          <a:uLnTx/>
                          <a:uFillTx/>
                          <a:latin typeface="Calibri"/>
                          <a:ea typeface="+mn-ea"/>
                          <a:cs typeface="+mn-cs"/>
                        </a:rPr>
                        <a:t>POLICETV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สถานีโทรทัศน์สำนักงานตำรวจแห่งชาติ #</a:t>
                      </a:r>
                      <a:r>
                        <a:rPr kumimoji="0" lang="en-US" sz="1000" b="0" i="0" u="none" strike="noStrike" kern="1200" cap="none" spc="0" normalizeH="0" baseline="0" noProof="0">
                          <a:ln>
                            <a:noFill/>
                          </a:ln>
                          <a:solidFill>
                            <a:prstClr val="black"/>
                          </a:solidFill>
                          <a:effectLst/>
                          <a:uLnTx/>
                          <a:uFillTx/>
                          <a:latin typeface="Calibri"/>
                          <a:ea typeface="+mn-ea"/>
                          <a:cs typeface="+mn-cs"/>
                        </a:rPr>
                        <a:t>ThaiPBS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06779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@thaipbs - 2024-11-24 19:15:00</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ขนมวงทอง หรือขนมโดนัทไทย ขนมโบราณหากินยาก ทำจากแป้งข้าวเหนียว ใครเคยกินบ้าง รสชาติเป็นอย่างไร ลองมาบอกกัน #ขนมวงทอง #โดนัทไทย #ขนมโบราณ #ตลาดริมน้ําวัดศาลเจ้า #</a:t>
                      </a:r>
                      <a:r>
                        <a:rPr kumimoji="0" lang="en-US" sz="1000" b="0" i="0" u="none" strike="noStrike" kern="1200" cap="none" spc="0" normalizeH="0" baseline="0" noProof="0">
                          <a:ln>
                            <a:noFill/>
                          </a:ln>
                          <a:solidFill>
                            <a:prstClr val="black"/>
                          </a:solidFill>
                          <a:effectLst/>
                          <a:uLnTx/>
                          <a:uFillTx/>
                          <a:latin typeface="Calibri"/>
                          <a:ea typeface="+mn-ea"/>
                          <a:cs typeface="+mn-cs"/>
                        </a:rPr>
                        <a:t>Foodwork #ThaiPBS #TikTok</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พากิน</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470940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@thaipbs - 2024-11-24 18:52:31</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แม้คณะรัฐมนตรี จะมีมติจ่ายเงินช่วยค่าเก็บเกี่ยวผลผลิต ในอัตราไร่ละ1,000 บาท แต่ไม่เกิน 10 ไร่ต่อกรณี เพื่อช่วยเหลือชาวนานั้น แต่กลุ่มชาวนาอยากให้รัฐพยังราคาข้าวเปลือกด้วย เพราะตอนนี้ราคารับซื้อค่อนข้างต่ำ คือตันละไม่เกิน 8,000 บาทเท่านั้น ถือว่าเป็นราคาขายแทบขาดทุน #</a:t>
                      </a:r>
                      <a:r>
                        <a:rPr kumimoji="0" lang="en-US" sz="1000" b="0" i="0" u="none" strike="noStrike" kern="1200" cap="none" spc="0" normalizeH="0" baseline="0" noProof="0">
                          <a:ln>
                            <a:noFill/>
                          </a:ln>
                          <a:solidFill>
                            <a:prstClr val="black"/>
                          </a:solidFill>
                          <a:effectLst/>
                          <a:uLnTx/>
                          <a:uFillTx/>
                          <a:latin typeface="Calibri"/>
                          <a:ea typeface="+mn-ea"/>
                          <a:cs typeface="+mn-cs"/>
                        </a:rPr>
                        <a:t>ThaiPBS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ข่าวไทยพีบีเอส #ข่าวที่คุณวางใจ #ทันข่าว #ข่าว</a:t>
                      </a:r>
                      <a:r>
                        <a:rPr kumimoji="0" lang="en-US" sz="1000" b="0" i="0" u="none" strike="noStrike" kern="1200" cap="none" spc="0" normalizeH="0" baseline="0" noProof="0">
                          <a:ln>
                            <a:noFill/>
                          </a:ln>
                          <a:solidFill>
                            <a:prstClr val="black"/>
                          </a:solidFill>
                          <a:effectLst/>
                          <a:uLnTx/>
                          <a:uFillTx/>
                          <a:latin typeface="Calibri"/>
                          <a:ea typeface="+mn-ea"/>
                          <a:cs typeface="+mn-cs"/>
                        </a:rPr>
                        <a:t>TikTok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977572359"/>
                  </a:ext>
                </a:extLst>
              </a:tr>
            </a:tbl>
          </a:graphicData>
        </a:graphic>
      </p:graphicFrame>
      <p:sp>
        <p:nvSpPr>
          <p:cNvPr id="4" name="Text Placeholder 3">
            <a:extLst>
              <a:ext uri="{FF2B5EF4-FFF2-40B4-BE49-F238E27FC236}">
                <a16:creationId xmlns:a16="http://schemas.microsoft.com/office/drawing/2014/main" id="{20826D7B-CFEF-4922-BA14-F9B9F6E19D56}"/>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64667182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8D5B1-920A-4DE7-A166-EEBBC3C51BCF}"/>
              </a:ext>
            </a:extLst>
          </p:cNvPr>
          <p:cNvSpPr>
            <a:spLocks noGrp="1"/>
          </p:cNvSpPr>
          <p:nvPr>
            <p:ph type="title"/>
          </p:nvPr>
        </p:nvSpPr>
        <p:spPr/>
        <p:txBody>
          <a:bodyPr/>
          <a:lstStyle/>
          <a:p>
            <a:r>
              <a:rPr lang="en-US"/>
              <a:t>Tiktok Thai PBS TikTok Overview | All profiles - 4 of 9</a:t>
            </a:r>
          </a:p>
        </p:txBody>
      </p:sp>
      <p:graphicFrame>
        <p:nvGraphicFramePr>
          <p:cNvPr id="5" name="Table Placeholder 4">
            <a:extLst>
              <a:ext uri="{FF2B5EF4-FFF2-40B4-BE49-F238E27FC236}">
                <a16:creationId xmlns:a16="http://schemas.microsoft.com/office/drawing/2014/main" id="{121DDF43-F7D4-4C40-B710-40526FF7D13E}"/>
              </a:ext>
            </a:extLst>
          </p:cNvPr>
          <p:cNvGraphicFramePr>
            <a:graphicFrameLocks noGrp="1"/>
          </p:cNvGraphicFramePr>
          <p:nvPr>
            <p:ph type="tbl" sz="quarter" idx="13"/>
            <p:extLst>
              <p:ext uri="{D42A27DB-BD31-4B8C-83A1-F6EECF244321}">
                <p14:modId xmlns:p14="http://schemas.microsoft.com/office/powerpoint/2010/main" val="26556420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71301470"/>
                    </a:ext>
                  </a:extLst>
                </a:gridCol>
                <a:gridCol w="658368">
                  <a:extLst>
                    <a:ext uri="{9D8B030D-6E8A-4147-A177-3AD203B41FA5}">
                      <a16:colId xmlns:a16="http://schemas.microsoft.com/office/drawing/2014/main" val="1226691081"/>
                    </a:ext>
                  </a:extLst>
                </a:gridCol>
                <a:gridCol w="658368">
                  <a:extLst>
                    <a:ext uri="{9D8B030D-6E8A-4147-A177-3AD203B41FA5}">
                      <a16:colId xmlns:a16="http://schemas.microsoft.com/office/drawing/2014/main" val="2588846979"/>
                    </a:ext>
                  </a:extLst>
                </a:gridCol>
                <a:gridCol w="658368">
                  <a:extLst>
                    <a:ext uri="{9D8B030D-6E8A-4147-A177-3AD203B41FA5}">
                      <a16:colId xmlns:a16="http://schemas.microsoft.com/office/drawing/2014/main" val="2684637218"/>
                    </a:ext>
                  </a:extLst>
                </a:gridCol>
                <a:gridCol w="658368">
                  <a:extLst>
                    <a:ext uri="{9D8B030D-6E8A-4147-A177-3AD203B41FA5}">
                      <a16:colId xmlns:a16="http://schemas.microsoft.com/office/drawing/2014/main" val="1771510610"/>
                    </a:ext>
                  </a:extLst>
                </a:gridCol>
                <a:gridCol w="658368">
                  <a:extLst>
                    <a:ext uri="{9D8B030D-6E8A-4147-A177-3AD203B41FA5}">
                      <a16:colId xmlns:a16="http://schemas.microsoft.com/office/drawing/2014/main" val="1944323528"/>
                    </a:ext>
                  </a:extLst>
                </a:gridCol>
                <a:gridCol w="658368">
                  <a:extLst>
                    <a:ext uri="{9D8B030D-6E8A-4147-A177-3AD203B41FA5}">
                      <a16:colId xmlns:a16="http://schemas.microsoft.com/office/drawing/2014/main" val="3671587840"/>
                    </a:ext>
                  </a:extLst>
                </a:gridCol>
                <a:gridCol w="658368">
                  <a:extLst>
                    <a:ext uri="{9D8B030D-6E8A-4147-A177-3AD203B41FA5}">
                      <a16:colId xmlns:a16="http://schemas.microsoft.com/office/drawing/2014/main" val="3475185959"/>
                    </a:ext>
                  </a:extLst>
                </a:gridCol>
                <a:gridCol w="658368">
                  <a:extLst>
                    <a:ext uri="{9D8B030D-6E8A-4147-A177-3AD203B41FA5}">
                      <a16:colId xmlns:a16="http://schemas.microsoft.com/office/drawing/2014/main" val="353394223"/>
                    </a:ext>
                  </a:extLst>
                </a:gridCol>
                <a:gridCol w="658368">
                  <a:extLst>
                    <a:ext uri="{9D8B030D-6E8A-4147-A177-3AD203B41FA5}">
                      <a16:colId xmlns:a16="http://schemas.microsoft.com/office/drawing/2014/main" val="11957819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1926012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@thaipbs - 2024-11-24 18:15:00</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ขนมปังหน้าหมู กับเคล็ดลับการทอดแบบไม่อมน้ำมัน #ขนมโบราณ #ขนมปังหน้าหมู #ขนมปังทอด #ตลาดริมน้ําวัดศาลเจ้า #</a:t>
                      </a:r>
                      <a:r>
                        <a:rPr kumimoji="0" lang="en-US" sz="1000" b="0" i="0" u="none" strike="noStrike" kern="1200" cap="none" spc="0" normalizeH="0" baseline="0" noProof="0">
                          <a:ln>
                            <a:noFill/>
                          </a:ln>
                          <a:solidFill>
                            <a:prstClr val="black"/>
                          </a:solidFill>
                          <a:effectLst/>
                          <a:uLnTx/>
                          <a:uFillTx/>
                          <a:latin typeface="Calibri"/>
                          <a:ea typeface="+mn-ea"/>
                          <a:cs typeface="+mn-cs"/>
                        </a:rPr>
                        <a:t>Foodwork #ThaiPBS #TikTok</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พากิน</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986504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@thaipbs - 2024-11-24 18:10:00</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ได้แบ่งบัน ได้ออกไปเจอลูกค้า ได้เห็นคนอื่นกิน" นี่แหละความของสุขของการทำเกษตร #มะขามแดง #มะขาม #มหาอำนาจบ้านนา #</a:t>
                      </a:r>
                      <a:r>
                        <a:rPr kumimoji="0" lang="en-US" sz="1000" b="0" i="0" u="none" strike="noStrike" kern="1200" cap="none" spc="0" normalizeH="0" baseline="0" noProof="0">
                          <a:ln>
                            <a:noFill/>
                          </a:ln>
                          <a:solidFill>
                            <a:prstClr val="black"/>
                          </a:solidFill>
                          <a:effectLst/>
                          <a:uLnTx/>
                          <a:uFillTx/>
                          <a:latin typeface="Calibri"/>
                          <a:ea typeface="+mn-ea"/>
                          <a:cs typeface="+mn-cs"/>
                        </a:rPr>
                        <a:t>ThaiPBS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อาชีพเกษตรกร</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439214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@thaipbs - 2024-11-24 18:05:00</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คำปลอบใจน่ารัก ๆ ที่ทำให้ยิ้มได้ #หม่อมเป็ดสวรรค์</a:t>
                      </a:r>
                      <a:r>
                        <a:rPr kumimoji="0" lang="en-US" sz="1000" b="0" i="0" u="none" strike="noStrike" kern="1200" cap="none" spc="0" normalizeH="0" baseline="0" noProof="0">
                          <a:ln>
                            <a:noFill/>
                          </a:ln>
                          <a:solidFill>
                            <a:prstClr val="black"/>
                          </a:solidFill>
                          <a:effectLst/>
                          <a:uLnTx/>
                          <a:uFillTx/>
                          <a:latin typeface="Calibri"/>
                          <a:ea typeface="+mn-ea"/>
                          <a:cs typeface="+mn-cs"/>
                        </a:rPr>
                        <a:t>EP3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ละครไทยพีบีเอส #สาระและความสนุก #นกสินจัย #เอ๋มณีรัตน์ #ทับทิมอัญรินทร์ #ฟิล์มเฌอร์ลิษา #</a:t>
                      </a:r>
                      <a:r>
                        <a:rPr kumimoji="0" lang="en-US" sz="1000" b="0" i="0" u="none" strike="noStrike" kern="1200" cap="none" spc="0" normalizeH="0" baseline="0" noProof="0">
                          <a:ln>
                            <a:noFill/>
                          </a:ln>
                          <a:solidFill>
                            <a:prstClr val="black"/>
                          </a:solidFill>
                          <a:effectLst/>
                          <a:uLnTx/>
                          <a:uFillTx/>
                          <a:latin typeface="Calibri"/>
                          <a:ea typeface="+mn-ea"/>
                          <a:cs typeface="+mn-cs"/>
                        </a:rPr>
                        <a:t>kaownah #iangsittha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ฟิวส์กิติกร #</a:t>
                      </a:r>
                      <a:r>
                        <a:rPr kumimoji="0" lang="en-US" sz="1000" b="0" i="0" u="none" strike="noStrike" kern="1200" cap="none" spc="0" normalizeH="0" baseline="0" noProof="0">
                          <a:ln>
                            <a:noFill/>
                          </a:ln>
                          <a:solidFill>
                            <a:prstClr val="black"/>
                          </a:solidFill>
                          <a:effectLst/>
                          <a:uLnTx/>
                          <a:uFillTx/>
                          <a:latin typeface="Calibri"/>
                          <a:ea typeface="+mn-ea"/>
                          <a:cs typeface="+mn-cs"/>
                        </a:rPr>
                        <a:t>bomnontach #maxnattapol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เฟิร์นณัฐชยกานต์ #ฮายชุติมา</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625118760"/>
                  </a:ext>
                </a:extLst>
              </a:tr>
            </a:tbl>
          </a:graphicData>
        </a:graphic>
      </p:graphicFrame>
      <p:sp>
        <p:nvSpPr>
          <p:cNvPr id="4" name="Text Placeholder 3">
            <a:extLst>
              <a:ext uri="{FF2B5EF4-FFF2-40B4-BE49-F238E27FC236}">
                <a16:creationId xmlns:a16="http://schemas.microsoft.com/office/drawing/2014/main" id="{A103662C-3754-4F67-B189-F43744BA2DF8}"/>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367269547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0CA5A-171A-492D-8276-EB6C5ADEE146}"/>
              </a:ext>
            </a:extLst>
          </p:cNvPr>
          <p:cNvSpPr>
            <a:spLocks noGrp="1"/>
          </p:cNvSpPr>
          <p:nvPr>
            <p:ph type="title"/>
          </p:nvPr>
        </p:nvSpPr>
        <p:spPr/>
        <p:txBody>
          <a:bodyPr/>
          <a:lstStyle/>
          <a:p>
            <a:r>
              <a:rPr lang="en-US"/>
              <a:t>Tiktok Thai PBS TikTok Overview | All profiles - 5 of 9</a:t>
            </a:r>
          </a:p>
        </p:txBody>
      </p:sp>
      <p:graphicFrame>
        <p:nvGraphicFramePr>
          <p:cNvPr id="5" name="Table Placeholder 4">
            <a:extLst>
              <a:ext uri="{FF2B5EF4-FFF2-40B4-BE49-F238E27FC236}">
                <a16:creationId xmlns:a16="http://schemas.microsoft.com/office/drawing/2014/main" id="{C5200726-7E2E-427E-A3F8-3728A7571568}"/>
              </a:ext>
            </a:extLst>
          </p:cNvPr>
          <p:cNvGraphicFramePr>
            <a:graphicFrameLocks noGrp="1"/>
          </p:cNvGraphicFramePr>
          <p:nvPr>
            <p:ph type="tbl" sz="quarter" idx="13"/>
            <p:extLst>
              <p:ext uri="{D42A27DB-BD31-4B8C-83A1-F6EECF244321}">
                <p14:modId xmlns:p14="http://schemas.microsoft.com/office/powerpoint/2010/main" val="24241825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77563249"/>
                    </a:ext>
                  </a:extLst>
                </a:gridCol>
                <a:gridCol w="658368">
                  <a:extLst>
                    <a:ext uri="{9D8B030D-6E8A-4147-A177-3AD203B41FA5}">
                      <a16:colId xmlns:a16="http://schemas.microsoft.com/office/drawing/2014/main" val="3293387855"/>
                    </a:ext>
                  </a:extLst>
                </a:gridCol>
                <a:gridCol w="658368">
                  <a:extLst>
                    <a:ext uri="{9D8B030D-6E8A-4147-A177-3AD203B41FA5}">
                      <a16:colId xmlns:a16="http://schemas.microsoft.com/office/drawing/2014/main" val="97448739"/>
                    </a:ext>
                  </a:extLst>
                </a:gridCol>
                <a:gridCol w="658368">
                  <a:extLst>
                    <a:ext uri="{9D8B030D-6E8A-4147-A177-3AD203B41FA5}">
                      <a16:colId xmlns:a16="http://schemas.microsoft.com/office/drawing/2014/main" val="2593171510"/>
                    </a:ext>
                  </a:extLst>
                </a:gridCol>
                <a:gridCol w="658368">
                  <a:extLst>
                    <a:ext uri="{9D8B030D-6E8A-4147-A177-3AD203B41FA5}">
                      <a16:colId xmlns:a16="http://schemas.microsoft.com/office/drawing/2014/main" val="3447781681"/>
                    </a:ext>
                  </a:extLst>
                </a:gridCol>
                <a:gridCol w="658368">
                  <a:extLst>
                    <a:ext uri="{9D8B030D-6E8A-4147-A177-3AD203B41FA5}">
                      <a16:colId xmlns:a16="http://schemas.microsoft.com/office/drawing/2014/main" val="1561694999"/>
                    </a:ext>
                  </a:extLst>
                </a:gridCol>
                <a:gridCol w="658368">
                  <a:extLst>
                    <a:ext uri="{9D8B030D-6E8A-4147-A177-3AD203B41FA5}">
                      <a16:colId xmlns:a16="http://schemas.microsoft.com/office/drawing/2014/main" val="788881272"/>
                    </a:ext>
                  </a:extLst>
                </a:gridCol>
                <a:gridCol w="658368">
                  <a:extLst>
                    <a:ext uri="{9D8B030D-6E8A-4147-A177-3AD203B41FA5}">
                      <a16:colId xmlns:a16="http://schemas.microsoft.com/office/drawing/2014/main" val="3158639115"/>
                    </a:ext>
                  </a:extLst>
                </a:gridCol>
                <a:gridCol w="658368">
                  <a:extLst>
                    <a:ext uri="{9D8B030D-6E8A-4147-A177-3AD203B41FA5}">
                      <a16:colId xmlns:a16="http://schemas.microsoft.com/office/drawing/2014/main" val="103996564"/>
                    </a:ext>
                  </a:extLst>
                </a:gridCol>
                <a:gridCol w="658368">
                  <a:extLst>
                    <a:ext uri="{9D8B030D-6E8A-4147-A177-3AD203B41FA5}">
                      <a16:colId xmlns:a16="http://schemas.microsoft.com/office/drawing/2014/main" val="255349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1874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@thaipbs - 2024-11-24 18:01:01</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พระเอกอมตะมาเอง #นิรุตติ์ศิริจรรยา เลยขอชวน #สมมุติว่า ประเทศไทยดีที่สุด จะดีแค่ไหน ติดตามได้วันอาทิตย์ที่ 24 พ.ย.นี้ เวลา 21.30 น. ชมสดเฉพาะออนไลน์ #</a:t>
                      </a:r>
                      <a:r>
                        <a:rPr kumimoji="0" lang="en-US" sz="1000" b="0" i="0" u="none" strike="noStrike" kern="1200" cap="none" spc="0" normalizeH="0" baseline="0" noProof="0">
                          <a:ln>
                            <a:noFill/>
                          </a:ln>
                          <a:solidFill>
                            <a:prstClr val="black"/>
                          </a:solidFill>
                          <a:effectLst/>
                          <a:uLnTx/>
                          <a:uFillTx/>
                          <a:latin typeface="Calibri"/>
                          <a:ea typeface="+mn-ea"/>
                          <a:cs typeface="+mn-cs"/>
                        </a:rPr>
                        <a:t>ThaiPBS • Website : www.thaipbs.or.th/Online • Facebook : www.facebook.com/ThaiPBS • YouTube : www.youtube.com/ThaiPBS • TikTok : www.tiktok.com/@thaipbs •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ชมอีกครั้งทาง : </a:t>
                      </a:r>
                      <a:r>
                        <a:rPr kumimoji="0" lang="en-US" sz="1000" b="0" i="0" u="none" strike="noStrike" kern="1200" cap="none" spc="0" normalizeH="0" baseline="0" noProof="0">
                          <a:ln>
                            <a:noFill/>
                          </a:ln>
                          <a:solidFill>
                            <a:prstClr val="black"/>
                          </a:solidFill>
                          <a:effectLst/>
                          <a:uLnTx/>
                          <a:uFillTx/>
                          <a:latin typeface="Calibri"/>
                          <a:ea typeface="+mn-ea"/>
                          <a:cs typeface="+mn-cs"/>
                        </a:rPr>
                        <a:t>www.thaipbs.or.th/WhatIf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24393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@thaipbs - 2024-11-24 17:55:00</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ใครชอบกินกุยช่ายแบบกรอบ ๆ แต่ไม่อยากกินน้ำมัน ตามเชฟบุ๊คมาเดินเที่ยวชิม #วาฟเฟิลกุยช่าย ไอเดียใหม่ที่ต่อยอดมาจากขนมกุยช่ายทอดแบบเดิม #กุยช่าย #ขนมกุยช่าย #วาฟเฟิล #ตลาดริมน้ําวัดศาลเจ้า #</a:t>
                      </a:r>
                      <a:r>
                        <a:rPr kumimoji="0" lang="en-US" sz="1000" b="0" i="0" u="none" strike="noStrike" kern="1200" cap="none" spc="0" normalizeH="0" baseline="0" noProof="0">
                          <a:ln>
                            <a:noFill/>
                          </a:ln>
                          <a:solidFill>
                            <a:prstClr val="black"/>
                          </a:solidFill>
                          <a:effectLst/>
                          <a:uLnTx/>
                          <a:uFillTx/>
                          <a:latin typeface="Calibri"/>
                          <a:ea typeface="+mn-ea"/>
                          <a:cs typeface="+mn-cs"/>
                        </a:rPr>
                        <a:t>Foodwork #ThaiPBS #TikTok</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พากิน</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730747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@thaipbs - 2024-11-24 17:38:44</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ทักษิณ พูดถึงความเป็นอิสระของ #ธนาคารแห่งประเทศไทย #</a:t>
                      </a:r>
                      <a:r>
                        <a:rPr kumimoji="0" lang="en-US" sz="1000" b="0" i="0" u="none" strike="noStrike" kern="1200" cap="none" spc="0" normalizeH="0" baseline="0" noProof="0">
                          <a:ln>
                            <a:noFill/>
                          </a:ln>
                          <a:solidFill>
                            <a:prstClr val="black"/>
                          </a:solidFill>
                          <a:effectLst/>
                          <a:uLnTx/>
                          <a:uFillTx/>
                          <a:latin typeface="Calibri"/>
                          <a:ea typeface="+mn-ea"/>
                          <a:cs typeface="+mn-cs"/>
                        </a:rPr>
                        <a:t>ThaiPBS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คุยให้คิด</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111107520"/>
                  </a:ext>
                </a:extLst>
              </a:tr>
            </a:tbl>
          </a:graphicData>
        </a:graphic>
      </p:graphicFrame>
      <p:sp>
        <p:nvSpPr>
          <p:cNvPr id="4" name="Text Placeholder 3">
            <a:extLst>
              <a:ext uri="{FF2B5EF4-FFF2-40B4-BE49-F238E27FC236}">
                <a16:creationId xmlns:a16="http://schemas.microsoft.com/office/drawing/2014/main" id="{A527D65C-9B20-4892-86CC-479DBDE33E00}"/>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414428514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47E8C-A725-46D6-BCAD-CF3978169767}"/>
              </a:ext>
            </a:extLst>
          </p:cNvPr>
          <p:cNvSpPr>
            <a:spLocks noGrp="1"/>
          </p:cNvSpPr>
          <p:nvPr>
            <p:ph type="title"/>
          </p:nvPr>
        </p:nvSpPr>
        <p:spPr/>
        <p:txBody>
          <a:bodyPr/>
          <a:lstStyle/>
          <a:p>
            <a:r>
              <a:rPr lang="en-US"/>
              <a:t>Tiktok Thai PBS TikTok Overview | All profiles - 6 of 9</a:t>
            </a:r>
          </a:p>
        </p:txBody>
      </p:sp>
      <p:graphicFrame>
        <p:nvGraphicFramePr>
          <p:cNvPr id="5" name="Table Placeholder 4">
            <a:extLst>
              <a:ext uri="{FF2B5EF4-FFF2-40B4-BE49-F238E27FC236}">
                <a16:creationId xmlns:a16="http://schemas.microsoft.com/office/drawing/2014/main" id="{23211969-C38B-4BBB-B7EA-C4A896BD3FF8}"/>
              </a:ext>
            </a:extLst>
          </p:cNvPr>
          <p:cNvGraphicFramePr>
            <a:graphicFrameLocks noGrp="1"/>
          </p:cNvGraphicFramePr>
          <p:nvPr>
            <p:ph type="tbl" sz="quarter" idx="13"/>
            <p:extLst>
              <p:ext uri="{D42A27DB-BD31-4B8C-83A1-F6EECF244321}">
                <p14:modId xmlns:p14="http://schemas.microsoft.com/office/powerpoint/2010/main" val="36029499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62406494"/>
                    </a:ext>
                  </a:extLst>
                </a:gridCol>
                <a:gridCol w="658368">
                  <a:extLst>
                    <a:ext uri="{9D8B030D-6E8A-4147-A177-3AD203B41FA5}">
                      <a16:colId xmlns:a16="http://schemas.microsoft.com/office/drawing/2014/main" val="848602154"/>
                    </a:ext>
                  </a:extLst>
                </a:gridCol>
                <a:gridCol w="658368">
                  <a:extLst>
                    <a:ext uri="{9D8B030D-6E8A-4147-A177-3AD203B41FA5}">
                      <a16:colId xmlns:a16="http://schemas.microsoft.com/office/drawing/2014/main" val="1805608747"/>
                    </a:ext>
                  </a:extLst>
                </a:gridCol>
                <a:gridCol w="658368">
                  <a:extLst>
                    <a:ext uri="{9D8B030D-6E8A-4147-A177-3AD203B41FA5}">
                      <a16:colId xmlns:a16="http://schemas.microsoft.com/office/drawing/2014/main" val="2345033601"/>
                    </a:ext>
                  </a:extLst>
                </a:gridCol>
                <a:gridCol w="658368">
                  <a:extLst>
                    <a:ext uri="{9D8B030D-6E8A-4147-A177-3AD203B41FA5}">
                      <a16:colId xmlns:a16="http://schemas.microsoft.com/office/drawing/2014/main" val="3847043189"/>
                    </a:ext>
                  </a:extLst>
                </a:gridCol>
                <a:gridCol w="658368">
                  <a:extLst>
                    <a:ext uri="{9D8B030D-6E8A-4147-A177-3AD203B41FA5}">
                      <a16:colId xmlns:a16="http://schemas.microsoft.com/office/drawing/2014/main" val="3889000120"/>
                    </a:ext>
                  </a:extLst>
                </a:gridCol>
                <a:gridCol w="658368">
                  <a:extLst>
                    <a:ext uri="{9D8B030D-6E8A-4147-A177-3AD203B41FA5}">
                      <a16:colId xmlns:a16="http://schemas.microsoft.com/office/drawing/2014/main" val="2429180720"/>
                    </a:ext>
                  </a:extLst>
                </a:gridCol>
                <a:gridCol w="658368">
                  <a:extLst>
                    <a:ext uri="{9D8B030D-6E8A-4147-A177-3AD203B41FA5}">
                      <a16:colId xmlns:a16="http://schemas.microsoft.com/office/drawing/2014/main" val="791821991"/>
                    </a:ext>
                  </a:extLst>
                </a:gridCol>
                <a:gridCol w="658368">
                  <a:extLst>
                    <a:ext uri="{9D8B030D-6E8A-4147-A177-3AD203B41FA5}">
                      <a16:colId xmlns:a16="http://schemas.microsoft.com/office/drawing/2014/main" val="2159911211"/>
                    </a:ext>
                  </a:extLst>
                </a:gridCol>
                <a:gridCol w="658368">
                  <a:extLst>
                    <a:ext uri="{9D8B030D-6E8A-4147-A177-3AD203B41FA5}">
                      <a16:colId xmlns:a16="http://schemas.microsoft.com/office/drawing/2014/main" val="15667304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4141467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@thaipbs - 2024-11-24 17:36:39</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แก้รัฐธรรมนูญ #ประชามติ ความจริงใจของ #พรรคร่วมรัฐบาล #</a:t>
                      </a:r>
                      <a:r>
                        <a:rPr kumimoji="0" lang="en-US" sz="1000" b="0" i="0" u="none" strike="noStrike" kern="1200" cap="none" spc="0" normalizeH="0" baseline="0" noProof="0">
                          <a:ln>
                            <a:noFill/>
                          </a:ln>
                          <a:solidFill>
                            <a:prstClr val="black"/>
                          </a:solidFill>
                          <a:effectLst/>
                          <a:uLnTx/>
                          <a:uFillTx/>
                          <a:latin typeface="Calibri"/>
                          <a:ea typeface="+mn-ea"/>
                          <a:cs typeface="+mn-cs"/>
                        </a:rPr>
                        <a:t>ThaiPBS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คุยให้คิด</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924790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@thaipbs - 2024-11-24 17:10:00</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น้ำพริกถ้วยนี้คงจะหวานเจี๊ยบน่าดู มาลองทำน้ำพริกมะขามแบบใหม่ โดยใช้มะขามแดง สีสันสดใสน่ารับประทานสุด ๆ #มะขามแดง #น้ําพริกมะขาม #น้ำพริกมะขามแดง #มหาอํานาจบ้านนา #</a:t>
                      </a:r>
                      <a:r>
                        <a:rPr kumimoji="0" lang="en-US" sz="1000" b="0" i="0" u="none" strike="noStrike" kern="1200" cap="none" spc="0" normalizeH="0" baseline="0" noProof="0">
                          <a:ln>
                            <a:noFill/>
                          </a:ln>
                          <a:solidFill>
                            <a:prstClr val="black"/>
                          </a:solidFill>
                          <a:effectLst/>
                          <a:uLnTx/>
                          <a:uFillTx/>
                          <a:latin typeface="Calibri"/>
                          <a:ea typeface="+mn-ea"/>
                          <a:cs typeface="+mn-cs"/>
                        </a:rPr>
                        <a:t>ThaiPBS #TikTok</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พากิน</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668048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@thaipbs - 2024-11-24 16:40:00</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ได้แบ่งบัน ได้ออกไปเจอลูกค้า ได้เห็นคนอื่นกิน" นี่แหละความของสุขของการทำเกษตร #มะขามแดง #มะขาม #มหาอำนาจบ้านนา #</a:t>
                      </a:r>
                      <a:r>
                        <a:rPr kumimoji="0" lang="en-US" sz="1000" b="0" i="0" u="none" strike="noStrike" kern="1200" cap="none" spc="0" normalizeH="0" baseline="0" noProof="0">
                          <a:ln>
                            <a:noFill/>
                          </a:ln>
                          <a:solidFill>
                            <a:prstClr val="black"/>
                          </a:solidFill>
                          <a:effectLst/>
                          <a:uLnTx/>
                          <a:uFillTx/>
                          <a:latin typeface="Calibri"/>
                          <a:ea typeface="+mn-ea"/>
                          <a:cs typeface="+mn-cs"/>
                        </a:rPr>
                        <a:t>ThaiPBS #TikTok</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พากิน</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950928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@thaipbs - 2024-11-24 16:15:00</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เงินหมื่น ที่แจกกันแล้วเฟสที่ 1 แล้วเฟสต่อไปใครจะได้รับบ้าง ฟังการวิเคราะห์เต็ม ๆ ได้ใน #คุยให้คิด </a:t>
                      </a:r>
                      <a:r>
                        <a:rPr kumimoji="0" lang="en-US" sz="1000" b="0" i="0" u="none" strike="noStrike" kern="1200" cap="none" spc="0" normalizeH="0" baseline="0" noProof="0">
                          <a:ln>
                            <a:noFill/>
                          </a:ln>
                          <a:solidFill>
                            <a:prstClr val="black"/>
                          </a:solidFill>
                          <a:effectLst/>
                          <a:uLnTx/>
                          <a:uFillTx/>
                          <a:latin typeface="Calibri"/>
                          <a:ea typeface="+mn-ea"/>
                          <a:cs typeface="+mn-cs"/>
                        </a:rPr>
                        <a:t>👉www.thaipbs.or.th/program/TalkToThink/episodes/105235 #ThaiPBS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951707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@thaipbs - 2024-11-24 15:21:09</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บทเรียน #แจกเงินหมื่น เฟส 1 ไม่ตอบโจทย์ ไม่กระตุ้นเศรษฐกิจ ? #</a:t>
                      </a:r>
                      <a:r>
                        <a:rPr kumimoji="0" lang="en-US" sz="1000" b="0" i="0" u="none" strike="noStrike" kern="1200" cap="none" spc="0" normalizeH="0" baseline="0" noProof="0">
                          <a:ln>
                            <a:noFill/>
                          </a:ln>
                          <a:solidFill>
                            <a:prstClr val="black"/>
                          </a:solidFill>
                          <a:effectLst/>
                          <a:uLnTx/>
                          <a:uFillTx/>
                          <a:latin typeface="Calibri"/>
                          <a:ea typeface="+mn-ea"/>
                          <a:cs typeface="+mn-cs"/>
                        </a:rPr>
                        <a:t>ThaiPBS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ข่าวเที่ยง</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996107137"/>
                  </a:ext>
                </a:extLst>
              </a:tr>
            </a:tbl>
          </a:graphicData>
        </a:graphic>
      </p:graphicFrame>
      <p:sp>
        <p:nvSpPr>
          <p:cNvPr id="4" name="Text Placeholder 3">
            <a:extLst>
              <a:ext uri="{FF2B5EF4-FFF2-40B4-BE49-F238E27FC236}">
                <a16:creationId xmlns:a16="http://schemas.microsoft.com/office/drawing/2014/main" id="{5DD93832-AB5C-4706-8AA5-6029EDAC80A3}"/>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158934043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5D489-7090-45CE-9732-D83137E46EA2}"/>
              </a:ext>
            </a:extLst>
          </p:cNvPr>
          <p:cNvSpPr>
            <a:spLocks noGrp="1"/>
          </p:cNvSpPr>
          <p:nvPr>
            <p:ph type="title"/>
          </p:nvPr>
        </p:nvSpPr>
        <p:spPr/>
        <p:txBody>
          <a:bodyPr/>
          <a:lstStyle/>
          <a:p>
            <a:r>
              <a:rPr lang="en-US"/>
              <a:t>Tiktok Thai PBS TikTok Overview | All profiles - 7 of 9</a:t>
            </a:r>
          </a:p>
        </p:txBody>
      </p:sp>
      <p:graphicFrame>
        <p:nvGraphicFramePr>
          <p:cNvPr id="5" name="Table Placeholder 4">
            <a:extLst>
              <a:ext uri="{FF2B5EF4-FFF2-40B4-BE49-F238E27FC236}">
                <a16:creationId xmlns:a16="http://schemas.microsoft.com/office/drawing/2014/main" id="{67C14869-A0FC-4D1C-9959-AAFC475392C8}"/>
              </a:ext>
            </a:extLst>
          </p:cNvPr>
          <p:cNvGraphicFramePr>
            <a:graphicFrameLocks noGrp="1"/>
          </p:cNvGraphicFramePr>
          <p:nvPr>
            <p:ph type="tbl" sz="quarter" idx="13"/>
            <p:extLst>
              <p:ext uri="{D42A27DB-BD31-4B8C-83A1-F6EECF244321}">
                <p14:modId xmlns:p14="http://schemas.microsoft.com/office/powerpoint/2010/main" val="4102405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74006060"/>
                    </a:ext>
                  </a:extLst>
                </a:gridCol>
                <a:gridCol w="658368">
                  <a:extLst>
                    <a:ext uri="{9D8B030D-6E8A-4147-A177-3AD203B41FA5}">
                      <a16:colId xmlns:a16="http://schemas.microsoft.com/office/drawing/2014/main" val="1056650885"/>
                    </a:ext>
                  </a:extLst>
                </a:gridCol>
                <a:gridCol w="658368">
                  <a:extLst>
                    <a:ext uri="{9D8B030D-6E8A-4147-A177-3AD203B41FA5}">
                      <a16:colId xmlns:a16="http://schemas.microsoft.com/office/drawing/2014/main" val="1053305844"/>
                    </a:ext>
                  </a:extLst>
                </a:gridCol>
                <a:gridCol w="658368">
                  <a:extLst>
                    <a:ext uri="{9D8B030D-6E8A-4147-A177-3AD203B41FA5}">
                      <a16:colId xmlns:a16="http://schemas.microsoft.com/office/drawing/2014/main" val="197873702"/>
                    </a:ext>
                  </a:extLst>
                </a:gridCol>
                <a:gridCol w="658368">
                  <a:extLst>
                    <a:ext uri="{9D8B030D-6E8A-4147-A177-3AD203B41FA5}">
                      <a16:colId xmlns:a16="http://schemas.microsoft.com/office/drawing/2014/main" val="3378799763"/>
                    </a:ext>
                  </a:extLst>
                </a:gridCol>
                <a:gridCol w="658368">
                  <a:extLst>
                    <a:ext uri="{9D8B030D-6E8A-4147-A177-3AD203B41FA5}">
                      <a16:colId xmlns:a16="http://schemas.microsoft.com/office/drawing/2014/main" val="2778159541"/>
                    </a:ext>
                  </a:extLst>
                </a:gridCol>
                <a:gridCol w="658368">
                  <a:extLst>
                    <a:ext uri="{9D8B030D-6E8A-4147-A177-3AD203B41FA5}">
                      <a16:colId xmlns:a16="http://schemas.microsoft.com/office/drawing/2014/main" val="546194678"/>
                    </a:ext>
                  </a:extLst>
                </a:gridCol>
                <a:gridCol w="658368">
                  <a:extLst>
                    <a:ext uri="{9D8B030D-6E8A-4147-A177-3AD203B41FA5}">
                      <a16:colId xmlns:a16="http://schemas.microsoft.com/office/drawing/2014/main" val="852142803"/>
                    </a:ext>
                  </a:extLst>
                </a:gridCol>
                <a:gridCol w="658368">
                  <a:extLst>
                    <a:ext uri="{9D8B030D-6E8A-4147-A177-3AD203B41FA5}">
                      <a16:colId xmlns:a16="http://schemas.microsoft.com/office/drawing/2014/main" val="2875730402"/>
                    </a:ext>
                  </a:extLst>
                </a:gridCol>
                <a:gridCol w="658368">
                  <a:extLst>
                    <a:ext uri="{9D8B030D-6E8A-4147-A177-3AD203B41FA5}">
                      <a16:colId xmlns:a16="http://schemas.microsoft.com/office/drawing/2014/main" val="36609157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649434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@thaipbs - 2024-11-24 15:02:55</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สงกรานต์ 68 #ยิ่งลักษณ์ จะได้กลับไทย ตามที่ #ทักษิณ บอกไว้หรือเปล่า แล้วจะมีกระบวนการอย่างไรบ้าง ฟังการวิเคราะห์เต็ม ๆ ได้ใน #คุยให้คิด </a:t>
                      </a:r>
                      <a:r>
                        <a:rPr kumimoji="0" lang="en-US" sz="1000" b="0" i="0" u="none" strike="noStrike" kern="1200" cap="none" spc="0" normalizeH="0" baseline="0" noProof="0">
                          <a:ln>
                            <a:noFill/>
                          </a:ln>
                          <a:solidFill>
                            <a:prstClr val="black"/>
                          </a:solidFill>
                          <a:effectLst/>
                          <a:uLnTx/>
                          <a:uFillTx/>
                          <a:latin typeface="Calibri"/>
                          <a:ea typeface="+mn-ea"/>
                          <a:cs typeface="+mn-cs"/>
                        </a:rPr>
                        <a:t>👉www.thaipbs.or.th/program/TalkToThink/episodes/105235 #ThaiPBS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945470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@thaipbs - 2024-11-24 14:52:03</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พระหลอกพระ เปิดบัญชีรับโอนเงินอ้างสร้างวัตถุมงคล . พระวัดประดู่ทรงธรรม นำหลักฐานเข้าแจ้งความที่สถานีตำรวจภูธรพระนครศรีอยุธยา หลังถูกพระอีกรูปหลอกให้เปิดบัญชี เพื่อไปเปิดรับเงินร่วมสมทบทุนหล่อพระ ปลุกเสกวัตถุมงคล แต่ไม่มีวัตถุมงคล และเงินก็ยังหายจากบัญชีนับล้านบาท รวมถึงมีประชาชนได้รับความเสียหายด้วย #</a:t>
                      </a:r>
                      <a:r>
                        <a:rPr kumimoji="0" lang="en-US" sz="1000" b="0" i="0" u="none" strike="noStrike" kern="1200" cap="none" spc="0" normalizeH="0" baseline="0" noProof="0">
                          <a:ln>
                            <a:noFill/>
                          </a:ln>
                          <a:solidFill>
                            <a:prstClr val="black"/>
                          </a:solidFill>
                          <a:effectLst/>
                          <a:uLnTx/>
                          <a:uFillTx/>
                          <a:latin typeface="Calibri"/>
                          <a:ea typeface="+mn-ea"/>
                          <a:cs typeface="+mn-cs"/>
                        </a:rPr>
                        <a:t>ThaiPBS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ไทยพีบีเอส #พระ #วงการพระสงฆ์ #มิจฉาชีพ #ผ้าเหลือง #สายบุญ #วัตถุมงคล</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219749186"/>
                  </a:ext>
                </a:extLst>
              </a:tr>
            </a:tbl>
          </a:graphicData>
        </a:graphic>
      </p:graphicFrame>
      <p:sp>
        <p:nvSpPr>
          <p:cNvPr id="4" name="Text Placeholder 3">
            <a:extLst>
              <a:ext uri="{FF2B5EF4-FFF2-40B4-BE49-F238E27FC236}">
                <a16:creationId xmlns:a16="http://schemas.microsoft.com/office/drawing/2014/main" id="{D48BDB78-5993-45B9-9057-A505214E6FD8}"/>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75471108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C50D9-30EE-43F9-9C22-71A324842DA1}"/>
              </a:ext>
            </a:extLst>
          </p:cNvPr>
          <p:cNvSpPr>
            <a:spLocks noGrp="1"/>
          </p:cNvSpPr>
          <p:nvPr>
            <p:ph type="title"/>
          </p:nvPr>
        </p:nvSpPr>
        <p:spPr/>
        <p:txBody>
          <a:bodyPr/>
          <a:lstStyle/>
          <a:p>
            <a:r>
              <a:rPr lang="en-US"/>
              <a:t>Tiktok Thai PBS TikTok Overview | All profiles - 8 of 9</a:t>
            </a:r>
          </a:p>
        </p:txBody>
      </p:sp>
      <p:graphicFrame>
        <p:nvGraphicFramePr>
          <p:cNvPr id="5" name="Table Placeholder 4">
            <a:extLst>
              <a:ext uri="{FF2B5EF4-FFF2-40B4-BE49-F238E27FC236}">
                <a16:creationId xmlns:a16="http://schemas.microsoft.com/office/drawing/2014/main" id="{276177AB-9E4B-44DE-AA11-24538FD4C026}"/>
              </a:ext>
            </a:extLst>
          </p:cNvPr>
          <p:cNvGraphicFramePr>
            <a:graphicFrameLocks noGrp="1"/>
          </p:cNvGraphicFramePr>
          <p:nvPr>
            <p:ph type="tbl" sz="quarter" idx="13"/>
            <p:extLst>
              <p:ext uri="{D42A27DB-BD31-4B8C-83A1-F6EECF244321}">
                <p14:modId xmlns:p14="http://schemas.microsoft.com/office/powerpoint/2010/main" val="2900658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27027514"/>
                    </a:ext>
                  </a:extLst>
                </a:gridCol>
                <a:gridCol w="658368">
                  <a:extLst>
                    <a:ext uri="{9D8B030D-6E8A-4147-A177-3AD203B41FA5}">
                      <a16:colId xmlns:a16="http://schemas.microsoft.com/office/drawing/2014/main" val="3549046254"/>
                    </a:ext>
                  </a:extLst>
                </a:gridCol>
                <a:gridCol w="658368">
                  <a:extLst>
                    <a:ext uri="{9D8B030D-6E8A-4147-A177-3AD203B41FA5}">
                      <a16:colId xmlns:a16="http://schemas.microsoft.com/office/drawing/2014/main" val="2430447456"/>
                    </a:ext>
                  </a:extLst>
                </a:gridCol>
                <a:gridCol w="658368">
                  <a:extLst>
                    <a:ext uri="{9D8B030D-6E8A-4147-A177-3AD203B41FA5}">
                      <a16:colId xmlns:a16="http://schemas.microsoft.com/office/drawing/2014/main" val="2877041373"/>
                    </a:ext>
                  </a:extLst>
                </a:gridCol>
                <a:gridCol w="658368">
                  <a:extLst>
                    <a:ext uri="{9D8B030D-6E8A-4147-A177-3AD203B41FA5}">
                      <a16:colId xmlns:a16="http://schemas.microsoft.com/office/drawing/2014/main" val="859023701"/>
                    </a:ext>
                  </a:extLst>
                </a:gridCol>
                <a:gridCol w="658368">
                  <a:extLst>
                    <a:ext uri="{9D8B030D-6E8A-4147-A177-3AD203B41FA5}">
                      <a16:colId xmlns:a16="http://schemas.microsoft.com/office/drawing/2014/main" val="2196946435"/>
                    </a:ext>
                  </a:extLst>
                </a:gridCol>
                <a:gridCol w="658368">
                  <a:extLst>
                    <a:ext uri="{9D8B030D-6E8A-4147-A177-3AD203B41FA5}">
                      <a16:colId xmlns:a16="http://schemas.microsoft.com/office/drawing/2014/main" val="3139308167"/>
                    </a:ext>
                  </a:extLst>
                </a:gridCol>
                <a:gridCol w="658368">
                  <a:extLst>
                    <a:ext uri="{9D8B030D-6E8A-4147-A177-3AD203B41FA5}">
                      <a16:colId xmlns:a16="http://schemas.microsoft.com/office/drawing/2014/main" val="3108993752"/>
                    </a:ext>
                  </a:extLst>
                </a:gridCol>
                <a:gridCol w="658368">
                  <a:extLst>
                    <a:ext uri="{9D8B030D-6E8A-4147-A177-3AD203B41FA5}">
                      <a16:colId xmlns:a16="http://schemas.microsoft.com/office/drawing/2014/main" val="3459094645"/>
                    </a:ext>
                  </a:extLst>
                </a:gridCol>
                <a:gridCol w="658368">
                  <a:extLst>
                    <a:ext uri="{9D8B030D-6E8A-4147-A177-3AD203B41FA5}">
                      <a16:colId xmlns:a16="http://schemas.microsoft.com/office/drawing/2014/main" val="15613176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3738587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@thaipbs - 2024-11-24 13:29:03</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เตรียมพัฒนาโครงการบ้านเช่า เดือนละ 4,000 บาท สูงสุด 99 ปี . จุลพันธ์ อมรวิวัฒน์ รมช.กระทรวงการคลัง กล่าวถึง ครงการบ้านเช่า เดือนละ 4,000 บาท สูงสุด 99 ปี เนื่องจาก ราคาที่ดินและที่อยู่อาศัย ที่ปรับตัวสูงขึ้น กระทรวงการคลัง อยู่ระหว่างหารือหน่วยงานที่เกี่ยวข้อง พัฒนาโครงการที่อยู่อาศัย เพื่อให้ผู้มีรายได้น้อย ทำสัญญาเช่าเดือนละ 4,000 บาท นานสูงสุด 99 ปี #</a:t>
                      </a:r>
                      <a:r>
                        <a:rPr kumimoji="0" lang="en-US" sz="1000" b="0" i="0" u="none" strike="noStrike" kern="1200" cap="none" spc="0" normalizeH="0" baseline="0" noProof="0">
                          <a:ln>
                            <a:noFill/>
                          </a:ln>
                          <a:solidFill>
                            <a:prstClr val="black"/>
                          </a:solidFill>
                          <a:effectLst/>
                          <a:uLnTx/>
                          <a:uFillTx/>
                          <a:latin typeface="Calibri"/>
                          <a:ea typeface="+mn-ea"/>
                          <a:cs typeface="+mn-cs"/>
                        </a:rPr>
                        <a:t>ThaiPBS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ราคาบ้าน #บ้านแพง #ที่ดิน #จุลพันธ์ #เพื่อไทย #เช่าบ้าน #เช่าราคาถูก #ในเมือง</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655558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@thaipbs - 2024-11-23 21:30:00</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โดนด่าอีกแล้ว ทำตัวเองล้วน ๆ เลยแม่ #หม่อมเป็ดสวรรค์</a:t>
                      </a:r>
                      <a:r>
                        <a:rPr kumimoji="0" lang="en-US" sz="1000" b="0" i="0" u="none" strike="noStrike" kern="1200" cap="none" spc="0" normalizeH="0" baseline="0" noProof="0">
                          <a:ln>
                            <a:noFill/>
                          </a:ln>
                          <a:solidFill>
                            <a:prstClr val="black"/>
                          </a:solidFill>
                          <a:effectLst/>
                          <a:uLnTx/>
                          <a:uFillTx/>
                          <a:latin typeface="Calibri"/>
                          <a:ea typeface="+mn-ea"/>
                          <a:cs typeface="+mn-cs"/>
                        </a:rPr>
                        <a:t>EP3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ละครไทยพีบีเอส #สาระและความสนุก #นกสินจัย #เอ๋มณีรัตน์ #ทับทิมอัญรินทร์ #ฟิล์มเฌอร์ลิษา #</a:t>
                      </a:r>
                      <a:r>
                        <a:rPr kumimoji="0" lang="en-US" sz="1000" b="0" i="0" u="none" strike="noStrike" kern="1200" cap="none" spc="0" normalizeH="0" baseline="0" noProof="0">
                          <a:ln>
                            <a:noFill/>
                          </a:ln>
                          <a:solidFill>
                            <a:prstClr val="black"/>
                          </a:solidFill>
                          <a:effectLst/>
                          <a:uLnTx/>
                          <a:uFillTx/>
                          <a:latin typeface="Calibri"/>
                          <a:ea typeface="+mn-ea"/>
                          <a:cs typeface="+mn-cs"/>
                        </a:rPr>
                        <a:t>kaownah #iangsittha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ฟิวส์กิติกร #</a:t>
                      </a:r>
                      <a:r>
                        <a:rPr kumimoji="0" lang="en-US" sz="1000" b="0" i="0" u="none" strike="noStrike" kern="1200" cap="none" spc="0" normalizeH="0" baseline="0" noProof="0">
                          <a:ln>
                            <a:noFill/>
                          </a:ln>
                          <a:solidFill>
                            <a:prstClr val="black"/>
                          </a:solidFill>
                          <a:effectLst/>
                          <a:uLnTx/>
                          <a:uFillTx/>
                          <a:latin typeface="Calibri"/>
                          <a:ea typeface="+mn-ea"/>
                          <a:cs typeface="+mn-cs"/>
                        </a:rPr>
                        <a:t>bomnontach #maxnattapol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เฟิร์นณัฐชยกานต์ #ฮายชุติมา</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323087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@thaipbs - 2024-11-23 19:15:00</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งดเชื่อ !! ทำงานออนไลน์โดยเสนอค่าคอมมิชชัน #</a:t>
                      </a:r>
                      <a:r>
                        <a:rPr kumimoji="0" lang="en-US" sz="1000" b="0" i="0" u="none" strike="noStrike" kern="1200" cap="none" spc="0" normalizeH="0" baseline="0" noProof="0">
                          <a:ln>
                            <a:noFill/>
                          </a:ln>
                          <a:solidFill>
                            <a:prstClr val="black"/>
                          </a:solidFill>
                          <a:effectLst/>
                          <a:uLnTx/>
                          <a:uFillTx/>
                          <a:latin typeface="Calibri"/>
                          <a:ea typeface="+mn-ea"/>
                          <a:cs typeface="+mn-cs"/>
                        </a:rPr>
                        <a:t>CyberBooster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สร้างภูมิสู้ภัยไซเบอร์ #สำนักงานตำรวจแห่งชาติ #</a:t>
                      </a:r>
                      <a:r>
                        <a:rPr kumimoji="0" lang="en-US" sz="1000" b="0" i="0" u="none" strike="noStrike" kern="1200" cap="none" spc="0" normalizeH="0" baseline="0" noProof="0">
                          <a:ln>
                            <a:noFill/>
                          </a:ln>
                          <a:solidFill>
                            <a:prstClr val="black"/>
                          </a:solidFill>
                          <a:effectLst/>
                          <a:uLnTx/>
                          <a:uFillTx/>
                          <a:latin typeface="Calibri"/>
                          <a:ea typeface="+mn-ea"/>
                          <a:cs typeface="+mn-cs"/>
                        </a:rPr>
                        <a:t>POLICETV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สถานีโทรทัศน์สำนักงานตำรวจแห่งชาติ #</a:t>
                      </a:r>
                      <a:r>
                        <a:rPr kumimoji="0" lang="en-US" sz="1000" b="0" i="0" u="none" strike="noStrike" kern="1200" cap="none" spc="0" normalizeH="0" baseline="0" noProof="0">
                          <a:ln>
                            <a:noFill/>
                          </a:ln>
                          <a:solidFill>
                            <a:prstClr val="black"/>
                          </a:solidFill>
                          <a:effectLst/>
                          <a:uLnTx/>
                          <a:uFillTx/>
                          <a:latin typeface="Calibri"/>
                          <a:ea typeface="+mn-ea"/>
                          <a:cs typeface="+mn-cs"/>
                        </a:rPr>
                        <a:t>ThaiPBS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585386117"/>
                  </a:ext>
                </a:extLst>
              </a:tr>
            </a:tbl>
          </a:graphicData>
        </a:graphic>
      </p:graphicFrame>
      <p:sp>
        <p:nvSpPr>
          <p:cNvPr id="4" name="Text Placeholder 3">
            <a:extLst>
              <a:ext uri="{FF2B5EF4-FFF2-40B4-BE49-F238E27FC236}">
                <a16:creationId xmlns:a16="http://schemas.microsoft.com/office/drawing/2014/main" id="{258E3C8C-2A16-4972-B91F-DBDC6159A8CC}"/>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67994975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A40EB-CC64-433B-88B8-AE20539E1B23}"/>
              </a:ext>
            </a:extLst>
          </p:cNvPr>
          <p:cNvSpPr>
            <a:spLocks noGrp="1"/>
          </p:cNvSpPr>
          <p:nvPr>
            <p:ph type="title"/>
          </p:nvPr>
        </p:nvSpPr>
        <p:spPr/>
        <p:txBody>
          <a:bodyPr/>
          <a:lstStyle/>
          <a:p>
            <a:r>
              <a:rPr lang="en-US"/>
              <a:t>Tiktok Thai PBS TikTok Overview | All profiles - 9 of 9</a:t>
            </a:r>
          </a:p>
        </p:txBody>
      </p:sp>
      <p:graphicFrame>
        <p:nvGraphicFramePr>
          <p:cNvPr id="5" name="Table Placeholder 4">
            <a:extLst>
              <a:ext uri="{FF2B5EF4-FFF2-40B4-BE49-F238E27FC236}">
                <a16:creationId xmlns:a16="http://schemas.microsoft.com/office/drawing/2014/main" id="{677888CB-5468-4A45-9592-983D4D6B8126}"/>
              </a:ext>
            </a:extLst>
          </p:cNvPr>
          <p:cNvGraphicFramePr>
            <a:graphicFrameLocks noGrp="1"/>
          </p:cNvGraphicFramePr>
          <p:nvPr>
            <p:ph type="tbl" sz="quarter" idx="13"/>
            <p:extLst>
              <p:ext uri="{D42A27DB-BD31-4B8C-83A1-F6EECF244321}">
                <p14:modId xmlns:p14="http://schemas.microsoft.com/office/powerpoint/2010/main" val="2464275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25232842"/>
                    </a:ext>
                  </a:extLst>
                </a:gridCol>
                <a:gridCol w="658368">
                  <a:extLst>
                    <a:ext uri="{9D8B030D-6E8A-4147-A177-3AD203B41FA5}">
                      <a16:colId xmlns:a16="http://schemas.microsoft.com/office/drawing/2014/main" val="884968076"/>
                    </a:ext>
                  </a:extLst>
                </a:gridCol>
                <a:gridCol w="658368">
                  <a:extLst>
                    <a:ext uri="{9D8B030D-6E8A-4147-A177-3AD203B41FA5}">
                      <a16:colId xmlns:a16="http://schemas.microsoft.com/office/drawing/2014/main" val="4033896454"/>
                    </a:ext>
                  </a:extLst>
                </a:gridCol>
                <a:gridCol w="658368">
                  <a:extLst>
                    <a:ext uri="{9D8B030D-6E8A-4147-A177-3AD203B41FA5}">
                      <a16:colId xmlns:a16="http://schemas.microsoft.com/office/drawing/2014/main" val="1950317674"/>
                    </a:ext>
                  </a:extLst>
                </a:gridCol>
                <a:gridCol w="658368">
                  <a:extLst>
                    <a:ext uri="{9D8B030D-6E8A-4147-A177-3AD203B41FA5}">
                      <a16:colId xmlns:a16="http://schemas.microsoft.com/office/drawing/2014/main" val="1872712642"/>
                    </a:ext>
                  </a:extLst>
                </a:gridCol>
                <a:gridCol w="658368">
                  <a:extLst>
                    <a:ext uri="{9D8B030D-6E8A-4147-A177-3AD203B41FA5}">
                      <a16:colId xmlns:a16="http://schemas.microsoft.com/office/drawing/2014/main" val="16290446"/>
                    </a:ext>
                  </a:extLst>
                </a:gridCol>
                <a:gridCol w="658368">
                  <a:extLst>
                    <a:ext uri="{9D8B030D-6E8A-4147-A177-3AD203B41FA5}">
                      <a16:colId xmlns:a16="http://schemas.microsoft.com/office/drawing/2014/main" val="1812266903"/>
                    </a:ext>
                  </a:extLst>
                </a:gridCol>
                <a:gridCol w="658368">
                  <a:extLst>
                    <a:ext uri="{9D8B030D-6E8A-4147-A177-3AD203B41FA5}">
                      <a16:colId xmlns:a16="http://schemas.microsoft.com/office/drawing/2014/main" val="1240043957"/>
                    </a:ext>
                  </a:extLst>
                </a:gridCol>
                <a:gridCol w="658368">
                  <a:extLst>
                    <a:ext uri="{9D8B030D-6E8A-4147-A177-3AD203B41FA5}">
                      <a16:colId xmlns:a16="http://schemas.microsoft.com/office/drawing/2014/main" val="1446672251"/>
                    </a:ext>
                  </a:extLst>
                </a:gridCol>
                <a:gridCol w="658368">
                  <a:extLst>
                    <a:ext uri="{9D8B030D-6E8A-4147-A177-3AD203B41FA5}">
                      <a16:colId xmlns:a16="http://schemas.microsoft.com/office/drawing/2014/main" val="22459121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3418695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@thaipbs - 2024-11-23 18:15:00</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เอวา #เสือโคร่งเพศเมียปลุกกระแสท่องเที่ยว#เชียงใหม่ ทำให้มีนักท่องเที่ยวแห่เข้าชมความแบ๊วเพิ่มขึ้นกว่าเท่าตัว 1,500 คน / วัน ตรงข้ามกับบุคลิกของเสือโคร่ง กลายเป็นขวัญใจของประชาชนในเวลานี้ #</a:t>
                      </a:r>
                      <a:r>
                        <a:rPr kumimoji="0" lang="en-US" sz="1000" b="0" i="0" u="none" strike="noStrike" kern="1200" cap="none" spc="0" normalizeH="0" baseline="0" noProof="0">
                          <a:ln>
                            <a:noFill/>
                          </a:ln>
                          <a:solidFill>
                            <a:prstClr val="black"/>
                          </a:solidFill>
                          <a:effectLst/>
                          <a:uLnTx/>
                          <a:uFillTx/>
                          <a:latin typeface="Calibri"/>
                          <a:ea typeface="+mn-ea"/>
                          <a:cs typeface="+mn-cs"/>
                        </a:rPr>
                        <a:t>ThaiPBS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ข่าวไทยพีบีเอส #ข่าวที่คุณวางใจ #ข่าวค่ำ #ข่าว</a:t>
                      </a:r>
                      <a:r>
                        <a:rPr kumimoji="0" lang="en-US" sz="1000" b="0" i="0" u="none" strike="noStrike" kern="1200" cap="none" spc="0" normalizeH="0" baseline="0" noProof="0">
                          <a:ln>
                            <a:noFill/>
                          </a:ln>
                          <a:solidFill>
                            <a:prstClr val="black"/>
                          </a:solidFill>
                          <a:effectLst/>
                          <a:uLnTx/>
                          <a:uFillTx/>
                          <a:latin typeface="Calibri"/>
                          <a:ea typeface="+mn-ea"/>
                          <a:cs typeface="+mn-cs"/>
                        </a:rPr>
                        <a:t>TikTok #TikTokNews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สวนสัตว์</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588208648"/>
                  </a:ext>
                </a:extLst>
              </a:tr>
            </a:tbl>
          </a:graphicData>
        </a:graphic>
      </p:graphicFrame>
      <p:sp>
        <p:nvSpPr>
          <p:cNvPr id="4" name="Text Placeholder 3">
            <a:extLst>
              <a:ext uri="{FF2B5EF4-FFF2-40B4-BE49-F238E27FC236}">
                <a16:creationId xmlns:a16="http://schemas.microsoft.com/office/drawing/2014/main" id="{DA42AA00-56A2-487A-A524-185E68156735}"/>
              </a:ext>
            </a:extLst>
          </p:cNvPr>
          <p:cNvSpPr>
            <a:spLocks noGrp="1"/>
          </p:cNvSpPr>
          <p:nvPr>
            <p:ph type="body" sz="quarter" idx="14"/>
          </p:nvPr>
        </p:nvSpPr>
        <p:spPr/>
        <p:txBody>
          <a:bodyPr/>
          <a:lstStyle/>
          <a:p>
            <a:r>
              <a:rPr lang="en-US"/>
              <a:t>01.01.2024 - 24.11.2024</a:t>
            </a:r>
          </a:p>
        </p:txBody>
      </p:sp>
    </p:spTree>
    <p:extLst>
      <p:ext uri="{BB962C8B-B14F-4D97-AF65-F5344CB8AC3E}">
        <p14:creationId xmlns:p14="http://schemas.microsoft.com/office/powerpoint/2010/main" val="321362477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15</TotalTime>
  <Words>19644</Words>
  <Application>Microsoft Office PowerPoint</Application>
  <PresentationFormat>On-screen Show (4:3)</PresentationFormat>
  <Paragraphs>3046</Paragraphs>
  <Slides>100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100</vt:i4>
      </vt:variant>
    </vt:vector>
  </HeadingPairs>
  <TitlesOfParts>
    <vt:vector size="103" baseType="lpstr">
      <vt:lpstr>Calibri</vt:lpstr>
      <vt:lpstr>Arial</vt:lpstr>
      <vt:lpstr>quintly_template</vt:lpstr>
      <vt:lpstr>Test</vt:lpstr>
      <vt:lpstr>Facebook Thai PBS Facebook Overview | All profiles - 1 of 26</vt:lpstr>
      <vt:lpstr>Facebook Thai PBS Facebook Overview | All profiles - 2 of 26</vt:lpstr>
      <vt:lpstr>Facebook Thai PBS Facebook Overview | All profiles - 3 of 26</vt:lpstr>
      <vt:lpstr>Facebook Thai PBS Facebook Overview | All profiles - 4 of 26</vt:lpstr>
      <vt:lpstr>Facebook Thai PBS Facebook Overview | All profiles - 5 of 26</vt:lpstr>
      <vt:lpstr>Facebook Thai PBS Facebook Overview | All profiles - 6 of 26</vt:lpstr>
      <vt:lpstr>Facebook Thai PBS Facebook Overview | All profiles - 7 of 26</vt:lpstr>
      <vt:lpstr>Facebook Thai PBS Facebook Overview | All profiles - 8 of 26</vt:lpstr>
      <vt:lpstr>Facebook Thai PBS Facebook Overview | All profiles - 9 of 26</vt:lpstr>
      <vt:lpstr>Facebook Thai PBS Facebook Overview | All profiles - 10 of 26</vt:lpstr>
      <vt:lpstr>Facebook Thai PBS Facebook Overview | All profiles - 11 of 26</vt:lpstr>
      <vt:lpstr>Facebook Thai PBS Facebook Overview | All profiles - 12 of 26</vt:lpstr>
      <vt:lpstr>Facebook Thai PBS Facebook Overview | All profiles - 13 of 26</vt:lpstr>
      <vt:lpstr>Facebook Thai PBS Facebook Overview | All profiles - 14 of 26</vt:lpstr>
      <vt:lpstr>Facebook Thai PBS Facebook Overview | All profiles - 15 of 26</vt:lpstr>
      <vt:lpstr>Facebook Thai PBS Facebook Overview | All profiles - 16 of 26</vt:lpstr>
      <vt:lpstr>Facebook Thai PBS Facebook Overview | All profiles - 17 of 26</vt:lpstr>
      <vt:lpstr>Facebook Thai PBS Facebook Overview | All profiles - 18 of 26</vt:lpstr>
      <vt:lpstr>Facebook Thai PBS Facebook Overview | All profiles - 19 of 26</vt:lpstr>
      <vt:lpstr>Facebook Thai PBS Facebook Overview | All profiles - 20 of 26</vt:lpstr>
      <vt:lpstr>Facebook Thai PBS Facebook Overview | All profiles - 21 of 26</vt:lpstr>
      <vt:lpstr>Facebook Thai PBS Facebook Overview | All profiles - 22 of 26</vt:lpstr>
      <vt:lpstr>Facebook Thai PBS Facebook Overview | All profiles - 23 of 26</vt:lpstr>
      <vt:lpstr>Facebook Thai PBS Facebook Overview | All profiles - 24 of 26</vt:lpstr>
      <vt:lpstr>Facebook Thai PBS Facebook Overview | All profiles - 25 of 26</vt:lpstr>
      <vt:lpstr>Facebook Thai PBS Facebook Overview | All profiles - 26 of 26</vt:lpstr>
      <vt:lpstr>Facebook Thai PBS Facebook Video Overview | All profiles - 1 of 26</vt:lpstr>
      <vt:lpstr>Facebook Thai PBS Facebook Video Overview | All profiles - 2 of 26</vt:lpstr>
      <vt:lpstr>Facebook Thai PBS Facebook Video Overview | All profiles - 3 of 26</vt:lpstr>
      <vt:lpstr>Facebook Thai PBS Facebook Video Overview | All profiles - 4 of 26</vt:lpstr>
      <vt:lpstr>Facebook Thai PBS Facebook Video Overview | All profiles - 5 of 26</vt:lpstr>
      <vt:lpstr>Facebook Thai PBS Facebook Video Overview | All profiles - 6 of 26</vt:lpstr>
      <vt:lpstr>Facebook Thai PBS Facebook Video Overview | All profiles - 7 of 26</vt:lpstr>
      <vt:lpstr>Facebook Thai PBS Facebook Video Overview | All profiles - 8 of 26</vt:lpstr>
      <vt:lpstr>Facebook Thai PBS Facebook Video Overview | All profiles - 9 of 26</vt:lpstr>
      <vt:lpstr>Facebook Thai PBS Facebook Video Overview | All profiles - 10 of 26</vt:lpstr>
      <vt:lpstr>Facebook Thai PBS Facebook Video Overview | All profiles - 11 of 26</vt:lpstr>
      <vt:lpstr>Facebook Thai PBS Facebook Video Overview | All profiles - 12 of 26</vt:lpstr>
      <vt:lpstr>Facebook Thai PBS Facebook Video Overview | All profiles - 13 of 26</vt:lpstr>
      <vt:lpstr>Facebook Thai PBS Facebook Video Overview | All profiles - 14 of 26</vt:lpstr>
      <vt:lpstr>Facebook Thai PBS Facebook Video Overview | All profiles - 15 of 26</vt:lpstr>
      <vt:lpstr>Facebook Thai PBS Facebook Video Overview | All profiles - 16 of 26</vt:lpstr>
      <vt:lpstr>Facebook Thai PBS Facebook Video Overview | All profiles - 17 of 26</vt:lpstr>
      <vt:lpstr>Facebook Thai PBS Facebook Video Overview | All profiles - 18 of 26</vt:lpstr>
      <vt:lpstr>Facebook Thai PBS Facebook Video Overview | All profiles - 19 of 26</vt:lpstr>
      <vt:lpstr>Facebook Thai PBS Facebook Video Overview | All profiles - 20 of 26</vt:lpstr>
      <vt:lpstr>Facebook Thai PBS Facebook Video Overview | All profiles - 21 of 26</vt:lpstr>
      <vt:lpstr>Facebook Thai PBS Facebook Video Overview | All profiles - 22 of 26</vt:lpstr>
      <vt:lpstr>Facebook Thai PBS Facebook Video Overview | All profiles - 23 of 26</vt:lpstr>
      <vt:lpstr>Facebook Thai PBS Facebook Video Overview | All profiles - 24 of 26</vt:lpstr>
      <vt:lpstr>Facebook Thai PBS Facebook Video Overview | All profiles - 25 of 26</vt:lpstr>
      <vt:lpstr>Facebook Thai PBS Facebook Video Overview | All profiles - 26 of 26</vt:lpstr>
      <vt:lpstr>Facebook Thai PBS Facebook Reels Overview | All profiles - 1 of 17</vt:lpstr>
      <vt:lpstr>Facebook Thai PBS Facebook Reels Overview | All profiles - 2 of 17</vt:lpstr>
      <vt:lpstr>Facebook Thai PBS Facebook Reels Overview | All profiles - 3 of 17</vt:lpstr>
      <vt:lpstr>Facebook Thai PBS Facebook Reels Overview | All profiles - 4 of 17</vt:lpstr>
      <vt:lpstr>Facebook Thai PBS Facebook Reels Overview | All profiles - 5 of 17</vt:lpstr>
      <vt:lpstr>Facebook Thai PBS Facebook Reels Overview | All profiles - 6 of 17</vt:lpstr>
      <vt:lpstr>Facebook Thai PBS Facebook Reels Overview | All profiles - 7 of 17</vt:lpstr>
      <vt:lpstr>Facebook Thai PBS Facebook Reels Overview | All profiles - 8 of 17</vt:lpstr>
      <vt:lpstr>Facebook Thai PBS Facebook Reels Overview | All profiles - 9 of 17</vt:lpstr>
      <vt:lpstr>Facebook Thai PBS Facebook Reels Overview | All profiles - 10 of 17</vt:lpstr>
      <vt:lpstr>Facebook Thai PBS Facebook Reels Overview | All profiles - 11 of 17</vt:lpstr>
      <vt:lpstr>Facebook Thai PBS Facebook Reels Overview | All profiles - 12 of 17</vt:lpstr>
      <vt:lpstr>Facebook Thai PBS Facebook Reels Overview | All profiles - 13 of 17</vt:lpstr>
      <vt:lpstr>Facebook Thai PBS Facebook Reels Overview | All profiles - 14 of 17</vt:lpstr>
      <vt:lpstr>Facebook Thai PBS Facebook Reels Overview | All profiles - 15 of 17</vt:lpstr>
      <vt:lpstr>Facebook Thai PBS Facebook Reels Overview | All profiles - 16 of 17</vt:lpstr>
      <vt:lpstr>Facebook Thai PBS Facebook Reels Overview | All profiles - 17 of 17</vt:lpstr>
      <vt:lpstr>Instagram Thai PBS Instagram Overview | All profiles - 1 of 21</vt:lpstr>
      <vt:lpstr>Instagram Thai PBS Instagram Overview | All profiles - 2 of 21</vt:lpstr>
      <vt:lpstr>Instagram Thai PBS Instagram Overview | All profiles - 3 of 21</vt:lpstr>
      <vt:lpstr>Instagram Thai PBS Instagram Overview | All profiles - 4 of 21</vt:lpstr>
      <vt:lpstr>Instagram Thai PBS Instagram Overview | All profiles - 5 of 21</vt:lpstr>
      <vt:lpstr>Instagram Thai PBS Instagram Overview | All profiles - 6 of 21</vt:lpstr>
      <vt:lpstr>Instagram Thai PBS Instagram Overview | All profiles - 7 of 21</vt:lpstr>
      <vt:lpstr>Instagram Thai PBS Instagram Overview | All profiles - 8 of 21</vt:lpstr>
      <vt:lpstr>Instagram Thai PBS Instagram Overview | All profiles - 9 of 21</vt:lpstr>
      <vt:lpstr>Instagram Thai PBS Instagram Overview | All profiles - 10 of 21</vt:lpstr>
      <vt:lpstr>Instagram Thai PBS Instagram Overview | All profiles - 11 of 21</vt:lpstr>
      <vt:lpstr>Instagram Thai PBS Instagram Overview | All profiles - 12 of 21</vt:lpstr>
      <vt:lpstr>Instagram Thai PBS Instagram Overview | All profiles - 13 of 21</vt:lpstr>
      <vt:lpstr>Instagram Thai PBS Instagram Overview | All profiles - 14 of 21</vt:lpstr>
      <vt:lpstr>Instagram Thai PBS Instagram Overview | All profiles - 15 of 21</vt:lpstr>
      <vt:lpstr>Instagram Thai PBS Instagram Overview | All profiles - 16 of 21</vt:lpstr>
      <vt:lpstr>Instagram Thai PBS Instagram Overview | All profiles - 17 of 21</vt:lpstr>
      <vt:lpstr>Instagram Thai PBS Instagram Overview | All profiles - 18 of 21</vt:lpstr>
      <vt:lpstr>Instagram Thai PBS Instagram Overview | All profiles - 19 of 21</vt:lpstr>
      <vt:lpstr>Instagram Thai PBS Instagram Overview | All profiles - 20 of 21</vt:lpstr>
      <vt:lpstr>Instagram Thai PBS Instagram Overview | All profiles - 21 of 21</vt:lpstr>
      <vt:lpstr>Tiktok Thai PBS TikTok Overview | All profiles - 1 of 9</vt:lpstr>
      <vt:lpstr>Tiktok Thai PBS TikTok Overview | All profiles - 2 of 9</vt:lpstr>
      <vt:lpstr>Tiktok Thai PBS TikTok Overview | All profiles - 3 of 9</vt:lpstr>
      <vt:lpstr>Tiktok Thai PBS TikTok Overview | All profiles - 4 of 9</vt:lpstr>
      <vt:lpstr>Tiktok Thai PBS TikTok Overview | All profiles - 5 of 9</vt:lpstr>
      <vt:lpstr>Tiktok Thai PBS TikTok Overview | All profiles - 6 of 9</vt:lpstr>
      <vt:lpstr>Tiktok Thai PBS TikTok Overview | All profiles - 7 of 9</vt:lpstr>
      <vt:lpstr>Tiktok Thai PBS TikTok Overview | All profiles - 8 of 9</vt:lpstr>
      <vt:lpstr>Tiktok Thai PBS TikTok Overview | All profiles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Test</dc:title>
  <dc:creator>Frederik Born</dc:creator>
  <cp:lastModifiedBy>Frederik Born</cp:lastModifiedBy>
  <cp:revision>1</cp:revision>
  <dcterms:created xsi:type="dcterms:W3CDTF">2024-11-25T00:28:37Z</dcterms:created>
  <dcterms:modified xsi:type="dcterms:W3CDTF">2024-11-25T00:43:53Z</dcterms:modified>
</cp:coreProperties>
</file>