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1890-5A13-4484-A8A3-802750947CE7}"/>
              </a:ext>
            </a:extLst>
          </p:cNvPr>
          <p:cNvSpPr>
            <a:spLocks noGrp="1"/>
          </p:cNvSpPr>
          <p:nvPr>
            <p:ph type="title"/>
          </p:nvPr>
        </p:nvSpPr>
        <p:spPr/>
        <p:txBody>
          <a:bodyPr/>
          <a:lstStyle/>
          <a:p>
            <a:r>
              <a:rPr lang="en-US"/>
              <a:t>Instagram Posts Table | ThaiPBS - 1 of 8</a:t>
            </a:r>
          </a:p>
        </p:txBody>
      </p:sp>
      <p:graphicFrame>
        <p:nvGraphicFramePr>
          <p:cNvPr id="5" name="Table Placeholder 4">
            <a:extLst>
              <a:ext uri="{FF2B5EF4-FFF2-40B4-BE49-F238E27FC236}">
                <a16:creationId xmlns:a16="http://schemas.microsoft.com/office/drawing/2014/main" id="{9F5D73AB-98F0-4E51-8C62-42ECC61C7DB0}"/>
              </a:ext>
            </a:extLst>
          </p:cNvPr>
          <p:cNvGraphicFramePr>
            <a:graphicFrameLocks noGrp="1"/>
          </p:cNvGraphicFramePr>
          <p:nvPr>
            <p:ph type="tbl" sz="quarter" idx="13"/>
            <p:extLst>
              <p:ext uri="{D42A27DB-BD31-4B8C-83A1-F6EECF244321}">
                <p14:modId xmlns:p14="http://schemas.microsoft.com/office/powerpoint/2010/main" val="1054515731"/>
              </p:ext>
            </p:extLst>
          </p:nvPr>
        </p:nvGraphicFramePr>
        <p:xfrm>
          <a:off x="457200" y="1731963"/>
          <a:ext cx="8229600" cy="39370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4507484"/>
                    </a:ext>
                  </a:extLst>
                </a:gridCol>
                <a:gridCol w="987552">
                  <a:extLst>
                    <a:ext uri="{9D8B030D-6E8A-4147-A177-3AD203B41FA5}">
                      <a16:colId xmlns:a16="http://schemas.microsoft.com/office/drawing/2014/main" val="3735084454"/>
                    </a:ext>
                  </a:extLst>
                </a:gridCol>
                <a:gridCol w="987552">
                  <a:extLst>
                    <a:ext uri="{9D8B030D-6E8A-4147-A177-3AD203B41FA5}">
                      <a16:colId xmlns:a16="http://schemas.microsoft.com/office/drawing/2014/main" val="2162060007"/>
                    </a:ext>
                  </a:extLst>
                </a:gridCol>
                <a:gridCol w="987552">
                  <a:extLst>
                    <a:ext uri="{9D8B030D-6E8A-4147-A177-3AD203B41FA5}">
                      <a16:colId xmlns:a16="http://schemas.microsoft.com/office/drawing/2014/main" val="976090424"/>
                    </a:ext>
                  </a:extLst>
                </a:gridCol>
                <a:gridCol w="987552">
                  <a:extLst>
                    <a:ext uri="{9D8B030D-6E8A-4147-A177-3AD203B41FA5}">
                      <a16:colId xmlns:a16="http://schemas.microsoft.com/office/drawing/2014/main" val="2764008830"/>
                    </a:ext>
                  </a:extLst>
                </a:gridCol>
                <a:gridCol w="987552">
                  <a:extLst>
                    <a:ext uri="{9D8B030D-6E8A-4147-A177-3AD203B41FA5}">
                      <a16:colId xmlns:a16="http://schemas.microsoft.com/office/drawing/2014/main" val="1922751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972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23:46:46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ชมพลุตระการตา! ซิดนีย์ และ นิวซีแลนด์ จุดพลุฉลอง #ปีใหม่ โดยเฉพาะที่อ่าวซิดนีย์ ปีนี้ใช้พลุจำนวนมากเป็นประวัติการณ์ นานถึง 12 นาที
ทั้งนี้ ประเทศแรกๆ ที่จัดฉลองเคาท์ดาวน์ ก่อนไทย 4 ชั่วโมง ได้แก่ ประเทศหมู่เกาะในมหาสมุทรแปซิฟิก คิริบา ซามัว นิวซีแลนด์ และตามด้วยออสเตรเลีย
#ปีใหม่ #สวัสดีปีใหม่2019 #</a:t>
                      </a:r>
                      <a:r>
                        <a:rPr kumimoji="0" lang="en-US" sz="1000" b="0" i="0" u="none" strike="noStrike" kern="1200" cap="none" spc="0" normalizeH="0" baseline="0" noProof="0">
                          <a:ln>
                            <a:noFill/>
                          </a:ln>
                          <a:solidFill>
                            <a:prstClr val="black"/>
                          </a:solidFill>
                          <a:effectLst/>
                          <a:uLnTx/>
                          <a:uFillTx/>
                          <a:latin typeface="+mn-lt"/>
                          <a:ea typeface="+mn-ea"/>
                          <a:cs typeface="+mn-cs"/>
                        </a:rPr>
                        <a:t>NewYear2019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https://www.instagram.com/p/BsDxYFunC-U/media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165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23:40:24 </a:t>
                      </a:r>
                      <a:r>
                        <a:rPr kumimoji="0" lang="en-US" sz="1000" b="0" i="0" u="none" strike="noStrike" kern="1200" cap="none" spc="0" normalizeH="0" baseline="0" noProof="0">
                          <a:ln>
                            <a:noFill/>
                          </a:ln>
                          <a:solidFill>
                            <a:prstClr val="black"/>
                          </a:solidFill>
                          <a:effectLst/>
                          <a:uLnTx/>
                          <a:uFillTx/>
                          <a:latin typeface="+mn-lt"/>
                          <a:ea typeface="+mn-ea"/>
                          <a:cs typeface="+mn-cs"/>
                        </a:rPr>
                        <a:t>
 31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#สวัสดีปีใหม่2019
ชมภาพแสงสีของกรุงเทพมหานคร ในคืนเคาท์ดาวน์ส่งท้ายปีเก่า เพื่อต้อนรับปีใหม่ 2562 ซึ่งแหล่งท่องเที่ยวหลายจุด ได้จัดกิจกรรมเคาท์ดาวน์ โดยชาวไทยและชาวต่างชาติ ต่างมาร่วมเฉลิมฉลอง
ภาพ วัชรชัย คล้ายพงษ์ #</a:t>
                      </a:r>
                      <a:r>
                        <a:rPr kumimoji="0" lang="en-US" sz="1000" b="0" i="0" u="none" strike="noStrike" kern="1200" cap="none" spc="0" normalizeH="0" baseline="0" noProof="0">
                          <a:ln>
                            <a:noFill/>
                          </a:ln>
                          <a:solidFill>
                            <a:prstClr val="black"/>
                          </a:solidFill>
                          <a:effectLst/>
                          <a:uLnTx/>
                          <a:uFillTx/>
                          <a:latin typeface="+mn-lt"/>
                          <a:ea typeface="+mn-ea"/>
                          <a:cs typeface="+mn-cs"/>
                        </a:rPr>
                        <a:t>ThairathOnlinePhoto
#</a:t>
                      </a:r>
                      <a:r>
                        <a:rPr kumimoji="0" lang="th-TH" sz="1000" b="0" i="0" u="none" strike="noStrike" kern="1200" cap="none" spc="0" normalizeH="0" baseline="0" noProof="0">
                          <a:ln>
                            <a:noFill/>
                          </a:ln>
                          <a:solidFill>
                            <a:prstClr val="black"/>
                          </a:solidFill>
                          <a:effectLst/>
                          <a:uLnTx/>
                          <a:uFillTx/>
                          <a:latin typeface="+mn-lt"/>
                          <a:ea typeface="+mn-ea"/>
                          <a:cs typeface="+mn-cs"/>
                        </a:rPr>
                        <a:t>ปีใหม่ #สวัสดีปีใหม่2019 #</a:t>
                      </a:r>
                      <a:r>
                        <a:rPr kumimoji="0" lang="en-US" sz="1000" b="0" i="0" u="none" strike="noStrike" kern="1200" cap="none" spc="0" normalizeH="0" baseline="0" noProof="0">
                          <a:ln>
                            <a:noFill/>
                          </a:ln>
                          <a:solidFill>
                            <a:prstClr val="black"/>
                          </a:solidFill>
                          <a:effectLst/>
                          <a:uLnTx/>
                          <a:uFillTx/>
                          <a:latin typeface="+mn-lt"/>
                          <a:ea typeface="+mn-ea"/>
                          <a:cs typeface="+mn-cs"/>
                        </a:rPr>
                        <a:t>NewYear2019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https://www.instagram.com/p/BsDwphJnyqN/media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95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21:58:26 </a:t>
                      </a:r>
                      <a:r>
                        <a:rPr kumimoji="0" lang="en-US" sz="1000" b="0" i="0" u="none" strike="noStrike" kern="1200" cap="none" spc="0" normalizeH="0" baseline="0" noProof="0">
                          <a:ln>
                            <a:noFill/>
                          </a:ln>
                          <a:solidFill>
                            <a:prstClr val="black"/>
                          </a:solidFill>
                          <a:effectLst/>
                          <a:uLnTx/>
                          <a:uFillTx/>
                          <a:latin typeface="+mn-lt"/>
                          <a:ea typeface="+mn-ea"/>
                          <a:cs typeface="+mn-cs"/>
                        </a:rPr>
                        <a:t>
 31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สมเด็จพระเจ้าอยู่หัว พระราชทานพรปีใหม่ 2562 แก่ประชาชนชาวไทย
#ในหลวงร10 #ทรงพระเจริญ #ปีใหม่ #สวัสดีปีใหม่2019 #</a:t>
                      </a:r>
                      <a:r>
                        <a:rPr kumimoji="0" lang="en-US" sz="1000" b="0" i="0" u="none" strike="noStrike" kern="1200" cap="none" spc="0" normalizeH="0" baseline="0" noProof="0">
                          <a:ln>
                            <a:noFill/>
                          </a:ln>
                          <a:solidFill>
                            <a:prstClr val="black"/>
                          </a:solidFill>
                          <a:effectLst/>
                          <a:uLnTx/>
                          <a:uFillTx/>
                          <a:latin typeface="+mn-lt"/>
                          <a:ea typeface="+mn-ea"/>
                          <a:cs typeface="+mn-cs"/>
                        </a:rPr>
                        <a:t>NewYear2019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https://www.instagram.com/p/BsDk-rsnAmH/media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137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20:32:16 </a:t>
                      </a:r>
                      <a:r>
                        <a:rPr kumimoji="0" lang="en-US" sz="1000" b="0" i="0" u="none" strike="noStrike" kern="1200" cap="none" spc="0" normalizeH="0" baseline="0" noProof="0">
                          <a:ln>
                            <a:noFill/>
                          </a:ln>
                          <a:solidFill>
                            <a:prstClr val="black"/>
                          </a:solidFill>
                          <a:effectLst/>
                          <a:uLnTx/>
                          <a:uFillTx/>
                          <a:latin typeface="+mn-lt"/>
                          <a:ea typeface="+mn-ea"/>
                          <a:cs typeface="+mn-cs"/>
                        </a:rPr>
                        <a:t>
 31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ชาวบ้านผวา! รัวปืนฉลองเทศกาลปีใหม่ โชคดีแค่บาดเจ็บเล็กน้อย หวั่นอาจมีรัวปืนส่งท้ายปีอีก อยากให้เจ้าหน้าที่กวดขันและดำเนินการตามกฎหมาย #ปีใหม่ #2562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https://www.instagram.com/p/BsDbHgonu6p/media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4621520"/>
                  </a:ext>
                </a:extLst>
              </a:tr>
            </a:tbl>
          </a:graphicData>
        </a:graphic>
      </p:graphicFrame>
      <p:sp>
        <p:nvSpPr>
          <p:cNvPr id="4" name="Text Placeholder 3">
            <a:extLst>
              <a:ext uri="{FF2B5EF4-FFF2-40B4-BE49-F238E27FC236}">
                <a16:creationId xmlns:a16="http://schemas.microsoft.com/office/drawing/2014/main" id="{435AE49B-9B26-4EAB-A652-D9A498BE85C8}"/>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435820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46EA0-B49B-4A04-91F1-709293CB7622}"/>
              </a:ext>
            </a:extLst>
          </p:cNvPr>
          <p:cNvSpPr>
            <a:spLocks noGrp="1"/>
          </p:cNvSpPr>
          <p:nvPr>
            <p:ph type="title"/>
          </p:nvPr>
        </p:nvSpPr>
        <p:spPr/>
        <p:txBody>
          <a:bodyPr/>
          <a:lstStyle/>
          <a:p>
            <a:r>
              <a:rPr lang="en-US"/>
              <a:t>Instagram Posts Table | ThaiPBS - 2 of 8</a:t>
            </a:r>
          </a:p>
        </p:txBody>
      </p:sp>
      <p:graphicFrame>
        <p:nvGraphicFramePr>
          <p:cNvPr id="5" name="Table Placeholder 4">
            <a:extLst>
              <a:ext uri="{FF2B5EF4-FFF2-40B4-BE49-F238E27FC236}">
                <a16:creationId xmlns:a16="http://schemas.microsoft.com/office/drawing/2014/main" id="{E5D1C05A-52F2-4FD0-96F4-D39C56A1FFCA}"/>
              </a:ext>
            </a:extLst>
          </p:cNvPr>
          <p:cNvGraphicFramePr>
            <a:graphicFrameLocks noGrp="1"/>
          </p:cNvGraphicFramePr>
          <p:nvPr>
            <p:ph type="tbl" sz="quarter" idx="13"/>
            <p:extLst>
              <p:ext uri="{D42A27DB-BD31-4B8C-83A1-F6EECF244321}">
                <p14:modId xmlns:p14="http://schemas.microsoft.com/office/powerpoint/2010/main" val="3078562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7667869"/>
                    </a:ext>
                  </a:extLst>
                </a:gridCol>
                <a:gridCol w="987552">
                  <a:extLst>
                    <a:ext uri="{9D8B030D-6E8A-4147-A177-3AD203B41FA5}">
                      <a16:colId xmlns:a16="http://schemas.microsoft.com/office/drawing/2014/main" val="783753792"/>
                    </a:ext>
                  </a:extLst>
                </a:gridCol>
                <a:gridCol w="987552">
                  <a:extLst>
                    <a:ext uri="{9D8B030D-6E8A-4147-A177-3AD203B41FA5}">
                      <a16:colId xmlns:a16="http://schemas.microsoft.com/office/drawing/2014/main" val="83705170"/>
                    </a:ext>
                  </a:extLst>
                </a:gridCol>
                <a:gridCol w="987552">
                  <a:extLst>
                    <a:ext uri="{9D8B030D-6E8A-4147-A177-3AD203B41FA5}">
                      <a16:colId xmlns:a16="http://schemas.microsoft.com/office/drawing/2014/main" val="2132136921"/>
                    </a:ext>
                  </a:extLst>
                </a:gridCol>
                <a:gridCol w="987552">
                  <a:extLst>
                    <a:ext uri="{9D8B030D-6E8A-4147-A177-3AD203B41FA5}">
                      <a16:colId xmlns:a16="http://schemas.microsoft.com/office/drawing/2014/main" val="1447170581"/>
                    </a:ext>
                  </a:extLst>
                </a:gridCol>
                <a:gridCol w="987552">
                  <a:extLst>
                    <a:ext uri="{9D8B030D-6E8A-4147-A177-3AD203B41FA5}">
                      <a16:colId xmlns:a16="http://schemas.microsoft.com/office/drawing/2014/main" val="44135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691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12:32:53 </a:t>
                      </a:r>
                      <a:r>
                        <a:rPr kumimoji="0" lang="en-US" sz="1000" b="0" i="0" u="none" strike="noStrike" kern="1200" cap="none" spc="0" normalizeH="0" baseline="0" noProof="0">
                          <a:ln>
                            <a:noFill/>
                          </a:ln>
                          <a:solidFill>
                            <a:prstClr val="black"/>
                          </a:solidFill>
                          <a:effectLst/>
                          <a:uLnTx/>
                          <a:uFillTx/>
                          <a:latin typeface="+mn-lt"/>
                          <a:ea typeface="+mn-ea"/>
                          <a:cs typeface="+mn-cs"/>
                        </a:rPr>
                        <a:t>
 31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รวมโบนัสว้าวๆ บริษัทไหนจ่ายหนัก? รวมโบนัสของบรรดามนุษย์เงินเดือนบางบริษัทที่คุณเห็นแล้วต้องว้าว ราวกับว่าอยากหายตัวไปเป็นพนักงานบริษัทนั้นๆ บริษัทไหนใจป๋าบวกเงินเพิ่มเอาใจพนักงานไปดูกัน!
#โบนัส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https://www.instagram.com/p/BsCkQeyHH4f/media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8784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11:13:21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ตีตั๋วชนโรง : หากใครเป็นแฟนคลับ 'ยิปมัน' ที่มีมาแล้วด้วยกันถึง 3 ภาค แต่หากไม่ยึดติดครั้งนี้มาให้ติดตามในฉบับภาคแยก 'ยิปมันตำนานมาสเตอร์ซี (</a:t>
                      </a:r>
                      <a:r>
                        <a:rPr kumimoji="0" lang="en-US" sz="1000" b="0" i="0" u="none" strike="noStrike" kern="1200" cap="none" spc="0" normalizeH="0" baseline="0" noProof="0">
                          <a:ln>
                            <a:noFill/>
                          </a:ln>
                          <a:solidFill>
                            <a:prstClr val="black"/>
                          </a:solidFill>
                          <a:effectLst/>
                          <a:uLnTx/>
                          <a:uFillTx/>
                          <a:latin typeface="+mn-lt"/>
                          <a:ea typeface="+mn-ea"/>
                          <a:cs typeface="+mn-cs"/>
                        </a:rPr>
                        <a:t>Z)’ </a:t>
                      </a:r>
                      <a:r>
                        <a:rPr kumimoji="0" lang="th-TH" sz="1000" b="0" i="0" u="none" strike="noStrike" kern="1200" cap="none" spc="0" normalizeH="0" baseline="0" noProof="0">
                          <a:ln>
                            <a:noFill/>
                          </a:ln>
                          <a:solidFill>
                            <a:prstClr val="black"/>
                          </a:solidFill>
                          <a:effectLst/>
                          <a:uLnTx/>
                          <a:uFillTx/>
                          <a:latin typeface="+mn-lt"/>
                          <a:ea typeface="+mn-ea"/>
                          <a:cs typeface="+mn-cs"/>
                        </a:rPr>
                        <a:t>ซึ่งก็ยังคงเจริญรอยตามทิศทางที่ทำให้หนังยิปมันประสบความสำเร็จ แต่เดินเรื่องด้วยตัวเอกคนใหม่อย่าง “จงเทียนฉี” (รับบทโดย จางจิ้น) ซึ่งเป็นหนึ่งในยอดปรมาจารย์หย่งชุน และเป็นหนึ่งในคู่ต่อสู้ที่สูสีที่สุดของยิปมัน ความน่าสนใจคือความดุดันและเป็นสไตล์รุกมากกว่ารับอย่างเห็นได้ชัด ซึ่งก็เหมาะกับเรื่องราวของจงเทียนฉี ที่พยายามกอบกู้ความเชื่อมั่นขึ้นมาอีกครั้ง หลังจากพ่ายแพ้ต่อยิปมัน แม้ไม่มี “ยิปมัน” หนังก็ยังดำรงตนเองได้อย่างมั่นคง น่ายินดีที่เราได้ตัวเอกคนใหม่ “จงเทียนฉี” ที่ จางจิ้น แสดงศิลปะมวยหย่งชุนได้อย่างยอดเยี่ยมและเปี่ยมเสน่ห์ ในแบบที่แฟนหนังจีนแนวแอ็กชั่นหมัดมวยชาวไทยไม่ควรพลาดด้วยประการทั้งปวง
#ยิปมันตำนานมาสเตอร์ซี #รีวิวหนัง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https://www.instagram.com/p/BsCbJ5MnDWz/media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130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09:42:10 </a:t>
                      </a:r>
                      <a:r>
                        <a:rPr kumimoji="0" lang="en-US" sz="1000" b="0" i="0" u="none" strike="noStrike" kern="1200" cap="none" spc="0" normalizeH="0" baseline="0" noProof="0">
                          <a:ln>
                            <a:noFill/>
                          </a:ln>
                          <a:solidFill>
                            <a:prstClr val="black"/>
                          </a:solidFill>
                          <a:effectLst/>
                          <a:uLnTx/>
                          <a:uFillTx/>
                          <a:latin typeface="+mn-lt"/>
                          <a:ea typeface="+mn-ea"/>
                          <a:cs typeface="+mn-cs"/>
                        </a:rPr>
                        <a:t>
 31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ไทยตอนบนมีฝนบางพื้นที่ กับมีอากาศหนาวเย็นโดยทั่วไปและมีลมแรง อุณหภูมิจะลดลง 3-5 องศา ภาคใต้มีฝนเพิ่มขึ้น กับมีฝนตกหนักบางแห่ง ส่วนบริเวณอ่าวไทย มีคลื่นสูง 2-3 เมตร กรุงเทพมหานคร อากาศเย็นกับมีลมแรง อุณหภูมิจะลดลง 1-2 องศาเซลเซียส และมีฝนตกเล็กน้อย
#พยากรณ์อากาศ 
#</a:t>
                      </a:r>
                      <a:r>
                        <a:rPr kumimoji="0" lang="en-US" sz="1000" b="0" i="0" u="none" strike="noStrike" kern="1200" cap="none" spc="0" normalizeH="0" baseline="0" noProof="0">
                          <a:ln>
                            <a:noFill/>
                          </a:ln>
                          <a:solidFill>
                            <a:prstClr val="black"/>
                          </a:solidFill>
                          <a:effectLst/>
                          <a:uLnTx/>
                          <a:uFillTx/>
                          <a:latin typeface="+mn-lt"/>
                          <a:ea typeface="+mn-ea"/>
                          <a:cs typeface="+mn-cs"/>
                        </a:rPr>
                        <a:t>Weather  #Forecast  #ThairathSKY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https://www.instagram.com/p/BsCQuHZH8FJ/media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4697095"/>
                  </a:ext>
                </a:extLst>
              </a:tr>
            </a:tbl>
          </a:graphicData>
        </a:graphic>
      </p:graphicFrame>
      <p:sp>
        <p:nvSpPr>
          <p:cNvPr id="4" name="Text Placeholder 3">
            <a:extLst>
              <a:ext uri="{FF2B5EF4-FFF2-40B4-BE49-F238E27FC236}">
                <a16:creationId xmlns:a16="http://schemas.microsoft.com/office/drawing/2014/main" id="{FCC446F6-7C43-46A5-8F9C-02C3E5C104FA}"/>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232181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982D2-333F-4078-96DC-C886F8DBC1B8}"/>
              </a:ext>
            </a:extLst>
          </p:cNvPr>
          <p:cNvSpPr>
            <a:spLocks noGrp="1"/>
          </p:cNvSpPr>
          <p:nvPr>
            <p:ph type="title"/>
          </p:nvPr>
        </p:nvSpPr>
        <p:spPr/>
        <p:txBody>
          <a:bodyPr/>
          <a:lstStyle/>
          <a:p>
            <a:r>
              <a:rPr lang="en-US"/>
              <a:t>Instagram Posts Table | ThaiPBS - 3 of 8</a:t>
            </a:r>
          </a:p>
        </p:txBody>
      </p:sp>
      <p:graphicFrame>
        <p:nvGraphicFramePr>
          <p:cNvPr id="5" name="Table Placeholder 4">
            <a:extLst>
              <a:ext uri="{FF2B5EF4-FFF2-40B4-BE49-F238E27FC236}">
                <a16:creationId xmlns:a16="http://schemas.microsoft.com/office/drawing/2014/main" id="{E4DB0656-001D-4D62-A7B9-253BC39E75A9}"/>
              </a:ext>
            </a:extLst>
          </p:cNvPr>
          <p:cNvGraphicFramePr>
            <a:graphicFrameLocks noGrp="1"/>
          </p:cNvGraphicFramePr>
          <p:nvPr>
            <p:ph type="tbl" sz="quarter" idx="13"/>
            <p:extLst>
              <p:ext uri="{D42A27DB-BD31-4B8C-83A1-F6EECF244321}">
                <p14:modId xmlns:p14="http://schemas.microsoft.com/office/powerpoint/2010/main" val="263766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8662546"/>
                    </a:ext>
                  </a:extLst>
                </a:gridCol>
                <a:gridCol w="987552">
                  <a:extLst>
                    <a:ext uri="{9D8B030D-6E8A-4147-A177-3AD203B41FA5}">
                      <a16:colId xmlns:a16="http://schemas.microsoft.com/office/drawing/2014/main" val="2179961244"/>
                    </a:ext>
                  </a:extLst>
                </a:gridCol>
                <a:gridCol w="987552">
                  <a:extLst>
                    <a:ext uri="{9D8B030D-6E8A-4147-A177-3AD203B41FA5}">
                      <a16:colId xmlns:a16="http://schemas.microsoft.com/office/drawing/2014/main" val="1114965549"/>
                    </a:ext>
                  </a:extLst>
                </a:gridCol>
                <a:gridCol w="987552">
                  <a:extLst>
                    <a:ext uri="{9D8B030D-6E8A-4147-A177-3AD203B41FA5}">
                      <a16:colId xmlns:a16="http://schemas.microsoft.com/office/drawing/2014/main" val="3961280983"/>
                    </a:ext>
                  </a:extLst>
                </a:gridCol>
                <a:gridCol w="987552">
                  <a:extLst>
                    <a:ext uri="{9D8B030D-6E8A-4147-A177-3AD203B41FA5}">
                      <a16:colId xmlns:a16="http://schemas.microsoft.com/office/drawing/2014/main" val="1099195715"/>
                    </a:ext>
                  </a:extLst>
                </a:gridCol>
                <a:gridCol w="987552">
                  <a:extLst>
                    <a:ext uri="{9D8B030D-6E8A-4147-A177-3AD203B41FA5}">
                      <a16:colId xmlns:a16="http://schemas.microsoft.com/office/drawing/2014/main" val="2398455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118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08:46:27 </a:t>
                      </a:r>
                      <a:r>
                        <a:rPr kumimoji="0" lang="en-US" sz="1000" b="0" i="0" u="none" strike="noStrike" kern="1200" cap="none" spc="0" normalizeH="0" baseline="0" noProof="0">
                          <a:ln>
                            <a:noFill/>
                          </a:ln>
                          <a:solidFill>
                            <a:prstClr val="black"/>
                          </a:solidFill>
                          <a:effectLst/>
                          <a:uLnTx/>
                          <a:uFillTx/>
                          <a:latin typeface="+mn-lt"/>
                          <a:ea typeface="+mn-ea"/>
                          <a:cs typeface="+mn-cs"/>
                        </a:rPr>
                        <a:t>
 31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สมเด็จพระเจ้าอยู่หัวมหาวชิราลงกรณ บดินทรเทพยวรางกูร พระราชทาน ส.ค.ส. ประจำปี 2562 ด้านบนของบัตรอวยพร มีพระบรมฉายาลักษณ์ พระบาทสมเด็จพระปรมินทรมหาภูมิพลอดุลยเดช บรมนาถบพิตร สมเด็จพระเจ้าอยู่หัว และพระฉายาลักษณ์ สมเด็จพระนางเจ้าสิริกิติ์ พระบรมราชินีนาถ ในรัชกาลที่9 พร้อมข้อความลายพระหัตถ์ ที่ได้พระราชทานว่า "ส.ค.ส. ปี ด้วยใจรัก ด้วยใจบริสุทธิ์ ในปีใหม่นี้ เป็นปีแห่งความสดใส สุขกาย สุขใจ สติปัญญารุ่งโรจน์ มีกำลังใจ ที่มีศรัทธาที่จะสร้างความสุขให้แก่ตนและทุกๆคน ด้วยความปรารถนาดีต่อกัน เพื่อความสุขตลอดปีและตลอดกาล" พร้อมกับพระปรมาภิไธย และลงวันที่ 1 ม.ค.62 จากนั้น เป็นภาพการ์ตูนฝีพระหัตถ์ "ครอบครัวสุขสันต์ ช่วยกันดูแล" เป็นภาพครอบครัวช่วยกันทำความสะอาดรถ และรดน้ำต้นไม้ "ยามว่างแบ่งปัน สร้างสรรค์ความดี" เป็นภาพครอบครัว ร่วมกันทำ กิจกรรมต่าง ๆ ตามโครงการจิตอาสา "เราทำความ ดี ด้วยหัวใจ" ซึ่งภาพพื้นหลังของบัตรอวยพรด้านล่าง เป็นภาพพระที่นั่งอนันตสมาคม ภาพเรือพระที่นั่งสุพรรณหงส์ จำลอง และภาพเรือพระที่นั่งนารายณ์ทรงสุบรรณ รัชกาลที่ 9 จำลอง ที่จัดแสดงขึ้นภายในงานอุ่นไอรักคลายความหนาว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https://www.instagram.com/p/BsCKWBanjaW/media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349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07:30:05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ดวงวันนี้มาแล้วจ้า
ดูดวงไทยรัฐโดยหมอดูชื่อดังรวมไว้ที่นี่&gt;&gt;
</a:t>
                      </a:r>
                      <a:r>
                        <a:rPr kumimoji="0" lang="en-US" sz="1000" b="0" i="0" u="none" strike="noStrike" kern="1200" cap="none" spc="0" normalizeH="0" baseline="0" noProof="0">
                          <a:ln>
                            <a:noFill/>
                          </a:ln>
                          <a:solidFill>
                            <a:prstClr val="black"/>
                          </a:solidFill>
                          <a:effectLst/>
                          <a:uLnTx/>
                          <a:uFillTx/>
                          <a:latin typeface="+mn-lt"/>
                          <a:ea typeface="+mn-ea"/>
                          <a:cs typeface="+mn-cs"/>
                        </a:rPr>
                        <a:t>www.thairath.co.th/horoscope
#horoscope #</a:t>
                      </a:r>
                      <a:r>
                        <a:rPr kumimoji="0" lang="th-TH" sz="1000" b="0" i="0" u="none" strike="noStrike" kern="1200" cap="none" spc="0" normalizeH="0" baseline="0" noProof="0">
                          <a:ln>
                            <a:noFill/>
                          </a:ln>
                          <a:solidFill>
                            <a:prstClr val="black"/>
                          </a:solidFill>
                          <a:effectLst/>
                          <a:uLnTx/>
                          <a:uFillTx/>
                          <a:latin typeface="+mn-lt"/>
                          <a:ea typeface="+mn-ea"/>
                          <a:cs typeface="+mn-cs"/>
                        </a:rPr>
                        <a:t>ดวง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https://www.instagram.com/p/BsCBmmdDWeq/media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546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07:00:14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ทำใจให้สบาย ร่างกายก็สบาย 
แม้จะขาดวัตถุไปมากหรือน้อย 
ก็ไม่เป็นทุกข์ - สมเด็จพระญาณสังวร สมเด็จพระสังฆราชฯ
‪#ธรรมะเช้านี้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https://www.instagram.com/p/BsB-MEAlIPu/media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9306661"/>
                  </a:ext>
                </a:extLst>
              </a:tr>
            </a:tbl>
          </a:graphicData>
        </a:graphic>
      </p:graphicFrame>
      <p:sp>
        <p:nvSpPr>
          <p:cNvPr id="4" name="Text Placeholder 3">
            <a:extLst>
              <a:ext uri="{FF2B5EF4-FFF2-40B4-BE49-F238E27FC236}">
                <a16:creationId xmlns:a16="http://schemas.microsoft.com/office/drawing/2014/main" id="{C46C8A9C-F34C-4EA1-AB90-DF509C4ED96F}"/>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2864172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71B2D-7DDA-4A13-A77D-3937868589DE}"/>
              </a:ext>
            </a:extLst>
          </p:cNvPr>
          <p:cNvSpPr>
            <a:spLocks noGrp="1"/>
          </p:cNvSpPr>
          <p:nvPr>
            <p:ph type="title"/>
          </p:nvPr>
        </p:nvSpPr>
        <p:spPr/>
        <p:txBody>
          <a:bodyPr/>
          <a:lstStyle/>
          <a:p>
            <a:r>
              <a:rPr lang="en-US"/>
              <a:t>Instagram Posts Table | ThaiPBS - 4 of 8</a:t>
            </a:r>
          </a:p>
        </p:txBody>
      </p:sp>
      <p:graphicFrame>
        <p:nvGraphicFramePr>
          <p:cNvPr id="5" name="Table Placeholder 4">
            <a:extLst>
              <a:ext uri="{FF2B5EF4-FFF2-40B4-BE49-F238E27FC236}">
                <a16:creationId xmlns:a16="http://schemas.microsoft.com/office/drawing/2014/main" id="{957856E8-73AE-4BF5-B9FB-7DDB21490C71}"/>
              </a:ext>
            </a:extLst>
          </p:cNvPr>
          <p:cNvGraphicFramePr>
            <a:graphicFrameLocks noGrp="1"/>
          </p:cNvGraphicFramePr>
          <p:nvPr>
            <p:ph type="tbl" sz="quarter" idx="13"/>
            <p:extLst>
              <p:ext uri="{D42A27DB-BD31-4B8C-83A1-F6EECF244321}">
                <p14:modId xmlns:p14="http://schemas.microsoft.com/office/powerpoint/2010/main" val="343090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8398350"/>
                    </a:ext>
                  </a:extLst>
                </a:gridCol>
                <a:gridCol w="987552">
                  <a:extLst>
                    <a:ext uri="{9D8B030D-6E8A-4147-A177-3AD203B41FA5}">
                      <a16:colId xmlns:a16="http://schemas.microsoft.com/office/drawing/2014/main" val="3719626931"/>
                    </a:ext>
                  </a:extLst>
                </a:gridCol>
                <a:gridCol w="987552">
                  <a:extLst>
                    <a:ext uri="{9D8B030D-6E8A-4147-A177-3AD203B41FA5}">
                      <a16:colId xmlns:a16="http://schemas.microsoft.com/office/drawing/2014/main" val="3869486805"/>
                    </a:ext>
                  </a:extLst>
                </a:gridCol>
                <a:gridCol w="987552">
                  <a:extLst>
                    <a:ext uri="{9D8B030D-6E8A-4147-A177-3AD203B41FA5}">
                      <a16:colId xmlns:a16="http://schemas.microsoft.com/office/drawing/2014/main" val="2383558610"/>
                    </a:ext>
                  </a:extLst>
                </a:gridCol>
                <a:gridCol w="987552">
                  <a:extLst>
                    <a:ext uri="{9D8B030D-6E8A-4147-A177-3AD203B41FA5}">
                      <a16:colId xmlns:a16="http://schemas.microsoft.com/office/drawing/2014/main" val="2640301680"/>
                    </a:ext>
                  </a:extLst>
                </a:gridCol>
                <a:gridCol w="987552">
                  <a:extLst>
                    <a:ext uri="{9D8B030D-6E8A-4147-A177-3AD203B41FA5}">
                      <a16:colId xmlns:a16="http://schemas.microsoft.com/office/drawing/2014/main" val="223413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401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- 2018-12-31 06:30:05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หน้า 1 #นสพ #ไทยรัฐ ฉบับวันที่ 31 ธ.ค. 61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th-TH" sz="1000" b="0" i="0" u="none" strike="noStrike" kern="1200" cap="none" spc="0" normalizeH="0" baseline="0" noProof="0">
                          <a:ln>
                            <a:noFill/>
                          </a:ln>
                          <a:solidFill>
                            <a:prstClr val="black"/>
                          </a:solidFill>
                          <a:effectLst/>
                          <a:uLnTx/>
                          <a:uFillTx/>
                          <a:latin typeface="+mn-lt"/>
                          <a:ea typeface="+mn-ea"/>
                          <a:cs typeface="+mn-cs"/>
                        </a:rPr>
                        <a:t>คาดผลเลือกตั้งล็อกถล่ม ฟองสนามฟันธง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th-TH" sz="1000" b="0" i="0" u="none" strike="noStrike" kern="1200" cap="none" spc="0" normalizeH="0" baseline="0" noProof="0">
                          <a:ln>
                            <a:noFill/>
                          </a:ln>
                          <a:solidFill>
                            <a:prstClr val="black"/>
                          </a:solidFill>
                          <a:effectLst/>
                          <a:uLnTx/>
                          <a:uFillTx/>
                          <a:latin typeface="+mn-lt"/>
                          <a:ea typeface="+mn-ea"/>
                          <a:cs typeface="+mn-cs"/>
                        </a:rPr>
                        <a:t>ศาลจัดติวเข้มคดี ลต.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th-TH" sz="1000" b="0" i="0" u="none" strike="noStrike" kern="1200" cap="none" spc="0" normalizeH="0" baseline="0" noProof="0">
                          <a:ln>
                            <a:noFill/>
                          </a:ln>
                          <a:solidFill>
                            <a:prstClr val="black"/>
                          </a:solidFill>
                          <a:effectLst/>
                          <a:uLnTx/>
                          <a:uFillTx/>
                          <a:latin typeface="+mn-lt"/>
                          <a:ea typeface="+mn-ea"/>
                          <a:cs typeface="+mn-cs"/>
                        </a:rPr>
                        <a:t>เมาขับปีใหม่ 3 วันตาย 182
อ่านข่าวทั้งหมดได้ที่ : </a:t>
                      </a:r>
                      <a:r>
                        <a:rPr kumimoji="0" lang="en-US" sz="1000" b="0" i="0" u="none" strike="noStrike" kern="1200" cap="none" spc="0" normalizeH="0" baseline="0" noProof="0">
                          <a:ln>
                            <a:noFill/>
                          </a:ln>
                          <a:solidFill>
                            <a:prstClr val="black"/>
                          </a:solidFill>
                          <a:effectLst/>
                          <a:uLnTx/>
                          <a:uFillTx/>
                          <a:latin typeface="+mn-lt"/>
                          <a:ea typeface="+mn-ea"/>
                          <a:cs typeface="+mn-cs"/>
                        </a:rPr>
                        <a:t>https://www.thairath.co.th
#newspaper #Thairath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https://www.instagram.com/p/BsB6vKXg8X8/media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979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23:50:43 </a:t>
                      </a:r>
                      <a:r>
                        <a:rPr kumimoji="0" lang="en-US" sz="1000" b="0" i="0" u="none" strike="noStrike" kern="1200" cap="none" spc="0" normalizeH="0" baseline="0" noProof="0">
                          <a:ln>
                            <a:noFill/>
                          </a:ln>
                          <a:solidFill>
                            <a:prstClr val="black"/>
                          </a:solidFill>
                          <a:effectLst/>
                          <a:uLnTx/>
                          <a:uFillTx/>
                          <a:latin typeface="+mn-lt"/>
                          <a:ea typeface="+mn-ea"/>
                          <a:cs typeface="+mn-cs"/>
                        </a:rPr>
                        <a:t>
 30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เมื่อเวลา 22.39 น. เกิดแผ่นดินไหว ขนาด 4.9 ลึก 2 กม. จุดศูนย์กลางอยู่ที่ อ.ศรีสวัสดิ์ กาญจนบุรี ประชาชนรู้สึกได้ถึงแรงสั่นสะเทือนในหลายพื้นที่
ล่าสุด 23.35 น. ยังไม่มีรายงานความเสียหาย เจ้าหน้าที่ยืนยันเขื่อนวชิราลงกรณ์ และเขื่อนศรีนครินทร์ ไม่ได้รับความเสียหายจากแรงสั่นสะเทือน
#แผ่นดินไหว #กาญจนบุรี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https://www.instagram.com/p/BsBNCJAndJu/media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778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20:28:09 </a:t>
                      </a:r>
                      <a:r>
                        <a:rPr kumimoji="0" lang="en-US" sz="1000" b="0" i="0" u="none" strike="noStrike" kern="1200" cap="none" spc="0" normalizeH="0" baseline="0" noProof="0">
                          <a:ln>
                            <a:noFill/>
                          </a:ln>
                          <a:solidFill>
                            <a:prstClr val="black"/>
                          </a:solidFill>
                          <a:effectLst/>
                          <a:uLnTx/>
                          <a:uFillTx/>
                          <a:latin typeface="+mn-lt"/>
                          <a:ea typeface="+mn-ea"/>
                          <a:cs typeface="+mn-cs"/>
                        </a:rPr>
                        <a:t>
 30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ปีแห่งการเติมเต็มแรงบันดาลใจ ที่ทำให้คนไทยมีรอยยิ้มและความสุขตลอดปี 2018 ที่ผ่านมา ไม่ว่าคนๆนั้นจะอยู่หรือไม่ก็ตาม #แรงบันดาลใจ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https://www.instagram.com/p/BsA12f3HYK4/media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8826344"/>
                  </a:ext>
                </a:extLst>
              </a:tr>
            </a:tbl>
          </a:graphicData>
        </a:graphic>
      </p:graphicFrame>
      <p:sp>
        <p:nvSpPr>
          <p:cNvPr id="4" name="Text Placeholder 3">
            <a:extLst>
              <a:ext uri="{FF2B5EF4-FFF2-40B4-BE49-F238E27FC236}">
                <a16:creationId xmlns:a16="http://schemas.microsoft.com/office/drawing/2014/main" id="{F598F355-3EFF-4145-B30F-0F142758E46C}"/>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146734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59BC5-9BDE-41BC-B0E3-9957AF400E3D}"/>
              </a:ext>
            </a:extLst>
          </p:cNvPr>
          <p:cNvSpPr>
            <a:spLocks noGrp="1"/>
          </p:cNvSpPr>
          <p:nvPr>
            <p:ph type="title"/>
          </p:nvPr>
        </p:nvSpPr>
        <p:spPr/>
        <p:txBody>
          <a:bodyPr/>
          <a:lstStyle/>
          <a:p>
            <a:r>
              <a:rPr lang="en-US"/>
              <a:t>Instagram Posts Table | ThaiPBS - 5 of 8</a:t>
            </a:r>
          </a:p>
        </p:txBody>
      </p:sp>
      <p:graphicFrame>
        <p:nvGraphicFramePr>
          <p:cNvPr id="5" name="Table Placeholder 4">
            <a:extLst>
              <a:ext uri="{FF2B5EF4-FFF2-40B4-BE49-F238E27FC236}">
                <a16:creationId xmlns:a16="http://schemas.microsoft.com/office/drawing/2014/main" id="{F9D7E6CB-255E-42C1-98AF-5EAA8451FE2E}"/>
              </a:ext>
            </a:extLst>
          </p:cNvPr>
          <p:cNvGraphicFramePr>
            <a:graphicFrameLocks noGrp="1"/>
          </p:cNvGraphicFramePr>
          <p:nvPr>
            <p:ph type="tbl" sz="quarter" idx="13"/>
            <p:extLst>
              <p:ext uri="{D42A27DB-BD31-4B8C-83A1-F6EECF244321}">
                <p14:modId xmlns:p14="http://schemas.microsoft.com/office/powerpoint/2010/main" val="225592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4293688"/>
                    </a:ext>
                  </a:extLst>
                </a:gridCol>
                <a:gridCol w="987552">
                  <a:extLst>
                    <a:ext uri="{9D8B030D-6E8A-4147-A177-3AD203B41FA5}">
                      <a16:colId xmlns:a16="http://schemas.microsoft.com/office/drawing/2014/main" val="3181832474"/>
                    </a:ext>
                  </a:extLst>
                </a:gridCol>
                <a:gridCol w="987552">
                  <a:extLst>
                    <a:ext uri="{9D8B030D-6E8A-4147-A177-3AD203B41FA5}">
                      <a16:colId xmlns:a16="http://schemas.microsoft.com/office/drawing/2014/main" val="2100010618"/>
                    </a:ext>
                  </a:extLst>
                </a:gridCol>
                <a:gridCol w="987552">
                  <a:extLst>
                    <a:ext uri="{9D8B030D-6E8A-4147-A177-3AD203B41FA5}">
                      <a16:colId xmlns:a16="http://schemas.microsoft.com/office/drawing/2014/main" val="3771260712"/>
                    </a:ext>
                  </a:extLst>
                </a:gridCol>
                <a:gridCol w="987552">
                  <a:extLst>
                    <a:ext uri="{9D8B030D-6E8A-4147-A177-3AD203B41FA5}">
                      <a16:colId xmlns:a16="http://schemas.microsoft.com/office/drawing/2014/main" val="2187291402"/>
                    </a:ext>
                  </a:extLst>
                </a:gridCol>
                <a:gridCol w="987552">
                  <a:extLst>
                    <a:ext uri="{9D8B030D-6E8A-4147-A177-3AD203B41FA5}">
                      <a16:colId xmlns:a16="http://schemas.microsoft.com/office/drawing/2014/main" val="1998101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75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18:25:53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ตีตั๋วชนโรง : “ขุนบันลือ” หนังไทยตลกพีเรียด ที่กำกับและนำแสดงโดยพี่ “หม่ำ” เพ็ชรทาย วงษ์คำเหลา ซึ่งการเป็นหนังตลกสิ้นปี ถือว่าเหนื่อยพอสมควรเลย ที่ต้องเข้าโรงฉายแข่งกับหนังฮอลลีวูดและหนังลุ้นรางวัลต่างๆ ที่ทยอยเข้าฉายอย่างหนักหน่วงในช่วงนี้ ซึ่งตัวหนังเองก็มีวิธีการนำเสนอที่น่าสนใจ กับผสมผสานเรื่องราวที่อิงกับเรื่องจริงของพี่หม่ำลงไป ซึ่งตอบโจทย์สำหรับคนดูที่เป็นแฟนพี่หม่ำโดยเฉพาะ เรื่องราวจะอยู่ในช่วง ร.ศ.123 ทำให้ขุนบันลือเอื้อมากๆ ที่จะเป็นหนังตลกอิงประวัติศาสตร์ เพราะอยู่ในช่วงการเปลี่ยนผ่านของสยามในยุคนั้น ทั้งการเลิกทาส การต่อสู้ทางการทูตกับต่างชาติที่มาหาผลประโยชน์ในสยาม หรือแม้กระทั่งการต่อสู้ในวงการราชการ เป็นหนังตลกสายพี่หม่ำของแท้ ที่แฟนคลับพี่หม่ำไม่ควรพลาด 
#ขุนบันลือ #หนังไทย #รีวิวหนัง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https://www.instagram.com/p/BsAn3DznOWX/media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17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17:34:31 </a:t>
                      </a:r>
                      <a:r>
                        <a:rPr kumimoji="0" lang="en-US" sz="1000" b="0" i="0" u="none" strike="noStrike" kern="1200" cap="none" spc="0" normalizeH="0" baseline="0" noProof="0">
                          <a:ln>
                            <a:noFill/>
                          </a:ln>
                          <a:solidFill>
                            <a:prstClr val="black"/>
                          </a:solidFill>
                          <a:effectLst/>
                          <a:uLnTx/>
                          <a:uFillTx/>
                          <a:latin typeface="+mn-lt"/>
                          <a:ea typeface="+mn-ea"/>
                          <a:cs typeface="+mn-cs"/>
                        </a:rPr>
                        <a:t>
 30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พิธีฌาปนกิจ นายอุดม ทรงแสง หรือ “พ่อดม ชวนชื่น” นักแสดงตลกอาวุโส ที่เสียชีวิตในวัย 83 ปี โดยมีครอบครัว ลูกหลาน และดารา นักแสดง เดินทางมาร่วมไว้อาลัยและส่ง 'พ่อดม' ขึ้นสวรรค์จำนวนมาก ณ วัดนวลจันทร์ กรุงเทพฯ
ภาพ วัชรชัย คล้ายพงษ์ #</a:t>
                      </a:r>
                      <a:r>
                        <a:rPr kumimoji="0" lang="en-US" sz="1000" b="0" i="0" u="none" strike="noStrike" kern="1200" cap="none" spc="0" normalizeH="0" baseline="0" noProof="0">
                          <a:ln>
                            <a:noFill/>
                          </a:ln>
                          <a:solidFill>
                            <a:prstClr val="black"/>
                          </a:solidFill>
                          <a:effectLst/>
                          <a:uLnTx/>
                          <a:uFillTx/>
                          <a:latin typeface="+mn-lt"/>
                          <a:ea typeface="+mn-ea"/>
                          <a:cs typeface="+mn-cs"/>
                        </a:rPr>
                        <a:t>ThairathOnlinePhoto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https://www.instagram.com/p/BsAh-wbHmIj/media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866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16:47:52 </a:t>
                      </a:r>
                      <a:r>
                        <a:rPr kumimoji="0" lang="en-US" sz="1000" b="0" i="0" u="none" strike="noStrike" kern="1200" cap="none" spc="0" normalizeH="0" baseline="0" noProof="0">
                          <a:ln>
                            <a:noFill/>
                          </a:ln>
                          <a:solidFill>
                            <a:prstClr val="black"/>
                          </a:solidFill>
                          <a:effectLst/>
                          <a:uLnTx/>
                          <a:uFillTx/>
                          <a:latin typeface="+mn-lt"/>
                          <a:ea typeface="+mn-ea"/>
                          <a:cs typeface="+mn-cs"/>
                        </a:rPr>
                        <a:t>
 30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เผยนาทีเครื่องบินขนาดเล็กตกที่บางพระ เป็นเครื่องที่นักบินพิการชาวแอฟริกาใต้บินรอบโลก ออกจากเชียงรายมาลงที่ชลบุรี ภาพนี้ จนท.สนามบินบันทึกเอาไว้ได้ ขณะที่ลงจอด แต่หัวเครื่องหันผิดทิศก่อนร่วงสู่พื้น 
#</a:t>
                      </a:r>
                      <a:r>
                        <a:rPr kumimoji="0" lang="en-US" sz="1000" b="0" i="0" u="none" strike="noStrike" kern="1200" cap="none" spc="0" normalizeH="0" baseline="0" noProof="0">
                          <a:ln>
                            <a:noFill/>
                          </a:ln>
                          <a:solidFill>
                            <a:prstClr val="black"/>
                          </a:solidFill>
                          <a:effectLst/>
                          <a:uLnTx/>
                          <a:uFillTx/>
                          <a:latin typeface="+mn-lt"/>
                          <a:ea typeface="+mn-ea"/>
                          <a:cs typeface="+mn-cs"/>
                        </a:rPr>
                        <a:t>rip #</a:t>
                      </a:r>
                      <a:r>
                        <a:rPr kumimoji="0" lang="th-TH" sz="1000" b="0" i="0" u="none" strike="noStrike" kern="1200" cap="none" spc="0" normalizeH="0" baseline="0" noProof="0">
                          <a:ln>
                            <a:noFill/>
                          </a:ln>
                          <a:solidFill>
                            <a:prstClr val="black"/>
                          </a:solidFill>
                          <a:effectLst/>
                          <a:uLnTx/>
                          <a:uFillTx/>
                          <a:latin typeface="+mn-lt"/>
                          <a:ea typeface="+mn-ea"/>
                          <a:cs typeface="+mn-cs"/>
                        </a:rPr>
                        <a:t>เครื่องบินตก #เครื่องบินเล็ก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https://www.instagram.com/p/BsAclqeHel8/media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198644"/>
                  </a:ext>
                </a:extLst>
              </a:tr>
            </a:tbl>
          </a:graphicData>
        </a:graphic>
      </p:graphicFrame>
      <p:sp>
        <p:nvSpPr>
          <p:cNvPr id="4" name="Text Placeholder 3">
            <a:extLst>
              <a:ext uri="{FF2B5EF4-FFF2-40B4-BE49-F238E27FC236}">
                <a16:creationId xmlns:a16="http://schemas.microsoft.com/office/drawing/2014/main" id="{3E736332-331B-4576-8287-0BCBBAB18EC6}"/>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066446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A348F-ADDF-465E-B9E2-6F18A7DA036D}"/>
              </a:ext>
            </a:extLst>
          </p:cNvPr>
          <p:cNvSpPr>
            <a:spLocks noGrp="1"/>
          </p:cNvSpPr>
          <p:nvPr>
            <p:ph type="title"/>
          </p:nvPr>
        </p:nvSpPr>
        <p:spPr/>
        <p:txBody>
          <a:bodyPr/>
          <a:lstStyle/>
          <a:p>
            <a:r>
              <a:rPr lang="en-US"/>
              <a:t>Instagram Posts Table | ThaiPBS - 6 of 8</a:t>
            </a:r>
          </a:p>
        </p:txBody>
      </p:sp>
      <p:graphicFrame>
        <p:nvGraphicFramePr>
          <p:cNvPr id="5" name="Table Placeholder 4">
            <a:extLst>
              <a:ext uri="{FF2B5EF4-FFF2-40B4-BE49-F238E27FC236}">
                <a16:creationId xmlns:a16="http://schemas.microsoft.com/office/drawing/2014/main" id="{F804EDA1-669B-4537-AD1A-038F529713A3}"/>
              </a:ext>
            </a:extLst>
          </p:cNvPr>
          <p:cNvGraphicFramePr>
            <a:graphicFrameLocks noGrp="1"/>
          </p:cNvGraphicFramePr>
          <p:nvPr>
            <p:ph type="tbl" sz="quarter" idx="13"/>
            <p:extLst>
              <p:ext uri="{D42A27DB-BD31-4B8C-83A1-F6EECF244321}">
                <p14:modId xmlns:p14="http://schemas.microsoft.com/office/powerpoint/2010/main" val="355843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8929298"/>
                    </a:ext>
                  </a:extLst>
                </a:gridCol>
                <a:gridCol w="987552">
                  <a:extLst>
                    <a:ext uri="{9D8B030D-6E8A-4147-A177-3AD203B41FA5}">
                      <a16:colId xmlns:a16="http://schemas.microsoft.com/office/drawing/2014/main" val="321811589"/>
                    </a:ext>
                  </a:extLst>
                </a:gridCol>
                <a:gridCol w="987552">
                  <a:extLst>
                    <a:ext uri="{9D8B030D-6E8A-4147-A177-3AD203B41FA5}">
                      <a16:colId xmlns:a16="http://schemas.microsoft.com/office/drawing/2014/main" val="800264531"/>
                    </a:ext>
                  </a:extLst>
                </a:gridCol>
                <a:gridCol w="987552">
                  <a:extLst>
                    <a:ext uri="{9D8B030D-6E8A-4147-A177-3AD203B41FA5}">
                      <a16:colId xmlns:a16="http://schemas.microsoft.com/office/drawing/2014/main" val="1760674716"/>
                    </a:ext>
                  </a:extLst>
                </a:gridCol>
                <a:gridCol w="987552">
                  <a:extLst>
                    <a:ext uri="{9D8B030D-6E8A-4147-A177-3AD203B41FA5}">
                      <a16:colId xmlns:a16="http://schemas.microsoft.com/office/drawing/2014/main" val="1514349086"/>
                    </a:ext>
                  </a:extLst>
                </a:gridCol>
                <a:gridCol w="987552">
                  <a:extLst>
                    <a:ext uri="{9D8B030D-6E8A-4147-A177-3AD203B41FA5}">
                      <a16:colId xmlns:a16="http://schemas.microsoft.com/office/drawing/2014/main" val="2444197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793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16:09:01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th-TH" sz="1000" b="0" i="0" u="none" strike="noStrike" kern="1200" cap="none" spc="0" normalizeH="0" baseline="0" noProof="0">
                          <a:ln>
                            <a:noFill/>
                          </a:ln>
                          <a:solidFill>
                            <a:prstClr val="black"/>
                          </a:solidFill>
                          <a:effectLst/>
                          <a:uLnTx/>
                          <a:uFillTx/>
                          <a:latin typeface="+mn-lt"/>
                          <a:ea typeface="+mn-ea"/>
                          <a:cs typeface="+mn-cs"/>
                        </a:rPr>
                        <a:t>สลากกินแบ่งรัฐบาล งวดประจำวันที่ 30 ธันวาคม 2561
รางวัลที่ 1 ได้แก่ 735867
เลขท้าย 2 ตัว 02
รางวัล 3 ตัวท้าย 701,884
รางวัล 3 ตัวหน้า 913,031
ตรวจรางวัลได้ที่ &gt;&gt; </a:t>
                      </a:r>
                      <a:r>
                        <a:rPr kumimoji="0" lang="en-US" sz="1000" b="0" i="0" u="none" strike="noStrike" kern="1200" cap="none" spc="0" normalizeH="0" baseline="0" noProof="0">
                          <a:ln>
                            <a:noFill/>
                          </a:ln>
                          <a:solidFill>
                            <a:prstClr val="black"/>
                          </a:solidFill>
                          <a:effectLst/>
                          <a:uLnTx/>
                          <a:uFillTx/>
                          <a:latin typeface="+mn-lt"/>
                          <a:ea typeface="+mn-ea"/>
                          <a:cs typeface="+mn-cs"/>
                        </a:rPr>
                        <a:t>thairath.co.th/lottery
#</a:t>
                      </a:r>
                      <a:r>
                        <a:rPr kumimoji="0" lang="th-TH" sz="1000" b="0" i="0" u="none" strike="noStrike" kern="1200" cap="none" spc="0" normalizeH="0" baseline="0" noProof="0">
                          <a:ln>
                            <a:noFill/>
                          </a:ln>
                          <a:solidFill>
                            <a:prstClr val="black"/>
                          </a:solidFill>
                          <a:effectLst/>
                          <a:uLnTx/>
                          <a:uFillTx/>
                          <a:latin typeface="+mn-lt"/>
                          <a:ea typeface="+mn-ea"/>
                          <a:cs typeface="+mn-cs"/>
                        </a:rPr>
                        <a:t>ตรวจหวย #หวย #ไทยรัฐทีวี32 #</a:t>
                      </a:r>
                      <a:r>
                        <a:rPr kumimoji="0" lang="en-US" sz="1000" b="0" i="0" u="none" strike="noStrike" kern="1200" cap="none" spc="0" normalizeH="0" baseline="0" noProof="0">
                          <a:ln>
                            <a:noFill/>
                          </a:ln>
                          <a:solidFill>
                            <a:prstClr val="black"/>
                          </a:solidFill>
                          <a:effectLst/>
                          <a:uLnTx/>
                          <a:uFillTx/>
                          <a:latin typeface="+mn-lt"/>
                          <a:ea typeface="+mn-ea"/>
                          <a:cs typeface="+mn-cs"/>
                        </a:rPr>
                        <a:t>ThairathTV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https://www.instagram.com/p/BsAYMkNnl2x/media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620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15:35:07 </a:t>
                      </a:r>
                      <a:r>
                        <a:rPr kumimoji="0" lang="en-US" sz="1000" b="0" i="0" u="none" strike="noStrike" kern="1200" cap="none" spc="0" normalizeH="0" baseline="0" noProof="0">
                          <a:ln>
                            <a:noFill/>
                          </a:ln>
                          <a:solidFill>
                            <a:prstClr val="black"/>
                          </a:solidFill>
                          <a:effectLst/>
                          <a:uLnTx/>
                          <a:uFillTx/>
                          <a:latin typeface="+mn-lt"/>
                          <a:ea typeface="+mn-ea"/>
                          <a:cs typeface="+mn-cs"/>
                        </a:rPr>
                        <a:t>
 30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เครื่องบินเล็กตก ในพื้นที่ จ.ชลบุรี เมื่อเวลาประมาณ 14.30 น. เกิดเหตุเครื่องบินเล็กตก บริเวณพื้นที่มหาวิทยาลัยเทคโนโลยีราชมงคลตะวันออก ต.บางพระ อ.ศรีราชา  เบื้องต้นมีรายงานว่า นักบินเสียชีวิต 1 ราย ล่าสุด พล.ต.ต.นันทชาติ ศุภมงคล ผบก.ภ.จว.ชลบุรี นำกำลังเข้าตรวจสอบที่เกิดเหตุ โดยความคืบหน้าจะรายงานต่อไป
#เครื่องบินเล็ก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https://www.instagram.com/p/BsAUUUvHvo6/media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188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12:29:16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จันทร์นี้พบ </a:t>
                      </a:r>
                      <a:r>
                        <a:rPr kumimoji="0" lang="en-US" sz="1000" b="0" i="0" u="none" strike="noStrike" kern="1200" cap="none" spc="0" normalizeH="0" baseline="0" noProof="0">
                          <a:ln>
                            <a:noFill/>
                          </a:ln>
                          <a:solidFill>
                            <a:prstClr val="black"/>
                          </a:solidFill>
                          <a:effectLst/>
                          <a:uLnTx/>
                          <a:uFillTx/>
                          <a:latin typeface="+mn-lt"/>
                          <a:ea typeface="+mn-ea"/>
                          <a:cs typeface="+mn-cs"/>
                        </a:rPr>
                        <a:t>Thairath Talk Awards </a:t>
                      </a:r>
                      <a:r>
                        <a:rPr kumimoji="0" lang="th-TH" sz="1000" b="0" i="0" u="none" strike="noStrike" kern="1200" cap="none" spc="0" normalizeH="0" baseline="0" noProof="0">
                          <a:ln>
                            <a:noFill/>
                          </a:ln>
                          <a:solidFill>
                            <a:prstClr val="black"/>
                          </a:solidFill>
                          <a:effectLst/>
                          <a:uLnTx/>
                          <a:uFillTx/>
                          <a:latin typeface="+mn-lt"/>
                          <a:ea typeface="+mn-ea"/>
                          <a:cs typeface="+mn-cs"/>
                        </a:rPr>
                        <a:t>สุดยอดแขกรับเชิญปี 2018 โดยทีมงาน ช่วยกันโหวตเฟ้นหา สรุปได้ทั้งหมด 3 รางวัล ไปดูว่า แขกรับเชิญคนไหนคือที่สุดแห่งปี 2018 ของ </a:t>
                      </a:r>
                      <a:r>
                        <a:rPr kumimoji="0" lang="en-US" sz="1000" b="0" i="0" u="none" strike="noStrike" kern="1200" cap="none" spc="0" normalizeH="0" baseline="0" noProof="0">
                          <a:ln>
                            <a:noFill/>
                          </a:ln>
                          <a:solidFill>
                            <a:prstClr val="black"/>
                          </a:solidFill>
                          <a:effectLst/>
                          <a:uLnTx/>
                          <a:uFillTx/>
                          <a:latin typeface="+mn-lt"/>
                          <a:ea typeface="+mn-ea"/>
                          <a:cs typeface="+mn-cs"/>
                        </a:rPr>
                        <a:t>Thairath Talk 
#ThairathTalk #</a:t>
                      </a:r>
                      <a:r>
                        <a:rPr kumimoji="0" lang="th-TH" sz="1000" b="0" i="0" u="none" strike="noStrike" kern="1200" cap="none" spc="0" normalizeH="0" baseline="0" noProof="0">
                          <a:ln>
                            <a:noFill/>
                          </a:ln>
                          <a:solidFill>
                            <a:prstClr val="black"/>
                          </a:solidFill>
                          <a:effectLst/>
                          <a:uLnTx/>
                          <a:uFillTx/>
                          <a:latin typeface="+mn-lt"/>
                          <a:ea typeface="+mn-ea"/>
                          <a:cs typeface="+mn-cs"/>
                        </a:rPr>
                        <a:t>เรื่องน่าขยี้แบบนี้ต้องคุย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interview #ThairathTalkAwards2018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https://www.instagram.com/p/Br__DHDnqOj/media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238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10:11:33 </a:t>
                      </a:r>
                      <a:r>
                        <a:rPr kumimoji="0" lang="en-US" sz="1000" b="0" i="0" u="none" strike="noStrike" kern="1200" cap="none" spc="0" normalizeH="0" baseline="0" noProof="0">
                          <a:ln>
                            <a:noFill/>
                          </a:ln>
                          <a:solidFill>
                            <a:prstClr val="black"/>
                          </a:solidFill>
                          <a:effectLst/>
                          <a:uLnTx/>
                          <a:uFillTx/>
                          <a:latin typeface="+mn-lt"/>
                          <a:ea typeface="+mn-ea"/>
                          <a:cs typeface="+mn-cs"/>
                        </a:rPr>
                        <a:t>
 30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'ปีแห่งการกำเนิด' รวมฮิตร่างทรงปี 2018 สะท้านไปทั้งโลกา #ร่างทรง #2018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https://www.instagram.com/p/Br_vSWaHVGN/media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6789381"/>
                  </a:ext>
                </a:extLst>
              </a:tr>
            </a:tbl>
          </a:graphicData>
        </a:graphic>
      </p:graphicFrame>
      <p:sp>
        <p:nvSpPr>
          <p:cNvPr id="4" name="Text Placeholder 3">
            <a:extLst>
              <a:ext uri="{FF2B5EF4-FFF2-40B4-BE49-F238E27FC236}">
                <a16:creationId xmlns:a16="http://schemas.microsoft.com/office/drawing/2014/main" id="{34C9A670-C6DF-403B-8625-2CE113C8486A}"/>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849028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1545E-C994-4FB7-A09C-53CBC8B7E6FA}"/>
              </a:ext>
            </a:extLst>
          </p:cNvPr>
          <p:cNvSpPr>
            <a:spLocks noGrp="1"/>
          </p:cNvSpPr>
          <p:nvPr>
            <p:ph type="title"/>
          </p:nvPr>
        </p:nvSpPr>
        <p:spPr/>
        <p:txBody>
          <a:bodyPr/>
          <a:lstStyle/>
          <a:p>
            <a:r>
              <a:rPr lang="en-US"/>
              <a:t>Instagram Posts Table | ThaiPBS - 7 of 8</a:t>
            </a:r>
          </a:p>
        </p:txBody>
      </p:sp>
      <p:graphicFrame>
        <p:nvGraphicFramePr>
          <p:cNvPr id="5" name="Table Placeholder 4">
            <a:extLst>
              <a:ext uri="{FF2B5EF4-FFF2-40B4-BE49-F238E27FC236}">
                <a16:creationId xmlns:a16="http://schemas.microsoft.com/office/drawing/2014/main" id="{BDD38EE9-8D21-40F7-812E-93B66D0265E9}"/>
              </a:ext>
            </a:extLst>
          </p:cNvPr>
          <p:cNvGraphicFramePr>
            <a:graphicFrameLocks noGrp="1"/>
          </p:cNvGraphicFramePr>
          <p:nvPr>
            <p:ph type="tbl" sz="quarter" idx="13"/>
            <p:extLst>
              <p:ext uri="{D42A27DB-BD31-4B8C-83A1-F6EECF244321}">
                <p14:modId xmlns:p14="http://schemas.microsoft.com/office/powerpoint/2010/main" val="366920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589155"/>
                    </a:ext>
                  </a:extLst>
                </a:gridCol>
                <a:gridCol w="987552">
                  <a:extLst>
                    <a:ext uri="{9D8B030D-6E8A-4147-A177-3AD203B41FA5}">
                      <a16:colId xmlns:a16="http://schemas.microsoft.com/office/drawing/2014/main" val="3238200657"/>
                    </a:ext>
                  </a:extLst>
                </a:gridCol>
                <a:gridCol w="987552">
                  <a:extLst>
                    <a:ext uri="{9D8B030D-6E8A-4147-A177-3AD203B41FA5}">
                      <a16:colId xmlns:a16="http://schemas.microsoft.com/office/drawing/2014/main" val="4147197300"/>
                    </a:ext>
                  </a:extLst>
                </a:gridCol>
                <a:gridCol w="987552">
                  <a:extLst>
                    <a:ext uri="{9D8B030D-6E8A-4147-A177-3AD203B41FA5}">
                      <a16:colId xmlns:a16="http://schemas.microsoft.com/office/drawing/2014/main" val="2650894015"/>
                    </a:ext>
                  </a:extLst>
                </a:gridCol>
                <a:gridCol w="987552">
                  <a:extLst>
                    <a:ext uri="{9D8B030D-6E8A-4147-A177-3AD203B41FA5}">
                      <a16:colId xmlns:a16="http://schemas.microsoft.com/office/drawing/2014/main" val="3625459769"/>
                    </a:ext>
                  </a:extLst>
                </a:gridCol>
                <a:gridCol w="987552">
                  <a:extLst>
                    <a:ext uri="{9D8B030D-6E8A-4147-A177-3AD203B41FA5}">
                      <a16:colId xmlns:a16="http://schemas.microsoft.com/office/drawing/2014/main" val="34334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560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08:54:12 </a:t>
                      </a:r>
                      <a:r>
                        <a:rPr kumimoji="0" lang="en-US" sz="1000" b="0" i="0" u="none" strike="noStrike" kern="1200" cap="none" spc="0" normalizeH="0" baseline="0" noProof="0">
                          <a:ln>
                            <a:noFill/>
                          </a:ln>
                          <a:solidFill>
                            <a:prstClr val="black"/>
                          </a:solidFill>
                          <a:effectLst/>
                          <a:uLnTx/>
                          <a:uFillTx/>
                          <a:latin typeface="+mn-lt"/>
                          <a:ea typeface="+mn-ea"/>
                          <a:cs typeface="+mn-cs"/>
                        </a:rPr>
                        <a:t>
 30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ไทยตอนบนมีฝนฟ้าคะนองบางพื้นที่ กับมีอากาศหนาวเย็น อุณหภูมิจะลดลง 2-4 องศา เหนือ อีสาน กลาง และตะวันออก มีฝนฟ้าคะนองเกิดขึ้นได้ ส่วนภาคใต้มีฝนเพิ่มขึ้น กับมีฝนตกหนักบางแห่ง ส่วนบริเวณอ่าวไทย มีคลื่นสูง 2-3 เมตร
#พยากรณ์อากาศ 
#</a:t>
                      </a:r>
                      <a:r>
                        <a:rPr kumimoji="0" lang="en-US" sz="1000" b="0" i="0" u="none" strike="noStrike" kern="1200" cap="none" spc="0" normalizeH="0" baseline="0" noProof="0">
                          <a:ln>
                            <a:noFill/>
                          </a:ln>
                          <a:solidFill>
                            <a:prstClr val="black"/>
                          </a:solidFill>
                          <a:effectLst/>
                          <a:uLnTx/>
                          <a:uFillTx/>
                          <a:latin typeface="+mn-lt"/>
                          <a:ea typeface="+mn-ea"/>
                          <a:cs typeface="+mn-cs"/>
                        </a:rPr>
                        <a:t>Weather  #Forecast  #ThairathSKY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https://www.instagram.com/p/Br_mbzsnHM2/media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803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07:30:08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ดวงวันนี้มาแล้วจ้า
ดูดวงไทยรัฐโดยหมอดูชื่อดังรวมไว้ที่นี่&gt;&gt;
</a:t>
                      </a:r>
                      <a:r>
                        <a:rPr kumimoji="0" lang="en-US" sz="1000" b="0" i="0" u="none" strike="noStrike" kern="1200" cap="none" spc="0" normalizeH="0" baseline="0" noProof="0">
                          <a:ln>
                            <a:noFill/>
                          </a:ln>
                          <a:solidFill>
                            <a:prstClr val="black"/>
                          </a:solidFill>
                          <a:effectLst/>
                          <a:uLnTx/>
                          <a:uFillTx/>
                          <a:latin typeface="+mn-lt"/>
                          <a:ea typeface="+mn-ea"/>
                          <a:cs typeface="+mn-cs"/>
                        </a:rPr>
                        <a:t>www.thairath.co.th/horoscope
#horoscope #</a:t>
                      </a:r>
                      <a:r>
                        <a:rPr kumimoji="0" lang="th-TH" sz="1000" b="0" i="0" u="none" strike="noStrike" kern="1200" cap="none" spc="0" normalizeH="0" baseline="0" noProof="0">
                          <a:ln>
                            <a:noFill/>
                          </a:ln>
                          <a:solidFill>
                            <a:prstClr val="black"/>
                          </a:solidFill>
                          <a:effectLst/>
                          <a:uLnTx/>
                          <a:uFillTx/>
                          <a:latin typeface="+mn-lt"/>
                          <a:ea typeface="+mn-ea"/>
                          <a:cs typeface="+mn-cs"/>
                        </a:rPr>
                        <a:t>ดวง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https://www.instagram.com/p/Br_c0GODQDD/media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554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07:00:16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ถ้าชอบคิด ให้คิดชอบ คิดในสิ่งที่ชอบ “ธรรม” - พระอาจารย์นวลจันทร์กิตติปัญโญ
‪#ธรรมะเช้านี้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https://www.instagram.com/p/Br_ZZXXAwVg/media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207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- 2018-12-30 06:30:05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หน้า 1 #นสพ #ไทยรัฐ ฉบับวันที่ 30 ธ.ค. 61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th-TH" sz="1000" b="0" i="0" u="none" strike="noStrike" kern="1200" cap="none" spc="0" normalizeH="0" baseline="0" noProof="0">
                          <a:ln>
                            <a:noFill/>
                          </a:ln>
                          <a:solidFill>
                            <a:prstClr val="black"/>
                          </a:solidFill>
                          <a:effectLst/>
                          <a:uLnTx/>
                          <a:uFillTx/>
                          <a:latin typeface="+mn-lt"/>
                          <a:ea typeface="+mn-ea"/>
                          <a:cs typeface="+mn-cs"/>
                        </a:rPr>
                        <a:t>กกต. พลิ้วยังไม่เคาะจะเลื่อนวันเลือกตั้ง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th-TH" sz="1000" b="0" i="0" u="none" strike="noStrike" kern="1200" cap="none" spc="0" normalizeH="0" baseline="0" noProof="0">
                          <a:ln>
                            <a:noFill/>
                          </a:ln>
                          <a:solidFill>
                            <a:prstClr val="black"/>
                          </a:solidFill>
                          <a:effectLst/>
                          <a:uLnTx/>
                          <a:uFillTx/>
                          <a:latin typeface="+mn-lt"/>
                          <a:ea typeface="+mn-ea"/>
                          <a:cs typeface="+mn-cs"/>
                        </a:rPr>
                        <a:t>ปชช. รอกราบพระบรมสารีริกธาตุ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th-TH" sz="1000" b="0" i="0" u="none" strike="noStrike" kern="1200" cap="none" spc="0" normalizeH="0" baseline="0" noProof="0">
                          <a:ln>
                            <a:noFill/>
                          </a:ln>
                          <a:solidFill>
                            <a:prstClr val="black"/>
                          </a:solidFill>
                          <a:effectLst/>
                          <a:uLnTx/>
                          <a:uFillTx/>
                          <a:latin typeface="+mn-lt"/>
                          <a:ea typeface="+mn-ea"/>
                          <a:cs typeface="+mn-cs"/>
                        </a:rPr>
                        <a:t>ยอดตายพุ่งสังเวย98ศพ
อ่านข่าวทั้งหมดได้ที่ : </a:t>
                      </a:r>
                      <a:r>
                        <a:rPr kumimoji="0" lang="en-US" sz="1000" b="0" i="0" u="none" strike="noStrike" kern="1200" cap="none" spc="0" normalizeH="0" baseline="0" noProof="0">
                          <a:ln>
                            <a:noFill/>
                          </a:ln>
                          <a:solidFill>
                            <a:prstClr val="black"/>
                          </a:solidFill>
                          <a:effectLst/>
                          <a:uLnTx/>
                          <a:uFillTx/>
                          <a:latin typeface="+mn-lt"/>
                          <a:ea typeface="+mn-ea"/>
                          <a:cs typeface="+mn-cs"/>
                        </a:rPr>
                        <a:t>https://www.thairath.co.th
#newspaper #Thairath #</a:t>
                      </a:r>
                      <a:r>
                        <a:rPr kumimoji="0" lang="th-TH" sz="1000" b="0" i="0" u="none" strike="noStrike" kern="1200" cap="none" spc="0" normalizeH="0" baseline="0" noProof="0">
                          <a:ln>
                            <a:noFill/>
                          </a:ln>
                          <a:solidFill>
                            <a:prstClr val="black"/>
                          </a:solidFill>
                          <a:effectLst/>
                          <a:uLnTx/>
                          <a:uFillTx/>
                          <a:latin typeface="+mn-lt"/>
                          <a:ea typeface="+mn-ea"/>
                          <a:cs typeface="+mn-cs"/>
                        </a:rPr>
                        <a:t>ไทยรัฐ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https://www.instagram.com/p/Br_V8RADW5E/media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3351476"/>
                  </a:ext>
                </a:extLst>
              </a:tr>
            </a:tbl>
          </a:graphicData>
        </a:graphic>
      </p:graphicFrame>
      <p:sp>
        <p:nvSpPr>
          <p:cNvPr id="4" name="Text Placeholder 3">
            <a:extLst>
              <a:ext uri="{FF2B5EF4-FFF2-40B4-BE49-F238E27FC236}">
                <a16:creationId xmlns:a16="http://schemas.microsoft.com/office/drawing/2014/main" id="{C7582E02-6E28-459E-B3B0-99117D41C89D}"/>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3444047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D1C67-19B8-42FA-A497-E4ACAE7B5819}"/>
              </a:ext>
            </a:extLst>
          </p:cNvPr>
          <p:cNvSpPr>
            <a:spLocks noGrp="1"/>
          </p:cNvSpPr>
          <p:nvPr>
            <p:ph type="title"/>
          </p:nvPr>
        </p:nvSpPr>
        <p:spPr/>
        <p:txBody>
          <a:bodyPr/>
          <a:lstStyle/>
          <a:p>
            <a:r>
              <a:rPr lang="en-US"/>
              <a:t>Instagram Posts Table | ThaiPBS - 8 of 8</a:t>
            </a:r>
          </a:p>
        </p:txBody>
      </p:sp>
      <p:graphicFrame>
        <p:nvGraphicFramePr>
          <p:cNvPr id="5" name="Table Placeholder 4">
            <a:extLst>
              <a:ext uri="{FF2B5EF4-FFF2-40B4-BE49-F238E27FC236}">
                <a16:creationId xmlns:a16="http://schemas.microsoft.com/office/drawing/2014/main" id="{87DD43A2-937F-4863-A12E-F831066FF5E6}"/>
              </a:ext>
            </a:extLst>
          </p:cNvPr>
          <p:cNvGraphicFramePr>
            <a:graphicFrameLocks noGrp="1"/>
          </p:cNvGraphicFramePr>
          <p:nvPr>
            <p:ph type="tbl" sz="quarter" idx="13"/>
            <p:extLst>
              <p:ext uri="{D42A27DB-BD31-4B8C-83A1-F6EECF244321}">
                <p14:modId xmlns:p14="http://schemas.microsoft.com/office/powerpoint/2010/main" val="1897851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8068923"/>
                    </a:ext>
                  </a:extLst>
                </a:gridCol>
                <a:gridCol w="987552">
                  <a:extLst>
                    <a:ext uri="{9D8B030D-6E8A-4147-A177-3AD203B41FA5}">
                      <a16:colId xmlns:a16="http://schemas.microsoft.com/office/drawing/2014/main" val="1805556540"/>
                    </a:ext>
                  </a:extLst>
                </a:gridCol>
                <a:gridCol w="987552">
                  <a:extLst>
                    <a:ext uri="{9D8B030D-6E8A-4147-A177-3AD203B41FA5}">
                      <a16:colId xmlns:a16="http://schemas.microsoft.com/office/drawing/2014/main" val="2413935675"/>
                    </a:ext>
                  </a:extLst>
                </a:gridCol>
                <a:gridCol w="987552">
                  <a:extLst>
                    <a:ext uri="{9D8B030D-6E8A-4147-A177-3AD203B41FA5}">
                      <a16:colId xmlns:a16="http://schemas.microsoft.com/office/drawing/2014/main" val="1617811647"/>
                    </a:ext>
                  </a:extLst>
                </a:gridCol>
                <a:gridCol w="987552">
                  <a:extLst>
                    <a:ext uri="{9D8B030D-6E8A-4147-A177-3AD203B41FA5}">
                      <a16:colId xmlns:a16="http://schemas.microsoft.com/office/drawing/2014/main" val="3148641349"/>
                    </a:ext>
                  </a:extLst>
                </a:gridCol>
                <a:gridCol w="987552">
                  <a:extLst>
                    <a:ext uri="{9D8B030D-6E8A-4147-A177-3AD203B41FA5}">
                      <a16:colId xmlns:a16="http://schemas.microsoft.com/office/drawing/2014/main" val="406274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350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thairath - 2018-12-29 15:54:03 </a:t>
                      </a:r>
                      <a:r>
                        <a:rPr kumimoji="0" lang="en-US" sz="1000" b="0" i="0" u="none" strike="noStrike" kern="1200" cap="none" spc="0" normalizeH="0" baseline="0" noProof="0">
                          <a:ln>
                            <a:noFill/>
                          </a:ln>
                          <a:solidFill>
                            <a:prstClr val="black"/>
                          </a:solidFill>
                          <a:effectLst/>
                          <a:uLnTx/>
                          <a:uFillTx/>
                          <a:latin typeface="+mn-lt"/>
                          <a:ea typeface="+mn-ea"/>
                          <a:cs typeface="+mn-cs"/>
                        </a:rPr>
                        <a:t>
 29 </a:t>
                      </a:r>
                      <a:r>
                        <a:rPr kumimoji="0" lang="th-TH" sz="1000" b="0" i="0" u="none" strike="noStrike" kern="1200" cap="none" spc="0" normalizeH="0" baseline="0" noProof="0">
                          <a:ln>
                            <a:noFill/>
                          </a:ln>
                          <a:solidFill>
                            <a:prstClr val="black"/>
                          </a:solidFill>
                          <a:effectLst/>
                          <a:uLnTx/>
                          <a:uFillTx/>
                          <a:latin typeface="+mn-lt"/>
                          <a:ea typeface="+mn-ea"/>
                          <a:cs typeface="+mn-cs"/>
                        </a:rPr>
                        <a:t>ธันวาคม : สภ.สระยายโสม จ.สุพรรณบุรี แจ้งข้อหาพ่อแม่ของ “น้องต้าแง” หลบหนีเข้าเมือง ทั้งคู่เข้ารับทราบข้อหาแล้ว เตรียมส่งให้ ตม.สุพรรณบุรี ผลักดันส่งกลับพม่า
#เด็กหายในไร่อ้อย #น้องต้าแง #ไทยรัฐ #</a:t>
                      </a:r>
                      <a:r>
                        <a:rPr kumimoji="0" lang="en-US" sz="1000" b="0" i="0" u="none" strike="noStrike" kern="1200" cap="none" spc="0" normalizeH="0" baseline="0" noProof="0">
                          <a:ln>
                            <a:noFill/>
                          </a:ln>
                          <a:solidFill>
                            <a:prstClr val="black"/>
                          </a:solidFill>
                          <a:effectLst/>
                          <a:uLnTx/>
                          <a:uFillTx/>
                          <a:latin typeface="+mn-lt"/>
                          <a:ea typeface="+mn-ea"/>
                          <a:cs typeface="+mn-cs"/>
                        </a:rPr>
                        <a:t>Thairath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https://www.instagram.com/p/Br9xsDHHvxQ/media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9142462"/>
                  </a:ext>
                </a:extLst>
              </a:tr>
            </a:tbl>
          </a:graphicData>
        </a:graphic>
      </p:graphicFrame>
      <p:sp>
        <p:nvSpPr>
          <p:cNvPr id="4" name="Text Placeholder 3">
            <a:extLst>
              <a:ext uri="{FF2B5EF4-FFF2-40B4-BE49-F238E27FC236}">
                <a16:creationId xmlns:a16="http://schemas.microsoft.com/office/drawing/2014/main" id="{4E558735-38C7-4664-8097-2E884EB1365B}"/>
              </a:ext>
            </a:extLst>
          </p:cNvPr>
          <p:cNvSpPr>
            <a:spLocks noGrp="1"/>
          </p:cNvSpPr>
          <p:nvPr>
            <p:ph type="body" sz="quarter" idx="14"/>
          </p:nvPr>
        </p:nvSpPr>
        <p:spPr/>
        <p:txBody>
          <a:bodyPr/>
          <a:lstStyle/>
          <a:p>
            <a:r>
              <a:rPr lang="en-US"/>
              <a:t>01.12.2018 - 31.12.2018</a:t>
            </a:r>
          </a:p>
        </p:txBody>
      </p:sp>
    </p:spTree>
    <p:extLst>
      <p:ext uri="{BB962C8B-B14F-4D97-AF65-F5344CB8AC3E}">
        <p14:creationId xmlns:p14="http://schemas.microsoft.com/office/powerpoint/2010/main" val="11222236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706</Words>
  <Application>Microsoft Office PowerPoint</Application>
  <PresentationFormat>On-screen Show (4:3)</PresentationFormat>
  <Paragraphs>214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Instagram Posts Table | ThaiPBS - 1 of 8</vt:lpstr>
      <vt:lpstr>Instagram Posts Table | ThaiPBS - 2 of 8</vt:lpstr>
      <vt:lpstr>Instagram Posts Table | ThaiPBS - 3 of 8</vt:lpstr>
      <vt:lpstr>Instagram Posts Table | ThaiPBS - 4 of 8</vt:lpstr>
      <vt:lpstr>Instagram Posts Table | ThaiPBS - 5 of 8</vt:lpstr>
      <vt:lpstr>Instagram Posts Table | ThaiPBS - 6 of 8</vt:lpstr>
      <vt:lpstr>Instagram Posts Table | ThaiPBS - 7 of 8</vt:lpstr>
      <vt:lpstr>Instagram Posts Table | ThaiPBS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ThaiPBS - 1 of 8</dc:title>
  <dc:creator>Frederik Peiniger</dc:creator>
  <cp:lastModifiedBy>Frederik Peiniger</cp:lastModifiedBy>
  <cp:revision>1</cp:revision>
  <dcterms:created xsi:type="dcterms:W3CDTF">2019-01-04T05:21:54Z</dcterms:created>
  <dcterms:modified xsi:type="dcterms:W3CDTF">2019-01-04T05:27:07Z</dcterms:modified>
</cp:coreProperties>
</file>