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5" r:id="rId37"/>
    <p:sldId id="296" r:id="rId38"/>
    <p:sldId id="297" r:id="rId39"/>
    <p:sldId id="299" r:id="rId40"/>
    <p:sldId id="300" r:id="rId41"/>
    <p:sldId id="301" r:id="rId42"/>
    <p:sldId id="303" r:id="rId43"/>
    <p:sldId id="304" r:id="rId44"/>
    <p:sldId id="305" r:id="rId45"/>
    <p:sldId id="307" r:id="rId46"/>
    <p:sldId id="308" r:id="rId47"/>
    <p:sldId id="309"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0">
                  <c:v>86</c:v>
                </c:pt>
                <c:pt idx="1">
                  <c:v>87</c:v>
                </c:pt>
                <c:pt idx="2">
                  <c:v>101</c:v>
                </c:pt>
                <c:pt idx="3">
                  <c:v>88</c:v>
                </c:pt>
                <c:pt idx="4">
                  <c:v>67</c:v>
                </c:pt>
              </c:numCache>
            </c:numRef>
          </c:val>
          <c:smooth val="0"/>
          <c:extLst>
            <c:ext xmlns:c16="http://schemas.microsoft.com/office/drawing/2014/chart" uri="{C3380CC4-5D6E-409C-BE32-E72D297353CC}">
              <c16:uniqueId val="{00000000-0FB7-4845-85FA-6812C9B673DA}"/>
            </c:ext>
          </c:extLst>
        </c:ser>
        <c:dLbls>
          <c:showLegendKey val="0"/>
          <c:showVal val="0"/>
          <c:showCatName val="0"/>
          <c:showSerName val="0"/>
          <c:showPercent val="0"/>
          <c:showBubbleSize val="0"/>
        </c:dLbls>
        <c:smooth val="0"/>
        <c:axId val="389432064"/>
        <c:axId val="389436000"/>
      </c:lineChart>
      <c:dateAx>
        <c:axId val="38943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6000"/>
        <c:crosses val="autoZero"/>
        <c:auto val="1"/>
        <c:lblOffset val="100"/>
        <c:baseTimeUnit val="days"/>
      </c:dateAx>
      <c:valAx>
        <c:axId val="38943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0">
                  <c:v>1227</c:v>
                </c:pt>
                <c:pt idx="1">
                  <c:v>739</c:v>
                </c:pt>
                <c:pt idx="2">
                  <c:v>917</c:v>
                </c:pt>
                <c:pt idx="3">
                  <c:v>632</c:v>
                </c:pt>
                <c:pt idx="4">
                  <c:v>501</c:v>
                </c:pt>
              </c:numCache>
            </c:numRef>
          </c:val>
          <c:smooth val="0"/>
          <c:extLst>
            <c:ext xmlns:c16="http://schemas.microsoft.com/office/drawing/2014/chart" uri="{C3380CC4-5D6E-409C-BE32-E72D297353CC}">
              <c16:uniqueId val="{00000000-0FFB-4D11-BE90-F2ECD529D6B5}"/>
            </c:ext>
          </c:extLst>
        </c:ser>
        <c:dLbls>
          <c:showLegendKey val="0"/>
          <c:showVal val="0"/>
          <c:showCatName val="0"/>
          <c:showSerName val="0"/>
          <c:showPercent val="0"/>
          <c:showBubbleSize val="0"/>
        </c:dLbls>
        <c:smooth val="0"/>
        <c:axId val="394559400"/>
        <c:axId val="394559728"/>
      </c:lineChart>
      <c:dateAx>
        <c:axId val="394559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59728"/>
        <c:crosses val="autoZero"/>
        <c:auto val="1"/>
        <c:lblOffset val="100"/>
        <c:baseTimeUnit val="days"/>
      </c:dateAx>
      <c:valAx>
        <c:axId val="39455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5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0">
                  <c:v>14</c:v>
                </c:pt>
                <c:pt idx="1">
                  <c:v>8</c:v>
                </c:pt>
                <c:pt idx="2">
                  <c:v>9</c:v>
                </c:pt>
                <c:pt idx="3">
                  <c:v>7</c:v>
                </c:pt>
                <c:pt idx="4">
                  <c:v>7</c:v>
                </c:pt>
              </c:numCache>
            </c:numRef>
          </c:val>
          <c:smooth val="0"/>
          <c:extLst>
            <c:ext xmlns:c16="http://schemas.microsoft.com/office/drawing/2014/chart" uri="{C3380CC4-5D6E-409C-BE32-E72D297353CC}">
              <c16:uniqueId val="{00000000-57DD-4FBD-909F-ABB0B25FB7F9}"/>
            </c:ext>
          </c:extLst>
        </c:ser>
        <c:dLbls>
          <c:showLegendKey val="0"/>
          <c:showVal val="0"/>
          <c:showCatName val="0"/>
          <c:showSerName val="0"/>
          <c:showPercent val="0"/>
          <c:showBubbleSize val="0"/>
        </c:dLbls>
        <c:smooth val="0"/>
        <c:axId val="335216216"/>
        <c:axId val="335218512"/>
      </c:lineChart>
      <c:dateAx>
        <c:axId val="335216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18512"/>
        <c:crosses val="autoZero"/>
        <c:auto val="1"/>
        <c:lblOffset val="100"/>
        <c:baseTimeUnit val="days"/>
      </c:dateAx>
      <c:valAx>
        <c:axId val="33521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1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0">
                  <c:v>38</c:v>
                </c:pt>
                <c:pt idx="1">
                  <c:v>29</c:v>
                </c:pt>
                <c:pt idx="2">
                  <c:v>28</c:v>
                </c:pt>
                <c:pt idx="3">
                  <c:v>28</c:v>
                </c:pt>
                <c:pt idx="4">
                  <c:v>28</c:v>
                </c:pt>
              </c:numCache>
            </c:numRef>
          </c:val>
          <c:smooth val="0"/>
          <c:extLst>
            <c:ext xmlns:c16="http://schemas.microsoft.com/office/drawing/2014/chart" uri="{C3380CC4-5D6E-409C-BE32-E72D297353CC}">
              <c16:uniqueId val="{00000000-8EFC-4CAB-93DB-34DCD7C8BE5A}"/>
            </c:ext>
          </c:extLst>
        </c:ser>
        <c:dLbls>
          <c:showLegendKey val="0"/>
          <c:showVal val="0"/>
          <c:showCatName val="0"/>
          <c:showSerName val="0"/>
          <c:showPercent val="0"/>
          <c:showBubbleSize val="0"/>
        </c:dLbls>
        <c:smooth val="0"/>
        <c:axId val="396469568"/>
        <c:axId val="396476784"/>
      </c:lineChart>
      <c:dateAx>
        <c:axId val="396469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76784"/>
        <c:crosses val="autoZero"/>
        <c:auto val="1"/>
        <c:lblOffset val="100"/>
        <c:baseTimeUnit val="days"/>
      </c:dateAx>
      <c:valAx>
        <c:axId val="39647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6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0">
                  <c:v>60</c:v>
                </c:pt>
                <c:pt idx="1">
                  <c:v>42</c:v>
                </c:pt>
                <c:pt idx="2">
                  <c:v>41</c:v>
                </c:pt>
                <c:pt idx="3">
                  <c:v>38</c:v>
                </c:pt>
                <c:pt idx="4">
                  <c:v>39</c:v>
                </c:pt>
              </c:numCache>
            </c:numRef>
          </c:val>
          <c:smooth val="0"/>
          <c:extLst>
            <c:ext xmlns:c16="http://schemas.microsoft.com/office/drawing/2014/chart" uri="{C3380CC4-5D6E-409C-BE32-E72D297353CC}">
              <c16:uniqueId val="{00000000-4717-480D-9E95-024E9615EF46}"/>
            </c:ext>
          </c:extLst>
        </c:ser>
        <c:dLbls>
          <c:showLegendKey val="0"/>
          <c:showVal val="0"/>
          <c:showCatName val="0"/>
          <c:showSerName val="0"/>
          <c:showPercent val="0"/>
          <c:showBubbleSize val="0"/>
        </c:dLbls>
        <c:smooth val="0"/>
        <c:axId val="397619280"/>
        <c:axId val="397616984"/>
      </c:lineChart>
      <c:dateAx>
        <c:axId val="39761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6984"/>
        <c:crosses val="autoZero"/>
        <c:auto val="1"/>
        <c:lblOffset val="100"/>
        <c:baseTimeUnit val="days"/>
      </c:dateAx>
      <c:valAx>
        <c:axId val="39761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شامل نيوز 🇰🇼 liferdefempire</c:v>
                </c:pt>
              </c:strCache>
            </c:strRef>
          </c:cat>
          <c:val>
            <c:numRef>
              <c:f>Sheet1!$B$2</c:f>
              <c:numCache>
                <c:formatCode>General</c:formatCode>
                <c:ptCount val="1"/>
                <c:pt idx="0">
                  <c:v>3148</c:v>
                </c:pt>
              </c:numCache>
            </c:numRef>
          </c:val>
          <c:extLst>
            <c:ext xmlns:c16="http://schemas.microsoft.com/office/drawing/2014/chart" uri="{C3380CC4-5D6E-409C-BE32-E72D297353CC}">
              <c16:uniqueId val="{00000000-3995-46CD-8B9B-D2DFFE84DBD3}"/>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شامل نيوز 🇰🇼 liferdefempire</c:v>
                </c:pt>
              </c:strCache>
            </c:strRef>
          </c:cat>
          <c:val>
            <c:numRef>
              <c:f>Sheet1!$C$2</c:f>
              <c:numCache>
                <c:formatCode>General</c:formatCode>
                <c:ptCount val="1"/>
                <c:pt idx="0">
                  <c:v>11148</c:v>
                </c:pt>
              </c:numCache>
            </c:numRef>
          </c:val>
          <c:extLst>
            <c:ext xmlns:c16="http://schemas.microsoft.com/office/drawing/2014/chart" uri="{C3380CC4-5D6E-409C-BE32-E72D297353CC}">
              <c16:uniqueId val="{00000001-3995-46CD-8B9B-D2DFFE84DBD3}"/>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شامل نيوز 🇰🇼 liferdefempire</c:v>
                </c:pt>
              </c:strCache>
            </c:strRef>
          </c:cat>
          <c:val>
            <c:numRef>
              <c:f>Sheet1!$D$2</c:f>
              <c:numCache>
                <c:formatCode>General</c:formatCode>
                <c:ptCount val="1"/>
                <c:pt idx="0">
                  <c:v>1450</c:v>
                </c:pt>
              </c:numCache>
            </c:numRef>
          </c:val>
          <c:extLst>
            <c:ext xmlns:c16="http://schemas.microsoft.com/office/drawing/2014/chart" uri="{C3380CC4-5D6E-409C-BE32-E72D297353CC}">
              <c16:uniqueId val="{00000002-3995-46CD-8B9B-D2DFFE84DBD3}"/>
            </c:ext>
          </c:extLst>
        </c:ser>
        <c:dLbls>
          <c:showLegendKey val="0"/>
          <c:showVal val="0"/>
          <c:showCatName val="0"/>
          <c:showSerName val="0"/>
          <c:showPercent val="0"/>
          <c:showBubbleSize val="0"/>
        </c:dLbls>
        <c:gapWidth val="150"/>
        <c:overlap val="100"/>
        <c:axId val="397615672"/>
        <c:axId val="397621576"/>
      </c:barChart>
      <c:catAx>
        <c:axId val="39761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21576"/>
        <c:crosses val="autoZero"/>
        <c:auto val="1"/>
        <c:lblAlgn val="ctr"/>
        <c:lblOffset val="100"/>
        <c:noMultiLvlLbl val="0"/>
      </c:catAx>
      <c:valAx>
        <c:axId val="397621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شامل نيوز 🇰🇼 liferdefempire</c:v>
                </c:pt>
              </c:strCache>
            </c:strRef>
          </c:tx>
          <c:spPr>
            <a:solidFill>
              <a:schemeClr val="accent1"/>
            </a:solidFill>
            <a:ln>
              <a:noFill/>
            </a:ln>
            <a:effectLst/>
          </c:spPr>
          <c:invertIfNegative val="0"/>
          <c:cat>
            <c:strRef>
              <c:f>Sheet1!$A$2:$A$5</c:f>
              <c:strCache>
                <c:ptCount val="4"/>
                <c:pt idx="0">
                  <c:v>Link</c:v>
                </c:pt>
                <c:pt idx="1">
                  <c:v>Photo</c:v>
                </c:pt>
                <c:pt idx="2">
                  <c:v>Text</c:v>
                </c:pt>
                <c:pt idx="3">
                  <c:v>Video</c:v>
                </c:pt>
              </c:strCache>
            </c:strRef>
          </c:cat>
          <c:val>
            <c:numRef>
              <c:f>Sheet1!$B$2:$B$5</c:f>
              <c:numCache>
                <c:formatCode>General</c:formatCode>
                <c:ptCount val="4"/>
                <c:pt idx="0">
                  <c:v>1.0516463524035599E-3</c:v>
                </c:pt>
                <c:pt idx="1">
                  <c:v>1.7133344897751199E-3</c:v>
                </c:pt>
                <c:pt idx="2">
                  <c:v>0.356843849355025</c:v>
                </c:pt>
                <c:pt idx="3">
                  <c:v>5.7532532245152899E-3</c:v>
                </c:pt>
              </c:numCache>
            </c:numRef>
          </c:val>
          <c:extLst>
            <c:ext xmlns:c16="http://schemas.microsoft.com/office/drawing/2014/chart" uri="{C3380CC4-5D6E-409C-BE32-E72D297353CC}">
              <c16:uniqueId val="{00000000-5DAA-4C5B-A92A-4635323ED1EA}"/>
            </c:ext>
          </c:extLst>
        </c:ser>
        <c:dLbls>
          <c:showLegendKey val="0"/>
          <c:showVal val="0"/>
          <c:showCatName val="0"/>
          <c:showSerName val="0"/>
          <c:showPercent val="0"/>
          <c:showBubbleSize val="0"/>
        </c:dLbls>
        <c:gapWidth val="219"/>
        <c:overlap val="-27"/>
        <c:axId val="397624528"/>
        <c:axId val="397623872"/>
      </c:barChart>
      <c:catAx>
        <c:axId val="39762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23872"/>
        <c:crosses val="autoZero"/>
        <c:auto val="1"/>
        <c:lblAlgn val="ctr"/>
        <c:lblOffset val="100"/>
        <c:noMultiLvlLbl val="0"/>
      </c:catAx>
      <c:valAx>
        <c:axId val="39762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2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شامل نيوز 🇰🇼 liferdefempire</c:v>
                </c:pt>
              </c:strCache>
            </c:strRef>
          </c:cat>
          <c:val>
            <c:numRef>
              <c:f>Sheet1!$B$2</c:f>
              <c:numCache>
                <c:formatCode>General</c:formatCode>
                <c:ptCount val="1"/>
                <c:pt idx="0">
                  <c:v>3</c:v>
                </c:pt>
              </c:numCache>
            </c:numRef>
          </c:val>
          <c:extLst>
            <c:ext xmlns:c16="http://schemas.microsoft.com/office/drawing/2014/chart" uri="{C3380CC4-5D6E-409C-BE32-E72D297353CC}">
              <c16:uniqueId val="{00000000-BC96-4829-A792-CD1B5FA2FA3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شامل نيوز 🇰🇼 liferdefempire</c:v>
                </c:pt>
              </c:strCache>
            </c:strRef>
          </c:cat>
          <c:val>
            <c:numRef>
              <c:f>Sheet1!$C$2</c:f>
              <c:numCache>
                <c:formatCode>General</c:formatCode>
                <c:ptCount val="1"/>
                <c:pt idx="0">
                  <c:v>396</c:v>
                </c:pt>
              </c:numCache>
            </c:numRef>
          </c:val>
          <c:extLst>
            <c:ext xmlns:c16="http://schemas.microsoft.com/office/drawing/2014/chart" uri="{C3380CC4-5D6E-409C-BE32-E72D297353CC}">
              <c16:uniqueId val="{00000001-BC96-4829-A792-CD1B5FA2FA36}"/>
            </c:ext>
          </c:extLst>
        </c:ser>
        <c:ser>
          <c:idx val="2"/>
          <c:order val="2"/>
          <c:tx>
            <c:strRef>
              <c:f>Sheet1!$D$1</c:f>
              <c:strCache>
                <c:ptCount val="1"/>
                <c:pt idx="0">
                  <c:v>Text</c:v>
                </c:pt>
              </c:strCache>
            </c:strRef>
          </c:tx>
          <c:spPr>
            <a:solidFill>
              <a:schemeClr val="accent3"/>
            </a:solidFill>
            <a:ln>
              <a:noFill/>
            </a:ln>
            <a:effectLst/>
          </c:spPr>
          <c:invertIfNegative val="0"/>
          <c:cat>
            <c:strRef>
              <c:f>Sheet1!$A$2</c:f>
              <c:strCache>
                <c:ptCount val="1"/>
                <c:pt idx="0">
                  <c:v>شامل نيوز 🇰🇼 liferdefempire</c:v>
                </c:pt>
              </c:strCache>
            </c:strRef>
          </c:cat>
          <c:val>
            <c:numRef>
              <c:f>Sheet1!$D$2</c:f>
              <c:numCache>
                <c:formatCode>General</c:formatCode>
                <c:ptCount val="1"/>
                <c:pt idx="0">
                  <c:v>6</c:v>
                </c:pt>
              </c:numCache>
            </c:numRef>
          </c:val>
          <c:extLst>
            <c:ext xmlns:c16="http://schemas.microsoft.com/office/drawing/2014/chart" uri="{C3380CC4-5D6E-409C-BE32-E72D297353CC}">
              <c16:uniqueId val="{00000002-BC96-4829-A792-CD1B5FA2FA3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شامل نيوز 🇰🇼 liferdefempire</c:v>
                </c:pt>
              </c:strCache>
            </c:strRef>
          </c:cat>
          <c:val>
            <c:numRef>
              <c:f>Sheet1!$E$2</c:f>
              <c:numCache>
                <c:formatCode>General</c:formatCode>
                <c:ptCount val="1"/>
                <c:pt idx="0">
                  <c:v>30</c:v>
                </c:pt>
              </c:numCache>
            </c:numRef>
          </c:val>
          <c:extLst>
            <c:ext xmlns:c16="http://schemas.microsoft.com/office/drawing/2014/chart" uri="{C3380CC4-5D6E-409C-BE32-E72D297353CC}">
              <c16:uniqueId val="{00000003-BC96-4829-A792-CD1B5FA2FA36}"/>
            </c:ext>
          </c:extLst>
        </c:ser>
        <c:dLbls>
          <c:showLegendKey val="0"/>
          <c:showVal val="0"/>
          <c:showCatName val="0"/>
          <c:showSerName val="0"/>
          <c:showPercent val="0"/>
          <c:showBubbleSize val="0"/>
        </c:dLbls>
        <c:gapWidth val="150"/>
        <c:overlap val="100"/>
        <c:axId val="397626824"/>
        <c:axId val="397622560"/>
      </c:barChart>
      <c:catAx>
        <c:axId val="39762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22560"/>
        <c:crosses val="autoZero"/>
        <c:auto val="1"/>
        <c:lblAlgn val="ctr"/>
        <c:lblOffset val="100"/>
        <c:noMultiLvlLbl val="0"/>
      </c:catAx>
      <c:valAx>
        <c:axId val="397622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2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1">
                  <c:v>-7</c:v>
                </c:pt>
                <c:pt idx="2">
                  <c:v>-158</c:v>
                </c:pt>
                <c:pt idx="3">
                  <c:v>-24</c:v>
                </c:pt>
                <c:pt idx="4">
                  <c:v>46</c:v>
                </c:pt>
              </c:numCache>
            </c:numRef>
          </c:val>
          <c:smooth val="0"/>
          <c:extLst>
            <c:ext xmlns:c16="http://schemas.microsoft.com/office/drawing/2014/chart" uri="{C3380CC4-5D6E-409C-BE32-E72D297353CC}">
              <c16:uniqueId val="{00000000-9448-45D1-8266-C56F2731AD9B}"/>
            </c:ext>
          </c:extLst>
        </c:ser>
        <c:dLbls>
          <c:showLegendKey val="0"/>
          <c:showVal val="0"/>
          <c:showCatName val="0"/>
          <c:showSerName val="0"/>
          <c:showPercent val="0"/>
          <c:showBubbleSize val="0"/>
        </c:dLbls>
        <c:smooth val="0"/>
        <c:axId val="396475800"/>
        <c:axId val="396474488"/>
      </c:lineChart>
      <c:dateAx>
        <c:axId val="39647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74488"/>
        <c:crosses val="autoZero"/>
        <c:auto val="1"/>
        <c:lblOffset val="100"/>
        <c:baseTimeUnit val="days"/>
      </c:dateAx>
      <c:valAx>
        <c:axId val="39647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7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0">
                  <c:v>801</c:v>
                </c:pt>
                <c:pt idx="1">
                  <c:v>480</c:v>
                </c:pt>
                <c:pt idx="2">
                  <c:v>513</c:v>
                </c:pt>
                <c:pt idx="3">
                  <c:v>412</c:v>
                </c:pt>
                <c:pt idx="4">
                  <c:v>639</c:v>
                </c:pt>
              </c:numCache>
            </c:numRef>
          </c:val>
          <c:smooth val="0"/>
          <c:extLst>
            <c:ext xmlns:c16="http://schemas.microsoft.com/office/drawing/2014/chart" uri="{C3380CC4-5D6E-409C-BE32-E72D297353CC}">
              <c16:uniqueId val="{00000000-9AB2-4E68-9254-4AFED076A4A8}"/>
            </c:ext>
          </c:extLst>
        </c:ser>
        <c:dLbls>
          <c:showLegendKey val="0"/>
          <c:showVal val="0"/>
          <c:showCatName val="0"/>
          <c:showSerName val="0"/>
          <c:showPercent val="0"/>
          <c:showBubbleSize val="0"/>
        </c:dLbls>
        <c:smooth val="0"/>
        <c:axId val="335214576"/>
        <c:axId val="335213264"/>
      </c:lineChart>
      <c:dateAx>
        <c:axId val="33521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13264"/>
        <c:crosses val="autoZero"/>
        <c:auto val="1"/>
        <c:lblOffset val="100"/>
        <c:baseTimeUnit val="days"/>
      </c:dateAx>
      <c:valAx>
        <c:axId val="33521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1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شامل نيوز 🇰🇼 liferdefempire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235</c:v>
                </c:pt>
                <c:pt idx="1">
                  <c:v>370</c:v>
                </c:pt>
                <c:pt idx="2">
                  <c:v>388</c:v>
                </c:pt>
                <c:pt idx="3">
                  <c:v>403</c:v>
                </c:pt>
                <c:pt idx="4">
                  <c:v>357</c:v>
                </c:pt>
                <c:pt idx="5">
                  <c:v>267</c:v>
                </c:pt>
                <c:pt idx="6">
                  <c:v>238</c:v>
                </c:pt>
              </c:numCache>
            </c:numRef>
          </c:val>
          <c:extLst>
            <c:ext xmlns:c16="http://schemas.microsoft.com/office/drawing/2014/chart" uri="{C3380CC4-5D6E-409C-BE32-E72D297353CC}">
              <c16:uniqueId val="{00000000-0B05-47AF-A677-4E2B42CBBD6E}"/>
            </c:ext>
          </c:extLst>
        </c:ser>
        <c:dLbls>
          <c:showLegendKey val="0"/>
          <c:showVal val="0"/>
          <c:showCatName val="0"/>
          <c:showSerName val="0"/>
          <c:showPercent val="0"/>
          <c:showBubbleSize val="0"/>
        </c:dLbls>
        <c:gapWidth val="219"/>
        <c:overlap val="-27"/>
        <c:axId val="335216544"/>
        <c:axId val="71321688"/>
      </c:barChart>
      <c:catAx>
        <c:axId val="33521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321688"/>
        <c:crosses val="autoZero"/>
        <c:auto val="1"/>
        <c:lblAlgn val="ctr"/>
        <c:lblOffset val="100"/>
        <c:noMultiLvlLbl val="0"/>
      </c:catAx>
      <c:valAx>
        <c:axId val="7132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1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شامل نيوز 🇰🇼 liferdefempire</c:v>
                </c:pt>
              </c:strCache>
            </c:strRef>
          </c:cat>
          <c:val>
            <c:numRef>
              <c:f>Sheet1!$B$2</c:f>
              <c:numCache>
                <c:formatCode>General</c:formatCode>
                <c:ptCount val="1"/>
                <c:pt idx="0">
                  <c:v>0</c:v>
                </c:pt>
              </c:numCache>
            </c:numRef>
          </c:val>
          <c:extLst>
            <c:ext xmlns:c16="http://schemas.microsoft.com/office/drawing/2014/chart" uri="{C3380CC4-5D6E-409C-BE32-E72D297353CC}">
              <c16:uniqueId val="{00000000-AD4B-4337-8CE2-78EFC9E6564E}"/>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شامل نيوز 🇰🇼 liferdefempire</c:v>
                </c:pt>
              </c:strCache>
            </c:strRef>
          </c:cat>
          <c:val>
            <c:numRef>
              <c:f>Sheet1!$C$2</c:f>
              <c:numCache>
                <c:formatCode>General</c:formatCode>
                <c:ptCount val="1"/>
                <c:pt idx="0">
                  <c:v>0</c:v>
                </c:pt>
              </c:numCache>
            </c:numRef>
          </c:val>
          <c:extLst>
            <c:ext xmlns:c16="http://schemas.microsoft.com/office/drawing/2014/chart" uri="{C3380CC4-5D6E-409C-BE32-E72D297353CC}">
              <c16:uniqueId val="{00000001-AD4B-4337-8CE2-78EFC9E6564E}"/>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شامل نيوز 🇰🇼 liferdefempire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AD4B-4337-8CE2-78EFC9E6564E}"/>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شامل نيوز 🇰🇼 liferdefempire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AD4B-4337-8CE2-78EFC9E6564E}"/>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شامل نيوز 🇰🇼 liferdefempire</c:v>
                </c:pt>
              </c:strCache>
            </c:strRef>
          </c:cat>
          <c:val>
            <c:numRef>
              <c:f>Sheet1!$F$2</c:f>
              <c:numCache>
                <c:formatCode>General</c:formatCode>
                <c:ptCount val="1"/>
                <c:pt idx="0">
                  <c:v>70</c:v>
                </c:pt>
              </c:numCache>
            </c:numRef>
          </c:val>
          <c:extLst>
            <c:ext xmlns:c16="http://schemas.microsoft.com/office/drawing/2014/chart" uri="{C3380CC4-5D6E-409C-BE32-E72D297353CC}">
              <c16:uniqueId val="{00000004-AD4B-4337-8CE2-78EFC9E6564E}"/>
            </c:ext>
          </c:extLst>
        </c:ser>
        <c:dLbls>
          <c:showLegendKey val="0"/>
          <c:showVal val="0"/>
          <c:showCatName val="0"/>
          <c:showSerName val="0"/>
          <c:showPercent val="0"/>
          <c:showBubbleSize val="0"/>
        </c:dLbls>
        <c:gapWidth val="150"/>
        <c:overlap val="100"/>
        <c:axId val="508799152"/>
        <c:axId val="508799808"/>
      </c:barChart>
      <c:catAx>
        <c:axId val="50879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99808"/>
        <c:crosses val="autoZero"/>
        <c:auto val="1"/>
        <c:lblAlgn val="ctr"/>
        <c:lblOffset val="100"/>
        <c:noMultiLvlLbl val="0"/>
      </c:catAx>
      <c:valAx>
        <c:axId val="508799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9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شامل نيوز 🇰🇼 liferdefempire</c:v>
                </c:pt>
              </c:strCache>
            </c:strRef>
          </c:tx>
          <c:spPr>
            <a:ln w="28575" cap="rnd">
              <a:solidFill>
                <a:schemeClr val="accent1"/>
              </a:solidFill>
              <a:round/>
            </a:ln>
            <a:effectLst/>
          </c:spPr>
          <c:marker>
            <c:symbol val="none"/>
          </c:marker>
          <c:cat>
            <c:numRef>
              <c:f>Sheet1!$A$2:$A$6</c:f>
              <c:numCache>
                <c:formatCode>m/d/yyyy</c:formatCode>
                <c:ptCount val="5"/>
                <c:pt idx="0">
                  <c:v>44375</c:v>
                </c:pt>
                <c:pt idx="1">
                  <c:v>44382</c:v>
                </c:pt>
                <c:pt idx="2">
                  <c:v>44389</c:v>
                </c:pt>
                <c:pt idx="3">
                  <c:v>44396</c:v>
                </c:pt>
                <c:pt idx="4">
                  <c:v>44403</c:v>
                </c:pt>
              </c:numCache>
            </c:numRef>
          </c:cat>
          <c:val>
            <c:numRef>
              <c:f>Sheet1!$B$2:$B$6</c:f>
              <c:numCache>
                <c:formatCode>General</c:formatCode>
                <c:ptCount val="5"/>
                <c:pt idx="0">
                  <c:v>0</c:v>
                </c:pt>
                <c:pt idx="1">
                  <c:v>1</c:v>
                </c:pt>
                <c:pt idx="2">
                  <c:v>0</c:v>
                </c:pt>
                <c:pt idx="3">
                  <c:v>0</c:v>
                </c:pt>
                <c:pt idx="4">
                  <c:v>0</c:v>
                </c:pt>
              </c:numCache>
            </c:numRef>
          </c:val>
          <c:smooth val="0"/>
          <c:extLst>
            <c:ext xmlns:c16="http://schemas.microsoft.com/office/drawing/2014/chart" uri="{C3380CC4-5D6E-409C-BE32-E72D297353CC}">
              <c16:uniqueId val="{00000000-5D56-450F-877A-88C82C7E2D6A}"/>
            </c:ext>
          </c:extLst>
        </c:ser>
        <c:dLbls>
          <c:showLegendKey val="0"/>
          <c:showVal val="0"/>
          <c:showCatName val="0"/>
          <c:showSerName val="0"/>
          <c:showPercent val="0"/>
          <c:showBubbleSize val="0"/>
        </c:dLbls>
        <c:smooth val="0"/>
        <c:axId val="508806368"/>
        <c:axId val="508805384"/>
      </c:lineChart>
      <c:dateAx>
        <c:axId val="50880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05384"/>
        <c:crosses val="autoZero"/>
        <c:auto val="1"/>
        <c:lblOffset val="100"/>
        <c:baseTimeUnit val="days"/>
      </c:dateAx>
      <c:valAx>
        <c:axId val="50880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0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7EAEF-EAB0-4FC6-AAC1-E964A58AF424}"/>
              </a:ext>
            </a:extLst>
          </p:cNvPr>
          <p:cNvSpPr>
            <a:spLocks noGrp="1"/>
          </p:cNvSpPr>
          <p:nvPr>
            <p:ph type="ctrTitle"/>
          </p:nvPr>
        </p:nvSpPr>
        <p:spPr/>
        <p:txBody>
          <a:bodyPr/>
          <a:lstStyle/>
          <a:p>
            <a:r>
              <a:rPr lang="en-US"/>
              <a:t>Single Twitter Account Analysis</a:t>
            </a:r>
          </a:p>
        </p:txBody>
      </p:sp>
      <p:sp>
        <p:nvSpPr>
          <p:cNvPr id="3" name="Subtitle 2">
            <a:extLst>
              <a:ext uri="{FF2B5EF4-FFF2-40B4-BE49-F238E27FC236}">
                <a16:creationId xmlns:a16="http://schemas.microsoft.com/office/drawing/2014/main" id="{033FBE01-26E3-4C39-B716-50E73B50FC21}"/>
              </a:ext>
            </a:extLst>
          </p:cNvPr>
          <p:cNvSpPr>
            <a:spLocks noGrp="1"/>
          </p:cNvSpPr>
          <p:nvPr>
            <p:ph type="subTitle" idx="1"/>
          </p:nvPr>
        </p:nvSpPr>
        <p:spPr/>
        <p:txBody>
          <a:bodyPr/>
          <a:lstStyle/>
          <a:p>
            <a:r>
              <a:rPr lang="en-US"/>
              <a:t>Information Age for I.T. Consultations</a:t>
            </a:r>
          </a:p>
        </p:txBody>
      </p:sp>
    </p:spTree>
    <p:extLst>
      <p:ext uri="{BB962C8B-B14F-4D97-AF65-F5344CB8AC3E}">
        <p14:creationId xmlns:p14="http://schemas.microsoft.com/office/powerpoint/2010/main" val="1023364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84D5-4D2B-40A8-8935-AC27BB50D974}"/>
              </a:ext>
            </a:extLst>
          </p:cNvPr>
          <p:cNvSpPr>
            <a:spLocks noGrp="1"/>
          </p:cNvSpPr>
          <p:nvPr>
            <p:ph type="title"/>
          </p:nvPr>
        </p:nvSpPr>
        <p:spPr/>
        <p:txBody>
          <a:bodyPr/>
          <a:lstStyle/>
          <a:p>
            <a:r>
              <a:rPr lang="en-US"/>
              <a:t>Twitter Key Twitter Metrics Table  | </a:t>
            </a:r>
            <a:r>
              <a:rPr lang="ar-AE"/>
              <a:t>شامل نيوز </a:t>
            </a:r>
            <a:r>
              <a:rPr lang="en-US"/>
              <a:t>🇰🇼 liferdefempire</a:t>
            </a:r>
          </a:p>
        </p:txBody>
      </p:sp>
      <p:graphicFrame>
        <p:nvGraphicFramePr>
          <p:cNvPr id="5" name="Table Placeholder 4">
            <a:extLst>
              <a:ext uri="{FF2B5EF4-FFF2-40B4-BE49-F238E27FC236}">
                <a16:creationId xmlns:a16="http://schemas.microsoft.com/office/drawing/2014/main" id="{7493E5B6-F2AA-4851-A155-5C69EC2F4C6E}"/>
              </a:ext>
            </a:extLst>
          </p:cNvPr>
          <p:cNvGraphicFramePr>
            <a:graphicFrameLocks noGrp="1"/>
          </p:cNvGraphicFramePr>
          <p:nvPr>
            <p:ph type="tbl" sz="quarter" idx="13"/>
            <p:extLst>
              <p:ext uri="{D42A27DB-BD31-4B8C-83A1-F6EECF244321}">
                <p14:modId xmlns:p14="http://schemas.microsoft.com/office/powerpoint/2010/main" val="135648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29918056"/>
                    </a:ext>
                  </a:extLst>
                </a:gridCol>
                <a:gridCol w="658368">
                  <a:extLst>
                    <a:ext uri="{9D8B030D-6E8A-4147-A177-3AD203B41FA5}">
                      <a16:colId xmlns:a16="http://schemas.microsoft.com/office/drawing/2014/main" val="640208639"/>
                    </a:ext>
                  </a:extLst>
                </a:gridCol>
                <a:gridCol w="658368">
                  <a:extLst>
                    <a:ext uri="{9D8B030D-6E8A-4147-A177-3AD203B41FA5}">
                      <a16:colId xmlns:a16="http://schemas.microsoft.com/office/drawing/2014/main" val="2234976719"/>
                    </a:ext>
                  </a:extLst>
                </a:gridCol>
                <a:gridCol w="658368">
                  <a:extLst>
                    <a:ext uri="{9D8B030D-6E8A-4147-A177-3AD203B41FA5}">
                      <a16:colId xmlns:a16="http://schemas.microsoft.com/office/drawing/2014/main" val="2986120938"/>
                    </a:ext>
                  </a:extLst>
                </a:gridCol>
                <a:gridCol w="658368">
                  <a:extLst>
                    <a:ext uri="{9D8B030D-6E8A-4147-A177-3AD203B41FA5}">
                      <a16:colId xmlns:a16="http://schemas.microsoft.com/office/drawing/2014/main" val="1161199900"/>
                    </a:ext>
                  </a:extLst>
                </a:gridCol>
                <a:gridCol w="658368">
                  <a:extLst>
                    <a:ext uri="{9D8B030D-6E8A-4147-A177-3AD203B41FA5}">
                      <a16:colId xmlns:a16="http://schemas.microsoft.com/office/drawing/2014/main" val="3927441111"/>
                    </a:ext>
                  </a:extLst>
                </a:gridCol>
                <a:gridCol w="658368">
                  <a:extLst>
                    <a:ext uri="{9D8B030D-6E8A-4147-A177-3AD203B41FA5}">
                      <a16:colId xmlns:a16="http://schemas.microsoft.com/office/drawing/2014/main" val="581706994"/>
                    </a:ext>
                  </a:extLst>
                </a:gridCol>
                <a:gridCol w="658368">
                  <a:extLst>
                    <a:ext uri="{9D8B030D-6E8A-4147-A177-3AD203B41FA5}">
                      <a16:colId xmlns:a16="http://schemas.microsoft.com/office/drawing/2014/main" val="2992599623"/>
                    </a:ext>
                  </a:extLst>
                </a:gridCol>
                <a:gridCol w="658368">
                  <a:extLst>
                    <a:ext uri="{9D8B030D-6E8A-4147-A177-3AD203B41FA5}">
                      <a16:colId xmlns:a16="http://schemas.microsoft.com/office/drawing/2014/main" val="22241641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Own Tweets</a:t>
                      </a:r>
                    </a:p>
                  </a:txBody>
                  <a:tcPr/>
                </a:tc>
                <a:tc>
                  <a:txBody>
                    <a:bodyPr/>
                    <a:lstStyle/>
                    <a:p>
                      <a:r>
                        <a:rPr lang="en-US" sz="1000"/>
                        <a:t>Replies to Users</a:t>
                      </a:r>
                    </a:p>
                  </a:txBody>
                  <a:tcPr/>
                </a:tc>
                <a:tc>
                  <a:txBody>
                    <a:bodyPr/>
                    <a:lstStyle/>
                    <a:p>
                      <a:r>
                        <a:rPr lang="en-US" sz="1000"/>
                        <a:t>Retweets</a:t>
                      </a:r>
                    </a:p>
                  </a:txBody>
                  <a:tcPr/>
                </a:tc>
                <a:tc>
                  <a:txBody>
                    <a:bodyPr/>
                    <a:lstStyle/>
                    <a:p>
                      <a:r>
                        <a:rPr lang="en-US" sz="1000"/>
                        <a:t>Likes</a:t>
                      </a:r>
                    </a:p>
                  </a:txBody>
                  <a:tcPr/>
                </a:tc>
                <a:tc>
                  <a:txBody>
                    <a:bodyPr/>
                    <a:lstStyle/>
                    <a:p>
                      <a:r>
                        <a:rPr lang="en-US" sz="1000"/>
                        <a:t>Replies on own Tweets</a:t>
                      </a:r>
                    </a:p>
                  </a:txBody>
                  <a:tcPr/>
                </a:tc>
                <a:tc>
                  <a:txBody>
                    <a:bodyPr/>
                    <a:lstStyle/>
                    <a:p>
                      <a:r>
                        <a:rPr lang="en-US" sz="1000"/>
                        <a:t>Mentions</a:t>
                      </a:r>
                    </a:p>
                  </a:txBody>
                  <a:tcPr/>
                </a:tc>
                <a:extLst>
                  <a:ext uri="{0D108BD9-81ED-4DB2-BD59-A6C34878D82A}">
                    <a16:rowId xmlns:a16="http://schemas.microsoft.com/office/drawing/2014/main" val="3308038597"/>
                  </a:ext>
                </a:extLst>
              </a:tr>
              <a:tr h="370840">
                <a:tc>
                  <a:txBody>
                    <a:bodyPr/>
                    <a:lstStyle/>
                    <a:p>
                      <a:r>
                        <a:rPr lang="ar-AE" sz="1000"/>
                        <a:t>شامل نيوز 🇰🇼 </a:t>
                      </a:r>
                      <a:r>
                        <a:rPr lang="en-US" sz="1000"/>
                        <a:t>liferdefempire</a:t>
                      </a:r>
                    </a:p>
                  </a:txBody>
                  <a:tcPr/>
                </a:tc>
                <a:tc>
                  <a:txBody>
                    <a:bodyPr/>
                    <a:lstStyle/>
                    <a:p>
                      <a:r>
                        <a:rPr lang="en-US" sz="1000"/>
                        <a:t>2091975</a:t>
                      </a:r>
                    </a:p>
                  </a:txBody>
                  <a:tcPr/>
                </a:tc>
                <a:tc>
                  <a:txBody>
                    <a:bodyPr/>
                    <a:lstStyle/>
                    <a:p>
                      <a:r>
                        <a:rPr lang="en-US" sz="1000"/>
                        <a:t>n/a</a:t>
                      </a:r>
                    </a:p>
                  </a:txBody>
                  <a:tcPr/>
                </a:tc>
                <a:tc>
                  <a:txBody>
                    <a:bodyPr/>
                    <a:lstStyle/>
                    <a:p>
                      <a:r>
                        <a:rPr lang="en-US" sz="1000"/>
                        <a:t>389</a:t>
                      </a:r>
                    </a:p>
                  </a:txBody>
                  <a:tcPr/>
                </a:tc>
                <a:tc>
                  <a:txBody>
                    <a:bodyPr/>
                    <a:lstStyle/>
                    <a:p>
                      <a:r>
                        <a:rPr lang="en-US" sz="1000"/>
                        <a:t>1</a:t>
                      </a:r>
                    </a:p>
                  </a:txBody>
                  <a:tcPr/>
                </a:tc>
                <a:tc>
                  <a:txBody>
                    <a:bodyPr/>
                    <a:lstStyle/>
                    <a:p>
                      <a:r>
                        <a:rPr lang="en-US" sz="1000"/>
                        <a:t>3148</a:t>
                      </a:r>
                    </a:p>
                  </a:txBody>
                  <a:tcPr/>
                </a:tc>
                <a:tc>
                  <a:txBody>
                    <a:bodyPr/>
                    <a:lstStyle/>
                    <a:p>
                      <a:r>
                        <a:rPr lang="en-US" sz="1000"/>
                        <a:t>11148</a:t>
                      </a:r>
                    </a:p>
                  </a:txBody>
                  <a:tcPr/>
                </a:tc>
                <a:tc>
                  <a:txBody>
                    <a:bodyPr/>
                    <a:lstStyle/>
                    <a:p>
                      <a:r>
                        <a:rPr lang="en-US" sz="1000"/>
                        <a:t>1450</a:t>
                      </a:r>
                    </a:p>
                  </a:txBody>
                  <a:tcPr/>
                </a:tc>
                <a:tc>
                  <a:txBody>
                    <a:bodyPr/>
                    <a:lstStyle/>
                    <a:p>
                      <a:r>
                        <a:rPr lang="en-US" sz="1000"/>
                        <a:t>2258</a:t>
                      </a:r>
                    </a:p>
                  </a:txBody>
                  <a:tcPr/>
                </a:tc>
                <a:extLst>
                  <a:ext uri="{0D108BD9-81ED-4DB2-BD59-A6C34878D82A}">
                    <a16:rowId xmlns:a16="http://schemas.microsoft.com/office/drawing/2014/main" val="3688313373"/>
                  </a:ext>
                </a:extLst>
              </a:tr>
            </a:tbl>
          </a:graphicData>
        </a:graphic>
      </p:graphicFrame>
      <p:sp>
        <p:nvSpPr>
          <p:cNvPr id="4" name="Text Placeholder 3">
            <a:extLst>
              <a:ext uri="{FF2B5EF4-FFF2-40B4-BE49-F238E27FC236}">
                <a16:creationId xmlns:a16="http://schemas.microsoft.com/office/drawing/2014/main" id="{A478999A-38F7-411E-8DBF-9E09C1C2725B}"/>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422172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F15D2-85F3-4383-AD12-21CE6C076525}"/>
              </a:ext>
            </a:extLst>
          </p:cNvPr>
          <p:cNvSpPr>
            <a:spLocks noGrp="1"/>
          </p:cNvSpPr>
          <p:nvPr>
            <p:ph type="title"/>
          </p:nvPr>
        </p:nvSpPr>
        <p:spPr/>
        <p:txBody>
          <a:bodyPr/>
          <a:lstStyle/>
          <a:p>
            <a:r>
              <a:rPr lang="en-US"/>
              <a:t>Twitter Own Tweets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16A2D90B-2FD4-4874-833C-1CF6F6017E9F}"/>
              </a:ext>
            </a:extLst>
          </p:cNvPr>
          <p:cNvGraphicFramePr>
            <a:graphicFrameLocks noGrp="1"/>
          </p:cNvGraphicFramePr>
          <p:nvPr>
            <p:ph type="chart" sz="quarter" idx="13"/>
            <p:extLst>
              <p:ext uri="{D42A27DB-BD31-4B8C-83A1-F6EECF244321}">
                <p14:modId xmlns:p14="http://schemas.microsoft.com/office/powerpoint/2010/main" val="1229902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73422D-8375-433E-AF50-4C55AE2C78B2}"/>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ADE5D974-CD5E-4FFF-979F-2862B1CAF7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5609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3B8FC-8B74-49B1-B844-1D87C33B4774}"/>
              </a:ext>
            </a:extLst>
          </p:cNvPr>
          <p:cNvSpPr>
            <a:spLocks noGrp="1"/>
          </p:cNvSpPr>
          <p:nvPr>
            <p:ph type="title"/>
          </p:nvPr>
        </p:nvSpPr>
        <p:spPr/>
        <p:txBody>
          <a:bodyPr/>
          <a:lstStyle/>
          <a:p>
            <a:r>
              <a:rPr lang="en-US"/>
              <a:t>Twitter Retweets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0D91F847-ADE4-4144-9F5E-133CFDACA11A}"/>
              </a:ext>
            </a:extLst>
          </p:cNvPr>
          <p:cNvGraphicFramePr>
            <a:graphicFrameLocks noGrp="1"/>
          </p:cNvGraphicFramePr>
          <p:nvPr>
            <p:ph type="chart" sz="quarter" idx="13"/>
            <p:extLst>
              <p:ext uri="{D42A27DB-BD31-4B8C-83A1-F6EECF244321}">
                <p14:modId xmlns:p14="http://schemas.microsoft.com/office/powerpoint/2010/main" val="290225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C5366-9833-439D-99B6-C80DA4494016}"/>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44C56347-F460-47D4-856A-F935AE12B7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552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3D7DC-44E2-4A31-A752-58260F17445F}"/>
              </a:ext>
            </a:extLst>
          </p:cNvPr>
          <p:cNvSpPr>
            <a:spLocks noGrp="1"/>
          </p:cNvSpPr>
          <p:nvPr>
            <p:ph type="title"/>
          </p:nvPr>
        </p:nvSpPr>
        <p:spPr/>
        <p:txBody>
          <a:bodyPr/>
          <a:lstStyle/>
          <a:p>
            <a:r>
              <a:rPr lang="en-US"/>
              <a:t>Twitter Average Retweets Per Own Tweet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61A3852B-B444-4FBB-9CE6-6EFCE1F6612F}"/>
              </a:ext>
            </a:extLst>
          </p:cNvPr>
          <p:cNvGraphicFramePr>
            <a:graphicFrameLocks noGrp="1"/>
          </p:cNvGraphicFramePr>
          <p:nvPr>
            <p:ph type="chart" sz="quarter" idx="13"/>
            <p:extLst>
              <p:ext uri="{D42A27DB-BD31-4B8C-83A1-F6EECF244321}">
                <p14:modId xmlns:p14="http://schemas.microsoft.com/office/powerpoint/2010/main" val="1437635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6552B7-D579-44FB-BBC7-19CDFBF24050}"/>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A2641E2C-48C9-4FAC-A20F-C1F5CC7898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540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2E381-F381-499C-8489-43D24E89D13A}"/>
              </a:ext>
            </a:extLst>
          </p:cNvPr>
          <p:cNvSpPr>
            <a:spLocks noGrp="1"/>
          </p:cNvSpPr>
          <p:nvPr>
            <p:ph type="title"/>
          </p:nvPr>
        </p:nvSpPr>
        <p:spPr/>
        <p:txBody>
          <a:bodyPr/>
          <a:lstStyle/>
          <a:p>
            <a:r>
              <a:rPr lang="en-US"/>
              <a:t>Twitter Average Likes Per Own Tweet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7304D76B-85D6-4A0B-ABE6-0A159DAEF98B}"/>
              </a:ext>
            </a:extLst>
          </p:cNvPr>
          <p:cNvGraphicFramePr>
            <a:graphicFrameLocks noGrp="1"/>
          </p:cNvGraphicFramePr>
          <p:nvPr>
            <p:ph type="chart" sz="quarter" idx="13"/>
            <p:extLst>
              <p:ext uri="{D42A27DB-BD31-4B8C-83A1-F6EECF244321}">
                <p14:modId xmlns:p14="http://schemas.microsoft.com/office/powerpoint/2010/main" val="1690643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96917-C174-4AE5-8FBA-C52179868407}"/>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00159108-B9C3-4122-9162-8CF8D2CD82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9487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7D803-93DC-467C-9C39-2CF78C157341}"/>
              </a:ext>
            </a:extLst>
          </p:cNvPr>
          <p:cNvSpPr>
            <a:spLocks noGrp="1"/>
          </p:cNvSpPr>
          <p:nvPr>
            <p:ph type="title"/>
          </p:nvPr>
        </p:nvSpPr>
        <p:spPr/>
        <p:txBody>
          <a:bodyPr/>
          <a:lstStyle/>
          <a:p>
            <a:r>
              <a:rPr lang="en-US"/>
              <a:t>Twitter Average Interactions Per Own Tweet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9461AFD1-A99C-44F8-87B1-D7A7FD677CA6}"/>
              </a:ext>
            </a:extLst>
          </p:cNvPr>
          <p:cNvGraphicFramePr>
            <a:graphicFrameLocks noGrp="1"/>
          </p:cNvGraphicFramePr>
          <p:nvPr>
            <p:ph type="chart" sz="quarter" idx="13"/>
            <p:extLst>
              <p:ext uri="{D42A27DB-BD31-4B8C-83A1-F6EECF244321}">
                <p14:modId xmlns:p14="http://schemas.microsoft.com/office/powerpoint/2010/main" val="3770795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91C38-A328-431A-8660-1A5DB28B180F}"/>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5049F874-0B92-4060-A2B3-2431905CF9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416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B1588-0CCA-4D55-BBD8-31A3EC7F2122}"/>
              </a:ext>
            </a:extLst>
          </p:cNvPr>
          <p:cNvSpPr>
            <a:spLocks noGrp="1"/>
          </p:cNvSpPr>
          <p:nvPr>
            <p:ph type="title"/>
          </p:nvPr>
        </p:nvSpPr>
        <p:spPr/>
        <p:txBody>
          <a:bodyPr/>
          <a:lstStyle/>
          <a:p>
            <a:r>
              <a:rPr lang="en-US"/>
              <a:t>Twitter Interactions Distribution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042C279D-FB3B-4DEF-86B5-31D9BE9A195C}"/>
              </a:ext>
            </a:extLst>
          </p:cNvPr>
          <p:cNvGraphicFramePr>
            <a:graphicFrameLocks noGrp="1"/>
          </p:cNvGraphicFramePr>
          <p:nvPr>
            <p:ph type="chart" sz="quarter" idx="13"/>
            <p:extLst>
              <p:ext uri="{D42A27DB-BD31-4B8C-83A1-F6EECF244321}">
                <p14:modId xmlns:p14="http://schemas.microsoft.com/office/powerpoint/2010/main" val="3054003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7B648-E415-428A-B497-9843B878F464}"/>
              </a:ext>
            </a:extLst>
          </p:cNvPr>
          <p:cNvSpPr>
            <a:spLocks noGrp="1"/>
          </p:cNvSpPr>
          <p:nvPr>
            <p:ph type="body" sz="quarter" idx="14"/>
          </p:nvPr>
        </p:nvSpPr>
        <p:spPr/>
        <p:txBody>
          <a:bodyPr/>
          <a:lstStyle/>
          <a:p>
            <a:r>
              <a:rPr lang="en-US"/>
              <a:t>07/01/2021 - 07/30/2021</a:t>
            </a:r>
          </a:p>
        </p:txBody>
      </p:sp>
      <p:sp>
        <p:nvSpPr>
          <p:cNvPr id="5" name="Footer Placeholder 4">
            <a:extLst>
              <a:ext uri="{FF2B5EF4-FFF2-40B4-BE49-F238E27FC236}">
                <a16:creationId xmlns:a16="http://schemas.microsoft.com/office/drawing/2014/main" id="{7BE1EEC7-3573-40EA-A5C8-854DD023E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181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623E-F323-4D94-9BF8-411FC2869543}"/>
              </a:ext>
            </a:extLst>
          </p:cNvPr>
          <p:cNvSpPr>
            <a:spLocks noGrp="1"/>
          </p:cNvSpPr>
          <p:nvPr>
            <p:ph type="title"/>
          </p:nvPr>
        </p:nvSpPr>
        <p:spPr/>
        <p:txBody>
          <a:bodyPr/>
          <a:lstStyle/>
          <a:p>
            <a:r>
              <a:rPr lang="en-US"/>
              <a:t>Twitter Interaction Rate By Tweet Type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9DDC4487-50F9-44DD-B5FC-9292B9AA23FB}"/>
              </a:ext>
            </a:extLst>
          </p:cNvPr>
          <p:cNvGraphicFramePr>
            <a:graphicFrameLocks noGrp="1"/>
          </p:cNvGraphicFramePr>
          <p:nvPr>
            <p:ph type="chart" sz="quarter" idx="13"/>
            <p:extLst>
              <p:ext uri="{D42A27DB-BD31-4B8C-83A1-F6EECF244321}">
                <p14:modId xmlns:p14="http://schemas.microsoft.com/office/powerpoint/2010/main" val="884422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DB67A-5800-49AD-98E3-5E8DFE70666C}"/>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CA05AB70-34F3-4B9D-AA9A-13672E335E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756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0D9E5-E1F3-4298-8B3E-AE1C84CF207A}"/>
              </a:ext>
            </a:extLst>
          </p:cNvPr>
          <p:cNvSpPr>
            <a:spLocks noGrp="1"/>
          </p:cNvSpPr>
          <p:nvPr>
            <p:ph type="title"/>
          </p:nvPr>
        </p:nvSpPr>
        <p:spPr/>
        <p:txBody>
          <a:bodyPr/>
          <a:lstStyle/>
          <a:p>
            <a:r>
              <a:rPr lang="en-US"/>
              <a:t>Twitter Tweet Type Distribution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D2E5AB77-6765-4B5A-9A49-DE069FFF685B}"/>
              </a:ext>
            </a:extLst>
          </p:cNvPr>
          <p:cNvGraphicFramePr>
            <a:graphicFrameLocks noGrp="1"/>
          </p:cNvGraphicFramePr>
          <p:nvPr>
            <p:ph type="chart" sz="quarter" idx="13"/>
            <p:extLst>
              <p:ext uri="{D42A27DB-BD31-4B8C-83A1-F6EECF244321}">
                <p14:modId xmlns:p14="http://schemas.microsoft.com/office/powerpoint/2010/main" val="598113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4E2B5-33C7-44BE-B523-AD19FCC9989C}"/>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7906E2FC-D7F4-4EFC-A97E-9649EC4E2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313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2A5E-00E5-46B2-A82A-A300E5870512}"/>
              </a:ext>
            </a:extLst>
          </p:cNvPr>
          <p:cNvSpPr>
            <a:spLocks noGrp="1"/>
          </p:cNvSpPr>
          <p:nvPr>
            <p:ph type="title"/>
          </p:nvPr>
        </p:nvSpPr>
        <p:spPr/>
        <p:txBody>
          <a:bodyPr/>
          <a:lstStyle/>
          <a:p>
            <a:r>
              <a:rPr lang="en-US"/>
              <a:t>Twitter Followers Change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F952EF68-4523-47D6-8235-9F043A667FC2}"/>
              </a:ext>
            </a:extLst>
          </p:cNvPr>
          <p:cNvGraphicFramePr>
            <a:graphicFrameLocks noGrp="1"/>
          </p:cNvGraphicFramePr>
          <p:nvPr>
            <p:ph type="chart" sz="quarter" idx="13"/>
            <p:extLst>
              <p:ext uri="{D42A27DB-BD31-4B8C-83A1-F6EECF244321}">
                <p14:modId xmlns:p14="http://schemas.microsoft.com/office/powerpoint/2010/main" val="496857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42BF55-7788-420C-85FA-2068A23A0822}"/>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EF95D1F9-5376-45EB-B953-882A91A4E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3285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FB01F-080B-4029-A64E-EB5809E49C2D}"/>
              </a:ext>
            </a:extLst>
          </p:cNvPr>
          <p:cNvSpPr>
            <a:spLocks noGrp="1"/>
          </p:cNvSpPr>
          <p:nvPr>
            <p:ph type="title"/>
          </p:nvPr>
        </p:nvSpPr>
        <p:spPr/>
        <p:txBody>
          <a:bodyPr/>
          <a:lstStyle/>
          <a:p>
            <a:r>
              <a:rPr lang="en-US"/>
              <a:t>Twitter Mentions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B8449ED8-54A6-4E66-9340-2AA071EAC36E}"/>
              </a:ext>
            </a:extLst>
          </p:cNvPr>
          <p:cNvGraphicFramePr>
            <a:graphicFrameLocks noGrp="1"/>
          </p:cNvGraphicFramePr>
          <p:nvPr>
            <p:ph type="chart" sz="quarter" idx="13"/>
            <p:extLst>
              <p:ext uri="{D42A27DB-BD31-4B8C-83A1-F6EECF244321}">
                <p14:modId xmlns:p14="http://schemas.microsoft.com/office/powerpoint/2010/main" val="3838666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29FEAE-45AD-4D08-9C9C-F9A49444C5A6}"/>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7442FC4E-9D79-44B1-91CB-296A5AB07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259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C1D9E-B260-46CB-A00F-324DF83EAF0E}"/>
              </a:ext>
            </a:extLst>
          </p:cNvPr>
          <p:cNvSpPr>
            <a:spLocks noGrp="1"/>
          </p:cNvSpPr>
          <p:nvPr>
            <p:ph type="title"/>
          </p:nvPr>
        </p:nvSpPr>
        <p:spPr/>
        <p:txBody>
          <a:bodyPr/>
          <a:lstStyle/>
          <a:p>
            <a:r>
              <a:rPr lang="en-US"/>
              <a:t>Twitter Mentions By Weekday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8974150A-34DE-41F3-A846-F13E37EBDEF6}"/>
              </a:ext>
            </a:extLst>
          </p:cNvPr>
          <p:cNvGraphicFramePr>
            <a:graphicFrameLocks noGrp="1"/>
          </p:cNvGraphicFramePr>
          <p:nvPr>
            <p:ph type="chart" sz="quarter" idx="13"/>
            <p:extLst>
              <p:ext uri="{D42A27DB-BD31-4B8C-83A1-F6EECF244321}">
                <p14:modId xmlns:p14="http://schemas.microsoft.com/office/powerpoint/2010/main" val="2929010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4DC201-724D-4571-B1DE-AE0A91D8AD57}"/>
              </a:ext>
            </a:extLst>
          </p:cNvPr>
          <p:cNvSpPr>
            <a:spLocks noGrp="1"/>
          </p:cNvSpPr>
          <p:nvPr>
            <p:ph type="body" sz="quarter" idx="14"/>
          </p:nvPr>
        </p:nvSpPr>
        <p:spPr/>
        <p:txBody>
          <a:bodyPr/>
          <a:lstStyle/>
          <a:p>
            <a:r>
              <a:rPr lang="en-US"/>
              <a:t>07/01/2021 - 07/30/2021</a:t>
            </a:r>
          </a:p>
        </p:txBody>
      </p:sp>
      <p:sp>
        <p:nvSpPr>
          <p:cNvPr id="5" name="Footer Placeholder 4">
            <a:extLst>
              <a:ext uri="{FF2B5EF4-FFF2-40B4-BE49-F238E27FC236}">
                <a16:creationId xmlns:a16="http://schemas.microsoft.com/office/drawing/2014/main" id="{B21C9A52-B284-40C9-9BCE-156A31CC9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9809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349E0-DE21-4875-AE03-C32DF80AE437}"/>
              </a:ext>
            </a:extLst>
          </p:cNvPr>
          <p:cNvSpPr>
            <a:spLocks noGrp="1"/>
          </p:cNvSpPr>
          <p:nvPr>
            <p:ph type="title"/>
          </p:nvPr>
        </p:nvSpPr>
        <p:spPr/>
        <p:txBody>
          <a:bodyPr/>
          <a:lstStyle/>
          <a:p>
            <a:r>
              <a:rPr lang="en-US"/>
              <a:t>Twitter Followers Table | </a:t>
            </a:r>
            <a:r>
              <a:rPr lang="ar-AE"/>
              <a:t>شامل نيوز </a:t>
            </a:r>
            <a:r>
              <a:rPr lang="en-US"/>
              <a:t>🇰🇼 liferdefempire</a:t>
            </a:r>
          </a:p>
        </p:txBody>
      </p:sp>
      <p:graphicFrame>
        <p:nvGraphicFramePr>
          <p:cNvPr id="5" name="Table Placeholder 4">
            <a:extLst>
              <a:ext uri="{FF2B5EF4-FFF2-40B4-BE49-F238E27FC236}">
                <a16:creationId xmlns:a16="http://schemas.microsoft.com/office/drawing/2014/main" id="{F68DCD12-4EE1-47E4-90F5-990D5B016EBA}"/>
              </a:ext>
            </a:extLst>
          </p:cNvPr>
          <p:cNvGraphicFramePr>
            <a:graphicFrameLocks noGrp="1"/>
          </p:cNvGraphicFramePr>
          <p:nvPr>
            <p:ph type="tbl" sz="quarter" idx="13"/>
            <p:extLst>
              <p:ext uri="{D42A27DB-BD31-4B8C-83A1-F6EECF244321}">
                <p14:modId xmlns:p14="http://schemas.microsoft.com/office/powerpoint/2010/main" val="2414967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7020825"/>
                    </a:ext>
                  </a:extLst>
                </a:gridCol>
                <a:gridCol w="1234440">
                  <a:extLst>
                    <a:ext uri="{9D8B030D-6E8A-4147-A177-3AD203B41FA5}">
                      <a16:colId xmlns:a16="http://schemas.microsoft.com/office/drawing/2014/main" val="2377728428"/>
                    </a:ext>
                  </a:extLst>
                </a:gridCol>
                <a:gridCol w="822960">
                  <a:extLst>
                    <a:ext uri="{9D8B030D-6E8A-4147-A177-3AD203B41FA5}">
                      <a16:colId xmlns:a16="http://schemas.microsoft.com/office/drawing/2014/main" val="2648634059"/>
                    </a:ext>
                  </a:extLst>
                </a:gridCol>
                <a:gridCol w="822960">
                  <a:extLst>
                    <a:ext uri="{9D8B030D-6E8A-4147-A177-3AD203B41FA5}">
                      <a16:colId xmlns:a16="http://schemas.microsoft.com/office/drawing/2014/main" val="493576990"/>
                    </a:ext>
                  </a:extLst>
                </a:gridCol>
                <a:gridCol w="822960">
                  <a:extLst>
                    <a:ext uri="{9D8B030D-6E8A-4147-A177-3AD203B41FA5}">
                      <a16:colId xmlns:a16="http://schemas.microsoft.com/office/drawing/2014/main" val="1939358745"/>
                    </a:ext>
                  </a:extLst>
                </a:gridCol>
                <a:gridCol w="822960">
                  <a:extLst>
                    <a:ext uri="{9D8B030D-6E8A-4147-A177-3AD203B41FA5}">
                      <a16:colId xmlns:a16="http://schemas.microsoft.com/office/drawing/2014/main" val="1869416391"/>
                    </a:ext>
                  </a:extLst>
                </a:gridCol>
                <a:gridCol w="822960">
                  <a:extLst>
                    <a:ext uri="{9D8B030D-6E8A-4147-A177-3AD203B41FA5}">
                      <a16:colId xmlns:a16="http://schemas.microsoft.com/office/drawing/2014/main" val="1143392277"/>
                    </a:ext>
                  </a:extLst>
                </a:gridCol>
                <a:gridCol w="822960">
                  <a:extLst>
                    <a:ext uri="{9D8B030D-6E8A-4147-A177-3AD203B41FA5}">
                      <a16:colId xmlns:a16="http://schemas.microsoft.com/office/drawing/2014/main" val="22220231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79976828"/>
                  </a:ext>
                </a:extLst>
              </a:tr>
              <a:tr h="370840">
                <a:tc>
                  <a:txBody>
                    <a:bodyPr/>
                    <a:lstStyle/>
                    <a:p>
                      <a:r>
                        <a:rPr lang="ar-AE" sz="1000"/>
                        <a:t>شامل نيوز 🇰🇼</a:t>
                      </a:r>
                      <a:endParaRPr lang="en-US" sz="1000"/>
                    </a:p>
                  </a:txBody>
                  <a:tcPr/>
                </a:tc>
                <a:tc>
                  <a:txBody>
                    <a:bodyPr/>
                    <a:lstStyle/>
                    <a:p>
                      <a:r>
                        <a:rPr lang="en-US" sz="1000"/>
                        <a:t>2091975</a:t>
                      </a:r>
                    </a:p>
                  </a:txBody>
                  <a:tcPr/>
                </a:tc>
                <a:tc>
                  <a:txBody>
                    <a:bodyPr/>
                    <a:lstStyle/>
                    <a:p>
                      <a:r>
                        <a:rPr lang="en-US" sz="1000"/>
                        <a:t>27</a:t>
                      </a:r>
                    </a:p>
                  </a:txBody>
                  <a:tcPr/>
                </a:tc>
                <a:tc>
                  <a:txBody>
                    <a:bodyPr/>
                    <a:lstStyle/>
                    <a:p>
                      <a:r>
                        <a:rPr lang="en-US" sz="1000"/>
                        <a:t>0.0 %</a:t>
                      </a:r>
                    </a:p>
                  </a:txBody>
                  <a:tcPr/>
                </a:tc>
                <a:tc>
                  <a:txBody>
                    <a:bodyPr/>
                    <a:lstStyle/>
                    <a:p>
                      <a:r>
                        <a:rPr lang="en-US" sz="1000"/>
                        <a:t>98</a:t>
                      </a:r>
                    </a:p>
                  </a:txBody>
                  <a:tcPr/>
                </a:tc>
                <a:tc>
                  <a:txBody>
                    <a:bodyPr/>
                    <a:lstStyle/>
                    <a:p>
                      <a:r>
                        <a:rPr lang="en-US" sz="1000"/>
                        <a:t>0.0 %</a:t>
                      </a:r>
                    </a:p>
                  </a:txBody>
                  <a:tcPr/>
                </a:tc>
                <a:tc>
                  <a:txBody>
                    <a:bodyPr/>
                    <a:lstStyle/>
                    <a:p>
                      <a:r>
                        <a:rPr lang="en-US" sz="1000"/>
                        <a:t>-10</a:t>
                      </a:r>
                    </a:p>
                  </a:txBody>
                  <a:tcPr/>
                </a:tc>
                <a:tc>
                  <a:txBody>
                    <a:bodyPr/>
                    <a:lstStyle/>
                    <a:p>
                      <a:r>
                        <a:rPr lang="en-US" sz="1000"/>
                        <a:t>-0.0 %</a:t>
                      </a:r>
                    </a:p>
                  </a:txBody>
                  <a:tcPr/>
                </a:tc>
                <a:extLst>
                  <a:ext uri="{0D108BD9-81ED-4DB2-BD59-A6C34878D82A}">
                    <a16:rowId xmlns:a16="http://schemas.microsoft.com/office/drawing/2014/main" val="2995963282"/>
                  </a:ext>
                </a:extLst>
              </a:tr>
            </a:tbl>
          </a:graphicData>
        </a:graphic>
      </p:graphicFrame>
      <p:sp>
        <p:nvSpPr>
          <p:cNvPr id="4" name="Text Placeholder 3">
            <a:extLst>
              <a:ext uri="{FF2B5EF4-FFF2-40B4-BE49-F238E27FC236}">
                <a16:creationId xmlns:a16="http://schemas.microsoft.com/office/drawing/2014/main" id="{20B7B63A-D438-4E27-804D-7BF06FFE2E1C}"/>
              </a:ext>
            </a:extLst>
          </p:cNvPr>
          <p:cNvSpPr>
            <a:spLocks noGrp="1"/>
          </p:cNvSpPr>
          <p:nvPr>
            <p:ph type="body" sz="quarter" idx="14"/>
          </p:nvPr>
        </p:nvSpPr>
        <p:spPr/>
        <p:txBody>
          <a:bodyPr/>
          <a:lstStyle/>
          <a:p>
            <a:r>
              <a:rPr lang="en-US"/>
              <a:t>06/30/2021 - 07/30/2021</a:t>
            </a:r>
          </a:p>
        </p:txBody>
      </p:sp>
    </p:spTree>
    <p:extLst>
      <p:ext uri="{BB962C8B-B14F-4D97-AF65-F5344CB8AC3E}">
        <p14:creationId xmlns:p14="http://schemas.microsoft.com/office/powerpoint/2010/main" val="3722661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B6AF-18EE-472C-BD9A-742AE687F65D}"/>
              </a:ext>
            </a:extLst>
          </p:cNvPr>
          <p:cNvSpPr>
            <a:spLocks noGrp="1"/>
          </p:cNvSpPr>
          <p:nvPr>
            <p:ph type="title"/>
          </p:nvPr>
        </p:nvSpPr>
        <p:spPr/>
        <p:txBody>
          <a:bodyPr/>
          <a:lstStyle/>
          <a:p>
            <a:r>
              <a:rPr lang="en-US"/>
              <a:t>Twitter Own and Retweeted Tweets Table | </a:t>
            </a:r>
            <a:r>
              <a:rPr lang="ar-AE"/>
              <a:t>شامل نيوز </a:t>
            </a:r>
            <a:r>
              <a:rPr lang="en-US"/>
              <a:t>🇰🇼 liferdefempire - 1 of 7</a:t>
            </a:r>
          </a:p>
        </p:txBody>
      </p:sp>
      <p:graphicFrame>
        <p:nvGraphicFramePr>
          <p:cNvPr id="5" name="Table Placeholder 4">
            <a:extLst>
              <a:ext uri="{FF2B5EF4-FFF2-40B4-BE49-F238E27FC236}">
                <a16:creationId xmlns:a16="http://schemas.microsoft.com/office/drawing/2014/main" id="{D27B2287-8C18-4CEA-8402-9399740A76F0}"/>
              </a:ext>
            </a:extLst>
          </p:cNvPr>
          <p:cNvGraphicFramePr>
            <a:graphicFrameLocks noGrp="1"/>
          </p:cNvGraphicFramePr>
          <p:nvPr>
            <p:ph type="tbl" sz="quarter" idx="13"/>
            <p:extLst>
              <p:ext uri="{D42A27DB-BD31-4B8C-83A1-F6EECF244321}">
                <p14:modId xmlns:p14="http://schemas.microsoft.com/office/powerpoint/2010/main" val="356637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6518153"/>
                    </a:ext>
                  </a:extLst>
                </a:gridCol>
                <a:gridCol w="1152144">
                  <a:extLst>
                    <a:ext uri="{9D8B030D-6E8A-4147-A177-3AD203B41FA5}">
                      <a16:colId xmlns:a16="http://schemas.microsoft.com/office/drawing/2014/main" val="1657381100"/>
                    </a:ext>
                  </a:extLst>
                </a:gridCol>
                <a:gridCol w="576072">
                  <a:extLst>
                    <a:ext uri="{9D8B030D-6E8A-4147-A177-3AD203B41FA5}">
                      <a16:colId xmlns:a16="http://schemas.microsoft.com/office/drawing/2014/main" val="2775553182"/>
                    </a:ext>
                  </a:extLst>
                </a:gridCol>
                <a:gridCol w="576072">
                  <a:extLst>
                    <a:ext uri="{9D8B030D-6E8A-4147-A177-3AD203B41FA5}">
                      <a16:colId xmlns:a16="http://schemas.microsoft.com/office/drawing/2014/main" val="983967681"/>
                    </a:ext>
                  </a:extLst>
                </a:gridCol>
                <a:gridCol w="576072">
                  <a:extLst>
                    <a:ext uri="{9D8B030D-6E8A-4147-A177-3AD203B41FA5}">
                      <a16:colId xmlns:a16="http://schemas.microsoft.com/office/drawing/2014/main" val="1739779403"/>
                    </a:ext>
                  </a:extLst>
                </a:gridCol>
                <a:gridCol w="576072">
                  <a:extLst>
                    <a:ext uri="{9D8B030D-6E8A-4147-A177-3AD203B41FA5}">
                      <a16:colId xmlns:a16="http://schemas.microsoft.com/office/drawing/2014/main" val="2756869965"/>
                    </a:ext>
                  </a:extLst>
                </a:gridCol>
                <a:gridCol w="576072">
                  <a:extLst>
                    <a:ext uri="{9D8B030D-6E8A-4147-A177-3AD203B41FA5}">
                      <a16:colId xmlns:a16="http://schemas.microsoft.com/office/drawing/2014/main" val="1839022502"/>
                    </a:ext>
                  </a:extLst>
                </a:gridCol>
                <a:gridCol w="576072">
                  <a:extLst>
                    <a:ext uri="{9D8B030D-6E8A-4147-A177-3AD203B41FA5}">
                      <a16:colId xmlns:a16="http://schemas.microsoft.com/office/drawing/2014/main" val="3417690737"/>
                    </a:ext>
                  </a:extLst>
                </a:gridCol>
                <a:gridCol w="576072">
                  <a:extLst>
                    <a:ext uri="{9D8B030D-6E8A-4147-A177-3AD203B41FA5}">
                      <a16:colId xmlns:a16="http://schemas.microsoft.com/office/drawing/2014/main" val="825710911"/>
                    </a:ext>
                  </a:extLst>
                </a:gridCol>
                <a:gridCol w="576072">
                  <a:extLst>
                    <a:ext uri="{9D8B030D-6E8A-4147-A177-3AD203B41FA5}">
                      <a16:colId xmlns:a16="http://schemas.microsoft.com/office/drawing/2014/main" val="99029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87613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14:27:30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اللجنة الاولمبية الكويتية تهنىء الحكام بشار الصفار و شارون القعود و منصور سلطان لاختيارهم من قبل اتحاداتهم الدولية للتحكيم في اولمبياد طوكيو ٢٠٢٠ </a:t>
                      </a:r>
                      <a:r>
                        <a:rPr kumimoji="0" lang="en-US" sz="1000" b="0" i="0" u="none" strike="noStrike" kern="1200" cap="none" spc="0" normalizeH="0" baseline="0" noProof="0">
                          <a:ln>
                            <a:noFill/>
                          </a:ln>
                          <a:solidFill>
                            <a:prstClr val="black"/>
                          </a:solidFill>
                          <a:effectLst/>
                          <a:uLnTx/>
                          <a:uFillTx/>
                          <a:latin typeface="+mn-lt"/>
                          <a:ea typeface="+mn-ea"/>
                          <a:cs typeface="+mn-cs"/>
                        </a:rPr>
                        <a:t>https://t.co/E2ZvRHTNYm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https://pbs.twimg.com/media/E7inkrQWUAcik5a.jpg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extLst>
                  <a:ext uri="{0D108BD9-81ED-4DB2-BD59-A6C34878D82A}">
                    <a16:rowId xmlns:a16="http://schemas.microsoft.com/office/drawing/2014/main" val="312298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14:08:46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السباحة الكويتية #لارا_دشتي 
أصغر رياضية كويتية تشارك في أولمبياد طوكيو بعمر 17 عاما 
تحصل على المركز الرابع في تصفيات 50 متر حرة </a:t>
                      </a:r>
                      <a:r>
                        <a:rPr kumimoji="0" lang="en-US" sz="1000" b="0" i="0" u="none" strike="noStrike" kern="1200" cap="none" spc="0" normalizeH="0" baseline="0" noProof="0">
                          <a:ln>
                            <a:noFill/>
                          </a:ln>
                          <a:solidFill>
                            <a:prstClr val="black"/>
                          </a:solidFill>
                          <a:effectLst/>
                          <a:uLnTx/>
                          <a:uFillTx/>
                          <a:latin typeface="+mn-lt"/>
                          <a:ea typeface="+mn-ea"/>
                          <a:cs typeface="+mn-cs"/>
                        </a:rPr>
                        <a:t>🇰🇼 https://t.co/fvjyIu6Otu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https://pbs.twimg.com/media/E7ijSWTXoAIUjJp.jpg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extLst>
                  <a:ext uri="{0D108BD9-81ED-4DB2-BD59-A6C34878D82A}">
                    <a16:rowId xmlns:a16="http://schemas.microsoft.com/office/drawing/2014/main" val="112852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14:02:30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احتل الجداف الكويتي عبدالرحمن الفضل اليوم المركز الثاني في نهائي الفئة (اف) لمنافسات التجديف في أولمبياد طوكيو مسجلا المركز الـ31. </a:t>
                      </a:r>
                      <a:r>
                        <a:rPr kumimoji="0" lang="en-US" sz="1000" b="0" i="0" u="none" strike="noStrike" kern="1200" cap="none" spc="0" normalizeH="0" baseline="0" noProof="0">
                          <a:ln>
                            <a:noFill/>
                          </a:ln>
                          <a:solidFill>
                            <a:prstClr val="black"/>
                          </a:solidFill>
                          <a:effectLst/>
                          <a:uLnTx/>
                          <a:uFillTx/>
                          <a:latin typeface="+mn-lt"/>
                          <a:ea typeface="+mn-ea"/>
                          <a:cs typeface="+mn-cs"/>
                        </a:rPr>
                        <a:t>https://t.co/RkN1qViAdd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https://pbs.twimg.com/media/E7ih2anWUAEjWSB.jpg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extLst>
                  <a:ext uri="{0D108BD9-81ED-4DB2-BD59-A6C34878D82A}">
                    <a16:rowId xmlns:a16="http://schemas.microsoft.com/office/drawing/2014/main" val="338868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13:14:12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بايدن يطالب الولايات الأمريكية بمنح 100 دولار لغير الملقحين مقابل حصولهم على جرعات لقاح </a:t>
                      </a:r>
                      <a:r>
                        <a:rPr kumimoji="0" lang="en-US" sz="1000" b="0" i="0" u="none" strike="noStrike" kern="1200" cap="none" spc="0" normalizeH="0" baseline="0" noProof="0">
                          <a:ln>
                            <a:noFill/>
                          </a:ln>
                          <a:solidFill>
                            <a:prstClr val="black"/>
                          </a:solidFill>
                          <a:effectLst/>
                          <a:uLnTx/>
                          <a:uFillTx/>
                          <a:latin typeface="+mn-lt"/>
                          <a:ea typeface="+mn-ea"/>
                          <a:cs typeface="+mn-cs"/>
                        </a:rPr>
                        <a:t>https://t.co/uWrIcjmgBR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https://pbs.twimg.com/media/E7iWzDkXIAEDqnc.jpg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extLst>
                  <a:ext uri="{0D108BD9-81ED-4DB2-BD59-A6C34878D82A}">
                    <a16:rowId xmlns:a16="http://schemas.microsoft.com/office/drawing/2014/main" val="1521572606"/>
                  </a:ext>
                </a:extLst>
              </a:tr>
            </a:tbl>
          </a:graphicData>
        </a:graphic>
      </p:graphicFrame>
      <p:sp>
        <p:nvSpPr>
          <p:cNvPr id="4" name="Text Placeholder 3">
            <a:extLst>
              <a:ext uri="{FF2B5EF4-FFF2-40B4-BE49-F238E27FC236}">
                <a16:creationId xmlns:a16="http://schemas.microsoft.com/office/drawing/2014/main" id="{F7D7D5C4-F219-4DD2-9C95-37C0A9A90131}"/>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217584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B4D5E-60BF-46A5-AEE5-96EF3CFD4094}"/>
              </a:ext>
            </a:extLst>
          </p:cNvPr>
          <p:cNvSpPr>
            <a:spLocks noGrp="1"/>
          </p:cNvSpPr>
          <p:nvPr>
            <p:ph type="title"/>
          </p:nvPr>
        </p:nvSpPr>
        <p:spPr/>
        <p:txBody>
          <a:bodyPr/>
          <a:lstStyle/>
          <a:p>
            <a:r>
              <a:rPr lang="en-US"/>
              <a:t>Twitter Own and Retweeted Tweets Table | </a:t>
            </a:r>
            <a:r>
              <a:rPr lang="ar-AE"/>
              <a:t>شامل نيوز </a:t>
            </a:r>
            <a:r>
              <a:rPr lang="en-US"/>
              <a:t>🇰🇼 liferdefempire - 2 of 7</a:t>
            </a:r>
          </a:p>
        </p:txBody>
      </p:sp>
      <p:graphicFrame>
        <p:nvGraphicFramePr>
          <p:cNvPr id="5" name="Table Placeholder 4">
            <a:extLst>
              <a:ext uri="{FF2B5EF4-FFF2-40B4-BE49-F238E27FC236}">
                <a16:creationId xmlns:a16="http://schemas.microsoft.com/office/drawing/2014/main" id="{07C77F2A-BC4C-4594-98DA-919E7E2E0E22}"/>
              </a:ext>
            </a:extLst>
          </p:cNvPr>
          <p:cNvGraphicFramePr>
            <a:graphicFrameLocks noGrp="1"/>
          </p:cNvGraphicFramePr>
          <p:nvPr>
            <p:ph type="tbl" sz="quarter" idx="13"/>
            <p:extLst>
              <p:ext uri="{D42A27DB-BD31-4B8C-83A1-F6EECF244321}">
                <p14:modId xmlns:p14="http://schemas.microsoft.com/office/powerpoint/2010/main" val="136625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2156658"/>
                    </a:ext>
                  </a:extLst>
                </a:gridCol>
                <a:gridCol w="1152144">
                  <a:extLst>
                    <a:ext uri="{9D8B030D-6E8A-4147-A177-3AD203B41FA5}">
                      <a16:colId xmlns:a16="http://schemas.microsoft.com/office/drawing/2014/main" val="2069119176"/>
                    </a:ext>
                  </a:extLst>
                </a:gridCol>
                <a:gridCol w="576072">
                  <a:extLst>
                    <a:ext uri="{9D8B030D-6E8A-4147-A177-3AD203B41FA5}">
                      <a16:colId xmlns:a16="http://schemas.microsoft.com/office/drawing/2014/main" val="49132339"/>
                    </a:ext>
                  </a:extLst>
                </a:gridCol>
                <a:gridCol w="576072">
                  <a:extLst>
                    <a:ext uri="{9D8B030D-6E8A-4147-A177-3AD203B41FA5}">
                      <a16:colId xmlns:a16="http://schemas.microsoft.com/office/drawing/2014/main" val="3965512271"/>
                    </a:ext>
                  </a:extLst>
                </a:gridCol>
                <a:gridCol w="576072">
                  <a:extLst>
                    <a:ext uri="{9D8B030D-6E8A-4147-A177-3AD203B41FA5}">
                      <a16:colId xmlns:a16="http://schemas.microsoft.com/office/drawing/2014/main" val="1200233946"/>
                    </a:ext>
                  </a:extLst>
                </a:gridCol>
                <a:gridCol w="576072">
                  <a:extLst>
                    <a:ext uri="{9D8B030D-6E8A-4147-A177-3AD203B41FA5}">
                      <a16:colId xmlns:a16="http://schemas.microsoft.com/office/drawing/2014/main" val="63895946"/>
                    </a:ext>
                  </a:extLst>
                </a:gridCol>
                <a:gridCol w="576072">
                  <a:extLst>
                    <a:ext uri="{9D8B030D-6E8A-4147-A177-3AD203B41FA5}">
                      <a16:colId xmlns:a16="http://schemas.microsoft.com/office/drawing/2014/main" val="2537134076"/>
                    </a:ext>
                  </a:extLst>
                </a:gridCol>
                <a:gridCol w="576072">
                  <a:extLst>
                    <a:ext uri="{9D8B030D-6E8A-4147-A177-3AD203B41FA5}">
                      <a16:colId xmlns:a16="http://schemas.microsoft.com/office/drawing/2014/main" val="2364988956"/>
                    </a:ext>
                  </a:extLst>
                </a:gridCol>
                <a:gridCol w="576072">
                  <a:extLst>
                    <a:ext uri="{9D8B030D-6E8A-4147-A177-3AD203B41FA5}">
                      <a16:colId xmlns:a16="http://schemas.microsoft.com/office/drawing/2014/main" val="2613720284"/>
                    </a:ext>
                  </a:extLst>
                </a:gridCol>
                <a:gridCol w="576072">
                  <a:extLst>
                    <a:ext uri="{9D8B030D-6E8A-4147-A177-3AD203B41FA5}">
                      <a16:colId xmlns:a16="http://schemas.microsoft.com/office/drawing/2014/main" val="823315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054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12:42:55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لمن اراد أن يُستجاب دعائه بإذن الله كلمات اوصى بها الرسول عليه الصلاة والسلام ..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https://t.co/m9LsgFMSVo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https://pbs.twimg.com/ext_tw_video_thumb/1223173972503732224/pu/img/HXWXd7vym_y2cB6d.jpg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171834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12:41:52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دراسة بريطانية: الحوامل مطالبات بالتطعيم ضد #كورونا </a:t>
                      </a:r>
                      <a:r>
                        <a:rPr kumimoji="0" lang="en-US" sz="1000" b="0" i="0" u="none" strike="noStrike" kern="1200" cap="none" spc="0" normalizeH="0" baseline="0" noProof="0">
                          <a:ln>
                            <a:noFill/>
                          </a:ln>
                          <a:solidFill>
                            <a:prstClr val="black"/>
                          </a:solidFill>
                          <a:effectLst/>
                          <a:uLnTx/>
                          <a:uFillTx/>
                          <a:latin typeface="+mn-lt"/>
                          <a:ea typeface="+mn-ea"/>
                          <a:cs typeface="+mn-cs"/>
                        </a:rPr>
                        <a:t>https://t.co/rv8kNgj2WF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https://pbs.twimg.com/media/E7iPZXDXIAAt3Sa.jpg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extLst>
                  <a:ext uri="{0D108BD9-81ED-4DB2-BD59-A6C34878D82A}">
                    <a16:rowId xmlns:a16="http://schemas.microsoft.com/office/drawing/2014/main" val="96187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11:31:50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الأرصاد: #طقس اليوم شديد الحرارة
• العُظمى المتوقعة 48 درجة مئوية.. والصغرى 28 </a:t>
                      </a:r>
                      <a:r>
                        <a:rPr kumimoji="0" lang="en-US" sz="1000" b="0" i="0" u="none" strike="noStrike" kern="1200" cap="none" spc="0" normalizeH="0" baseline="0" noProof="0">
                          <a:ln>
                            <a:noFill/>
                          </a:ln>
                          <a:solidFill>
                            <a:prstClr val="black"/>
                          </a:solidFill>
                          <a:effectLst/>
                          <a:uLnTx/>
                          <a:uFillTx/>
                          <a:latin typeface="+mn-lt"/>
                          <a:ea typeface="+mn-ea"/>
                          <a:cs typeface="+mn-cs"/>
                        </a:rPr>
                        <a:t>https://t.co/r2c2yWMLCM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https://pbs.twimg.com/media/E7h_XgaXEAM5OlW.jpg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extLst>
                  <a:ext uri="{0D108BD9-81ED-4DB2-BD59-A6C34878D82A}">
                    <a16:rowId xmlns:a16="http://schemas.microsoft.com/office/drawing/2014/main" val="323326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- 2021-07-30 04:29:45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تأهلت العداءة الكويتية مضاوي الشمري الى الدور الاول بعد تحقيقها المركز الثالث ورقم زمني 11.82 ثانية في التصفيات الاولى لسباق ١٠٠ متر من منافسات العاب القوى في أولمبياد طوكيو 2020
.. </a:t>
                      </a:r>
                      <a:r>
                        <a:rPr kumimoji="0" lang="en-US" sz="1000" b="0" i="0" u="none" strike="noStrike" kern="1200" cap="none" spc="0" normalizeH="0" baseline="0" noProof="0">
                          <a:ln>
                            <a:noFill/>
                          </a:ln>
                          <a:solidFill>
                            <a:prstClr val="black"/>
                          </a:solidFill>
                          <a:effectLst/>
                          <a:uLnTx/>
                          <a:uFillTx/>
                          <a:latin typeface="+mn-lt"/>
                          <a:ea typeface="+mn-ea"/>
                          <a:cs typeface="+mn-cs"/>
                        </a:rPr>
                        <a:t>https://t.co/c70Ae3wXM3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https://pbs.twimg.com/media/E7gewmxXEAErRp4.jpg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extLst>
                  <a:ext uri="{0D108BD9-81ED-4DB2-BD59-A6C34878D82A}">
                    <a16:rowId xmlns:a16="http://schemas.microsoft.com/office/drawing/2014/main" val="3449011410"/>
                  </a:ext>
                </a:extLst>
              </a:tr>
            </a:tbl>
          </a:graphicData>
        </a:graphic>
      </p:graphicFrame>
      <p:sp>
        <p:nvSpPr>
          <p:cNvPr id="4" name="Text Placeholder 3">
            <a:extLst>
              <a:ext uri="{FF2B5EF4-FFF2-40B4-BE49-F238E27FC236}">
                <a16:creationId xmlns:a16="http://schemas.microsoft.com/office/drawing/2014/main" id="{E3EB6711-B3EF-4593-B4D2-38761BC91E95}"/>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121633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BBF3-6BA7-414E-B914-B0A159762722}"/>
              </a:ext>
            </a:extLst>
          </p:cNvPr>
          <p:cNvSpPr>
            <a:spLocks noGrp="1"/>
          </p:cNvSpPr>
          <p:nvPr>
            <p:ph type="title"/>
          </p:nvPr>
        </p:nvSpPr>
        <p:spPr/>
        <p:txBody>
          <a:bodyPr/>
          <a:lstStyle/>
          <a:p>
            <a:r>
              <a:rPr lang="en-US"/>
              <a:t>Twitter Own and Retweeted Tweets Table | </a:t>
            </a:r>
            <a:r>
              <a:rPr lang="ar-AE"/>
              <a:t>شامل نيوز </a:t>
            </a:r>
            <a:r>
              <a:rPr lang="en-US"/>
              <a:t>🇰🇼 liferdefempire - 3 of 7</a:t>
            </a:r>
          </a:p>
        </p:txBody>
      </p:sp>
      <p:graphicFrame>
        <p:nvGraphicFramePr>
          <p:cNvPr id="5" name="Table Placeholder 4">
            <a:extLst>
              <a:ext uri="{FF2B5EF4-FFF2-40B4-BE49-F238E27FC236}">
                <a16:creationId xmlns:a16="http://schemas.microsoft.com/office/drawing/2014/main" id="{3DEA956E-308C-46E4-822C-2B611D1501A5}"/>
              </a:ext>
            </a:extLst>
          </p:cNvPr>
          <p:cNvGraphicFramePr>
            <a:graphicFrameLocks noGrp="1"/>
          </p:cNvGraphicFramePr>
          <p:nvPr>
            <p:ph type="tbl" sz="quarter" idx="13"/>
            <p:extLst>
              <p:ext uri="{D42A27DB-BD31-4B8C-83A1-F6EECF244321}">
                <p14:modId xmlns:p14="http://schemas.microsoft.com/office/powerpoint/2010/main" val="3399497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9471003"/>
                    </a:ext>
                  </a:extLst>
                </a:gridCol>
                <a:gridCol w="1152144">
                  <a:extLst>
                    <a:ext uri="{9D8B030D-6E8A-4147-A177-3AD203B41FA5}">
                      <a16:colId xmlns:a16="http://schemas.microsoft.com/office/drawing/2014/main" val="3626443704"/>
                    </a:ext>
                  </a:extLst>
                </a:gridCol>
                <a:gridCol w="576072">
                  <a:extLst>
                    <a:ext uri="{9D8B030D-6E8A-4147-A177-3AD203B41FA5}">
                      <a16:colId xmlns:a16="http://schemas.microsoft.com/office/drawing/2014/main" val="450966945"/>
                    </a:ext>
                  </a:extLst>
                </a:gridCol>
                <a:gridCol w="576072">
                  <a:extLst>
                    <a:ext uri="{9D8B030D-6E8A-4147-A177-3AD203B41FA5}">
                      <a16:colId xmlns:a16="http://schemas.microsoft.com/office/drawing/2014/main" val="3039479094"/>
                    </a:ext>
                  </a:extLst>
                </a:gridCol>
                <a:gridCol w="576072">
                  <a:extLst>
                    <a:ext uri="{9D8B030D-6E8A-4147-A177-3AD203B41FA5}">
                      <a16:colId xmlns:a16="http://schemas.microsoft.com/office/drawing/2014/main" val="3037880113"/>
                    </a:ext>
                  </a:extLst>
                </a:gridCol>
                <a:gridCol w="576072">
                  <a:extLst>
                    <a:ext uri="{9D8B030D-6E8A-4147-A177-3AD203B41FA5}">
                      <a16:colId xmlns:a16="http://schemas.microsoft.com/office/drawing/2014/main" val="686987910"/>
                    </a:ext>
                  </a:extLst>
                </a:gridCol>
                <a:gridCol w="576072">
                  <a:extLst>
                    <a:ext uri="{9D8B030D-6E8A-4147-A177-3AD203B41FA5}">
                      <a16:colId xmlns:a16="http://schemas.microsoft.com/office/drawing/2014/main" val="332154417"/>
                    </a:ext>
                  </a:extLst>
                </a:gridCol>
                <a:gridCol w="576072">
                  <a:extLst>
                    <a:ext uri="{9D8B030D-6E8A-4147-A177-3AD203B41FA5}">
                      <a16:colId xmlns:a16="http://schemas.microsoft.com/office/drawing/2014/main" val="2995541514"/>
                    </a:ext>
                  </a:extLst>
                </a:gridCol>
                <a:gridCol w="576072">
                  <a:extLst>
                    <a:ext uri="{9D8B030D-6E8A-4147-A177-3AD203B41FA5}">
                      <a16:colId xmlns:a16="http://schemas.microsoft.com/office/drawing/2014/main" val="3441299363"/>
                    </a:ext>
                  </a:extLst>
                </a:gridCol>
                <a:gridCol w="576072">
                  <a:extLst>
                    <a:ext uri="{9D8B030D-6E8A-4147-A177-3AD203B41FA5}">
                      <a16:colId xmlns:a16="http://schemas.microsoft.com/office/drawing/2014/main" val="987114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7868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21:54:03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الصحة المصرية»: ارتفاع معدل الشفاء من #كورونا إلى 80% </a:t>
                      </a:r>
                      <a:r>
                        <a:rPr kumimoji="0" lang="en-US" sz="1000" b="0" i="0" u="none" strike="noStrike" kern="1200" cap="none" spc="0" normalizeH="0" baseline="0" noProof="0">
                          <a:ln>
                            <a:noFill/>
                          </a:ln>
                          <a:solidFill>
                            <a:prstClr val="black"/>
                          </a:solidFill>
                          <a:effectLst/>
                          <a:uLnTx/>
                          <a:uFillTx/>
                          <a:latin typeface="+mn-lt"/>
                          <a:ea typeface="+mn-ea"/>
                          <a:cs typeface="+mn-cs"/>
                        </a:rPr>
                        <a:t>https://t.co/jJkqrzwyzS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https://pbs.twimg.com/media/E7fEMBIWYAAHvFt.jpg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extLst>
                  <a:ext uri="{0D108BD9-81ED-4DB2-BD59-A6C34878D82A}">
                    <a16:rowId xmlns:a16="http://schemas.microsoft.com/office/drawing/2014/main" val="302592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20:52:52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الكويت تتسلم #الدبابة الأحدث والأكثر تطوراً 
• دخولها للخدمة سيمثل إضافة للكفاءة القتالية للقوة البرية الكويتية </a:t>
                      </a:r>
                      <a:r>
                        <a:rPr kumimoji="0" lang="en-US" sz="1000" b="0" i="0" u="none" strike="noStrike" kern="1200" cap="none" spc="0" normalizeH="0" baseline="0" noProof="0">
                          <a:ln>
                            <a:noFill/>
                          </a:ln>
                          <a:solidFill>
                            <a:prstClr val="black"/>
                          </a:solidFill>
                          <a:effectLst/>
                          <a:uLnTx/>
                          <a:uFillTx/>
                          <a:latin typeface="+mn-lt"/>
                          <a:ea typeface="+mn-ea"/>
                          <a:cs typeface="+mn-cs"/>
                        </a:rPr>
                        <a:t>https://t.co/qU7pyGjWyO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https://pbs.twimg.com/media/E7e2L4wXsAwDvHw.jpg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extLst>
                  <a:ext uri="{0D108BD9-81ED-4DB2-BD59-A6C34878D82A}">
                    <a16:rowId xmlns:a16="http://schemas.microsoft.com/office/drawing/2014/main" val="258219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19:47:32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وزير الخارجية يؤكد دعم الكويت المبدئي والثابت للقرارات العربية والدولية التي تقضي ب(حل الدولتين) فيما يتعلق بالقضية الفلسطينية </a:t>
                      </a:r>
                      <a:r>
                        <a:rPr kumimoji="0" lang="en-US" sz="1000" b="0" i="0" u="none" strike="noStrike" kern="1200" cap="none" spc="0" normalizeH="0" baseline="0" noProof="0">
                          <a:ln>
                            <a:noFill/>
                          </a:ln>
                          <a:solidFill>
                            <a:prstClr val="black"/>
                          </a:solidFill>
                          <a:effectLst/>
                          <a:uLnTx/>
                          <a:uFillTx/>
                          <a:latin typeface="+mn-lt"/>
                          <a:ea typeface="+mn-ea"/>
                          <a:cs typeface="+mn-cs"/>
                        </a:rPr>
                        <a:t>https://t.co/IRxsuh8kyL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https://pbs.twimg.com/media/E7enO_FXoAoTw8V.jpg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extLst>
                  <a:ext uri="{0D108BD9-81ED-4DB2-BD59-A6C34878D82A}">
                    <a16:rowId xmlns:a16="http://schemas.microsoft.com/office/drawing/2014/main" val="86105853"/>
                  </a:ext>
                </a:extLst>
              </a:tr>
            </a:tbl>
          </a:graphicData>
        </a:graphic>
      </p:graphicFrame>
      <p:sp>
        <p:nvSpPr>
          <p:cNvPr id="4" name="Text Placeholder 3">
            <a:extLst>
              <a:ext uri="{FF2B5EF4-FFF2-40B4-BE49-F238E27FC236}">
                <a16:creationId xmlns:a16="http://schemas.microsoft.com/office/drawing/2014/main" id="{9CBF1320-A76C-4355-8A3C-D30E81CEA552}"/>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3636822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65212-75FC-49A8-A1F1-9102E1F51032}"/>
              </a:ext>
            </a:extLst>
          </p:cNvPr>
          <p:cNvSpPr>
            <a:spLocks noGrp="1"/>
          </p:cNvSpPr>
          <p:nvPr>
            <p:ph type="title"/>
          </p:nvPr>
        </p:nvSpPr>
        <p:spPr/>
        <p:txBody>
          <a:bodyPr/>
          <a:lstStyle/>
          <a:p>
            <a:r>
              <a:rPr lang="en-US"/>
              <a:t>Twitter Own and Retweeted Tweets Table | </a:t>
            </a:r>
            <a:r>
              <a:rPr lang="ar-AE"/>
              <a:t>شامل نيوز </a:t>
            </a:r>
            <a:r>
              <a:rPr lang="en-US"/>
              <a:t>🇰🇼 liferdefempire - 4 of 7</a:t>
            </a:r>
          </a:p>
        </p:txBody>
      </p:sp>
      <p:graphicFrame>
        <p:nvGraphicFramePr>
          <p:cNvPr id="5" name="Table Placeholder 4">
            <a:extLst>
              <a:ext uri="{FF2B5EF4-FFF2-40B4-BE49-F238E27FC236}">
                <a16:creationId xmlns:a16="http://schemas.microsoft.com/office/drawing/2014/main" id="{64456A82-A961-4756-AD52-A78DE60351FA}"/>
              </a:ext>
            </a:extLst>
          </p:cNvPr>
          <p:cNvGraphicFramePr>
            <a:graphicFrameLocks noGrp="1"/>
          </p:cNvGraphicFramePr>
          <p:nvPr>
            <p:ph type="tbl" sz="quarter" idx="13"/>
            <p:extLst>
              <p:ext uri="{D42A27DB-BD31-4B8C-83A1-F6EECF244321}">
                <p14:modId xmlns:p14="http://schemas.microsoft.com/office/powerpoint/2010/main" val="397462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5160945"/>
                    </a:ext>
                  </a:extLst>
                </a:gridCol>
                <a:gridCol w="1152144">
                  <a:extLst>
                    <a:ext uri="{9D8B030D-6E8A-4147-A177-3AD203B41FA5}">
                      <a16:colId xmlns:a16="http://schemas.microsoft.com/office/drawing/2014/main" val="2134191259"/>
                    </a:ext>
                  </a:extLst>
                </a:gridCol>
                <a:gridCol w="576072">
                  <a:extLst>
                    <a:ext uri="{9D8B030D-6E8A-4147-A177-3AD203B41FA5}">
                      <a16:colId xmlns:a16="http://schemas.microsoft.com/office/drawing/2014/main" val="989773864"/>
                    </a:ext>
                  </a:extLst>
                </a:gridCol>
                <a:gridCol w="576072">
                  <a:extLst>
                    <a:ext uri="{9D8B030D-6E8A-4147-A177-3AD203B41FA5}">
                      <a16:colId xmlns:a16="http://schemas.microsoft.com/office/drawing/2014/main" val="1668148066"/>
                    </a:ext>
                  </a:extLst>
                </a:gridCol>
                <a:gridCol w="576072">
                  <a:extLst>
                    <a:ext uri="{9D8B030D-6E8A-4147-A177-3AD203B41FA5}">
                      <a16:colId xmlns:a16="http://schemas.microsoft.com/office/drawing/2014/main" val="1360504450"/>
                    </a:ext>
                  </a:extLst>
                </a:gridCol>
                <a:gridCol w="576072">
                  <a:extLst>
                    <a:ext uri="{9D8B030D-6E8A-4147-A177-3AD203B41FA5}">
                      <a16:colId xmlns:a16="http://schemas.microsoft.com/office/drawing/2014/main" val="2973937878"/>
                    </a:ext>
                  </a:extLst>
                </a:gridCol>
                <a:gridCol w="576072">
                  <a:extLst>
                    <a:ext uri="{9D8B030D-6E8A-4147-A177-3AD203B41FA5}">
                      <a16:colId xmlns:a16="http://schemas.microsoft.com/office/drawing/2014/main" val="2359278504"/>
                    </a:ext>
                  </a:extLst>
                </a:gridCol>
                <a:gridCol w="576072">
                  <a:extLst>
                    <a:ext uri="{9D8B030D-6E8A-4147-A177-3AD203B41FA5}">
                      <a16:colId xmlns:a16="http://schemas.microsoft.com/office/drawing/2014/main" val="2314950961"/>
                    </a:ext>
                  </a:extLst>
                </a:gridCol>
                <a:gridCol w="576072">
                  <a:extLst>
                    <a:ext uri="{9D8B030D-6E8A-4147-A177-3AD203B41FA5}">
                      <a16:colId xmlns:a16="http://schemas.microsoft.com/office/drawing/2014/main" val="578214257"/>
                    </a:ext>
                  </a:extLst>
                </a:gridCol>
                <a:gridCol w="576072">
                  <a:extLst>
                    <a:ext uri="{9D8B030D-6E8A-4147-A177-3AD203B41FA5}">
                      <a16:colId xmlns:a16="http://schemas.microsoft.com/office/drawing/2014/main" val="1651343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7996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19:45:23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وزارة الصحة في الكيان الصهيوني تقرر منح #جرعة_ثالثة من لقاح #فايزر 
• الجرعة ستكون مخصصة للأشخاص الذين تزيد أعمارهم عن 60 عاماً 
• شركة فايزر تقول أن فعالية #اللقاح قد تتناقص بعد مرور 6 أشهر عن الجرعتين </a:t>
                      </a:r>
                      <a:r>
                        <a:rPr kumimoji="0" lang="en-US" sz="1000" b="0" i="0" u="none" strike="noStrike" kern="1200" cap="none" spc="0" normalizeH="0" baseline="0" noProof="0">
                          <a:ln>
                            <a:noFill/>
                          </a:ln>
                          <a:solidFill>
                            <a:prstClr val="black"/>
                          </a:solidFill>
                          <a:effectLst/>
                          <a:uLnTx/>
                          <a:uFillTx/>
                          <a:latin typeface="+mn-lt"/>
                          <a:ea typeface="+mn-ea"/>
                          <a:cs typeface="+mn-cs"/>
                        </a:rPr>
                        <a:t>https://t.co/1k83ZAHewH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https://pbs.twimg.com/media/E7emvj4XIAMzDtL.jpg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428777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17:02:52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قيس_سعيد: عدد الذين نهبوا أموال البلاد 460 فرداً بناء على تقرير حول الرشوة والفساد </a:t>
                      </a:r>
                      <a:r>
                        <a:rPr kumimoji="0" lang="en-US" sz="1000" b="0" i="0" u="none" strike="noStrike" kern="1200" cap="none" spc="0" normalizeH="0" baseline="0" noProof="0">
                          <a:ln>
                            <a:noFill/>
                          </a:ln>
                          <a:solidFill>
                            <a:prstClr val="black"/>
                          </a:solidFill>
                          <a:effectLst/>
                          <a:uLnTx/>
                          <a:uFillTx/>
                          <a:latin typeface="+mn-lt"/>
                          <a:ea typeface="+mn-ea"/>
                          <a:cs typeface="+mn-cs"/>
                        </a:rPr>
                        <a:t>https://t.co/71XzkWqBWj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https://pbs.twimg.com/media/E7eBixAUcAYuJk7.jpg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extLst>
                  <a:ext uri="{0D108BD9-81ED-4DB2-BD59-A6C34878D82A}">
                    <a16:rowId xmlns:a16="http://schemas.microsoft.com/office/drawing/2014/main" val="411172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15:02:53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المحامي/ خالد طرقي العنزي
وزارة الشئون تنفذ الحكم النهائي الصادر لصالح موكلنا بعودته لعضوية مجلس إدارة جمعية ضاحية عبدالله السالم والمنصورية التعاونية مع مايترتب على ذالك من أثار
@</a:t>
                      </a:r>
                      <a:r>
                        <a:rPr kumimoji="0" lang="en-US" sz="1000" b="0" i="0" u="none" strike="noStrike" kern="1200" cap="none" spc="0" normalizeH="0" baseline="0" noProof="0">
                          <a:ln>
                            <a:noFill/>
                          </a:ln>
                          <a:solidFill>
                            <a:prstClr val="black"/>
                          </a:solidFill>
                          <a:effectLst/>
                          <a:uLnTx/>
                          <a:uFillTx/>
                          <a:latin typeface="+mn-lt"/>
                          <a:ea typeface="+mn-ea"/>
                          <a:cs typeface="+mn-cs"/>
                        </a:rPr>
                        <a:t>abuomar93 https://t.co/cL1ec3XGn2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https://pbs.twimg.com/media/E7dmFWeXIAYa_SX.jpg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03:09:17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1371456985"/>
                  </a:ext>
                </a:extLst>
              </a:tr>
            </a:tbl>
          </a:graphicData>
        </a:graphic>
      </p:graphicFrame>
      <p:sp>
        <p:nvSpPr>
          <p:cNvPr id="4" name="Text Placeholder 3">
            <a:extLst>
              <a:ext uri="{FF2B5EF4-FFF2-40B4-BE49-F238E27FC236}">
                <a16:creationId xmlns:a16="http://schemas.microsoft.com/office/drawing/2014/main" id="{9BF5EA90-6D6E-438E-82DA-851962793041}"/>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126825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0641-1DF1-4E9A-9E65-DD99D0CDF21F}"/>
              </a:ext>
            </a:extLst>
          </p:cNvPr>
          <p:cNvSpPr>
            <a:spLocks noGrp="1"/>
          </p:cNvSpPr>
          <p:nvPr>
            <p:ph type="title"/>
          </p:nvPr>
        </p:nvSpPr>
        <p:spPr/>
        <p:txBody>
          <a:bodyPr/>
          <a:lstStyle/>
          <a:p>
            <a:r>
              <a:rPr lang="en-US"/>
              <a:t>Twitter Own and Retweeted Tweets Table | </a:t>
            </a:r>
            <a:r>
              <a:rPr lang="ar-AE"/>
              <a:t>شامل نيوز </a:t>
            </a:r>
            <a:r>
              <a:rPr lang="en-US"/>
              <a:t>🇰🇼 liferdefempire - 5 of 7</a:t>
            </a:r>
          </a:p>
        </p:txBody>
      </p:sp>
      <p:graphicFrame>
        <p:nvGraphicFramePr>
          <p:cNvPr id="5" name="Table Placeholder 4">
            <a:extLst>
              <a:ext uri="{FF2B5EF4-FFF2-40B4-BE49-F238E27FC236}">
                <a16:creationId xmlns:a16="http://schemas.microsoft.com/office/drawing/2014/main" id="{61F9B273-A904-4728-AADA-0834CCAEFEFA}"/>
              </a:ext>
            </a:extLst>
          </p:cNvPr>
          <p:cNvGraphicFramePr>
            <a:graphicFrameLocks noGrp="1"/>
          </p:cNvGraphicFramePr>
          <p:nvPr>
            <p:ph type="tbl" sz="quarter" idx="13"/>
            <p:extLst>
              <p:ext uri="{D42A27DB-BD31-4B8C-83A1-F6EECF244321}">
                <p14:modId xmlns:p14="http://schemas.microsoft.com/office/powerpoint/2010/main" val="362989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5488064"/>
                    </a:ext>
                  </a:extLst>
                </a:gridCol>
                <a:gridCol w="1152144">
                  <a:extLst>
                    <a:ext uri="{9D8B030D-6E8A-4147-A177-3AD203B41FA5}">
                      <a16:colId xmlns:a16="http://schemas.microsoft.com/office/drawing/2014/main" val="2431610592"/>
                    </a:ext>
                  </a:extLst>
                </a:gridCol>
                <a:gridCol w="576072">
                  <a:extLst>
                    <a:ext uri="{9D8B030D-6E8A-4147-A177-3AD203B41FA5}">
                      <a16:colId xmlns:a16="http://schemas.microsoft.com/office/drawing/2014/main" val="2363758551"/>
                    </a:ext>
                  </a:extLst>
                </a:gridCol>
                <a:gridCol w="576072">
                  <a:extLst>
                    <a:ext uri="{9D8B030D-6E8A-4147-A177-3AD203B41FA5}">
                      <a16:colId xmlns:a16="http://schemas.microsoft.com/office/drawing/2014/main" val="2976420807"/>
                    </a:ext>
                  </a:extLst>
                </a:gridCol>
                <a:gridCol w="576072">
                  <a:extLst>
                    <a:ext uri="{9D8B030D-6E8A-4147-A177-3AD203B41FA5}">
                      <a16:colId xmlns:a16="http://schemas.microsoft.com/office/drawing/2014/main" val="481141993"/>
                    </a:ext>
                  </a:extLst>
                </a:gridCol>
                <a:gridCol w="576072">
                  <a:extLst>
                    <a:ext uri="{9D8B030D-6E8A-4147-A177-3AD203B41FA5}">
                      <a16:colId xmlns:a16="http://schemas.microsoft.com/office/drawing/2014/main" val="882871634"/>
                    </a:ext>
                  </a:extLst>
                </a:gridCol>
                <a:gridCol w="576072">
                  <a:extLst>
                    <a:ext uri="{9D8B030D-6E8A-4147-A177-3AD203B41FA5}">
                      <a16:colId xmlns:a16="http://schemas.microsoft.com/office/drawing/2014/main" val="3362778715"/>
                    </a:ext>
                  </a:extLst>
                </a:gridCol>
                <a:gridCol w="576072">
                  <a:extLst>
                    <a:ext uri="{9D8B030D-6E8A-4147-A177-3AD203B41FA5}">
                      <a16:colId xmlns:a16="http://schemas.microsoft.com/office/drawing/2014/main" val="2554807303"/>
                    </a:ext>
                  </a:extLst>
                </a:gridCol>
                <a:gridCol w="576072">
                  <a:extLst>
                    <a:ext uri="{9D8B030D-6E8A-4147-A177-3AD203B41FA5}">
                      <a16:colId xmlns:a16="http://schemas.microsoft.com/office/drawing/2014/main" val="684379325"/>
                    </a:ext>
                  </a:extLst>
                </a:gridCol>
                <a:gridCol w="576072">
                  <a:extLst>
                    <a:ext uri="{9D8B030D-6E8A-4147-A177-3AD203B41FA5}">
                      <a16:colId xmlns:a16="http://schemas.microsoft.com/office/drawing/2014/main" val="34908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5441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14:47:36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سالم العجمي :
العمالة الوطنية في عقود المقاولين في مؤسسة البترول والشركات التابعه لها طوال ازمة الكورونا وهم يعملون لضمان الانتاج والتكرير والتصدير النفط ، ولكن للاسف لم يتم ادراجهم في مكافات #الصفوف_الامامية وهذا الظلم يتحمله رئيس المؤسسة .!
الظلم ظلمات 
#القطاع_النفطي_الخاص </a:t>
                      </a:r>
                      <a:r>
                        <a:rPr kumimoji="0" lang="en-US" sz="1000" b="0" i="0" u="none" strike="noStrike" kern="1200" cap="none" spc="0" normalizeH="0" baseline="0" noProof="0">
                          <a:ln>
                            <a:noFill/>
                          </a:ln>
                          <a:solidFill>
                            <a:prstClr val="black"/>
                          </a:solidFill>
                          <a:effectLst/>
                          <a:uLnTx/>
                          <a:uFillTx/>
                          <a:latin typeface="+mn-lt"/>
                          <a:ea typeface="+mn-ea"/>
                          <a:cs typeface="+mn-cs"/>
                        </a:rPr>
                        <a:t>https://t.co/LO9eQv9lEX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https://pbs.twimg.com/media/E7dilksWQAMAjZw.jpg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extLst>
                  <a:ext uri="{0D108BD9-81ED-4DB2-BD59-A6C34878D82A}">
                    <a16:rowId xmlns:a16="http://schemas.microsoft.com/office/drawing/2014/main" val="287279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14:31:57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الجمارك»: إحباط تهريب مايقارب كيلو وربع غرام من مادة «الشبو» في منفذ العبدلي </a:t>
                      </a:r>
                      <a:r>
                        <a:rPr kumimoji="0" lang="en-US" sz="1000" b="0" i="0" u="none" strike="noStrike" kern="1200" cap="none" spc="0" normalizeH="0" baseline="0" noProof="0">
                          <a:ln>
                            <a:noFill/>
                          </a:ln>
                          <a:solidFill>
                            <a:prstClr val="black"/>
                          </a:solidFill>
                          <a:effectLst/>
                          <a:uLnTx/>
                          <a:uFillTx/>
                          <a:latin typeface="+mn-lt"/>
                          <a:ea typeface="+mn-ea"/>
                          <a:cs typeface="+mn-cs"/>
                        </a:rPr>
                        <a:t>https://t.co/7LJFnfoIFT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https://pbs.twimg.com/ext_tw_video_thumb/1420708522489257985/pu/img/eaa0d9ZRGmudC8ch.jpg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extLst>
                  <a:ext uri="{0D108BD9-81ED-4DB2-BD59-A6C34878D82A}">
                    <a16:rowId xmlns:a16="http://schemas.microsoft.com/office/drawing/2014/main" val="398911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14:10:37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وزير الخارجية الأميركي: الكويت أظهرت حسن القيادة في حل الأزمات الإقليمية </a:t>
                      </a:r>
                      <a:r>
                        <a:rPr kumimoji="0" lang="en-US" sz="1000" b="0" i="0" u="none" strike="noStrike" kern="1200" cap="none" spc="0" normalizeH="0" baseline="0" noProof="0">
                          <a:ln>
                            <a:noFill/>
                          </a:ln>
                          <a:solidFill>
                            <a:prstClr val="black"/>
                          </a:solidFill>
                          <a:effectLst/>
                          <a:uLnTx/>
                          <a:uFillTx/>
                          <a:latin typeface="+mn-lt"/>
                          <a:ea typeface="+mn-ea"/>
                          <a:cs typeface="+mn-cs"/>
                        </a:rPr>
                        <a:t>https://t.co/q7NDFS2VFU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https://pbs.twimg.com/media/E7daHr4XoAQ_PIo.jpg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07/29/2021 21:09:08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4011856509"/>
                  </a:ext>
                </a:extLst>
              </a:tr>
            </a:tbl>
          </a:graphicData>
        </a:graphic>
      </p:graphicFrame>
      <p:sp>
        <p:nvSpPr>
          <p:cNvPr id="4" name="Text Placeholder 3">
            <a:extLst>
              <a:ext uri="{FF2B5EF4-FFF2-40B4-BE49-F238E27FC236}">
                <a16:creationId xmlns:a16="http://schemas.microsoft.com/office/drawing/2014/main" id="{27F74376-3A02-417E-9621-02804053667F}"/>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3220216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70686-CFF8-4705-94B5-92A9AE506575}"/>
              </a:ext>
            </a:extLst>
          </p:cNvPr>
          <p:cNvSpPr>
            <a:spLocks noGrp="1"/>
          </p:cNvSpPr>
          <p:nvPr>
            <p:ph type="title"/>
          </p:nvPr>
        </p:nvSpPr>
        <p:spPr/>
        <p:txBody>
          <a:bodyPr/>
          <a:lstStyle/>
          <a:p>
            <a:r>
              <a:rPr lang="en-US"/>
              <a:t>Twitter Own and Retweeted Tweets Table | </a:t>
            </a:r>
            <a:r>
              <a:rPr lang="ar-AE"/>
              <a:t>شامل نيوز </a:t>
            </a:r>
            <a:r>
              <a:rPr lang="en-US"/>
              <a:t>🇰🇼 liferdefempire - 6 of 7</a:t>
            </a:r>
          </a:p>
        </p:txBody>
      </p:sp>
      <p:graphicFrame>
        <p:nvGraphicFramePr>
          <p:cNvPr id="5" name="Table Placeholder 4">
            <a:extLst>
              <a:ext uri="{FF2B5EF4-FFF2-40B4-BE49-F238E27FC236}">
                <a16:creationId xmlns:a16="http://schemas.microsoft.com/office/drawing/2014/main" id="{38C3CB72-4942-45B0-A577-84363A573597}"/>
              </a:ext>
            </a:extLst>
          </p:cNvPr>
          <p:cNvGraphicFramePr>
            <a:graphicFrameLocks noGrp="1"/>
          </p:cNvGraphicFramePr>
          <p:nvPr>
            <p:ph type="tbl" sz="quarter" idx="13"/>
            <p:extLst>
              <p:ext uri="{D42A27DB-BD31-4B8C-83A1-F6EECF244321}">
                <p14:modId xmlns:p14="http://schemas.microsoft.com/office/powerpoint/2010/main" val="3436402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2955298"/>
                    </a:ext>
                  </a:extLst>
                </a:gridCol>
                <a:gridCol w="1152144">
                  <a:extLst>
                    <a:ext uri="{9D8B030D-6E8A-4147-A177-3AD203B41FA5}">
                      <a16:colId xmlns:a16="http://schemas.microsoft.com/office/drawing/2014/main" val="2024512399"/>
                    </a:ext>
                  </a:extLst>
                </a:gridCol>
                <a:gridCol w="576072">
                  <a:extLst>
                    <a:ext uri="{9D8B030D-6E8A-4147-A177-3AD203B41FA5}">
                      <a16:colId xmlns:a16="http://schemas.microsoft.com/office/drawing/2014/main" val="3811589550"/>
                    </a:ext>
                  </a:extLst>
                </a:gridCol>
                <a:gridCol w="576072">
                  <a:extLst>
                    <a:ext uri="{9D8B030D-6E8A-4147-A177-3AD203B41FA5}">
                      <a16:colId xmlns:a16="http://schemas.microsoft.com/office/drawing/2014/main" val="663593912"/>
                    </a:ext>
                  </a:extLst>
                </a:gridCol>
                <a:gridCol w="576072">
                  <a:extLst>
                    <a:ext uri="{9D8B030D-6E8A-4147-A177-3AD203B41FA5}">
                      <a16:colId xmlns:a16="http://schemas.microsoft.com/office/drawing/2014/main" val="701620946"/>
                    </a:ext>
                  </a:extLst>
                </a:gridCol>
                <a:gridCol w="576072">
                  <a:extLst>
                    <a:ext uri="{9D8B030D-6E8A-4147-A177-3AD203B41FA5}">
                      <a16:colId xmlns:a16="http://schemas.microsoft.com/office/drawing/2014/main" val="1726226258"/>
                    </a:ext>
                  </a:extLst>
                </a:gridCol>
                <a:gridCol w="576072">
                  <a:extLst>
                    <a:ext uri="{9D8B030D-6E8A-4147-A177-3AD203B41FA5}">
                      <a16:colId xmlns:a16="http://schemas.microsoft.com/office/drawing/2014/main" val="2381840734"/>
                    </a:ext>
                  </a:extLst>
                </a:gridCol>
                <a:gridCol w="576072">
                  <a:extLst>
                    <a:ext uri="{9D8B030D-6E8A-4147-A177-3AD203B41FA5}">
                      <a16:colId xmlns:a16="http://schemas.microsoft.com/office/drawing/2014/main" val="3082207124"/>
                    </a:ext>
                  </a:extLst>
                </a:gridCol>
                <a:gridCol w="576072">
                  <a:extLst>
                    <a:ext uri="{9D8B030D-6E8A-4147-A177-3AD203B41FA5}">
                      <a16:colId xmlns:a16="http://schemas.microsoft.com/office/drawing/2014/main" val="461854339"/>
                    </a:ext>
                  </a:extLst>
                </a:gridCol>
                <a:gridCol w="576072">
                  <a:extLst>
                    <a:ext uri="{9D8B030D-6E8A-4147-A177-3AD203B41FA5}">
                      <a16:colId xmlns:a16="http://schemas.microsoft.com/office/drawing/2014/main" val="352583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8849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13:43:02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سمو أمير البلاد يستقبل بحضور سمو ولي العهد وزير خارجية الولايات المتحدة الأمريكية واللقاء يستعرض العلاقات التاريخية المميزة بين البلدين الصديقين </a:t>
                      </a:r>
                      <a:r>
                        <a:rPr kumimoji="0" lang="en-US" sz="1000" b="0" i="0" u="none" strike="noStrike" kern="1200" cap="none" spc="0" normalizeH="0" baseline="0" noProof="0">
                          <a:ln>
                            <a:noFill/>
                          </a:ln>
                          <a:solidFill>
                            <a:prstClr val="black"/>
                          </a:solidFill>
                          <a:effectLst/>
                          <a:uLnTx/>
                          <a:uFillTx/>
                          <a:latin typeface="+mn-lt"/>
                          <a:ea typeface="+mn-ea"/>
                          <a:cs typeface="+mn-cs"/>
                        </a:rPr>
                        <a:t>https://t.co/8MxKbECwdy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https://pbs.twimg.com/media/E7dTztYWQAEdhOA.jpg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73634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13:42:33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سقوط صاروخين من نوع كاتيوشا في المنطقة الخضراء وسط العاصمة بغداد مما تسبب باضرار مادية دون وقوع خسائر بشرية </a:t>
                      </a:r>
                      <a:r>
                        <a:rPr kumimoji="0" lang="en-US" sz="1000" b="0" i="0" u="none" strike="noStrike" kern="1200" cap="none" spc="0" normalizeH="0" baseline="0" noProof="0">
                          <a:ln>
                            <a:noFill/>
                          </a:ln>
                          <a:solidFill>
                            <a:prstClr val="black"/>
                          </a:solidFill>
                          <a:effectLst/>
                          <a:uLnTx/>
                          <a:uFillTx/>
                          <a:latin typeface="+mn-lt"/>
                          <a:ea typeface="+mn-ea"/>
                          <a:cs typeface="+mn-cs"/>
                        </a:rPr>
                        <a:t>https://t.co/YZuhM3SkSZ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https://pbs.twimg.com/media/E7dTsfPWEAEhVdy.jpg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extLst>
                  <a:ext uri="{0D108BD9-81ED-4DB2-BD59-A6C34878D82A}">
                    <a16:rowId xmlns:a16="http://schemas.microsoft.com/office/drawing/2014/main" val="75447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10:03:05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الرامي الكويتي عبدالرحمن الفيحان يخرج من نهائي الرماية (تراب) للرجال في اولمبياد (طوكيو 2020) </a:t>
                      </a:r>
                      <a:r>
                        <a:rPr kumimoji="0" lang="en-US" sz="1000" b="0" i="0" u="none" strike="noStrike" kern="1200" cap="none" spc="0" normalizeH="0" baseline="0" noProof="0">
                          <a:ln>
                            <a:noFill/>
                          </a:ln>
                          <a:solidFill>
                            <a:prstClr val="black"/>
                          </a:solidFill>
                          <a:effectLst/>
                          <a:uLnTx/>
                          <a:uFillTx/>
                          <a:latin typeface="+mn-lt"/>
                          <a:ea typeface="+mn-ea"/>
                          <a:cs typeface="+mn-cs"/>
                        </a:rPr>
                        <a:t>https://t.co/ISjzHJBqKn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https://pbs.twimg.com/media/E7chdsyXoAAGszL.jpg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03:09:17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extLst>
                  <a:ext uri="{0D108BD9-81ED-4DB2-BD59-A6C34878D82A}">
                    <a16:rowId xmlns:a16="http://schemas.microsoft.com/office/drawing/2014/main" val="314637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10:01:37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سعر برميل النفط الكويتي ينخفض 25 سنتا ليبلغ 74 دولارا </a:t>
                      </a:r>
                      <a:r>
                        <a:rPr kumimoji="0" lang="en-US" sz="1000" b="0" i="0" u="none" strike="noStrike" kern="1200" cap="none" spc="0" normalizeH="0" baseline="0" noProof="0">
                          <a:ln>
                            <a:noFill/>
                          </a:ln>
                          <a:solidFill>
                            <a:prstClr val="black"/>
                          </a:solidFill>
                          <a:effectLst/>
                          <a:uLnTx/>
                          <a:uFillTx/>
                          <a:latin typeface="+mn-lt"/>
                          <a:ea typeface="+mn-ea"/>
                          <a:cs typeface="+mn-cs"/>
                        </a:rPr>
                        <a:t>https://t.co/M0c377ISBq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https://pbs.twimg.com/media/E7chIK1XIAUPOmf.jpg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03:09:17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extLst>
                  <a:ext uri="{0D108BD9-81ED-4DB2-BD59-A6C34878D82A}">
                    <a16:rowId xmlns:a16="http://schemas.microsoft.com/office/drawing/2014/main" val="42405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09:03:07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المدير العام لمنظمة الصحة العالمية يغادر الكويت.. بعد زيارة استهدفت تعزيز أوجه التعاون </a:t>
                      </a:r>
                      <a:r>
                        <a:rPr kumimoji="0" lang="en-US" sz="1000" b="0" i="0" u="none" strike="noStrike" kern="1200" cap="none" spc="0" normalizeH="0" baseline="0" noProof="0">
                          <a:ln>
                            <a:noFill/>
                          </a:ln>
                          <a:solidFill>
                            <a:prstClr val="black"/>
                          </a:solidFill>
                          <a:effectLst/>
                          <a:uLnTx/>
                          <a:uFillTx/>
                          <a:latin typeface="+mn-lt"/>
                          <a:ea typeface="+mn-ea"/>
                          <a:cs typeface="+mn-cs"/>
                        </a:rPr>
                        <a:t>https://t.co/EhkTmwBMQd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https://pbs.twimg.com/media/E7cTvSMXEAQB3eS.jpg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4226584582"/>
                  </a:ext>
                </a:extLst>
              </a:tr>
            </a:tbl>
          </a:graphicData>
        </a:graphic>
      </p:graphicFrame>
      <p:sp>
        <p:nvSpPr>
          <p:cNvPr id="4" name="Text Placeholder 3">
            <a:extLst>
              <a:ext uri="{FF2B5EF4-FFF2-40B4-BE49-F238E27FC236}">
                <a16:creationId xmlns:a16="http://schemas.microsoft.com/office/drawing/2014/main" id="{DB4F6DC7-20F4-4201-AF2A-CD1A0CC81837}"/>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228079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DA7DF-7EC3-40D8-A41F-57FC3FEDC7E1}"/>
              </a:ext>
            </a:extLst>
          </p:cNvPr>
          <p:cNvSpPr>
            <a:spLocks noGrp="1"/>
          </p:cNvSpPr>
          <p:nvPr>
            <p:ph type="title"/>
          </p:nvPr>
        </p:nvSpPr>
        <p:spPr/>
        <p:txBody>
          <a:bodyPr/>
          <a:lstStyle/>
          <a:p>
            <a:r>
              <a:rPr lang="en-US"/>
              <a:t>Twitter Own and Retweeted Tweets Table | </a:t>
            </a:r>
            <a:r>
              <a:rPr lang="ar-AE"/>
              <a:t>شامل نيوز </a:t>
            </a:r>
            <a:r>
              <a:rPr lang="en-US"/>
              <a:t>🇰🇼 liferdefempire - 7 of 7</a:t>
            </a:r>
          </a:p>
        </p:txBody>
      </p:sp>
      <p:graphicFrame>
        <p:nvGraphicFramePr>
          <p:cNvPr id="5" name="Table Placeholder 4">
            <a:extLst>
              <a:ext uri="{FF2B5EF4-FFF2-40B4-BE49-F238E27FC236}">
                <a16:creationId xmlns:a16="http://schemas.microsoft.com/office/drawing/2014/main" id="{4B559610-C306-45A6-B5B0-C5784190865C}"/>
              </a:ext>
            </a:extLst>
          </p:cNvPr>
          <p:cNvGraphicFramePr>
            <a:graphicFrameLocks noGrp="1"/>
          </p:cNvGraphicFramePr>
          <p:nvPr>
            <p:ph type="tbl" sz="quarter" idx="13"/>
            <p:extLst>
              <p:ext uri="{D42A27DB-BD31-4B8C-83A1-F6EECF244321}">
                <p14:modId xmlns:p14="http://schemas.microsoft.com/office/powerpoint/2010/main" val="1860438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6857648"/>
                    </a:ext>
                  </a:extLst>
                </a:gridCol>
                <a:gridCol w="1152144">
                  <a:extLst>
                    <a:ext uri="{9D8B030D-6E8A-4147-A177-3AD203B41FA5}">
                      <a16:colId xmlns:a16="http://schemas.microsoft.com/office/drawing/2014/main" val="2730982086"/>
                    </a:ext>
                  </a:extLst>
                </a:gridCol>
                <a:gridCol w="576072">
                  <a:extLst>
                    <a:ext uri="{9D8B030D-6E8A-4147-A177-3AD203B41FA5}">
                      <a16:colId xmlns:a16="http://schemas.microsoft.com/office/drawing/2014/main" val="2767842563"/>
                    </a:ext>
                  </a:extLst>
                </a:gridCol>
                <a:gridCol w="576072">
                  <a:extLst>
                    <a:ext uri="{9D8B030D-6E8A-4147-A177-3AD203B41FA5}">
                      <a16:colId xmlns:a16="http://schemas.microsoft.com/office/drawing/2014/main" val="4222891189"/>
                    </a:ext>
                  </a:extLst>
                </a:gridCol>
                <a:gridCol w="576072">
                  <a:extLst>
                    <a:ext uri="{9D8B030D-6E8A-4147-A177-3AD203B41FA5}">
                      <a16:colId xmlns:a16="http://schemas.microsoft.com/office/drawing/2014/main" val="131563123"/>
                    </a:ext>
                  </a:extLst>
                </a:gridCol>
                <a:gridCol w="576072">
                  <a:extLst>
                    <a:ext uri="{9D8B030D-6E8A-4147-A177-3AD203B41FA5}">
                      <a16:colId xmlns:a16="http://schemas.microsoft.com/office/drawing/2014/main" val="1677218062"/>
                    </a:ext>
                  </a:extLst>
                </a:gridCol>
                <a:gridCol w="576072">
                  <a:extLst>
                    <a:ext uri="{9D8B030D-6E8A-4147-A177-3AD203B41FA5}">
                      <a16:colId xmlns:a16="http://schemas.microsoft.com/office/drawing/2014/main" val="1321356467"/>
                    </a:ext>
                  </a:extLst>
                </a:gridCol>
                <a:gridCol w="576072">
                  <a:extLst>
                    <a:ext uri="{9D8B030D-6E8A-4147-A177-3AD203B41FA5}">
                      <a16:colId xmlns:a16="http://schemas.microsoft.com/office/drawing/2014/main" val="2896890452"/>
                    </a:ext>
                  </a:extLst>
                </a:gridCol>
                <a:gridCol w="576072">
                  <a:extLst>
                    <a:ext uri="{9D8B030D-6E8A-4147-A177-3AD203B41FA5}">
                      <a16:colId xmlns:a16="http://schemas.microsoft.com/office/drawing/2014/main" val="2827403911"/>
                    </a:ext>
                  </a:extLst>
                </a:gridCol>
                <a:gridCol w="576072">
                  <a:extLst>
                    <a:ext uri="{9D8B030D-6E8A-4147-A177-3AD203B41FA5}">
                      <a16:colId xmlns:a16="http://schemas.microsoft.com/office/drawing/2014/main" val="424396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9734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08:48:40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لبنان :
لا يزال الدفاع المدني يعمل على إخماد ألسنة النيران في حريق بلدة القبيات والجوار، بمساندة من الطوافات التابعة لقيادة الجيش وبإشراف رؤساء مراكز الدفاع المدني في عكّار. </a:t>
                      </a:r>
                      <a:r>
                        <a:rPr kumimoji="0" lang="en-US" sz="1000" b="0" i="0" u="none" strike="noStrike" kern="1200" cap="none" spc="0" normalizeH="0" baseline="0" noProof="0">
                          <a:ln>
                            <a:noFill/>
                          </a:ln>
                          <a:solidFill>
                            <a:prstClr val="black"/>
                          </a:solidFill>
                          <a:effectLst/>
                          <a:uLnTx/>
                          <a:uFillTx/>
                          <a:latin typeface="+mn-lt"/>
                          <a:ea typeface="+mn-ea"/>
                          <a:cs typeface="+mn-cs"/>
                        </a:rPr>
                        <a:t>https://t.co/mesz9AD4gK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https://pbs.twimg.com/media/E7cQbulXoAAfYU3.jpg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07/29/2021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extLst>
                  <a:ext uri="{0D108BD9-81ED-4DB2-BD59-A6C34878D82A}">
                    <a16:rowId xmlns:a16="http://schemas.microsoft.com/office/drawing/2014/main" val="11182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- 2021-07-29 08:34:02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الجيش_الأبيض القادم.. نسائي
• أعداد الطالبات المقبولات في الكليات الطبية فاقت الطلاب بكثير </a:t>
                      </a:r>
                      <a:r>
                        <a:rPr kumimoji="0" lang="en-US" sz="1000" b="0" i="0" u="none" strike="noStrike" kern="1200" cap="none" spc="0" normalizeH="0" baseline="0" noProof="0">
                          <a:ln>
                            <a:noFill/>
                          </a:ln>
                          <a:solidFill>
                            <a:prstClr val="black"/>
                          </a:solidFill>
                          <a:effectLst/>
                          <a:uLnTx/>
                          <a:uFillTx/>
                          <a:latin typeface="+mn-lt"/>
                          <a:ea typeface="+mn-ea"/>
                          <a:cs typeface="+mn-cs"/>
                        </a:rPr>
                        <a:t>https://t.co/FADYACVHT1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https://pbs.twimg.com/media/E7cNFZ3WEAQDOyJ.jpg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03:09:17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285925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 - 2021-07-28 23:16:32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مرسوم أميري بإنهاء العمل بمرسوم تعيين علي الجراح وزيراً للديوان الأميري </a:t>
                      </a:r>
                      <a:r>
                        <a:rPr kumimoji="0" lang="en-US" sz="1000" b="0" i="0" u="none" strike="noStrike" kern="1200" cap="none" spc="0" normalizeH="0" baseline="0" noProof="0">
                          <a:ln>
                            <a:noFill/>
                          </a:ln>
                          <a:solidFill>
                            <a:prstClr val="black"/>
                          </a:solidFill>
                          <a:effectLst/>
                          <a:uLnTx/>
                          <a:uFillTx/>
                          <a:latin typeface="+mn-lt"/>
                          <a:ea typeface="+mn-ea"/>
                          <a:cs typeface="+mn-cs"/>
                        </a:rPr>
                        <a:t>https://t.co/PgiZohd0B5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https://pbs.twimg.com/media/E7aNeuaWEAUrC4d.jpg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07/29/2021 21:09:08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extLst>
                  <a:ext uri="{0D108BD9-81ED-4DB2-BD59-A6C34878D82A}">
                    <a16:rowId xmlns:a16="http://schemas.microsoft.com/office/drawing/2014/main" val="80019188"/>
                  </a:ext>
                </a:extLst>
              </a:tr>
            </a:tbl>
          </a:graphicData>
        </a:graphic>
      </p:graphicFrame>
      <p:sp>
        <p:nvSpPr>
          <p:cNvPr id="4" name="Text Placeholder 3">
            <a:extLst>
              <a:ext uri="{FF2B5EF4-FFF2-40B4-BE49-F238E27FC236}">
                <a16:creationId xmlns:a16="http://schemas.microsoft.com/office/drawing/2014/main" id="{A3CE30B3-92FA-436F-8A13-317FB2D053BC}"/>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642313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67C7A-5AEC-4E25-8375-EECEEF3CD3AF}"/>
              </a:ext>
            </a:extLst>
          </p:cNvPr>
          <p:cNvSpPr>
            <a:spLocks noGrp="1"/>
          </p:cNvSpPr>
          <p:nvPr>
            <p:ph type="title"/>
          </p:nvPr>
        </p:nvSpPr>
        <p:spPr/>
        <p:txBody>
          <a:bodyPr/>
          <a:lstStyle/>
          <a:p>
            <a:r>
              <a:rPr lang="en-US"/>
              <a:t>Twitter Mentions Table | </a:t>
            </a:r>
            <a:r>
              <a:rPr lang="ar-AE"/>
              <a:t>شامل نيوز </a:t>
            </a:r>
            <a:r>
              <a:rPr lang="en-US"/>
              <a:t>🇰🇼 liferdefempire - 1 of 7</a:t>
            </a:r>
          </a:p>
        </p:txBody>
      </p:sp>
      <p:graphicFrame>
        <p:nvGraphicFramePr>
          <p:cNvPr id="5" name="Table Placeholder 4">
            <a:extLst>
              <a:ext uri="{FF2B5EF4-FFF2-40B4-BE49-F238E27FC236}">
                <a16:creationId xmlns:a16="http://schemas.microsoft.com/office/drawing/2014/main" id="{0D46C2C1-A346-4E69-A79F-73BD843A213A}"/>
              </a:ext>
            </a:extLst>
          </p:cNvPr>
          <p:cNvGraphicFramePr>
            <a:graphicFrameLocks noGrp="1"/>
          </p:cNvGraphicFramePr>
          <p:nvPr>
            <p:ph type="tbl" sz="quarter" idx="13"/>
            <p:extLst>
              <p:ext uri="{D42A27DB-BD31-4B8C-83A1-F6EECF244321}">
                <p14:modId xmlns:p14="http://schemas.microsoft.com/office/powerpoint/2010/main" val="372464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895806548"/>
                    </a:ext>
                  </a:extLst>
                </a:gridCol>
                <a:gridCol w="740664">
                  <a:extLst>
                    <a:ext uri="{9D8B030D-6E8A-4147-A177-3AD203B41FA5}">
                      <a16:colId xmlns:a16="http://schemas.microsoft.com/office/drawing/2014/main" val="1169147248"/>
                    </a:ext>
                  </a:extLst>
                </a:gridCol>
                <a:gridCol w="1975104">
                  <a:extLst>
                    <a:ext uri="{9D8B030D-6E8A-4147-A177-3AD203B41FA5}">
                      <a16:colId xmlns:a16="http://schemas.microsoft.com/office/drawing/2014/main" val="2399833598"/>
                    </a:ext>
                  </a:extLst>
                </a:gridCol>
                <a:gridCol w="987552">
                  <a:extLst>
                    <a:ext uri="{9D8B030D-6E8A-4147-A177-3AD203B41FA5}">
                      <a16:colId xmlns:a16="http://schemas.microsoft.com/office/drawing/2014/main" val="733756679"/>
                    </a:ext>
                  </a:extLst>
                </a:gridCol>
                <a:gridCol w="987552">
                  <a:extLst>
                    <a:ext uri="{9D8B030D-6E8A-4147-A177-3AD203B41FA5}">
                      <a16:colId xmlns:a16="http://schemas.microsoft.com/office/drawing/2014/main" val="181903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86470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@manoosh_9009 - 2021-07-30 19:32:08</a:t>
                      </a:r>
                      <a:r>
                        <a:rPr kumimoji="0" lang="en-US" sz="1000" b="0" i="0" u="none" strike="noStrike" kern="1200" cap="none" spc="0" normalizeH="0" baseline="0" noProof="0">
                          <a:ln>
                            <a:noFill/>
                          </a:ln>
                          <a:solidFill>
                            <a:prstClr val="black"/>
                          </a:solidFill>
                          <a:effectLst/>
                          <a:uLnTx/>
                          <a:uFillTx/>
                          <a:latin typeface="+mn-lt"/>
                          <a:ea typeface="+mn-ea"/>
                          <a:cs typeface="+mn-cs"/>
                        </a:rPr>
                        <a:t>
 ↓↓↓↓
@service_464 @sy_mOon7 @liferdefempire @aushajsushekei @altaharaa @shtha_1999 @Basomtk @_TN30 @falh9901… https://t.co/PTOzw3wr8n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871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@almssakt - 2021-07-30 19:21:09</a:t>
                      </a:r>
                      <a:r>
                        <a:rPr kumimoji="0" lang="en-US" sz="1000" b="0" i="0" u="none" strike="noStrike" kern="1200" cap="none" spc="0" normalizeH="0" baseline="0" noProof="0">
                          <a:ln>
                            <a:noFill/>
                          </a:ln>
                          <a:solidFill>
                            <a:prstClr val="black"/>
                          </a:solidFill>
                          <a:effectLst/>
                          <a:uLnTx/>
                          <a:uFillTx/>
                          <a:latin typeface="+mn-lt"/>
                          <a:ea typeface="+mn-ea"/>
                          <a:cs typeface="+mn-cs"/>
                        </a:rPr>
                        <a:t>
 @alanoud31 @TBrothers99 @latifasmfn @ALobaid203 @KU0csgYFtZ2kMmu @tawsiat102 @liferdefempire @abdulmohsen1365 @soulx199 @om_naif64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971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@lnvsu_77 - 2021-07-30 19:20:03</a:t>
                      </a:r>
                      <a:r>
                        <a:rPr kumimoji="0" lang="en-US" sz="1000" b="0" i="0" u="none" strike="noStrike" kern="1200" cap="none" spc="0" normalizeH="0" baseline="0" noProof="0">
                          <a:ln>
                            <a:noFill/>
                          </a:ln>
                          <a:solidFill>
                            <a:prstClr val="black"/>
                          </a:solidFill>
                          <a:effectLst/>
                          <a:uLnTx/>
                          <a:uFillTx/>
                          <a:latin typeface="+mn-lt"/>
                          <a:ea typeface="+mn-ea"/>
                          <a:cs typeface="+mn-cs"/>
                        </a:rPr>
                        <a:t>
 ↓↓↓↓
@Miss_tofe @HLUtma8iMJW3VLf @tantan47563976 @0670v @Ahmed61727430 @liferdefempire @r7oom_22 @Forever43030712… https://t.co/v1jPKPakNK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9364771"/>
                  </a:ext>
                </a:extLst>
              </a:tr>
            </a:tbl>
          </a:graphicData>
        </a:graphic>
      </p:graphicFrame>
      <p:sp>
        <p:nvSpPr>
          <p:cNvPr id="4" name="Text Placeholder 3">
            <a:extLst>
              <a:ext uri="{FF2B5EF4-FFF2-40B4-BE49-F238E27FC236}">
                <a16:creationId xmlns:a16="http://schemas.microsoft.com/office/drawing/2014/main" id="{C65F4BB5-3352-4EBE-86D4-A72452691321}"/>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666765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1B9C-30DC-4881-BFBB-2D0F0063A552}"/>
              </a:ext>
            </a:extLst>
          </p:cNvPr>
          <p:cNvSpPr>
            <a:spLocks noGrp="1"/>
          </p:cNvSpPr>
          <p:nvPr>
            <p:ph type="title"/>
          </p:nvPr>
        </p:nvSpPr>
        <p:spPr/>
        <p:txBody>
          <a:bodyPr/>
          <a:lstStyle/>
          <a:p>
            <a:r>
              <a:rPr lang="en-US"/>
              <a:t>Twitter Mentions Table | </a:t>
            </a:r>
            <a:r>
              <a:rPr lang="ar-AE"/>
              <a:t>شامل نيوز </a:t>
            </a:r>
            <a:r>
              <a:rPr lang="en-US"/>
              <a:t>🇰🇼 liferdefempire - 2 of 7</a:t>
            </a:r>
          </a:p>
        </p:txBody>
      </p:sp>
      <p:graphicFrame>
        <p:nvGraphicFramePr>
          <p:cNvPr id="5" name="Table Placeholder 4">
            <a:extLst>
              <a:ext uri="{FF2B5EF4-FFF2-40B4-BE49-F238E27FC236}">
                <a16:creationId xmlns:a16="http://schemas.microsoft.com/office/drawing/2014/main" id="{4874BCC5-EA13-4022-AE97-DA86621FF076}"/>
              </a:ext>
            </a:extLst>
          </p:cNvPr>
          <p:cNvGraphicFramePr>
            <a:graphicFrameLocks noGrp="1"/>
          </p:cNvGraphicFramePr>
          <p:nvPr>
            <p:ph type="tbl" sz="quarter" idx="13"/>
            <p:extLst>
              <p:ext uri="{D42A27DB-BD31-4B8C-83A1-F6EECF244321}">
                <p14:modId xmlns:p14="http://schemas.microsoft.com/office/powerpoint/2010/main" val="36538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145564151"/>
                    </a:ext>
                  </a:extLst>
                </a:gridCol>
                <a:gridCol w="740664">
                  <a:extLst>
                    <a:ext uri="{9D8B030D-6E8A-4147-A177-3AD203B41FA5}">
                      <a16:colId xmlns:a16="http://schemas.microsoft.com/office/drawing/2014/main" val="3393538865"/>
                    </a:ext>
                  </a:extLst>
                </a:gridCol>
                <a:gridCol w="1975104">
                  <a:extLst>
                    <a:ext uri="{9D8B030D-6E8A-4147-A177-3AD203B41FA5}">
                      <a16:colId xmlns:a16="http://schemas.microsoft.com/office/drawing/2014/main" val="1707985676"/>
                    </a:ext>
                  </a:extLst>
                </a:gridCol>
                <a:gridCol w="987552">
                  <a:extLst>
                    <a:ext uri="{9D8B030D-6E8A-4147-A177-3AD203B41FA5}">
                      <a16:colId xmlns:a16="http://schemas.microsoft.com/office/drawing/2014/main" val="1494415431"/>
                    </a:ext>
                  </a:extLst>
                </a:gridCol>
                <a:gridCol w="987552">
                  <a:extLst>
                    <a:ext uri="{9D8B030D-6E8A-4147-A177-3AD203B41FA5}">
                      <a16:colId xmlns:a16="http://schemas.microsoft.com/office/drawing/2014/main" val="1750114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72260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@VoTxTGuzN6tlFcV - 2021-07-30 19:14:06</a:t>
                      </a:r>
                      <a:r>
                        <a:rPr kumimoji="0" lang="en-US" sz="1000" b="0" i="0" u="none" strike="noStrike" kern="1200" cap="none" spc="0" normalizeH="0" baseline="0" noProof="0">
                          <a:ln>
                            <a:noFill/>
                          </a:ln>
                          <a:solidFill>
                            <a:prstClr val="black"/>
                          </a:solidFill>
                          <a:effectLst/>
                          <a:uLnTx/>
                          <a:uFillTx/>
                          <a:latin typeface="+mn-lt"/>
                          <a:ea typeface="+mn-ea"/>
                          <a:cs typeface="+mn-cs"/>
                        </a:rPr>
                        <a:t>
 ↓↓↓↓
@Aasmmaaaaaaa21 @liferdefempire @9uPHV5kvQcKkPa3 @elperq1 @mtab_922 @fariss338 @almudarib2020 @travelll120… https://t.co/3PbYLRbIeb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820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@rashed_elmalky - 2021-07-30 19:12:21</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لحل مشاكل الدوالي وألام العظام والمفاصل والعمود الفقري   وحل مشاكل القولون والغازات وجرثومه المعده راسلني خاص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05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@al66325 - 2021-07-30 19:03:59</a:t>
                      </a:r>
                      <a:r>
                        <a:rPr kumimoji="0" lang="en-US" sz="1000" b="0" i="0" u="none" strike="noStrike" kern="1200" cap="none" spc="0" normalizeH="0" baseline="0" noProof="0">
                          <a:ln>
                            <a:noFill/>
                          </a:ln>
                          <a:solidFill>
                            <a:prstClr val="black"/>
                          </a:solidFill>
                          <a:effectLst/>
                          <a:uLnTx/>
                          <a:uFillTx/>
                          <a:latin typeface="+mn-lt"/>
                          <a:ea typeface="+mn-ea"/>
                          <a:cs typeface="+mn-cs"/>
                        </a:rPr>
                        <a:t>
 ↓↓↓↓
@kwt198 @rshod12 @talata_12 @drsalem1437 @QS2__ @liferdefempire @badr0505 @omar19833333 @alialkathe @yuosef2424 https://t.co/G2kIhtiSn6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235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@alsary40002 - 2021-07-30 19:02:28</a:t>
                      </a:r>
                      <a:r>
                        <a:rPr kumimoji="0" lang="en-US" sz="1000" b="0" i="0" u="none" strike="noStrike" kern="1200" cap="none" spc="0" normalizeH="0" baseline="0" noProof="0">
                          <a:ln>
                            <a:noFill/>
                          </a:ln>
                          <a:solidFill>
                            <a:prstClr val="black"/>
                          </a:solidFill>
                          <a:effectLst/>
                          <a:uLnTx/>
                          <a:uFillTx/>
                          <a:latin typeface="+mn-lt"/>
                          <a:ea typeface="+mn-ea"/>
                          <a:cs typeface="+mn-cs"/>
                        </a:rPr>
                        <a:t>
 ↓↓↓↓
@liferdefempire @tarekmohmed0 @E3G9PA5oyOfhfxv @dubai_reality2 @tareklebanon1 @almugred2 @0sa3at_20 @ammr… https://t.co/LsHoTNs1zI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6675251"/>
                  </a:ext>
                </a:extLst>
              </a:tr>
            </a:tbl>
          </a:graphicData>
        </a:graphic>
      </p:graphicFrame>
      <p:sp>
        <p:nvSpPr>
          <p:cNvPr id="4" name="Text Placeholder 3">
            <a:extLst>
              <a:ext uri="{FF2B5EF4-FFF2-40B4-BE49-F238E27FC236}">
                <a16:creationId xmlns:a16="http://schemas.microsoft.com/office/drawing/2014/main" id="{489ED32C-AB3B-4A89-8423-A900ED166F91}"/>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3451837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7845-ACA3-4CA9-8CFD-2538656851E7}"/>
              </a:ext>
            </a:extLst>
          </p:cNvPr>
          <p:cNvSpPr>
            <a:spLocks noGrp="1"/>
          </p:cNvSpPr>
          <p:nvPr>
            <p:ph type="title"/>
          </p:nvPr>
        </p:nvSpPr>
        <p:spPr/>
        <p:txBody>
          <a:bodyPr/>
          <a:lstStyle/>
          <a:p>
            <a:r>
              <a:rPr lang="en-US"/>
              <a:t>Twitter Mentions Table | </a:t>
            </a:r>
            <a:r>
              <a:rPr lang="ar-AE"/>
              <a:t>شامل نيوز </a:t>
            </a:r>
            <a:r>
              <a:rPr lang="en-US"/>
              <a:t>🇰🇼 liferdefempire - 3 of 7</a:t>
            </a:r>
          </a:p>
        </p:txBody>
      </p:sp>
      <p:graphicFrame>
        <p:nvGraphicFramePr>
          <p:cNvPr id="5" name="Table Placeholder 4">
            <a:extLst>
              <a:ext uri="{FF2B5EF4-FFF2-40B4-BE49-F238E27FC236}">
                <a16:creationId xmlns:a16="http://schemas.microsoft.com/office/drawing/2014/main" id="{24F7234F-0544-4E8A-A154-6C85B8BAFC2A}"/>
              </a:ext>
            </a:extLst>
          </p:cNvPr>
          <p:cNvGraphicFramePr>
            <a:graphicFrameLocks noGrp="1"/>
          </p:cNvGraphicFramePr>
          <p:nvPr>
            <p:ph type="tbl" sz="quarter" idx="13"/>
            <p:extLst>
              <p:ext uri="{D42A27DB-BD31-4B8C-83A1-F6EECF244321}">
                <p14:modId xmlns:p14="http://schemas.microsoft.com/office/powerpoint/2010/main" val="18696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762488420"/>
                    </a:ext>
                  </a:extLst>
                </a:gridCol>
                <a:gridCol w="740664">
                  <a:extLst>
                    <a:ext uri="{9D8B030D-6E8A-4147-A177-3AD203B41FA5}">
                      <a16:colId xmlns:a16="http://schemas.microsoft.com/office/drawing/2014/main" val="1087914206"/>
                    </a:ext>
                  </a:extLst>
                </a:gridCol>
                <a:gridCol w="1975104">
                  <a:extLst>
                    <a:ext uri="{9D8B030D-6E8A-4147-A177-3AD203B41FA5}">
                      <a16:colId xmlns:a16="http://schemas.microsoft.com/office/drawing/2014/main" val="4036837753"/>
                    </a:ext>
                  </a:extLst>
                </a:gridCol>
                <a:gridCol w="987552">
                  <a:extLst>
                    <a:ext uri="{9D8B030D-6E8A-4147-A177-3AD203B41FA5}">
                      <a16:colId xmlns:a16="http://schemas.microsoft.com/office/drawing/2014/main" val="2989819306"/>
                    </a:ext>
                  </a:extLst>
                </a:gridCol>
                <a:gridCol w="987552">
                  <a:extLst>
                    <a:ext uri="{9D8B030D-6E8A-4147-A177-3AD203B41FA5}">
                      <a16:colId xmlns:a16="http://schemas.microsoft.com/office/drawing/2014/main" val="20735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770214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@assddgghj1223f2 - 2021-07-30 19:01:30</a:t>
                      </a:r>
                      <a:r>
                        <a:rPr kumimoji="0" lang="en-US" sz="1000" b="0" i="0" u="none" strike="noStrike" kern="1200" cap="none" spc="0" normalizeH="0" baseline="0" noProof="0">
                          <a:ln>
                            <a:noFill/>
                          </a:ln>
                          <a:solidFill>
                            <a:prstClr val="black"/>
                          </a:solidFill>
                          <a:effectLst/>
                          <a:uLnTx/>
                          <a:uFillTx/>
                          <a:latin typeface="+mn-lt"/>
                          <a:ea typeface="+mn-ea"/>
                          <a:cs typeface="+mn-cs"/>
                        </a:rPr>
                        <a:t>
 ↓↓↓↓
@liferdefempire @kaboo213 @sa__2_s @Algiase563563 @a_iufo @uWI4PwohHd4i8CG @Ask_Al_Qassim @ammar8188 @dooratcom https://t.co/YNZQFM0Ph5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021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@QqRahman - 2021-07-30 18:45:39</a:t>
                      </a:r>
                      <a:r>
                        <a:rPr kumimoji="0" lang="en-US" sz="1000" b="0" i="0" u="none" strike="noStrike" kern="1200" cap="none" spc="0" normalizeH="0" baseline="0" noProof="0">
                          <a:ln>
                            <a:noFill/>
                          </a:ln>
                          <a:solidFill>
                            <a:prstClr val="black"/>
                          </a:solidFill>
                          <a:effectLst/>
                          <a:uLnTx/>
                          <a:uFillTx/>
                          <a:latin typeface="+mn-lt"/>
                          <a:ea typeface="+mn-ea"/>
                          <a:cs typeface="+mn-cs"/>
                        </a:rPr>
                        <a:t>
 ↓↓↓↓
@Amirabdulrahim2 @shaqaw4 @hhhhrrrrffff @AbuZiad_FH @Rassd_AlNassrFC @liferdefempire @mamd14004… https://t.co/nAO1hmIYzf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036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@amfares1155 - 2021-07-30 18:34:50</a:t>
                      </a:r>
                      <a:r>
                        <a:rPr kumimoji="0" lang="en-US" sz="1000" b="0" i="0" u="none" strike="noStrike" kern="1200" cap="none" spc="0" normalizeH="0" baseline="0" noProof="0">
                          <a:ln>
                            <a:noFill/>
                          </a:ln>
                          <a:solidFill>
                            <a:prstClr val="black"/>
                          </a:solidFill>
                          <a:effectLst/>
                          <a:uLnTx/>
                          <a:uFillTx/>
                          <a:latin typeface="+mn-lt"/>
                          <a:ea typeface="+mn-ea"/>
                          <a:cs typeface="+mn-cs"/>
                        </a:rPr>
                        <a:t>
 ↓↓↓↓
@ugdfkahv10 @liferdefempire https://t.co/PK2GZHLMO1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677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@a99f99f - 2021-07-30 18:28:21</a:t>
                      </a:r>
                      <a:r>
                        <a:rPr kumimoji="0" lang="en-US" sz="1000" b="0" i="0" u="none" strike="noStrike" kern="1200" cap="none" spc="0" normalizeH="0" baseline="0" noProof="0">
                          <a:ln>
                            <a:noFill/>
                          </a:ln>
                          <a:solidFill>
                            <a:prstClr val="black"/>
                          </a:solidFill>
                          <a:effectLst/>
                          <a:uLnTx/>
                          <a:uFillTx/>
                          <a:latin typeface="+mn-lt"/>
                          <a:ea typeface="+mn-ea"/>
                          <a:cs typeface="+mn-cs"/>
                        </a:rPr>
                        <a:t>
 ↓↓↓↓
@suran_ahmad @ahbaboalquran @FjfjdjcfdjChfh1 @store_ksa2 @162Hamaad @zuandoemkta @saleh85kng @liferdefempire… https://t.co/elYVswEmOn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1834611"/>
                  </a:ext>
                </a:extLst>
              </a:tr>
            </a:tbl>
          </a:graphicData>
        </a:graphic>
      </p:graphicFrame>
      <p:sp>
        <p:nvSpPr>
          <p:cNvPr id="4" name="Text Placeholder 3">
            <a:extLst>
              <a:ext uri="{FF2B5EF4-FFF2-40B4-BE49-F238E27FC236}">
                <a16:creationId xmlns:a16="http://schemas.microsoft.com/office/drawing/2014/main" id="{D0C63566-2C40-4A5C-8D94-6F1AF1D700D1}"/>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573527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23ABB-F6D2-45CD-82A8-E40723111CCA}"/>
              </a:ext>
            </a:extLst>
          </p:cNvPr>
          <p:cNvSpPr>
            <a:spLocks noGrp="1"/>
          </p:cNvSpPr>
          <p:nvPr>
            <p:ph type="title"/>
          </p:nvPr>
        </p:nvSpPr>
        <p:spPr/>
        <p:txBody>
          <a:bodyPr/>
          <a:lstStyle/>
          <a:p>
            <a:r>
              <a:rPr lang="en-US"/>
              <a:t>Twitter Mentions Table | </a:t>
            </a:r>
            <a:r>
              <a:rPr lang="ar-AE"/>
              <a:t>شامل نيوز </a:t>
            </a:r>
            <a:r>
              <a:rPr lang="en-US"/>
              <a:t>🇰🇼 liferdefempire - 4 of 7</a:t>
            </a:r>
          </a:p>
        </p:txBody>
      </p:sp>
      <p:graphicFrame>
        <p:nvGraphicFramePr>
          <p:cNvPr id="5" name="Table Placeholder 4">
            <a:extLst>
              <a:ext uri="{FF2B5EF4-FFF2-40B4-BE49-F238E27FC236}">
                <a16:creationId xmlns:a16="http://schemas.microsoft.com/office/drawing/2014/main" id="{B2F5EB06-1FA8-4738-A05B-9D2682D5DE01}"/>
              </a:ext>
            </a:extLst>
          </p:cNvPr>
          <p:cNvGraphicFramePr>
            <a:graphicFrameLocks noGrp="1"/>
          </p:cNvGraphicFramePr>
          <p:nvPr>
            <p:ph type="tbl" sz="quarter" idx="13"/>
            <p:extLst>
              <p:ext uri="{D42A27DB-BD31-4B8C-83A1-F6EECF244321}">
                <p14:modId xmlns:p14="http://schemas.microsoft.com/office/powerpoint/2010/main" val="256831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070431825"/>
                    </a:ext>
                  </a:extLst>
                </a:gridCol>
                <a:gridCol w="740664">
                  <a:extLst>
                    <a:ext uri="{9D8B030D-6E8A-4147-A177-3AD203B41FA5}">
                      <a16:colId xmlns:a16="http://schemas.microsoft.com/office/drawing/2014/main" val="336116681"/>
                    </a:ext>
                  </a:extLst>
                </a:gridCol>
                <a:gridCol w="1975104">
                  <a:extLst>
                    <a:ext uri="{9D8B030D-6E8A-4147-A177-3AD203B41FA5}">
                      <a16:colId xmlns:a16="http://schemas.microsoft.com/office/drawing/2014/main" val="484334289"/>
                    </a:ext>
                  </a:extLst>
                </a:gridCol>
                <a:gridCol w="987552">
                  <a:extLst>
                    <a:ext uri="{9D8B030D-6E8A-4147-A177-3AD203B41FA5}">
                      <a16:colId xmlns:a16="http://schemas.microsoft.com/office/drawing/2014/main" val="2697450023"/>
                    </a:ext>
                  </a:extLst>
                </a:gridCol>
                <a:gridCol w="987552">
                  <a:extLst>
                    <a:ext uri="{9D8B030D-6E8A-4147-A177-3AD203B41FA5}">
                      <a16:colId xmlns:a16="http://schemas.microsoft.com/office/drawing/2014/main" val="3434560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21181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@alanoud31 - 2021-07-30 18:24:19</a:t>
                      </a:r>
                      <a:r>
                        <a:rPr kumimoji="0" lang="en-US" sz="1000" b="0" i="0" u="none" strike="noStrike" kern="1200" cap="none" spc="0" normalizeH="0" baseline="0" noProof="0">
                          <a:ln>
                            <a:noFill/>
                          </a:ln>
                          <a:solidFill>
                            <a:prstClr val="black"/>
                          </a:solidFill>
                          <a:effectLst/>
                          <a:uLnTx/>
                          <a:uFillTx/>
                          <a:latin typeface="+mn-lt"/>
                          <a:ea typeface="+mn-ea"/>
                          <a:cs typeface="+mn-cs"/>
                        </a:rPr>
                        <a:t>
 ↓↓↓↓
@TBrothers99 @latifasmfn @ALobaid203 @KU0csgYFtZ2kMmu @almssakt @tawsiat102 @liferdefempire @abdulmohsen1365… https://t.co/hubDsA9Yc5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044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@Amolah20 - 2021-07-30 18:17:14</a:t>
                      </a:r>
                      <a:r>
                        <a:rPr kumimoji="0" lang="en-US" sz="1000" b="0" i="0" u="none" strike="noStrike" kern="1200" cap="none" spc="0" normalizeH="0" baseline="0" noProof="0">
                          <a:ln>
                            <a:noFill/>
                          </a:ln>
                          <a:solidFill>
                            <a:prstClr val="black"/>
                          </a:solidFill>
                          <a:effectLst/>
                          <a:uLnTx/>
                          <a:uFillTx/>
                          <a:latin typeface="+mn-lt"/>
                          <a:ea typeface="+mn-ea"/>
                          <a:cs typeface="+mn-cs"/>
                        </a:rPr>
                        <a:t>
 ↓↓↓↓
@rakano_40 @OcM7HFNPQwBONGT @ib33d @tfasil @moayed_24 @ahmedhamada280 @liferdefempire @Hala04491756… https://t.co/HsZDanajiI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337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@n7631 - 2021-07-30 18:11:49</a:t>
                      </a:r>
                      <a:r>
                        <a:rPr kumimoji="0" lang="en-US" sz="1000" b="0" i="0" u="none" strike="noStrike" kern="1200" cap="none" spc="0" normalizeH="0" baseline="0" noProof="0">
                          <a:ln>
                            <a:noFill/>
                          </a:ln>
                          <a:solidFill>
                            <a:prstClr val="black"/>
                          </a:solidFill>
                          <a:effectLst/>
                          <a:uLnTx/>
                          <a:uFillTx/>
                          <a:latin typeface="+mn-lt"/>
                          <a:ea typeface="+mn-ea"/>
                          <a:cs typeface="+mn-cs"/>
                        </a:rPr>
                        <a:t>
 ↓↓↓↓
@Yusef_Khudaidi @7vtOIYd0DO1utgC @alinaw33 @gdf1502 @gdf1102 @liferdefempire @df1150 @ddaanoh @AltradFofo… https://t.co/zXmL4pkpBT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6737568"/>
                  </a:ext>
                </a:extLst>
              </a:tr>
            </a:tbl>
          </a:graphicData>
        </a:graphic>
      </p:graphicFrame>
      <p:sp>
        <p:nvSpPr>
          <p:cNvPr id="4" name="Text Placeholder 3">
            <a:extLst>
              <a:ext uri="{FF2B5EF4-FFF2-40B4-BE49-F238E27FC236}">
                <a16:creationId xmlns:a16="http://schemas.microsoft.com/office/drawing/2014/main" id="{8986BF80-F6B8-4E07-8BC9-A58F79D62F07}"/>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328326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EF02C-6D50-4CF5-8023-773B166146F8}"/>
              </a:ext>
            </a:extLst>
          </p:cNvPr>
          <p:cNvSpPr>
            <a:spLocks noGrp="1"/>
          </p:cNvSpPr>
          <p:nvPr>
            <p:ph type="title"/>
          </p:nvPr>
        </p:nvSpPr>
        <p:spPr/>
        <p:txBody>
          <a:bodyPr/>
          <a:lstStyle/>
          <a:p>
            <a:r>
              <a:rPr lang="en-US"/>
              <a:t>Twitter Mentions Table | </a:t>
            </a:r>
            <a:r>
              <a:rPr lang="ar-AE"/>
              <a:t>شامل نيوز </a:t>
            </a:r>
            <a:r>
              <a:rPr lang="en-US"/>
              <a:t>🇰🇼 liferdefempire - 5 of 7</a:t>
            </a:r>
          </a:p>
        </p:txBody>
      </p:sp>
      <p:graphicFrame>
        <p:nvGraphicFramePr>
          <p:cNvPr id="5" name="Table Placeholder 4">
            <a:extLst>
              <a:ext uri="{FF2B5EF4-FFF2-40B4-BE49-F238E27FC236}">
                <a16:creationId xmlns:a16="http://schemas.microsoft.com/office/drawing/2014/main" id="{28ECACCF-E16C-4383-8233-335EE7E47AF6}"/>
              </a:ext>
            </a:extLst>
          </p:cNvPr>
          <p:cNvGraphicFramePr>
            <a:graphicFrameLocks noGrp="1"/>
          </p:cNvGraphicFramePr>
          <p:nvPr>
            <p:ph type="tbl" sz="quarter" idx="13"/>
            <p:extLst>
              <p:ext uri="{D42A27DB-BD31-4B8C-83A1-F6EECF244321}">
                <p14:modId xmlns:p14="http://schemas.microsoft.com/office/powerpoint/2010/main" val="303182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085861820"/>
                    </a:ext>
                  </a:extLst>
                </a:gridCol>
                <a:gridCol w="740664">
                  <a:extLst>
                    <a:ext uri="{9D8B030D-6E8A-4147-A177-3AD203B41FA5}">
                      <a16:colId xmlns:a16="http://schemas.microsoft.com/office/drawing/2014/main" val="3020147539"/>
                    </a:ext>
                  </a:extLst>
                </a:gridCol>
                <a:gridCol w="1975104">
                  <a:extLst>
                    <a:ext uri="{9D8B030D-6E8A-4147-A177-3AD203B41FA5}">
                      <a16:colId xmlns:a16="http://schemas.microsoft.com/office/drawing/2014/main" val="1460222890"/>
                    </a:ext>
                  </a:extLst>
                </a:gridCol>
                <a:gridCol w="987552">
                  <a:extLst>
                    <a:ext uri="{9D8B030D-6E8A-4147-A177-3AD203B41FA5}">
                      <a16:colId xmlns:a16="http://schemas.microsoft.com/office/drawing/2014/main" val="4013955629"/>
                    </a:ext>
                  </a:extLst>
                </a:gridCol>
                <a:gridCol w="987552">
                  <a:extLst>
                    <a:ext uri="{9D8B030D-6E8A-4147-A177-3AD203B41FA5}">
                      <a16:colId xmlns:a16="http://schemas.microsoft.com/office/drawing/2014/main" val="3109517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0179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@vd8iVKi2AVdgtck - 2021-07-30 18:01:58</a:t>
                      </a:r>
                      <a:r>
                        <a:rPr kumimoji="0" lang="en-US" sz="1000" b="0" i="0" u="none" strike="noStrike" kern="1200" cap="none" spc="0" normalizeH="0" baseline="0" noProof="0">
                          <a:ln>
                            <a:noFill/>
                          </a:ln>
                          <a:solidFill>
                            <a:prstClr val="black"/>
                          </a:solidFill>
                          <a:effectLst/>
                          <a:uLnTx/>
                          <a:uFillTx/>
                          <a:latin typeface="+mn-lt"/>
                          <a:ea typeface="+mn-ea"/>
                          <a:cs typeface="+mn-cs"/>
                        </a:rPr>
                        <a:t>
 ↓↓↓↓
@liferdefempire @anaqat__32qalam @m_alshomr @3IVAq4V6Xsffe4d @memo69920784 @zozmohmmede https://t.co/aRbSxUx5Zt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762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@JaleelAlqahtan6 - 2021-07-30 17:36:58</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لا تنتقدون جلستها (قعدتها) هذه عادية عندهم والسبب اسمها لارا .. شلون تبيها تقعد؟؟؟؟؟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19:33:46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817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@manoosh_9009 - 2021-07-30 17:20:59</a:t>
                      </a:r>
                      <a:r>
                        <a:rPr kumimoji="0" lang="en-US" sz="1000" b="0" i="0" u="none" strike="noStrike" kern="1200" cap="none" spc="0" normalizeH="0" baseline="0" noProof="0">
                          <a:ln>
                            <a:noFill/>
                          </a:ln>
                          <a:solidFill>
                            <a:prstClr val="black"/>
                          </a:solidFill>
                          <a:effectLst/>
                          <a:uLnTx/>
                          <a:uFillTx/>
                          <a:latin typeface="+mn-lt"/>
                          <a:ea typeface="+mn-ea"/>
                          <a:cs typeface="+mn-cs"/>
                        </a:rPr>
                        <a:t>
 ↓↓↓↓
@service_464 @sy_mOon7 @liferdefempire @aushajsushekei @altaharaa @shtha_1999 @Basomtk @_TN30 @falh9901… https://t.co/sc2B7Yp0Xe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353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@Kingsaalem - 2021-07-30 17:20:07</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لا يشرفنا مشاركة اي كويتي في وجود رياضي صهيوني .. شي مؤسف ومخجل من الرياضيين والمسؤولين الذين انعدمت فيهم الكرامة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101458"/>
                  </a:ext>
                </a:extLst>
              </a:tr>
            </a:tbl>
          </a:graphicData>
        </a:graphic>
      </p:graphicFrame>
      <p:sp>
        <p:nvSpPr>
          <p:cNvPr id="4" name="Text Placeholder 3">
            <a:extLst>
              <a:ext uri="{FF2B5EF4-FFF2-40B4-BE49-F238E27FC236}">
                <a16:creationId xmlns:a16="http://schemas.microsoft.com/office/drawing/2014/main" id="{BBEF60EF-9832-4DE5-A807-9F886C21437B}"/>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4191525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04C18-166A-4CFA-B04F-E147D9C944BC}"/>
              </a:ext>
            </a:extLst>
          </p:cNvPr>
          <p:cNvSpPr>
            <a:spLocks noGrp="1"/>
          </p:cNvSpPr>
          <p:nvPr>
            <p:ph type="title"/>
          </p:nvPr>
        </p:nvSpPr>
        <p:spPr/>
        <p:txBody>
          <a:bodyPr/>
          <a:lstStyle/>
          <a:p>
            <a:r>
              <a:rPr lang="en-US"/>
              <a:t>Twitter Mentions Table | </a:t>
            </a:r>
            <a:r>
              <a:rPr lang="ar-AE"/>
              <a:t>شامل نيوز </a:t>
            </a:r>
            <a:r>
              <a:rPr lang="en-US"/>
              <a:t>🇰🇼 liferdefempire - 6 of 7</a:t>
            </a:r>
          </a:p>
        </p:txBody>
      </p:sp>
      <p:graphicFrame>
        <p:nvGraphicFramePr>
          <p:cNvPr id="5" name="Table Placeholder 4">
            <a:extLst>
              <a:ext uri="{FF2B5EF4-FFF2-40B4-BE49-F238E27FC236}">
                <a16:creationId xmlns:a16="http://schemas.microsoft.com/office/drawing/2014/main" id="{BFE775F2-5B0E-4EFD-8B1C-F9F77C6B164D}"/>
              </a:ext>
            </a:extLst>
          </p:cNvPr>
          <p:cNvGraphicFramePr>
            <a:graphicFrameLocks noGrp="1"/>
          </p:cNvGraphicFramePr>
          <p:nvPr>
            <p:ph type="tbl" sz="quarter" idx="13"/>
            <p:extLst>
              <p:ext uri="{D42A27DB-BD31-4B8C-83A1-F6EECF244321}">
                <p14:modId xmlns:p14="http://schemas.microsoft.com/office/powerpoint/2010/main" val="25366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4242191726"/>
                    </a:ext>
                  </a:extLst>
                </a:gridCol>
                <a:gridCol w="740664">
                  <a:extLst>
                    <a:ext uri="{9D8B030D-6E8A-4147-A177-3AD203B41FA5}">
                      <a16:colId xmlns:a16="http://schemas.microsoft.com/office/drawing/2014/main" val="1717413645"/>
                    </a:ext>
                  </a:extLst>
                </a:gridCol>
                <a:gridCol w="1975104">
                  <a:extLst>
                    <a:ext uri="{9D8B030D-6E8A-4147-A177-3AD203B41FA5}">
                      <a16:colId xmlns:a16="http://schemas.microsoft.com/office/drawing/2014/main" val="2287161843"/>
                    </a:ext>
                  </a:extLst>
                </a:gridCol>
                <a:gridCol w="987552">
                  <a:extLst>
                    <a:ext uri="{9D8B030D-6E8A-4147-A177-3AD203B41FA5}">
                      <a16:colId xmlns:a16="http://schemas.microsoft.com/office/drawing/2014/main" val="2972041469"/>
                    </a:ext>
                  </a:extLst>
                </a:gridCol>
                <a:gridCol w="987552">
                  <a:extLst>
                    <a:ext uri="{9D8B030D-6E8A-4147-A177-3AD203B41FA5}">
                      <a16:colId xmlns:a16="http://schemas.microsoft.com/office/drawing/2014/main" val="1751156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6718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@S_AlShareef1989 - 2021-07-30 17:18:44</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انا ادفع عنها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6481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@acfe2005 - 2021-07-30 17:16:10</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ههههههه لو يسويها حتى 720 همين ما ألقح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5974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@lnvsu_77 - 2021-07-30 17:11:22</a:t>
                      </a:r>
                      <a:r>
                        <a:rPr kumimoji="0" lang="en-US" sz="1000" b="0" i="0" u="none" strike="noStrike" kern="1200" cap="none" spc="0" normalizeH="0" baseline="0" noProof="0">
                          <a:ln>
                            <a:noFill/>
                          </a:ln>
                          <a:solidFill>
                            <a:prstClr val="black"/>
                          </a:solidFill>
                          <a:effectLst/>
                          <a:uLnTx/>
                          <a:uFillTx/>
                          <a:latin typeface="+mn-lt"/>
                          <a:ea typeface="+mn-ea"/>
                          <a:cs typeface="+mn-cs"/>
                        </a:rPr>
                        <a:t>
 ↓↓↓↓
@nqu3y @Miss_tofe @HLUtma8iMJW3VLf @tantan47563976 @0670v @Ahmed61727430 @liferdefempire @nzg_3 @r7oom_22… https://t.co/Cdbmwcslky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132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@VoTxTGuzN6tlFcV - 2021-07-30 17:05:57</a:t>
                      </a:r>
                      <a:r>
                        <a:rPr kumimoji="0" lang="en-US" sz="1000" b="0" i="0" u="none" strike="noStrike" kern="1200" cap="none" spc="0" normalizeH="0" baseline="0" noProof="0">
                          <a:ln>
                            <a:noFill/>
                          </a:ln>
                          <a:solidFill>
                            <a:prstClr val="black"/>
                          </a:solidFill>
                          <a:effectLst/>
                          <a:uLnTx/>
                          <a:uFillTx/>
                          <a:latin typeface="+mn-lt"/>
                          <a:ea typeface="+mn-ea"/>
                          <a:cs typeface="+mn-cs"/>
                        </a:rPr>
                        <a:t>
 ↓↓↓↓
@Hala_Graph @gOyVUdzSTTStz8w @Aasmmaaaaaaa21 @liferdefempire @9uPHV5kvQcKkPa3 @elperq1 @mtab_922 @fariss338… https://t.co/auIi8FPW4t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24226828"/>
                  </a:ext>
                </a:extLst>
              </a:tr>
            </a:tbl>
          </a:graphicData>
        </a:graphic>
      </p:graphicFrame>
      <p:sp>
        <p:nvSpPr>
          <p:cNvPr id="4" name="Text Placeholder 3">
            <a:extLst>
              <a:ext uri="{FF2B5EF4-FFF2-40B4-BE49-F238E27FC236}">
                <a16:creationId xmlns:a16="http://schemas.microsoft.com/office/drawing/2014/main" id="{E1EB6D4A-8D74-45DF-B565-8938C28AF466}"/>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950041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3E27-9558-4E97-9199-FF205409397D}"/>
              </a:ext>
            </a:extLst>
          </p:cNvPr>
          <p:cNvSpPr>
            <a:spLocks noGrp="1"/>
          </p:cNvSpPr>
          <p:nvPr>
            <p:ph type="title"/>
          </p:nvPr>
        </p:nvSpPr>
        <p:spPr/>
        <p:txBody>
          <a:bodyPr/>
          <a:lstStyle/>
          <a:p>
            <a:r>
              <a:rPr lang="en-US"/>
              <a:t>Twitter Mentions Table | </a:t>
            </a:r>
            <a:r>
              <a:rPr lang="ar-AE"/>
              <a:t>شامل نيوز </a:t>
            </a:r>
            <a:r>
              <a:rPr lang="en-US"/>
              <a:t>🇰🇼 liferdefempire - 7 of 7</a:t>
            </a:r>
          </a:p>
        </p:txBody>
      </p:sp>
      <p:graphicFrame>
        <p:nvGraphicFramePr>
          <p:cNvPr id="5" name="Table Placeholder 4">
            <a:extLst>
              <a:ext uri="{FF2B5EF4-FFF2-40B4-BE49-F238E27FC236}">
                <a16:creationId xmlns:a16="http://schemas.microsoft.com/office/drawing/2014/main" id="{37A23657-9260-41D9-BAB3-B75653A08F50}"/>
              </a:ext>
            </a:extLst>
          </p:cNvPr>
          <p:cNvGraphicFramePr>
            <a:graphicFrameLocks noGrp="1"/>
          </p:cNvGraphicFramePr>
          <p:nvPr>
            <p:ph type="tbl" sz="quarter" idx="13"/>
            <p:extLst>
              <p:ext uri="{D42A27DB-BD31-4B8C-83A1-F6EECF244321}">
                <p14:modId xmlns:p14="http://schemas.microsoft.com/office/powerpoint/2010/main" val="319547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101987734"/>
                    </a:ext>
                  </a:extLst>
                </a:gridCol>
                <a:gridCol w="740664">
                  <a:extLst>
                    <a:ext uri="{9D8B030D-6E8A-4147-A177-3AD203B41FA5}">
                      <a16:colId xmlns:a16="http://schemas.microsoft.com/office/drawing/2014/main" val="1731201386"/>
                    </a:ext>
                  </a:extLst>
                </a:gridCol>
                <a:gridCol w="1975104">
                  <a:extLst>
                    <a:ext uri="{9D8B030D-6E8A-4147-A177-3AD203B41FA5}">
                      <a16:colId xmlns:a16="http://schemas.microsoft.com/office/drawing/2014/main" val="1696554802"/>
                    </a:ext>
                  </a:extLst>
                </a:gridCol>
                <a:gridCol w="987552">
                  <a:extLst>
                    <a:ext uri="{9D8B030D-6E8A-4147-A177-3AD203B41FA5}">
                      <a16:colId xmlns:a16="http://schemas.microsoft.com/office/drawing/2014/main" val="2937726520"/>
                    </a:ext>
                  </a:extLst>
                </a:gridCol>
                <a:gridCol w="987552">
                  <a:extLst>
                    <a:ext uri="{9D8B030D-6E8A-4147-A177-3AD203B41FA5}">
                      <a16:colId xmlns:a16="http://schemas.microsoft.com/office/drawing/2014/main" val="3223604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4076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@alsary40002 - 2021-07-30 16:55:54</a:t>
                      </a:r>
                      <a:r>
                        <a:rPr kumimoji="0" lang="en-US" sz="1000" b="0" i="0" u="none" strike="noStrike" kern="1200" cap="none" spc="0" normalizeH="0" baseline="0" noProof="0">
                          <a:ln>
                            <a:noFill/>
                          </a:ln>
                          <a:solidFill>
                            <a:prstClr val="black"/>
                          </a:solidFill>
                          <a:effectLst/>
                          <a:uLnTx/>
                          <a:uFillTx/>
                          <a:latin typeface="+mn-lt"/>
                          <a:ea typeface="+mn-ea"/>
                          <a:cs typeface="+mn-cs"/>
                        </a:rPr>
                        <a:t>
 ↓↓↓↓
@Modhiee2 @54LHiQkSTrCCHVa @liferdefempire @tarekmohmed0 @E3G9PA5oyOfhfxv @dubai_reality2 @tareklebanon1… https://t.co/N46bD7X8ah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711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@assddgghj1223f2 - 2021-07-30 16:55:04</a:t>
                      </a:r>
                      <a:r>
                        <a:rPr kumimoji="0" lang="en-US" sz="1000" b="0" i="0" u="none" strike="noStrike" kern="1200" cap="none" spc="0" normalizeH="0" baseline="0" noProof="0">
                          <a:ln>
                            <a:noFill/>
                          </a:ln>
                          <a:solidFill>
                            <a:prstClr val="black"/>
                          </a:solidFill>
                          <a:effectLst/>
                          <a:uLnTx/>
                          <a:uFillTx/>
                          <a:latin typeface="+mn-lt"/>
                          <a:ea typeface="+mn-ea"/>
                          <a:cs typeface="+mn-cs"/>
                        </a:rPr>
                        <a:t>
 ↓↓↓↓
@liferdefempire @kaboo213 @sa__2_s @Algiase563563 @a_iufo @uWI4PwohHd4i8CG @Ask_Al_Qassim @ammar8188 @dooratcom https://t.co/v2TIr6GO9j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899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@ys409 - 2021-07-30 16:49:55</a:t>
                      </a:r>
                      <a:r>
                        <a:rPr kumimoji="0" lang="en-US" sz="1000" b="0" i="0" u="none" strike="noStrike" kern="1200" cap="none" spc="0" normalizeH="0" baseline="0" noProof="0">
                          <a:ln>
                            <a:noFill/>
                          </a:ln>
                          <a:solidFill>
                            <a:prstClr val="black"/>
                          </a:solidFill>
                          <a:effectLst/>
                          <a:uLnTx/>
                          <a:uFillTx/>
                          <a:latin typeface="+mn-lt"/>
                          <a:ea typeface="+mn-ea"/>
                          <a:cs typeface="+mn-cs"/>
                        </a:rPr>
                        <a:t>
 ↓↓↓↓
@saeed_melef @x_aziz66 @ResWQNli3YB9FnH @c5xu_ @1_SA_0 @NawafAbase06 @liferdefempire @hastarh @KelvinL70851928… https://t.co/FhCxC3uw5j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6802541"/>
                  </a:ext>
                </a:extLst>
              </a:tr>
            </a:tbl>
          </a:graphicData>
        </a:graphic>
      </p:graphicFrame>
      <p:sp>
        <p:nvSpPr>
          <p:cNvPr id="4" name="Text Placeholder 3">
            <a:extLst>
              <a:ext uri="{FF2B5EF4-FFF2-40B4-BE49-F238E27FC236}">
                <a16:creationId xmlns:a16="http://schemas.microsoft.com/office/drawing/2014/main" id="{D27FD759-D99F-4E7B-A43A-D1FB4F4230C4}"/>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613489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EAE9-A6C3-4665-AA29-AF0EF265E87C}"/>
              </a:ext>
            </a:extLst>
          </p:cNvPr>
          <p:cNvSpPr>
            <a:spLocks noGrp="1"/>
          </p:cNvSpPr>
          <p:nvPr>
            <p:ph type="title"/>
          </p:nvPr>
        </p:nvSpPr>
        <p:spPr/>
        <p:txBody>
          <a:bodyPr/>
          <a:lstStyle/>
          <a:p>
            <a:r>
              <a:rPr lang="en-US"/>
              <a:t>Twitter Questions Table | </a:t>
            </a:r>
            <a:r>
              <a:rPr lang="ar-AE"/>
              <a:t>شامل نيوز </a:t>
            </a:r>
            <a:r>
              <a:rPr lang="en-US"/>
              <a:t>🇰🇼 liferdefempire - 1 of 4</a:t>
            </a:r>
          </a:p>
        </p:txBody>
      </p:sp>
      <p:graphicFrame>
        <p:nvGraphicFramePr>
          <p:cNvPr id="5" name="Table Placeholder 4">
            <a:extLst>
              <a:ext uri="{FF2B5EF4-FFF2-40B4-BE49-F238E27FC236}">
                <a16:creationId xmlns:a16="http://schemas.microsoft.com/office/drawing/2014/main" id="{8136CD77-4873-44AF-AEAE-9C922329EA63}"/>
              </a:ext>
            </a:extLst>
          </p:cNvPr>
          <p:cNvGraphicFramePr>
            <a:graphicFrameLocks noGrp="1"/>
          </p:cNvGraphicFramePr>
          <p:nvPr>
            <p:ph type="tbl" sz="quarter" idx="13"/>
            <p:extLst>
              <p:ext uri="{D42A27DB-BD31-4B8C-83A1-F6EECF244321}">
                <p14:modId xmlns:p14="http://schemas.microsoft.com/office/powerpoint/2010/main" val="298024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0494520"/>
                    </a:ext>
                  </a:extLst>
                </a:gridCol>
                <a:gridCol w="2057400">
                  <a:extLst>
                    <a:ext uri="{9D8B030D-6E8A-4147-A177-3AD203B41FA5}">
                      <a16:colId xmlns:a16="http://schemas.microsoft.com/office/drawing/2014/main" val="3406035147"/>
                    </a:ext>
                  </a:extLst>
                </a:gridCol>
                <a:gridCol w="987552">
                  <a:extLst>
                    <a:ext uri="{9D8B030D-6E8A-4147-A177-3AD203B41FA5}">
                      <a16:colId xmlns:a16="http://schemas.microsoft.com/office/drawing/2014/main" val="1984037425"/>
                    </a:ext>
                  </a:extLst>
                </a:gridCol>
                <a:gridCol w="987552">
                  <a:extLst>
                    <a:ext uri="{9D8B030D-6E8A-4147-A177-3AD203B41FA5}">
                      <a16:colId xmlns:a16="http://schemas.microsoft.com/office/drawing/2014/main" val="149085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65170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@JaleelAlqahtan6 - 2021-07-30 17:36:58</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لا تنتقدون جلستها (قعدتها) هذه عادية عندهم والسبب اسمها لارا .. شلون تبيها تقعد؟؟؟؟؟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204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@majeedalaqul - 2021-07-30 14:49:26</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شارون قعود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270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@moatenonly - 2021-07-30 14:30:48</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اما شارون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5317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@kwtwolf3 - 2021-07-30 01:56:53</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تعاون بشنو بااضبط؟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339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@OneMuslimnatio2 - 2021-07-29 10:57:23</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الله يكفينا شره وكل العاملين بالمنظمة ويأخذه أخذ عزيز مقتدر ؟ ويخلف خيرا منهم ؟! لماذا يفتح لهم مكت… </a:t>
                      </a:r>
                      <a:r>
                        <a:rPr kumimoji="0" lang="en-US" sz="1000" b="0" i="0" u="none" strike="noStrike" kern="1200" cap="none" spc="0" normalizeH="0" baseline="0" noProof="0">
                          <a:ln>
                            <a:noFill/>
                          </a:ln>
                          <a:solidFill>
                            <a:prstClr val="black"/>
                          </a:solidFill>
                          <a:effectLst/>
                          <a:uLnTx/>
                          <a:uFillTx/>
                          <a:latin typeface="+mn-lt"/>
                          <a:ea typeface="+mn-ea"/>
                          <a:cs typeface="+mn-cs"/>
                        </a:rPr>
                        <a:t>https://t.co/BR2UJabLcc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648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@sarajowhar95 - 2021-07-29 04:09:33</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28 ؟ </a:t>
                      </a:r>
                      <a:r>
                        <a:rPr kumimoji="0" lang="ar-AE" sz="1000" b="0" i="0" u="none" strike="noStrike" kern="1200" cap="none" spc="0" normalizeH="0" baseline="0" noProof="0">
                          <a:ln>
                            <a:noFill/>
                          </a:ln>
                          <a:solidFill>
                            <a:prstClr val="black"/>
                          </a:solidFill>
                          <a:effectLst/>
                          <a:uLnTx/>
                          <a:uFillTx/>
                          <a:latin typeface="+mn-lt"/>
                          <a:ea typeface="+mn-ea"/>
                          <a:cs typeface="+mn-cs"/>
                        </a:rPr>
                        <a:t>ربيع عندنا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40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@fahadraslani - 2021-07-29 01:08:23</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لا ادري ما فائدة منح الاسرائيلي بطاقة تأهل مجانية؟؟!!!!
نازلوه وخسروه واكسروا عينه
شنو هالمصخرة انسحاب انسحاب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9817430"/>
                  </a:ext>
                </a:extLst>
              </a:tr>
            </a:tbl>
          </a:graphicData>
        </a:graphic>
      </p:graphicFrame>
      <p:sp>
        <p:nvSpPr>
          <p:cNvPr id="4" name="Text Placeholder 3">
            <a:extLst>
              <a:ext uri="{FF2B5EF4-FFF2-40B4-BE49-F238E27FC236}">
                <a16:creationId xmlns:a16="http://schemas.microsoft.com/office/drawing/2014/main" id="{5873D4A0-2BB0-474A-B4CA-B3E0E7DDA466}"/>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30620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06D7-0797-4347-97E4-7DF7F7C75ABD}"/>
              </a:ext>
            </a:extLst>
          </p:cNvPr>
          <p:cNvSpPr>
            <a:spLocks noGrp="1"/>
          </p:cNvSpPr>
          <p:nvPr>
            <p:ph type="title"/>
          </p:nvPr>
        </p:nvSpPr>
        <p:spPr/>
        <p:txBody>
          <a:bodyPr/>
          <a:lstStyle/>
          <a:p>
            <a:r>
              <a:rPr lang="en-US"/>
              <a:t>Twitter Questions Table | </a:t>
            </a:r>
            <a:r>
              <a:rPr lang="ar-AE"/>
              <a:t>شامل نيوز </a:t>
            </a:r>
            <a:r>
              <a:rPr lang="en-US"/>
              <a:t>🇰🇼 liferdefempire - 2 of 4</a:t>
            </a:r>
          </a:p>
        </p:txBody>
      </p:sp>
      <p:graphicFrame>
        <p:nvGraphicFramePr>
          <p:cNvPr id="5" name="Table Placeholder 4">
            <a:extLst>
              <a:ext uri="{FF2B5EF4-FFF2-40B4-BE49-F238E27FC236}">
                <a16:creationId xmlns:a16="http://schemas.microsoft.com/office/drawing/2014/main" id="{5A450126-1ED4-4975-B53D-95C7D59EEE37}"/>
              </a:ext>
            </a:extLst>
          </p:cNvPr>
          <p:cNvGraphicFramePr>
            <a:graphicFrameLocks noGrp="1"/>
          </p:cNvGraphicFramePr>
          <p:nvPr>
            <p:ph type="tbl" sz="quarter" idx="13"/>
            <p:extLst>
              <p:ext uri="{D42A27DB-BD31-4B8C-83A1-F6EECF244321}">
                <p14:modId xmlns:p14="http://schemas.microsoft.com/office/powerpoint/2010/main" val="348763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4917515"/>
                    </a:ext>
                  </a:extLst>
                </a:gridCol>
                <a:gridCol w="2057400">
                  <a:extLst>
                    <a:ext uri="{9D8B030D-6E8A-4147-A177-3AD203B41FA5}">
                      <a16:colId xmlns:a16="http://schemas.microsoft.com/office/drawing/2014/main" val="2437676106"/>
                    </a:ext>
                  </a:extLst>
                </a:gridCol>
                <a:gridCol w="987552">
                  <a:extLst>
                    <a:ext uri="{9D8B030D-6E8A-4147-A177-3AD203B41FA5}">
                      <a16:colId xmlns:a16="http://schemas.microsoft.com/office/drawing/2014/main" val="1755289946"/>
                    </a:ext>
                  </a:extLst>
                </a:gridCol>
                <a:gridCol w="987552">
                  <a:extLst>
                    <a:ext uri="{9D8B030D-6E8A-4147-A177-3AD203B41FA5}">
                      <a16:colId xmlns:a16="http://schemas.microsoft.com/office/drawing/2014/main" val="1150141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29440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@sa_bn - 2021-07-28 21:11:46</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حذفت تغريدتي ليس لاشي
بس عبد الرسول ( استغفر الله )
اولى له ان يغير اسمه قبل الانسحاب
اقول وش اسم الصهيوني!؟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50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@kPUUCDXi2H4SNLU - 2021-07-28 13:16:25</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سلمنا بأن الموسيقى والغناء ليست حرام؟..... س/ إذا جاء يوم القيامة هل ستكون مع الخير أو مع الشر.!!!   إستفتي قلبك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383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@kalilala - 2021-07-27 20:48:51</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هل تصرفه بلبس النقاب قاصد هذا الشيء لينتشر الفيديو ؟
وهل اللي صوره صديقه وليس غريب عنه وصوره ؟
السؤ… </a:t>
                      </a:r>
                      <a:r>
                        <a:rPr kumimoji="0" lang="en-US" sz="1000" b="0" i="0" u="none" strike="noStrike" kern="1200" cap="none" spc="0" normalizeH="0" baseline="0" noProof="0">
                          <a:ln>
                            <a:noFill/>
                          </a:ln>
                          <a:solidFill>
                            <a:prstClr val="black"/>
                          </a:solidFill>
                          <a:effectLst/>
                          <a:uLnTx/>
                          <a:uFillTx/>
                          <a:latin typeface="+mn-lt"/>
                          <a:ea typeface="+mn-ea"/>
                          <a:cs typeface="+mn-cs"/>
                        </a:rPr>
                        <a:t>https://t.co/SlSAYGboR1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386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@ssaloom12345 - 2021-07-27 20:11:34</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نرجوا من صاحب الحساب استخراج الفائده المرجوه من هذا المقطع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89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@KRM_GMC - 2021-07-27 17:05:22</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أحسن
الحين دول عدوة تسافر لها ليش؟ 
نكاية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914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@Mohamedelkhater - 2021-07-27 10:36:39</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متى تكون الأعراس والمناسبات الإجتماعية مسموح إقامتهما في 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0493257"/>
                  </a:ext>
                </a:extLst>
              </a:tr>
            </a:tbl>
          </a:graphicData>
        </a:graphic>
      </p:graphicFrame>
      <p:sp>
        <p:nvSpPr>
          <p:cNvPr id="4" name="Text Placeholder 3">
            <a:extLst>
              <a:ext uri="{FF2B5EF4-FFF2-40B4-BE49-F238E27FC236}">
                <a16:creationId xmlns:a16="http://schemas.microsoft.com/office/drawing/2014/main" id="{2D64F06E-5ED1-4368-9032-F0F1B3E91076}"/>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586209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21422-BFB8-41C6-AD91-9540E0334DC6}"/>
              </a:ext>
            </a:extLst>
          </p:cNvPr>
          <p:cNvSpPr>
            <a:spLocks noGrp="1"/>
          </p:cNvSpPr>
          <p:nvPr>
            <p:ph type="title"/>
          </p:nvPr>
        </p:nvSpPr>
        <p:spPr/>
        <p:txBody>
          <a:bodyPr/>
          <a:lstStyle/>
          <a:p>
            <a:r>
              <a:rPr lang="en-US"/>
              <a:t>Twitter Questions Table | </a:t>
            </a:r>
            <a:r>
              <a:rPr lang="ar-AE"/>
              <a:t>شامل نيوز </a:t>
            </a:r>
            <a:r>
              <a:rPr lang="en-US"/>
              <a:t>🇰🇼 liferdefempire - 3 of 4</a:t>
            </a:r>
          </a:p>
        </p:txBody>
      </p:sp>
      <p:graphicFrame>
        <p:nvGraphicFramePr>
          <p:cNvPr id="5" name="Table Placeholder 4">
            <a:extLst>
              <a:ext uri="{FF2B5EF4-FFF2-40B4-BE49-F238E27FC236}">
                <a16:creationId xmlns:a16="http://schemas.microsoft.com/office/drawing/2014/main" id="{D91F2980-CCC0-48E6-8B27-A6EE3BD419A6}"/>
              </a:ext>
            </a:extLst>
          </p:cNvPr>
          <p:cNvGraphicFramePr>
            <a:graphicFrameLocks noGrp="1"/>
          </p:cNvGraphicFramePr>
          <p:nvPr>
            <p:ph type="tbl" sz="quarter" idx="13"/>
            <p:extLst>
              <p:ext uri="{D42A27DB-BD31-4B8C-83A1-F6EECF244321}">
                <p14:modId xmlns:p14="http://schemas.microsoft.com/office/powerpoint/2010/main" val="354995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31736911"/>
                    </a:ext>
                  </a:extLst>
                </a:gridCol>
                <a:gridCol w="2057400">
                  <a:extLst>
                    <a:ext uri="{9D8B030D-6E8A-4147-A177-3AD203B41FA5}">
                      <a16:colId xmlns:a16="http://schemas.microsoft.com/office/drawing/2014/main" val="551396757"/>
                    </a:ext>
                  </a:extLst>
                </a:gridCol>
                <a:gridCol w="987552">
                  <a:extLst>
                    <a:ext uri="{9D8B030D-6E8A-4147-A177-3AD203B41FA5}">
                      <a16:colId xmlns:a16="http://schemas.microsoft.com/office/drawing/2014/main" val="119975249"/>
                    </a:ext>
                  </a:extLst>
                </a:gridCol>
                <a:gridCol w="987552">
                  <a:extLst>
                    <a:ext uri="{9D8B030D-6E8A-4147-A177-3AD203B41FA5}">
                      <a16:colId xmlns:a16="http://schemas.microsoft.com/office/drawing/2014/main" val="3931098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92657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@OneMuslimnatio2 - 2021-07-27 06:51:36</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الشفاء من الله ، فايروس لا يعرفون مصدره ؟ سلالات ظهرت يعملون تجارب وتحاليل وانتاج لقاح يثبت فعاليته… </a:t>
                      </a:r>
                      <a:r>
                        <a:rPr kumimoji="0" lang="en-US" sz="1000" b="0" i="0" u="none" strike="noStrike" kern="1200" cap="none" spc="0" normalizeH="0" baseline="0" noProof="0">
                          <a:ln>
                            <a:noFill/>
                          </a:ln>
                          <a:solidFill>
                            <a:prstClr val="black"/>
                          </a:solidFill>
                          <a:effectLst/>
                          <a:uLnTx/>
                          <a:uFillTx/>
                          <a:latin typeface="+mn-lt"/>
                          <a:ea typeface="+mn-ea"/>
                          <a:cs typeface="+mn-cs"/>
                        </a:rPr>
                        <a:t>https://t.co/dIDcgo0oSA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135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@qw80671 - 2021-07-26 19:36:17</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طيب مبروك ريحنا وريح العباد …شنو المطلوب الخطير من هذي التغريدة : بكاء ولطم جماعي ؟ علي فراق الغالي… </a:t>
                      </a:r>
                      <a:r>
                        <a:rPr kumimoji="0" lang="en-US" sz="1000" b="0" i="0" u="none" strike="noStrike" kern="1200" cap="none" spc="0" normalizeH="0" baseline="0" noProof="0">
                          <a:ln>
                            <a:noFill/>
                          </a:ln>
                          <a:solidFill>
                            <a:prstClr val="black"/>
                          </a:solidFill>
                          <a:effectLst/>
                          <a:uLnTx/>
                          <a:uFillTx/>
                          <a:latin typeface="+mn-lt"/>
                          <a:ea typeface="+mn-ea"/>
                          <a:cs typeface="+mn-cs"/>
                        </a:rPr>
                        <a:t>https://t.co/wmGWr5JSMA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640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@OneMuslimnatio2 - 2021-07-25 16:30:21</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أين الجامعة العربية ومنظمة التعاون الإسلامي ودرع الجزيرة ؟! لتحرير اليمن من حوثي مدعوم إيرانيا يحتل… </a:t>
                      </a:r>
                      <a:r>
                        <a:rPr kumimoji="0" lang="en-US" sz="1000" b="0" i="0" u="none" strike="noStrike" kern="1200" cap="none" spc="0" normalizeH="0" baseline="0" noProof="0">
                          <a:ln>
                            <a:noFill/>
                          </a:ln>
                          <a:solidFill>
                            <a:prstClr val="black"/>
                          </a:solidFill>
                          <a:effectLst/>
                          <a:uLnTx/>
                          <a:uFillTx/>
                          <a:latin typeface="+mn-lt"/>
                          <a:ea typeface="+mn-ea"/>
                          <a:cs typeface="+mn-cs"/>
                        </a:rPr>
                        <a:t>https://t.co/Ls7qOD64at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447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@OneMuslimnatio2 - 2021-07-24 21:55:44</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المنظمة يجب ان تنسحب معظم الدول منها ؟ حتى يتغيروا المسؤولون كلهم ويأتون بمسؤولين جدد يقولون الصدق… </a:t>
                      </a:r>
                      <a:r>
                        <a:rPr kumimoji="0" lang="en-US" sz="1000" b="0" i="0" u="none" strike="noStrike" kern="1200" cap="none" spc="0" normalizeH="0" baseline="0" noProof="0">
                          <a:ln>
                            <a:noFill/>
                          </a:ln>
                          <a:solidFill>
                            <a:prstClr val="black"/>
                          </a:solidFill>
                          <a:effectLst/>
                          <a:uLnTx/>
                          <a:uFillTx/>
                          <a:latin typeface="+mn-lt"/>
                          <a:ea typeface="+mn-ea"/>
                          <a:cs typeface="+mn-cs"/>
                        </a:rPr>
                        <a:t>https://t.co/wU4GGYNpoN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3551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@J90Q8 - 2021-07-24 21:06:55</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شنو هذي ماركه جديده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9450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@hareth880 - 2021-07-24 09:59:55</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وعدد المشاركين سبعة لاعبين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419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@smartyq8 - 2021-07-24 01:18:53</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ليش مو خايفين من كورونا؟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168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@OneMuslimnatio2 - 2021-07-22 07:01:08</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هم يستفيدون ؟ لن ينهونه ؟ اللقاح لن يجعلونه اختياري لان هناك من يستفيد ؟ هل يجوز شرعا ؟ أين العلماء… </a:t>
                      </a:r>
                      <a:r>
                        <a:rPr kumimoji="0" lang="en-US" sz="1000" b="0" i="0" u="none" strike="noStrike" kern="1200" cap="none" spc="0" normalizeH="0" baseline="0" noProof="0">
                          <a:ln>
                            <a:noFill/>
                          </a:ln>
                          <a:solidFill>
                            <a:prstClr val="black"/>
                          </a:solidFill>
                          <a:effectLst/>
                          <a:uLnTx/>
                          <a:uFillTx/>
                          <a:latin typeface="+mn-lt"/>
                          <a:ea typeface="+mn-ea"/>
                          <a:cs typeface="+mn-cs"/>
                        </a:rPr>
                        <a:t>https://t.co/SMlZHBBXBn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1628098"/>
                  </a:ext>
                </a:extLst>
              </a:tr>
            </a:tbl>
          </a:graphicData>
        </a:graphic>
      </p:graphicFrame>
      <p:sp>
        <p:nvSpPr>
          <p:cNvPr id="4" name="Text Placeholder 3">
            <a:extLst>
              <a:ext uri="{FF2B5EF4-FFF2-40B4-BE49-F238E27FC236}">
                <a16:creationId xmlns:a16="http://schemas.microsoft.com/office/drawing/2014/main" id="{0301667D-DA62-4C2E-9D32-E3B2489B3470}"/>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920188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2BCDA-011D-430E-B42E-68B09A9D7AA6}"/>
              </a:ext>
            </a:extLst>
          </p:cNvPr>
          <p:cNvSpPr>
            <a:spLocks noGrp="1"/>
          </p:cNvSpPr>
          <p:nvPr>
            <p:ph type="title"/>
          </p:nvPr>
        </p:nvSpPr>
        <p:spPr/>
        <p:txBody>
          <a:bodyPr/>
          <a:lstStyle/>
          <a:p>
            <a:r>
              <a:rPr lang="en-US"/>
              <a:t>Twitter Questions Table | </a:t>
            </a:r>
            <a:r>
              <a:rPr lang="ar-AE"/>
              <a:t>شامل نيوز </a:t>
            </a:r>
            <a:r>
              <a:rPr lang="en-US"/>
              <a:t>🇰🇼 liferdefempire - 4 of 4</a:t>
            </a:r>
          </a:p>
        </p:txBody>
      </p:sp>
      <p:graphicFrame>
        <p:nvGraphicFramePr>
          <p:cNvPr id="5" name="Table Placeholder 4">
            <a:extLst>
              <a:ext uri="{FF2B5EF4-FFF2-40B4-BE49-F238E27FC236}">
                <a16:creationId xmlns:a16="http://schemas.microsoft.com/office/drawing/2014/main" id="{5729DF39-1D63-483C-83DB-107B67DDB3AC}"/>
              </a:ext>
            </a:extLst>
          </p:cNvPr>
          <p:cNvGraphicFramePr>
            <a:graphicFrameLocks noGrp="1"/>
          </p:cNvGraphicFramePr>
          <p:nvPr>
            <p:ph type="tbl" sz="quarter" idx="13"/>
            <p:extLst>
              <p:ext uri="{D42A27DB-BD31-4B8C-83A1-F6EECF244321}">
                <p14:modId xmlns:p14="http://schemas.microsoft.com/office/powerpoint/2010/main" val="2918008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1285025"/>
                    </a:ext>
                  </a:extLst>
                </a:gridCol>
                <a:gridCol w="2057400">
                  <a:extLst>
                    <a:ext uri="{9D8B030D-6E8A-4147-A177-3AD203B41FA5}">
                      <a16:colId xmlns:a16="http://schemas.microsoft.com/office/drawing/2014/main" val="2471035608"/>
                    </a:ext>
                  </a:extLst>
                </a:gridCol>
                <a:gridCol w="987552">
                  <a:extLst>
                    <a:ext uri="{9D8B030D-6E8A-4147-A177-3AD203B41FA5}">
                      <a16:colId xmlns:a16="http://schemas.microsoft.com/office/drawing/2014/main" val="1109653612"/>
                    </a:ext>
                  </a:extLst>
                </a:gridCol>
                <a:gridCol w="987552">
                  <a:extLst>
                    <a:ext uri="{9D8B030D-6E8A-4147-A177-3AD203B41FA5}">
                      <a16:colId xmlns:a16="http://schemas.microsoft.com/office/drawing/2014/main" val="4235635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02764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@OneMuslimnatio2 - 2021-07-22 01:44:45</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تطبيق حكم الإعدام طبقوا شرع الله )؟! </a:t>
                      </a:r>
                      <a:r>
                        <a:rPr kumimoji="0" lang="en-US" sz="1000" b="0" i="0" u="none" strike="noStrike" kern="1200" cap="none" spc="0" normalizeH="0" baseline="0" noProof="0">
                          <a:ln>
                            <a:noFill/>
                          </a:ln>
                          <a:solidFill>
                            <a:prstClr val="black"/>
                          </a:solidFill>
                          <a:effectLst/>
                          <a:uLnTx/>
                          <a:uFillTx/>
                          <a:latin typeface="+mn-lt"/>
                          <a:ea typeface="+mn-ea"/>
                          <a:cs typeface="+mn-cs"/>
                        </a:rPr>
                        <a:t>https://t.co/GIqT1EmK62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095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@OneMuslimnatio2 - 2021-07-21 19:25:48</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هدفك المال ؟ فايروس لا تعرفون مصدره ؟ وسلالات إجراء اختبارات وتحليلات وانتاج لقاح لها ؟! حسبنا الله… </a:t>
                      </a:r>
                      <a:r>
                        <a:rPr kumimoji="0" lang="en-US" sz="1000" b="0" i="0" u="none" strike="noStrike" kern="1200" cap="none" spc="0" normalizeH="0" baseline="0" noProof="0">
                          <a:ln>
                            <a:noFill/>
                          </a:ln>
                          <a:solidFill>
                            <a:prstClr val="black"/>
                          </a:solidFill>
                          <a:effectLst/>
                          <a:uLnTx/>
                          <a:uFillTx/>
                          <a:latin typeface="+mn-lt"/>
                          <a:ea typeface="+mn-ea"/>
                          <a:cs typeface="+mn-cs"/>
                        </a:rPr>
                        <a:t>https://t.co/ZgzPUqn7cI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65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@OneMuslimnatio2 - 2021-07-21 16:44:01</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اتق الله تنشر صورة عارية ؟ وتنشر لفنانة ؟! ونحن في زمن بلاء لا يرفع إلا بتوبة واستغفار وتضرع </a:t>
                      </a:r>
                      <a:r>
                        <a:rPr kumimoji="0" lang="en-US" sz="1000" b="0" i="0" u="none" strike="noStrike" kern="1200" cap="none" spc="0" normalizeH="0" baseline="0" noProof="0">
                          <a:ln>
                            <a:noFill/>
                          </a:ln>
                          <a:solidFill>
                            <a:prstClr val="black"/>
                          </a:solidFill>
                          <a:effectLst/>
                          <a:uLnTx/>
                          <a:uFillTx/>
                          <a:latin typeface="+mn-lt"/>
                          <a:ea typeface="+mn-ea"/>
                          <a:cs typeface="+mn-cs"/>
                        </a:rPr>
                        <a:t>https://t.co/XwOgtLbNkr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809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@liferdefempire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@OneMuslimnatio2 - 2021-07-21 07:19:07</a:t>
                      </a:r>
                      <a:r>
                        <a:rPr kumimoji="0" lang="en-US" sz="1000" b="0" i="0" u="none" strike="noStrike" kern="1200" cap="none" spc="0" normalizeH="0" baseline="0" noProof="0">
                          <a:ln>
                            <a:noFill/>
                          </a:ln>
                          <a:solidFill>
                            <a:prstClr val="black"/>
                          </a:solidFill>
                          <a:effectLst/>
                          <a:uLnTx/>
                          <a:uFillTx/>
                          <a:latin typeface="+mn-lt"/>
                          <a:ea typeface="+mn-ea"/>
                          <a:cs typeface="+mn-cs"/>
                        </a:rPr>
                        <a:t>
 @liferdefempire </a:t>
                      </a:r>
                      <a:r>
                        <a:rPr kumimoji="0" lang="ar-AE" sz="1000" b="0" i="0" u="none" strike="noStrike" kern="1200" cap="none" spc="0" normalizeH="0" baseline="0" noProof="0">
                          <a:ln>
                            <a:noFill/>
                          </a:ln>
                          <a:solidFill>
                            <a:prstClr val="black"/>
                          </a:solidFill>
                          <a:effectLst/>
                          <a:uLnTx/>
                          <a:uFillTx/>
                          <a:latin typeface="+mn-lt"/>
                          <a:ea typeface="+mn-ea"/>
                          <a:cs typeface="+mn-cs"/>
                        </a:rPr>
                        <a:t>لا توجد مصداقية ؟ لقاح بند طواريء ؟ من يطعم يصاب ؟ همهم المال على حساب البشر؟ يستغلون الوباء لمنافع… </a:t>
                      </a:r>
                      <a:r>
                        <a:rPr kumimoji="0" lang="en-US" sz="1000" b="0" i="0" u="none" strike="noStrike" kern="1200" cap="none" spc="0" normalizeH="0" baseline="0" noProof="0">
                          <a:ln>
                            <a:noFill/>
                          </a:ln>
                          <a:solidFill>
                            <a:prstClr val="black"/>
                          </a:solidFill>
                          <a:effectLst/>
                          <a:uLnTx/>
                          <a:uFillTx/>
                          <a:latin typeface="+mn-lt"/>
                          <a:ea typeface="+mn-ea"/>
                          <a:cs typeface="+mn-cs"/>
                        </a:rPr>
                        <a:t>https://t.co/DZzJqLNGlt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4215737"/>
                  </a:ext>
                </a:extLst>
              </a:tr>
            </a:tbl>
          </a:graphicData>
        </a:graphic>
      </p:graphicFrame>
      <p:sp>
        <p:nvSpPr>
          <p:cNvPr id="4" name="Text Placeholder 3">
            <a:extLst>
              <a:ext uri="{FF2B5EF4-FFF2-40B4-BE49-F238E27FC236}">
                <a16:creationId xmlns:a16="http://schemas.microsoft.com/office/drawing/2014/main" id="{34FA01ED-55DB-4792-BF20-D22D4EB229F9}"/>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3668169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FD34-0C52-4FFA-A984-52B5334C5345}"/>
              </a:ext>
            </a:extLst>
          </p:cNvPr>
          <p:cNvSpPr>
            <a:spLocks noGrp="1"/>
          </p:cNvSpPr>
          <p:nvPr>
            <p:ph type="title"/>
          </p:nvPr>
        </p:nvSpPr>
        <p:spPr/>
        <p:txBody>
          <a:bodyPr/>
          <a:lstStyle/>
          <a:p>
            <a:r>
              <a:rPr lang="en-US"/>
              <a:t>Twitter User Questions Response Times Distribution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EA4D1102-A7BE-43C7-BC1C-292183601554}"/>
              </a:ext>
            </a:extLst>
          </p:cNvPr>
          <p:cNvGraphicFramePr>
            <a:graphicFrameLocks noGrp="1"/>
          </p:cNvGraphicFramePr>
          <p:nvPr>
            <p:ph type="chart" sz="quarter" idx="13"/>
            <p:extLst>
              <p:ext uri="{D42A27DB-BD31-4B8C-83A1-F6EECF244321}">
                <p14:modId xmlns:p14="http://schemas.microsoft.com/office/powerpoint/2010/main" val="29668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53047F-4E47-4649-A13B-ADEC650B1010}"/>
              </a:ext>
            </a:extLst>
          </p:cNvPr>
          <p:cNvSpPr>
            <a:spLocks noGrp="1"/>
          </p:cNvSpPr>
          <p:nvPr>
            <p:ph type="body" sz="quarter" idx="14"/>
          </p:nvPr>
        </p:nvSpPr>
        <p:spPr/>
        <p:txBody>
          <a:bodyPr/>
          <a:lstStyle/>
          <a:p>
            <a:r>
              <a:rPr lang="en-US"/>
              <a:t>07/01/2021 - 07/30/2021</a:t>
            </a:r>
          </a:p>
        </p:txBody>
      </p:sp>
      <p:sp>
        <p:nvSpPr>
          <p:cNvPr id="5" name="Footer Placeholder 4">
            <a:extLst>
              <a:ext uri="{FF2B5EF4-FFF2-40B4-BE49-F238E27FC236}">
                <a16:creationId xmlns:a16="http://schemas.microsoft.com/office/drawing/2014/main" id="{613FDB73-7F8C-4D18-8C80-3A3266F65D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181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6D63-B319-4636-BC7A-9F076105A3E8}"/>
              </a:ext>
            </a:extLst>
          </p:cNvPr>
          <p:cNvSpPr>
            <a:spLocks noGrp="1"/>
          </p:cNvSpPr>
          <p:nvPr>
            <p:ph type="title"/>
          </p:nvPr>
        </p:nvSpPr>
        <p:spPr/>
        <p:txBody>
          <a:bodyPr/>
          <a:lstStyle/>
          <a:p>
            <a:r>
              <a:rPr lang="en-US"/>
              <a:t>Twitter Replies To Users | </a:t>
            </a:r>
            <a:r>
              <a:rPr lang="ar-AE"/>
              <a:t>شامل نيوز </a:t>
            </a:r>
            <a:r>
              <a:rPr lang="en-US"/>
              <a:t>🇰🇼 liferdefempire</a:t>
            </a:r>
          </a:p>
        </p:txBody>
      </p:sp>
      <p:graphicFrame>
        <p:nvGraphicFramePr>
          <p:cNvPr id="6" name="Chart Placeholder 5">
            <a:extLst>
              <a:ext uri="{FF2B5EF4-FFF2-40B4-BE49-F238E27FC236}">
                <a16:creationId xmlns:a16="http://schemas.microsoft.com/office/drawing/2014/main" id="{73A5E653-10C9-479F-86FD-D8D3DA59C588}"/>
              </a:ext>
            </a:extLst>
          </p:cNvPr>
          <p:cNvGraphicFramePr>
            <a:graphicFrameLocks noGrp="1"/>
          </p:cNvGraphicFramePr>
          <p:nvPr>
            <p:ph type="chart" sz="quarter" idx="13"/>
            <p:extLst>
              <p:ext uri="{D42A27DB-BD31-4B8C-83A1-F6EECF244321}">
                <p14:modId xmlns:p14="http://schemas.microsoft.com/office/powerpoint/2010/main" val="2376745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90CE8A-00EF-4228-BA38-116044CDC82C}"/>
              </a:ext>
            </a:extLst>
          </p:cNvPr>
          <p:cNvSpPr>
            <a:spLocks noGrp="1"/>
          </p:cNvSpPr>
          <p:nvPr>
            <p:ph type="body" sz="quarter" idx="14"/>
          </p:nvPr>
        </p:nvSpPr>
        <p:spPr/>
        <p:txBody>
          <a:bodyPr/>
          <a:lstStyle/>
          <a:p>
            <a:r>
              <a:rPr lang="en-US"/>
              <a:t>06/28/2021 - 08/01/2021</a:t>
            </a:r>
          </a:p>
        </p:txBody>
      </p:sp>
      <p:sp>
        <p:nvSpPr>
          <p:cNvPr id="5" name="Footer Placeholder 4">
            <a:extLst>
              <a:ext uri="{FF2B5EF4-FFF2-40B4-BE49-F238E27FC236}">
                <a16:creationId xmlns:a16="http://schemas.microsoft.com/office/drawing/2014/main" id="{C6B946BA-1DB5-4C5F-89A5-3EC294C935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9212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544D3-8BF3-47A1-818F-EFC2FE05E185}"/>
              </a:ext>
            </a:extLst>
          </p:cNvPr>
          <p:cNvSpPr>
            <a:spLocks noGrp="1"/>
          </p:cNvSpPr>
          <p:nvPr>
            <p:ph type="title"/>
          </p:nvPr>
        </p:nvSpPr>
        <p:spPr/>
        <p:txBody>
          <a:bodyPr/>
          <a:lstStyle/>
          <a:p>
            <a:r>
              <a:rPr lang="en-US"/>
              <a:t>Twitter Replies Table | </a:t>
            </a:r>
            <a:r>
              <a:rPr lang="ar-AE"/>
              <a:t>شامل نيوز </a:t>
            </a:r>
            <a:r>
              <a:rPr lang="en-US"/>
              <a:t>🇰🇼 liferdefempire</a:t>
            </a:r>
          </a:p>
        </p:txBody>
      </p:sp>
      <p:graphicFrame>
        <p:nvGraphicFramePr>
          <p:cNvPr id="5" name="Table Placeholder 4">
            <a:extLst>
              <a:ext uri="{FF2B5EF4-FFF2-40B4-BE49-F238E27FC236}">
                <a16:creationId xmlns:a16="http://schemas.microsoft.com/office/drawing/2014/main" id="{AE2FD822-F0B8-401B-8E10-D7AD17DA592D}"/>
              </a:ext>
            </a:extLst>
          </p:cNvPr>
          <p:cNvGraphicFramePr>
            <a:graphicFrameLocks noGrp="1"/>
          </p:cNvGraphicFramePr>
          <p:nvPr>
            <p:ph type="tbl" sz="quarter" idx="13"/>
            <p:extLst>
              <p:ext uri="{D42A27DB-BD31-4B8C-83A1-F6EECF244321}">
                <p14:modId xmlns:p14="http://schemas.microsoft.com/office/powerpoint/2010/main" val="91710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7695721"/>
                    </a:ext>
                  </a:extLst>
                </a:gridCol>
                <a:gridCol w="905256">
                  <a:extLst>
                    <a:ext uri="{9D8B030D-6E8A-4147-A177-3AD203B41FA5}">
                      <a16:colId xmlns:a16="http://schemas.microsoft.com/office/drawing/2014/main" val="2233161415"/>
                    </a:ext>
                  </a:extLst>
                </a:gridCol>
                <a:gridCol w="905256">
                  <a:extLst>
                    <a:ext uri="{9D8B030D-6E8A-4147-A177-3AD203B41FA5}">
                      <a16:colId xmlns:a16="http://schemas.microsoft.com/office/drawing/2014/main" val="3650890855"/>
                    </a:ext>
                  </a:extLst>
                </a:gridCol>
                <a:gridCol w="905256">
                  <a:extLst>
                    <a:ext uri="{9D8B030D-6E8A-4147-A177-3AD203B41FA5}">
                      <a16:colId xmlns:a16="http://schemas.microsoft.com/office/drawing/2014/main" val="2522544195"/>
                    </a:ext>
                  </a:extLst>
                </a:gridCol>
                <a:gridCol w="905256">
                  <a:extLst>
                    <a:ext uri="{9D8B030D-6E8A-4147-A177-3AD203B41FA5}">
                      <a16:colId xmlns:a16="http://schemas.microsoft.com/office/drawing/2014/main" val="4147945260"/>
                    </a:ext>
                  </a:extLst>
                </a:gridCol>
                <a:gridCol w="905256">
                  <a:extLst>
                    <a:ext uri="{9D8B030D-6E8A-4147-A177-3AD203B41FA5}">
                      <a16:colId xmlns:a16="http://schemas.microsoft.com/office/drawing/2014/main" val="2803348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543711158"/>
                  </a:ext>
                </a:extLst>
              </a:tr>
              <a:tr h="370840">
                <a:tc>
                  <a:txBody>
                    <a:bodyPr/>
                    <a:lstStyle/>
                    <a:p>
                      <a:r>
                        <a:rPr lang="en-US" sz="1000" b="1"/>
                        <a:t>@liferdefempire - 2021-07-10 18:38:59</a:t>
                      </a:r>
                      <a:r>
                        <a:rPr lang="en-US" sz="1000"/>
                        <a:t>
 </a:t>
                      </a:r>
                      <a:r>
                        <a:rPr lang="ar-AE" sz="1000"/>
                        <a:t>العثور على ابن النائب محمد عبيد الراجحي</a:t>
                      </a:r>
                      <a:endParaRPr lang="en-US" sz="1000"/>
                    </a:p>
                  </a:txBody>
                  <a:tcPr/>
                </a:tc>
                <a:tc>
                  <a:txBody>
                    <a:bodyPr/>
                    <a:lstStyle/>
                    <a:p>
                      <a:r>
                        <a:rPr lang="en-US" sz="1000"/>
                        <a:t>4</a:t>
                      </a:r>
                    </a:p>
                  </a:txBody>
                  <a:tcPr/>
                </a:tc>
                <a:tc>
                  <a:txBody>
                    <a:bodyPr/>
                    <a:lstStyle/>
                    <a:p>
                      <a:r>
                        <a:rPr lang="en-US" sz="1000"/>
                        <a:t>18</a:t>
                      </a:r>
                    </a:p>
                  </a:txBody>
                  <a:tcPr/>
                </a:tc>
                <a:tc>
                  <a:txBody>
                    <a:bodyPr/>
                    <a:lstStyle/>
                    <a:p>
                      <a:r>
                        <a:rPr lang="en-US" sz="1000"/>
                        <a:t>8</a:t>
                      </a:r>
                    </a:p>
                  </a:txBody>
                  <a:tcPr/>
                </a:tc>
                <a:tc>
                  <a:txBody>
                    <a:bodyPr/>
                    <a:lstStyle/>
                    <a:p>
                      <a:r>
                        <a:rPr lang="en-US" sz="1000"/>
                        <a:t>30</a:t>
                      </a:r>
                    </a:p>
                  </a:txBody>
                  <a:tcPr/>
                </a:tc>
                <a:tc>
                  <a:txBody>
                    <a:bodyPr/>
                    <a:lstStyle/>
                    <a:p>
                      <a:r>
                        <a:rPr lang="en-US" sz="1000"/>
                        <a:t>0.0014 %</a:t>
                      </a:r>
                    </a:p>
                  </a:txBody>
                  <a:tcPr/>
                </a:tc>
                <a:extLst>
                  <a:ext uri="{0D108BD9-81ED-4DB2-BD59-A6C34878D82A}">
                    <a16:rowId xmlns:a16="http://schemas.microsoft.com/office/drawing/2014/main" val="2508325676"/>
                  </a:ext>
                </a:extLst>
              </a:tr>
            </a:tbl>
          </a:graphicData>
        </a:graphic>
      </p:graphicFrame>
      <p:sp>
        <p:nvSpPr>
          <p:cNvPr id="4" name="Text Placeholder 3">
            <a:extLst>
              <a:ext uri="{FF2B5EF4-FFF2-40B4-BE49-F238E27FC236}">
                <a16:creationId xmlns:a16="http://schemas.microsoft.com/office/drawing/2014/main" id="{66E389E5-8604-4132-904C-76EAE30584D6}"/>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245396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3C984-7B72-45E2-ACAA-165D7232A4C8}"/>
              </a:ext>
            </a:extLst>
          </p:cNvPr>
          <p:cNvSpPr>
            <a:spLocks noGrp="1"/>
          </p:cNvSpPr>
          <p:nvPr>
            <p:ph type="title"/>
          </p:nvPr>
        </p:nvSpPr>
        <p:spPr/>
        <p:txBody>
          <a:bodyPr/>
          <a:lstStyle/>
          <a:p>
            <a:r>
              <a:rPr lang="en-US"/>
              <a:t>Twitter Hashtag Detection | </a:t>
            </a:r>
            <a:r>
              <a:rPr lang="ar-AE"/>
              <a:t>شامل نيوز </a:t>
            </a:r>
            <a:r>
              <a:rPr lang="en-US"/>
              <a:t>🇰🇼 liferdefempire - 1 of 3</a:t>
            </a:r>
          </a:p>
        </p:txBody>
      </p:sp>
      <p:graphicFrame>
        <p:nvGraphicFramePr>
          <p:cNvPr id="5" name="Table Placeholder 4">
            <a:extLst>
              <a:ext uri="{FF2B5EF4-FFF2-40B4-BE49-F238E27FC236}">
                <a16:creationId xmlns:a16="http://schemas.microsoft.com/office/drawing/2014/main" id="{F30E1E49-5295-4E47-8011-A0096F94C62F}"/>
              </a:ext>
            </a:extLst>
          </p:cNvPr>
          <p:cNvGraphicFramePr>
            <a:graphicFrameLocks noGrp="1"/>
          </p:cNvGraphicFramePr>
          <p:nvPr>
            <p:ph type="tbl" sz="quarter" idx="13"/>
            <p:extLst>
              <p:ext uri="{D42A27DB-BD31-4B8C-83A1-F6EECF244321}">
                <p14:modId xmlns:p14="http://schemas.microsoft.com/office/powerpoint/2010/main" val="2407653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3062603"/>
                    </a:ext>
                  </a:extLst>
                </a:gridCol>
                <a:gridCol w="1152144">
                  <a:extLst>
                    <a:ext uri="{9D8B030D-6E8A-4147-A177-3AD203B41FA5}">
                      <a16:colId xmlns:a16="http://schemas.microsoft.com/office/drawing/2014/main" val="3504400747"/>
                    </a:ext>
                  </a:extLst>
                </a:gridCol>
                <a:gridCol w="1152144">
                  <a:extLst>
                    <a:ext uri="{9D8B030D-6E8A-4147-A177-3AD203B41FA5}">
                      <a16:colId xmlns:a16="http://schemas.microsoft.com/office/drawing/2014/main" val="2891545455"/>
                    </a:ext>
                  </a:extLst>
                </a:gridCol>
                <a:gridCol w="1152144">
                  <a:extLst>
                    <a:ext uri="{9D8B030D-6E8A-4147-A177-3AD203B41FA5}">
                      <a16:colId xmlns:a16="http://schemas.microsoft.com/office/drawing/2014/main" val="534500345"/>
                    </a:ext>
                  </a:extLst>
                </a:gridCol>
                <a:gridCol w="1152144">
                  <a:extLst>
                    <a:ext uri="{9D8B030D-6E8A-4147-A177-3AD203B41FA5}">
                      <a16:colId xmlns:a16="http://schemas.microsoft.com/office/drawing/2014/main" val="196269746"/>
                    </a:ext>
                  </a:extLst>
                </a:gridCol>
                <a:gridCol w="1152144">
                  <a:extLst>
                    <a:ext uri="{9D8B030D-6E8A-4147-A177-3AD203B41FA5}">
                      <a16:colId xmlns:a16="http://schemas.microsoft.com/office/drawing/2014/main" val="2328980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56538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#كورونا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extLst>
                  <a:ext uri="{0D108BD9-81ED-4DB2-BD59-A6C34878D82A}">
                    <a16:rowId xmlns:a16="http://schemas.microsoft.com/office/drawing/2014/main" val="246322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26.444444444444</a:t>
                      </a:r>
                    </a:p>
                  </a:txBody>
                  <a:tcPr/>
                </a:tc>
                <a:extLst>
                  <a:ext uri="{0D108BD9-81ED-4DB2-BD59-A6C34878D82A}">
                    <a16:rowId xmlns:a16="http://schemas.microsoft.com/office/drawing/2014/main" val="257716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5826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#تونس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12707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#جمال_الساير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extLst>
                  <a:ext uri="{0D108BD9-81ED-4DB2-BD59-A6C34878D82A}">
                    <a16:rowId xmlns:a16="http://schemas.microsoft.com/office/drawing/2014/main" val="338030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#مجلس_الوزراء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202098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#ظلم_البعثات_الداخلية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195978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334.75</a:t>
                      </a:r>
                    </a:p>
                  </a:txBody>
                  <a:tcPr/>
                </a:tc>
                <a:extLst>
                  <a:ext uri="{0D108BD9-81ED-4DB2-BD59-A6C34878D82A}">
                    <a16:rowId xmlns:a16="http://schemas.microsoft.com/office/drawing/2014/main" val="314147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#أولمبياد_طوكيو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extLst>
                  <a:ext uri="{0D108BD9-81ED-4DB2-BD59-A6C34878D82A}">
                    <a16:rowId xmlns:a16="http://schemas.microsoft.com/office/drawing/2014/main" val="351967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#لبنان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extLst>
                  <a:ext uri="{0D108BD9-81ED-4DB2-BD59-A6C34878D82A}">
                    <a16:rowId xmlns:a16="http://schemas.microsoft.com/office/drawing/2014/main" val="3889752989"/>
                  </a:ext>
                </a:extLst>
              </a:tr>
            </a:tbl>
          </a:graphicData>
        </a:graphic>
      </p:graphicFrame>
      <p:sp>
        <p:nvSpPr>
          <p:cNvPr id="4" name="Text Placeholder 3">
            <a:extLst>
              <a:ext uri="{FF2B5EF4-FFF2-40B4-BE49-F238E27FC236}">
                <a16:creationId xmlns:a16="http://schemas.microsoft.com/office/drawing/2014/main" id="{10B79DF6-D9B9-4770-A900-32CA93F40888}"/>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1887642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84BE-AF98-47E4-91EB-3DAE697FC283}"/>
              </a:ext>
            </a:extLst>
          </p:cNvPr>
          <p:cNvSpPr>
            <a:spLocks noGrp="1"/>
          </p:cNvSpPr>
          <p:nvPr>
            <p:ph type="title"/>
          </p:nvPr>
        </p:nvSpPr>
        <p:spPr/>
        <p:txBody>
          <a:bodyPr/>
          <a:lstStyle/>
          <a:p>
            <a:r>
              <a:rPr lang="en-US"/>
              <a:t>Twitter Hashtag Detection | </a:t>
            </a:r>
            <a:r>
              <a:rPr lang="ar-AE"/>
              <a:t>شامل نيوز </a:t>
            </a:r>
            <a:r>
              <a:rPr lang="en-US"/>
              <a:t>🇰🇼 liferdefempire - 2 of 3</a:t>
            </a:r>
          </a:p>
        </p:txBody>
      </p:sp>
      <p:graphicFrame>
        <p:nvGraphicFramePr>
          <p:cNvPr id="5" name="Table Placeholder 4">
            <a:extLst>
              <a:ext uri="{FF2B5EF4-FFF2-40B4-BE49-F238E27FC236}">
                <a16:creationId xmlns:a16="http://schemas.microsoft.com/office/drawing/2014/main" id="{AC548361-998E-4198-9058-4440AA46962F}"/>
              </a:ext>
            </a:extLst>
          </p:cNvPr>
          <p:cNvGraphicFramePr>
            <a:graphicFrameLocks noGrp="1"/>
          </p:cNvGraphicFramePr>
          <p:nvPr>
            <p:ph type="tbl" sz="quarter" idx="13"/>
            <p:extLst>
              <p:ext uri="{D42A27DB-BD31-4B8C-83A1-F6EECF244321}">
                <p14:modId xmlns:p14="http://schemas.microsoft.com/office/powerpoint/2010/main" val="288490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1291726"/>
                    </a:ext>
                  </a:extLst>
                </a:gridCol>
                <a:gridCol w="1152144">
                  <a:extLst>
                    <a:ext uri="{9D8B030D-6E8A-4147-A177-3AD203B41FA5}">
                      <a16:colId xmlns:a16="http://schemas.microsoft.com/office/drawing/2014/main" val="2225786522"/>
                    </a:ext>
                  </a:extLst>
                </a:gridCol>
                <a:gridCol w="1152144">
                  <a:extLst>
                    <a:ext uri="{9D8B030D-6E8A-4147-A177-3AD203B41FA5}">
                      <a16:colId xmlns:a16="http://schemas.microsoft.com/office/drawing/2014/main" val="3233624849"/>
                    </a:ext>
                  </a:extLst>
                </a:gridCol>
                <a:gridCol w="1152144">
                  <a:extLst>
                    <a:ext uri="{9D8B030D-6E8A-4147-A177-3AD203B41FA5}">
                      <a16:colId xmlns:a16="http://schemas.microsoft.com/office/drawing/2014/main" val="1619888203"/>
                    </a:ext>
                  </a:extLst>
                </a:gridCol>
                <a:gridCol w="1152144">
                  <a:extLst>
                    <a:ext uri="{9D8B030D-6E8A-4147-A177-3AD203B41FA5}">
                      <a16:colId xmlns:a16="http://schemas.microsoft.com/office/drawing/2014/main" val="3682467498"/>
                    </a:ext>
                  </a:extLst>
                </a:gridCol>
                <a:gridCol w="1152144">
                  <a:extLst>
                    <a:ext uri="{9D8B030D-6E8A-4147-A177-3AD203B41FA5}">
                      <a16:colId xmlns:a16="http://schemas.microsoft.com/office/drawing/2014/main" val="2608221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3940776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#طالبان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extLst>
                  <a:ext uri="{0D108BD9-81ED-4DB2-BD59-A6C34878D82A}">
                    <a16:rowId xmlns:a16="http://schemas.microsoft.com/office/drawing/2014/main" val="53073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#عيد_الاضحى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extLst>
                  <a:ext uri="{0D108BD9-81ED-4DB2-BD59-A6C34878D82A}">
                    <a16:rowId xmlns:a16="http://schemas.microsoft.com/office/drawing/2014/main" val="55212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#وزارة_الصحة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extLst>
                  <a:ext uri="{0D108BD9-81ED-4DB2-BD59-A6C34878D82A}">
                    <a16:rowId xmlns:a16="http://schemas.microsoft.com/office/drawing/2014/main" val="283856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#كوبا_أميركا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18865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#كوفيد19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53179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#الإمارات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77318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#لقاح_كورونا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extLst>
                  <a:ext uri="{0D108BD9-81ED-4DB2-BD59-A6C34878D82A}">
                    <a16:rowId xmlns:a16="http://schemas.microsoft.com/office/drawing/2014/main" val="235015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#أفغانستان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323111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#طوكيو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68388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#عيد_الأضحى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138259074"/>
                  </a:ext>
                </a:extLst>
              </a:tr>
            </a:tbl>
          </a:graphicData>
        </a:graphic>
      </p:graphicFrame>
      <p:sp>
        <p:nvSpPr>
          <p:cNvPr id="4" name="Text Placeholder 3">
            <a:extLst>
              <a:ext uri="{FF2B5EF4-FFF2-40B4-BE49-F238E27FC236}">
                <a16:creationId xmlns:a16="http://schemas.microsoft.com/office/drawing/2014/main" id="{3DD20E36-046C-46C6-9601-D7BB0B596F74}"/>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3111519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1948-5065-469F-817C-2469C292406E}"/>
              </a:ext>
            </a:extLst>
          </p:cNvPr>
          <p:cNvSpPr>
            <a:spLocks noGrp="1"/>
          </p:cNvSpPr>
          <p:nvPr>
            <p:ph type="title"/>
          </p:nvPr>
        </p:nvSpPr>
        <p:spPr/>
        <p:txBody>
          <a:bodyPr/>
          <a:lstStyle/>
          <a:p>
            <a:r>
              <a:rPr lang="en-US"/>
              <a:t>Twitter Hashtag Detection | </a:t>
            </a:r>
            <a:r>
              <a:rPr lang="ar-AE"/>
              <a:t>شامل نيوز </a:t>
            </a:r>
            <a:r>
              <a:rPr lang="en-US"/>
              <a:t>🇰🇼 liferdefempire - 3 of 3</a:t>
            </a:r>
          </a:p>
        </p:txBody>
      </p:sp>
      <p:graphicFrame>
        <p:nvGraphicFramePr>
          <p:cNvPr id="5" name="Table Placeholder 4">
            <a:extLst>
              <a:ext uri="{FF2B5EF4-FFF2-40B4-BE49-F238E27FC236}">
                <a16:creationId xmlns:a16="http://schemas.microsoft.com/office/drawing/2014/main" id="{7CE3ED2A-CDFF-4D0C-AB4D-E1179732584E}"/>
              </a:ext>
            </a:extLst>
          </p:cNvPr>
          <p:cNvGraphicFramePr>
            <a:graphicFrameLocks noGrp="1"/>
          </p:cNvGraphicFramePr>
          <p:nvPr>
            <p:ph type="tbl" sz="quarter" idx="13"/>
            <p:extLst>
              <p:ext uri="{D42A27DB-BD31-4B8C-83A1-F6EECF244321}">
                <p14:modId xmlns:p14="http://schemas.microsoft.com/office/powerpoint/2010/main" val="4018719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3250769"/>
                    </a:ext>
                  </a:extLst>
                </a:gridCol>
                <a:gridCol w="1152144">
                  <a:extLst>
                    <a:ext uri="{9D8B030D-6E8A-4147-A177-3AD203B41FA5}">
                      <a16:colId xmlns:a16="http://schemas.microsoft.com/office/drawing/2014/main" val="3990184387"/>
                    </a:ext>
                  </a:extLst>
                </a:gridCol>
                <a:gridCol w="1152144">
                  <a:extLst>
                    <a:ext uri="{9D8B030D-6E8A-4147-A177-3AD203B41FA5}">
                      <a16:colId xmlns:a16="http://schemas.microsoft.com/office/drawing/2014/main" val="2499530018"/>
                    </a:ext>
                  </a:extLst>
                </a:gridCol>
                <a:gridCol w="1152144">
                  <a:extLst>
                    <a:ext uri="{9D8B030D-6E8A-4147-A177-3AD203B41FA5}">
                      <a16:colId xmlns:a16="http://schemas.microsoft.com/office/drawing/2014/main" val="3536889120"/>
                    </a:ext>
                  </a:extLst>
                </a:gridCol>
                <a:gridCol w="1152144">
                  <a:extLst>
                    <a:ext uri="{9D8B030D-6E8A-4147-A177-3AD203B41FA5}">
                      <a16:colId xmlns:a16="http://schemas.microsoft.com/office/drawing/2014/main" val="666997286"/>
                    </a:ext>
                  </a:extLst>
                </a:gridCol>
                <a:gridCol w="1152144">
                  <a:extLst>
                    <a:ext uri="{9D8B030D-6E8A-4147-A177-3AD203B41FA5}">
                      <a16:colId xmlns:a16="http://schemas.microsoft.com/office/drawing/2014/main" val="273192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878345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277261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#عيد_الأضحى_المبارك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11486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#العون_المباشر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271366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#كويت_مسافر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86518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#قيس_سعيد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3068467861"/>
                  </a:ext>
                </a:extLst>
              </a:tr>
            </a:tbl>
          </a:graphicData>
        </a:graphic>
      </p:graphicFrame>
      <p:sp>
        <p:nvSpPr>
          <p:cNvPr id="4" name="Text Placeholder 3">
            <a:extLst>
              <a:ext uri="{FF2B5EF4-FFF2-40B4-BE49-F238E27FC236}">
                <a16:creationId xmlns:a16="http://schemas.microsoft.com/office/drawing/2014/main" id="{32273C05-A860-48F0-969E-ABD6BFC18BF4}"/>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44247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6E6CF-BD5D-4200-A02C-9C4E31B16196}"/>
              </a:ext>
            </a:extLst>
          </p:cNvPr>
          <p:cNvSpPr>
            <a:spLocks noGrp="1"/>
          </p:cNvSpPr>
          <p:nvPr>
            <p:ph type="title"/>
          </p:nvPr>
        </p:nvSpPr>
        <p:spPr/>
        <p:txBody>
          <a:bodyPr/>
          <a:lstStyle/>
          <a:p>
            <a:r>
              <a:rPr lang="en-US"/>
              <a:t>Twitter Key Interacting Users | </a:t>
            </a:r>
            <a:r>
              <a:rPr lang="ar-AE"/>
              <a:t>شامل نيوز </a:t>
            </a:r>
            <a:r>
              <a:rPr lang="en-US"/>
              <a:t>🇰🇼 liferdefempire - 1 of 3</a:t>
            </a:r>
          </a:p>
        </p:txBody>
      </p:sp>
      <p:graphicFrame>
        <p:nvGraphicFramePr>
          <p:cNvPr id="5" name="Table Placeholder 4">
            <a:extLst>
              <a:ext uri="{FF2B5EF4-FFF2-40B4-BE49-F238E27FC236}">
                <a16:creationId xmlns:a16="http://schemas.microsoft.com/office/drawing/2014/main" id="{6ECA4D13-24C2-4FF7-9272-2A78E300831E}"/>
              </a:ext>
            </a:extLst>
          </p:cNvPr>
          <p:cNvGraphicFramePr>
            <a:graphicFrameLocks noGrp="1"/>
          </p:cNvGraphicFramePr>
          <p:nvPr>
            <p:ph type="tbl" sz="quarter" idx="13"/>
            <p:extLst>
              <p:ext uri="{D42A27DB-BD31-4B8C-83A1-F6EECF244321}">
                <p14:modId xmlns:p14="http://schemas.microsoft.com/office/powerpoint/2010/main" val="55305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136795508"/>
                    </a:ext>
                  </a:extLst>
                </a:gridCol>
                <a:gridCol w="2468880">
                  <a:extLst>
                    <a:ext uri="{9D8B030D-6E8A-4147-A177-3AD203B41FA5}">
                      <a16:colId xmlns:a16="http://schemas.microsoft.com/office/drawing/2014/main" val="2689962536"/>
                    </a:ext>
                  </a:extLst>
                </a:gridCol>
                <a:gridCol w="2468880">
                  <a:extLst>
                    <a:ext uri="{9D8B030D-6E8A-4147-A177-3AD203B41FA5}">
                      <a16:colId xmlns:a16="http://schemas.microsoft.com/office/drawing/2014/main" val="355555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34664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@BhusanSingh7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339897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@OneMuslimnatio2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97533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@abdullah671112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88471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@hanaansyrya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97571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@magedsk949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34775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@abdullah671111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19439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@3mralali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67116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@fahmijaber198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56359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@TnomahAseeer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89887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@Leila38_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69770290"/>
                  </a:ext>
                </a:extLst>
              </a:tr>
            </a:tbl>
          </a:graphicData>
        </a:graphic>
      </p:graphicFrame>
      <p:sp>
        <p:nvSpPr>
          <p:cNvPr id="4" name="Text Placeholder 3">
            <a:extLst>
              <a:ext uri="{FF2B5EF4-FFF2-40B4-BE49-F238E27FC236}">
                <a16:creationId xmlns:a16="http://schemas.microsoft.com/office/drawing/2014/main" id="{B8DE9ECC-BA9B-4C2B-8F35-53251B1CB066}"/>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554555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1A38D-C52B-4C58-B1F9-CD8C676051A1}"/>
              </a:ext>
            </a:extLst>
          </p:cNvPr>
          <p:cNvSpPr>
            <a:spLocks noGrp="1"/>
          </p:cNvSpPr>
          <p:nvPr>
            <p:ph type="title"/>
          </p:nvPr>
        </p:nvSpPr>
        <p:spPr/>
        <p:txBody>
          <a:bodyPr/>
          <a:lstStyle/>
          <a:p>
            <a:r>
              <a:rPr lang="en-US"/>
              <a:t>Twitter Key Interacting Users | </a:t>
            </a:r>
            <a:r>
              <a:rPr lang="ar-AE"/>
              <a:t>شامل نيوز </a:t>
            </a:r>
            <a:r>
              <a:rPr lang="en-US"/>
              <a:t>🇰🇼 liferdefempire - 2 of 3</a:t>
            </a:r>
          </a:p>
        </p:txBody>
      </p:sp>
      <p:graphicFrame>
        <p:nvGraphicFramePr>
          <p:cNvPr id="5" name="Table Placeholder 4">
            <a:extLst>
              <a:ext uri="{FF2B5EF4-FFF2-40B4-BE49-F238E27FC236}">
                <a16:creationId xmlns:a16="http://schemas.microsoft.com/office/drawing/2014/main" id="{B16F4D10-88C9-41A5-ADAE-6A55679F0968}"/>
              </a:ext>
            </a:extLst>
          </p:cNvPr>
          <p:cNvGraphicFramePr>
            <a:graphicFrameLocks noGrp="1"/>
          </p:cNvGraphicFramePr>
          <p:nvPr>
            <p:ph type="tbl" sz="quarter" idx="13"/>
            <p:extLst>
              <p:ext uri="{D42A27DB-BD31-4B8C-83A1-F6EECF244321}">
                <p14:modId xmlns:p14="http://schemas.microsoft.com/office/powerpoint/2010/main" val="515320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253973038"/>
                    </a:ext>
                  </a:extLst>
                </a:gridCol>
                <a:gridCol w="2468880">
                  <a:extLst>
                    <a:ext uri="{9D8B030D-6E8A-4147-A177-3AD203B41FA5}">
                      <a16:colId xmlns:a16="http://schemas.microsoft.com/office/drawing/2014/main" val="2338550681"/>
                    </a:ext>
                  </a:extLst>
                </a:gridCol>
                <a:gridCol w="2468880">
                  <a:extLst>
                    <a:ext uri="{9D8B030D-6E8A-4147-A177-3AD203B41FA5}">
                      <a16:colId xmlns:a16="http://schemas.microsoft.com/office/drawing/2014/main" val="2194119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79107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@abdullah_bh973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04087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@aljawharaa11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07478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@zjrank1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83213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@MAUB21068167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468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@patrolss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06282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@53xKUxFVY6F3DbH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2877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@19_massa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89477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@llh345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02381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@hod01994563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55181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@Sliverbullet8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887686650"/>
                  </a:ext>
                </a:extLst>
              </a:tr>
            </a:tbl>
          </a:graphicData>
        </a:graphic>
      </p:graphicFrame>
      <p:sp>
        <p:nvSpPr>
          <p:cNvPr id="4" name="Text Placeholder 3">
            <a:extLst>
              <a:ext uri="{FF2B5EF4-FFF2-40B4-BE49-F238E27FC236}">
                <a16:creationId xmlns:a16="http://schemas.microsoft.com/office/drawing/2014/main" id="{B843C08F-D1C7-4050-98CC-0EB18C34E225}"/>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3099023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4BE5D-108D-499A-9A8E-2F9AF4FF7F02}"/>
              </a:ext>
            </a:extLst>
          </p:cNvPr>
          <p:cNvSpPr>
            <a:spLocks noGrp="1"/>
          </p:cNvSpPr>
          <p:nvPr>
            <p:ph type="title"/>
          </p:nvPr>
        </p:nvSpPr>
        <p:spPr/>
        <p:txBody>
          <a:bodyPr/>
          <a:lstStyle/>
          <a:p>
            <a:r>
              <a:rPr lang="en-US"/>
              <a:t>Twitter Key Interacting Users | </a:t>
            </a:r>
            <a:r>
              <a:rPr lang="ar-AE"/>
              <a:t>شامل نيوز </a:t>
            </a:r>
            <a:r>
              <a:rPr lang="en-US"/>
              <a:t>🇰🇼 liferdefempire - 3 of 3</a:t>
            </a:r>
          </a:p>
        </p:txBody>
      </p:sp>
      <p:graphicFrame>
        <p:nvGraphicFramePr>
          <p:cNvPr id="5" name="Table Placeholder 4">
            <a:extLst>
              <a:ext uri="{FF2B5EF4-FFF2-40B4-BE49-F238E27FC236}">
                <a16:creationId xmlns:a16="http://schemas.microsoft.com/office/drawing/2014/main" id="{5F0461A7-848C-41F9-AA3C-57FCE9BF8BEE}"/>
              </a:ext>
            </a:extLst>
          </p:cNvPr>
          <p:cNvGraphicFramePr>
            <a:graphicFrameLocks noGrp="1"/>
          </p:cNvGraphicFramePr>
          <p:nvPr>
            <p:ph type="tbl" sz="quarter" idx="13"/>
            <p:extLst>
              <p:ext uri="{D42A27DB-BD31-4B8C-83A1-F6EECF244321}">
                <p14:modId xmlns:p14="http://schemas.microsoft.com/office/powerpoint/2010/main" val="222728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924811123"/>
                    </a:ext>
                  </a:extLst>
                </a:gridCol>
                <a:gridCol w="2468880">
                  <a:extLst>
                    <a:ext uri="{9D8B030D-6E8A-4147-A177-3AD203B41FA5}">
                      <a16:colId xmlns:a16="http://schemas.microsoft.com/office/drawing/2014/main" val="3795674122"/>
                    </a:ext>
                  </a:extLst>
                </a:gridCol>
                <a:gridCol w="2468880">
                  <a:extLst>
                    <a:ext uri="{9D8B030D-6E8A-4147-A177-3AD203B41FA5}">
                      <a16:colId xmlns:a16="http://schemas.microsoft.com/office/drawing/2014/main" val="1343162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149143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@sun_light_2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20411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@Freetwe36765479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13038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@ALMUTAW21000161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99221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@Salmen49346652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47727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@abduh_6677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شامل نيوز 🇰🇼 </a:t>
                      </a:r>
                      <a:r>
                        <a:rPr kumimoji="0" lang="en-US" sz="1000" b="0" i="0" u="none" strike="noStrike" kern="1200" cap="none" spc="0" normalizeH="0" baseline="0" noProof="0">
                          <a:ln>
                            <a:noFill/>
                          </a:ln>
                          <a:solidFill>
                            <a:prstClr val="black"/>
                          </a:solidFill>
                          <a:effectLst/>
                          <a:uLnTx/>
                          <a:uFillTx/>
                          <a:latin typeface="+mn-lt"/>
                          <a:ea typeface="+mn-ea"/>
                          <a:cs typeface="+mn-cs"/>
                        </a:rPr>
                        <a:t>liferdefempire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888059094"/>
                  </a:ext>
                </a:extLst>
              </a:tr>
            </a:tbl>
          </a:graphicData>
        </a:graphic>
      </p:graphicFrame>
      <p:sp>
        <p:nvSpPr>
          <p:cNvPr id="4" name="Text Placeholder 3">
            <a:extLst>
              <a:ext uri="{FF2B5EF4-FFF2-40B4-BE49-F238E27FC236}">
                <a16:creationId xmlns:a16="http://schemas.microsoft.com/office/drawing/2014/main" id="{38C1B01E-C338-411E-AE83-09E4DD0A2E76}"/>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868985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54D67-9D3E-4803-B059-996DEB2A3A26}"/>
              </a:ext>
            </a:extLst>
          </p:cNvPr>
          <p:cNvSpPr>
            <a:spLocks noGrp="1"/>
          </p:cNvSpPr>
          <p:nvPr>
            <p:ph type="title"/>
          </p:nvPr>
        </p:nvSpPr>
        <p:spPr/>
        <p:txBody>
          <a:bodyPr/>
          <a:lstStyle/>
          <a:p>
            <a:r>
              <a:rPr lang="en-US"/>
              <a:t>Twitter Top Retweeters by Number of Followers | </a:t>
            </a:r>
            <a:r>
              <a:rPr lang="ar-AE"/>
              <a:t>شامل نيوز </a:t>
            </a:r>
            <a:r>
              <a:rPr lang="en-US"/>
              <a:t>🇰🇼 liferdefempire - 1 of 3</a:t>
            </a:r>
          </a:p>
        </p:txBody>
      </p:sp>
      <p:graphicFrame>
        <p:nvGraphicFramePr>
          <p:cNvPr id="5" name="Table Placeholder 4">
            <a:extLst>
              <a:ext uri="{FF2B5EF4-FFF2-40B4-BE49-F238E27FC236}">
                <a16:creationId xmlns:a16="http://schemas.microsoft.com/office/drawing/2014/main" id="{EC2FDAEE-7B9C-4D43-AA28-6467115914A2}"/>
              </a:ext>
            </a:extLst>
          </p:cNvPr>
          <p:cNvGraphicFramePr>
            <a:graphicFrameLocks noGrp="1"/>
          </p:cNvGraphicFramePr>
          <p:nvPr>
            <p:ph type="tbl" sz="quarter" idx="13"/>
            <p:extLst>
              <p:ext uri="{D42A27DB-BD31-4B8C-83A1-F6EECF244321}">
                <p14:modId xmlns:p14="http://schemas.microsoft.com/office/powerpoint/2010/main" val="158265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4026142"/>
                    </a:ext>
                  </a:extLst>
                </a:gridCol>
                <a:gridCol w="4114800">
                  <a:extLst>
                    <a:ext uri="{9D8B030D-6E8A-4147-A177-3AD203B41FA5}">
                      <a16:colId xmlns:a16="http://schemas.microsoft.com/office/drawing/2014/main" val="165200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 of Retweeter</a:t>
                      </a:r>
                    </a:p>
                  </a:txBody>
                  <a:tcPr/>
                </a:tc>
                <a:extLst>
                  <a:ext uri="{0D108BD9-81ED-4DB2-BD59-A6C34878D82A}">
                    <a16:rowId xmlns:a16="http://schemas.microsoft.com/office/drawing/2014/main" val="174072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@khaliedcnn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255824</a:t>
                      </a:r>
                    </a:p>
                  </a:txBody>
                  <a:tcPr/>
                </a:tc>
                <a:extLst>
                  <a:ext uri="{0D108BD9-81ED-4DB2-BD59-A6C34878D82A}">
                    <a16:rowId xmlns:a16="http://schemas.microsoft.com/office/drawing/2014/main" val="343987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@conchaeplatano_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139330</a:t>
                      </a:r>
                    </a:p>
                  </a:txBody>
                  <a:tcPr/>
                </a:tc>
                <a:extLst>
                  <a:ext uri="{0D108BD9-81ED-4DB2-BD59-A6C34878D82A}">
                    <a16:rowId xmlns:a16="http://schemas.microsoft.com/office/drawing/2014/main" val="91206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@ahmwon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123711</a:t>
                      </a:r>
                    </a:p>
                  </a:txBody>
                  <a:tcPr/>
                </a:tc>
                <a:extLst>
                  <a:ext uri="{0D108BD9-81ED-4DB2-BD59-A6C34878D82A}">
                    <a16:rowId xmlns:a16="http://schemas.microsoft.com/office/drawing/2014/main" val="292170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@fhaidalhajri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123346</a:t>
                      </a:r>
                    </a:p>
                  </a:txBody>
                  <a:tcPr/>
                </a:tc>
                <a:extLst>
                  <a:ext uri="{0D108BD9-81ED-4DB2-BD59-A6C34878D82A}">
                    <a16:rowId xmlns:a16="http://schemas.microsoft.com/office/drawing/2014/main" val="10351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@aladwani71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117049</a:t>
                      </a:r>
                    </a:p>
                  </a:txBody>
                  <a:tcPr/>
                </a:tc>
                <a:extLst>
                  <a:ext uri="{0D108BD9-81ED-4DB2-BD59-A6C34878D82A}">
                    <a16:rowId xmlns:a16="http://schemas.microsoft.com/office/drawing/2014/main" val="171178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@kalshrhan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73580</a:t>
                      </a:r>
                    </a:p>
                  </a:txBody>
                  <a:tcPr/>
                </a:tc>
                <a:extLst>
                  <a:ext uri="{0D108BD9-81ED-4DB2-BD59-A6C34878D82A}">
                    <a16:rowId xmlns:a16="http://schemas.microsoft.com/office/drawing/2014/main" val="182529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@Daloooul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65821</a:t>
                      </a:r>
                    </a:p>
                  </a:txBody>
                  <a:tcPr/>
                </a:tc>
                <a:extLst>
                  <a:ext uri="{0D108BD9-81ED-4DB2-BD59-A6C34878D82A}">
                    <a16:rowId xmlns:a16="http://schemas.microsoft.com/office/drawing/2014/main" val="210574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@AL_SHMR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44530</a:t>
                      </a:r>
                    </a:p>
                  </a:txBody>
                  <a:tcPr/>
                </a:tc>
                <a:extLst>
                  <a:ext uri="{0D108BD9-81ED-4DB2-BD59-A6C34878D82A}">
                    <a16:rowId xmlns:a16="http://schemas.microsoft.com/office/drawing/2014/main" val="260484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@FahdAlbalawi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36706</a:t>
                      </a:r>
                    </a:p>
                  </a:txBody>
                  <a:tcPr/>
                </a:tc>
                <a:extLst>
                  <a:ext uri="{0D108BD9-81ED-4DB2-BD59-A6C34878D82A}">
                    <a16:rowId xmlns:a16="http://schemas.microsoft.com/office/drawing/2014/main" val="2636022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@Bin_Ghalita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36294</a:t>
                      </a:r>
                    </a:p>
                  </a:txBody>
                  <a:tcPr/>
                </a:tc>
                <a:extLst>
                  <a:ext uri="{0D108BD9-81ED-4DB2-BD59-A6C34878D82A}">
                    <a16:rowId xmlns:a16="http://schemas.microsoft.com/office/drawing/2014/main" val="978399393"/>
                  </a:ext>
                </a:extLst>
              </a:tr>
            </a:tbl>
          </a:graphicData>
        </a:graphic>
      </p:graphicFrame>
      <p:sp>
        <p:nvSpPr>
          <p:cNvPr id="4" name="Text Placeholder 3">
            <a:extLst>
              <a:ext uri="{FF2B5EF4-FFF2-40B4-BE49-F238E27FC236}">
                <a16:creationId xmlns:a16="http://schemas.microsoft.com/office/drawing/2014/main" id="{9345CF5E-8F08-4718-9EF6-0C01C86D1BB9}"/>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276815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D566-3ED1-44FD-892F-C749FE83E1FA}"/>
              </a:ext>
            </a:extLst>
          </p:cNvPr>
          <p:cNvSpPr>
            <a:spLocks noGrp="1"/>
          </p:cNvSpPr>
          <p:nvPr>
            <p:ph type="title"/>
          </p:nvPr>
        </p:nvSpPr>
        <p:spPr/>
        <p:txBody>
          <a:bodyPr/>
          <a:lstStyle/>
          <a:p>
            <a:r>
              <a:rPr lang="en-US"/>
              <a:t>Twitter Top Retweeters by Number of Followers | </a:t>
            </a:r>
            <a:r>
              <a:rPr lang="ar-AE"/>
              <a:t>شامل نيوز </a:t>
            </a:r>
            <a:r>
              <a:rPr lang="en-US"/>
              <a:t>🇰🇼 liferdefempire - 2 of 3</a:t>
            </a:r>
          </a:p>
        </p:txBody>
      </p:sp>
      <p:graphicFrame>
        <p:nvGraphicFramePr>
          <p:cNvPr id="5" name="Table Placeholder 4">
            <a:extLst>
              <a:ext uri="{FF2B5EF4-FFF2-40B4-BE49-F238E27FC236}">
                <a16:creationId xmlns:a16="http://schemas.microsoft.com/office/drawing/2014/main" id="{071E99C0-CDB1-452A-BB88-218081AD0F36}"/>
              </a:ext>
            </a:extLst>
          </p:cNvPr>
          <p:cNvGraphicFramePr>
            <a:graphicFrameLocks noGrp="1"/>
          </p:cNvGraphicFramePr>
          <p:nvPr>
            <p:ph type="tbl" sz="quarter" idx="13"/>
            <p:extLst>
              <p:ext uri="{D42A27DB-BD31-4B8C-83A1-F6EECF244321}">
                <p14:modId xmlns:p14="http://schemas.microsoft.com/office/powerpoint/2010/main" val="3710158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4141194"/>
                    </a:ext>
                  </a:extLst>
                </a:gridCol>
                <a:gridCol w="4114800">
                  <a:extLst>
                    <a:ext uri="{9D8B030D-6E8A-4147-A177-3AD203B41FA5}">
                      <a16:colId xmlns:a16="http://schemas.microsoft.com/office/drawing/2014/main" val="45771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 of Retweeter</a:t>
                      </a:r>
                    </a:p>
                  </a:txBody>
                  <a:tcPr/>
                </a:tc>
                <a:extLst>
                  <a:ext uri="{0D108BD9-81ED-4DB2-BD59-A6C34878D82A}">
                    <a16:rowId xmlns:a16="http://schemas.microsoft.com/office/drawing/2014/main" val="210232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@aibrahim2610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35698</a:t>
                      </a:r>
                    </a:p>
                  </a:txBody>
                  <a:tcPr/>
                </a:tc>
                <a:extLst>
                  <a:ext uri="{0D108BD9-81ED-4DB2-BD59-A6C34878D82A}">
                    <a16:rowId xmlns:a16="http://schemas.microsoft.com/office/drawing/2014/main" val="82122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@S3d_78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a:t>
                      </a:r>
                    </a:p>
                  </a:txBody>
                  <a:tcPr/>
                </a:tc>
                <a:extLst>
                  <a:ext uri="{0D108BD9-81ED-4DB2-BD59-A6C34878D82A}">
                    <a16:rowId xmlns:a16="http://schemas.microsoft.com/office/drawing/2014/main" val="183990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@Dr___86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34353</a:t>
                      </a:r>
                    </a:p>
                  </a:txBody>
                  <a:tcPr/>
                </a:tc>
                <a:extLst>
                  <a:ext uri="{0D108BD9-81ED-4DB2-BD59-A6C34878D82A}">
                    <a16:rowId xmlns:a16="http://schemas.microsoft.com/office/drawing/2014/main" val="73577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@nasher747ghamdi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33083</a:t>
                      </a:r>
                    </a:p>
                  </a:txBody>
                  <a:tcPr/>
                </a:tc>
                <a:extLst>
                  <a:ext uri="{0D108BD9-81ED-4DB2-BD59-A6C34878D82A}">
                    <a16:rowId xmlns:a16="http://schemas.microsoft.com/office/drawing/2014/main" val="415890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@ro_h6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31959</a:t>
                      </a:r>
                    </a:p>
                  </a:txBody>
                  <a:tcPr/>
                </a:tc>
                <a:extLst>
                  <a:ext uri="{0D108BD9-81ED-4DB2-BD59-A6C34878D82A}">
                    <a16:rowId xmlns:a16="http://schemas.microsoft.com/office/drawing/2014/main" val="320641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@missdior456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29269</a:t>
                      </a:r>
                    </a:p>
                  </a:txBody>
                  <a:tcPr/>
                </a:tc>
                <a:extLst>
                  <a:ext uri="{0D108BD9-81ED-4DB2-BD59-A6C34878D82A}">
                    <a16:rowId xmlns:a16="http://schemas.microsoft.com/office/drawing/2014/main" val="2508340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@gfdfhdh58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28070</a:t>
                      </a:r>
                    </a:p>
                  </a:txBody>
                  <a:tcPr/>
                </a:tc>
                <a:extLst>
                  <a:ext uri="{0D108BD9-81ED-4DB2-BD59-A6C34878D82A}">
                    <a16:rowId xmlns:a16="http://schemas.microsoft.com/office/drawing/2014/main" val="261965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@AbdullahMMugrin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27824</a:t>
                      </a:r>
                    </a:p>
                  </a:txBody>
                  <a:tcPr/>
                </a:tc>
                <a:extLst>
                  <a:ext uri="{0D108BD9-81ED-4DB2-BD59-A6C34878D82A}">
                    <a16:rowId xmlns:a16="http://schemas.microsoft.com/office/drawing/2014/main" val="252072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@Musaad_alsulili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27063</a:t>
                      </a:r>
                    </a:p>
                  </a:txBody>
                  <a:tcPr/>
                </a:tc>
                <a:extLst>
                  <a:ext uri="{0D108BD9-81ED-4DB2-BD59-A6C34878D82A}">
                    <a16:rowId xmlns:a16="http://schemas.microsoft.com/office/drawing/2014/main" val="230165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@rahma_alnabhani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26275</a:t>
                      </a:r>
                    </a:p>
                  </a:txBody>
                  <a:tcPr/>
                </a:tc>
                <a:extLst>
                  <a:ext uri="{0D108BD9-81ED-4DB2-BD59-A6C34878D82A}">
                    <a16:rowId xmlns:a16="http://schemas.microsoft.com/office/drawing/2014/main" val="250788537"/>
                  </a:ext>
                </a:extLst>
              </a:tr>
            </a:tbl>
          </a:graphicData>
        </a:graphic>
      </p:graphicFrame>
      <p:sp>
        <p:nvSpPr>
          <p:cNvPr id="4" name="Text Placeholder 3">
            <a:extLst>
              <a:ext uri="{FF2B5EF4-FFF2-40B4-BE49-F238E27FC236}">
                <a16:creationId xmlns:a16="http://schemas.microsoft.com/office/drawing/2014/main" id="{077A27E0-8801-473C-B981-A947E1525134}"/>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449787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535E-FE07-4DAA-A733-BEBF577546D3}"/>
              </a:ext>
            </a:extLst>
          </p:cNvPr>
          <p:cNvSpPr>
            <a:spLocks noGrp="1"/>
          </p:cNvSpPr>
          <p:nvPr>
            <p:ph type="title"/>
          </p:nvPr>
        </p:nvSpPr>
        <p:spPr/>
        <p:txBody>
          <a:bodyPr/>
          <a:lstStyle/>
          <a:p>
            <a:r>
              <a:rPr lang="en-US"/>
              <a:t>Twitter Top Retweeters by Number of Followers | </a:t>
            </a:r>
            <a:r>
              <a:rPr lang="ar-AE"/>
              <a:t>شامل نيوز </a:t>
            </a:r>
            <a:r>
              <a:rPr lang="en-US"/>
              <a:t>🇰🇼 liferdefempire - 3 of 3</a:t>
            </a:r>
          </a:p>
        </p:txBody>
      </p:sp>
      <p:graphicFrame>
        <p:nvGraphicFramePr>
          <p:cNvPr id="5" name="Table Placeholder 4">
            <a:extLst>
              <a:ext uri="{FF2B5EF4-FFF2-40B4-BE49-F238E27FC236}">
                <a16:creationId xmlns:a16="http://schemas.microsoft.com/office/drawing/2014/main" id="{F02CE4CF-33FE-446D-8919-B83FB72BA0F4}"/>
              </a:ext>
            </a:extLst>
          </p:cNvPr>
          <p:cNvGraphicFramePr>
            <a:graphicFrameLocks noGrp="1"/>
          </p:cNvGraphicFramePr>
          <p:nvPr>
            <p:ph type="tbl" sz="quarter" idx="13"/>
            <p:extLst>
              <p:ext uri="{D42A27DB-BD31-4B8C-83A1-F6EECF244321}">
                <p14:modId xmlns:p14="http://schemas.microsoft.com/office/powerpoint/2010/main" val="10978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4509223"/>
                    </a:ext>
                  </a:extLst>
                </a:gridCol>
                <a:gridCol w="4114800">
                  <a:extLst>
                    <a:ext uri="{9D8B030D-6E8A-4147-A177-3AD203B41FA5}">
                      <a16:colId xmlns:a16="http://schemas.microsoft.com/office/drawing/2014/main" val="1203654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 of Retweeter</a:t>
                      </a:r>
                    </a:p>
                  </a:txBody>
                  <a:tcPr/>
                </a:tc>
                <a:extLst>
                  <a:ext uri="{0D108BD9-81ED-4DB2-BD59-A6C34878D82A}">
                    <a16:rowId xmlns:a16="http://schemas.microsoft.com/office/drawing/2014/main" val="177185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@d77d777d77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25769</a:t>
                      </a:r>
                    </a:p>
                  </a:txBody>
                  <a:tcPr/>
                </a:tc>
                <a:extLst>
                  <a:ext uri="{0D108BD9-81ED-4DB2-BD59-A6C34878D82A}">
                    <a16:rowId xmlns:a16="http://schemas.microsoft.com/office/drawing/2014/main" val="220561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@AbuNasser710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20879</a:t>
                      </a:r>
                    </a:p>
                  </a:txBody>
                  <a:tcPr/>
                </a:tc>
                <a:extLst>
                  <a:ext uri="{0D108BD9-81ED-4DB2-BD59-A6C34878D82A}">
                    <a16:rowId xmlns:a16="http://schemas.microsoft.com/office/drawing/2014/main" val="1343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20870</a:t>
                      </a:r>
                    </a:p>
                  </a:txBody>
                  <a:tcPr/>
                </a:tc>
                <a:extLst>
                  <a:ext uri="{0D108BD9-81ED-4DB2-BD59-A6C34878D82A}">
                    <a16:rowId xmlns:a16="http://schemas.microsoft.com/office/drawing/2014/main" val="307511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@joseph99722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20710</a:t>
                      </a:r>
                    </a:p>
                  </a:txBody>
                  <a:tcPr/>
                </a:tc>
                <a:extLst>
                  <a:ext uri="{0D108BD9-81ED-4DB2-BD59-A6C34878D82A}">
                    <a16:rowId xmlns:a16="http://schemas.microsoft.com/office/drawing/2014/main" val="349306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@_relax_s_m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19269</a:t>
                      </a:r>
                    </a:p>
                  </a:txBody>
                  <a:tcPr/>
                </a:tc>
                <a:extLst>
                  <a:ext uri="{0D108BD9-81ED-4DB2-BD59-A6C34878D82A}">
                    <a16:rowId xmlns:a16="http://schemas.microsoft.com/office/drawing/2014/main" val="941081767"/>
                  </a:ext>
                </a:extLst>
              </a:tr>
            </a:tbl>
          </a:graphicData>
        </a:graphic>
      </p:graphicFrame>
      <p:sp>
        <p:nvSpPr>
          <p:cNvPr id="4" name="Text Placeholder 3">
            <a:extLst>
              <a:ext uri="{FF2B5EF4-FFF2-40B4-BE49-F238E27FC236}">
                <a16:creationId xmlns:a16="http://schemas.microsoft.com/office/drawing/2014/main" id="{4DA06D05-D3A4-4F62-B01A-CE9B39614AE9}"/>
              </a:ext>
            </a:extLst>
          </p:cNvPr>
          <p:cNvSpPr>
            <a:spLocks noGrp="1"/>
          </p:cNvSpPr>
          <p:nvPr>
            <p:ph type="body" sz="quarter" idx="14"/>
          </p:nvPr>
        </p:nvSpPr>
        <p:spPr/>
        <p:txBody>
          <a:bodyPr/>
          <a:lstStyle/>
          <a:p>
            <a:r>
              <a:rPr lang="en-US"/>
              <a:t>07/01/2021 - 07/30/2021</a:t>
            </a:r>
          </a:p>
        </p:txBody>
      </p:sp>
    </p:spTree>
    <p:extLst>
      <p:ext uri="{BB962C8B-B14F-4D97-AF65-F5344CB8AC3E}">
        <p14:creationId xmlns:p14="http://schemas.microsoft.com/office/powerpoint/2010/main" val="23883526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D6F7-1036-4FAC-9F3E-2158445AEB83}"/>
              </a:ext>
            </a:extLst>
          </p:cNvPr>
          <p:cNvSpPr>
            <a:spLocks noGrp="1"/>
          </p:cNvSpPr>
          <p:nvPr>
            <p:ph type="title"/>
          </p:nvPr>
        </p:nvSpPr>
        <p:spPr/>
        <p:txBody>
          <a:bodyPr/>
          <a:lstStyle/>
          <a:p>
            <a:r>
              <a:rPr lang="en-US"/>
              <a:t>Twitter Top Retweeters by Number of Retweets | </a:t>
            </a:r>
            <a:r>
              <a:rPr lang="ar-AE"/>
              <a:t>شامل نيوز </a:t>
            </a:r>
            <a:r>
              <a:rPr lang="en-US"/>
              <a:t>🇰🇼 liferdefempire - 1 of 3</a:t>
            </a:r>
          </a:p>
        </p:txBody>
      </p:sp>
      <p:graphicFrame>
        <p:nvGraphicFramePr>
          <p:cNvPr id="5" name="Table Placeholder 4">
            <a:extLst>
              <a:ext uri="{FF2B5EF4-FFF2-40B4-BE49-F238E27FC236}">
                <a16:creationId xmlns:a16="http://schemas.microsoft.com/office/drawing/2014/main" id="{25434A41-E47C-4AC5-B8C2-84603B399E24}"/>
              </a:ext>
            </a:extLst>
          </p:cNvPr>
          <p:cNvGraphicFramePr>
            <a:graphicFrameLocks noGrp="1"/>
          </p:cNvGraphicFramePr>
          <p:nvPr>
            <p:ph type="tbl" sz="quarter" idx="13"/>
            <p:extLst>
              <p:ext uri="{D42A27DB-BD31-4B8C-83A1-F6EECF244321}">
                <p14:modId xmlns:p14="http://schemas.microsoft.com/office/powerpoint/2010/main" val="395202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714387635"/>
                    </a:ext>
                  </a:extLst>
                </a:gridCol>
                <a:gridCol w="2715768">
                  <a:extLst>
                    <a:ext uri="{9D8B030D-6E8A-4147-A177-3AD203B41FA5}">
                      <a16:colId xmlns:a16="http://schemas.microsoft.com/office/drawing/2014/main" val="324090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extLst>
                  <a:ext uri="{0D108BD9-81ED-4DB2-BD59-A6C34878D82A}">
                    <a16:rowId xmlns:a16="http://schemas.microsoft.com/office/drawing/2014/main" val="189345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@BhusanSingh7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extLst>
                  <a:ext uri="{0D108BD9-81ED-4DB2-BD59-A6C34878D82A}">
                    <a16:rowId xmlns:a16="http://schemas.microsoft.com/office/drawing/2014/main" val="219544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@abdullah671112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47592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@hanaansyrya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72411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@abdullah671111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19920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@fahmijaber198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40102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@Leila38_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47467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@abdullah_bh973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73609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@zjrank1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44506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@TnomahAseeer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42740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@abduh_6677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48386722"/>
                  </a:ext>
                </a:extLst>
              </a:tr>
            </a:tbl>
          </a:graphicData>
        </a:graphic>
      </p:graphicFrame>
      <p:sp>
        <p:nvSpPr>
          <p:cNvPr id="4" name="Text Placeholder 3">
            <a:extLst>
              <a:ext uri="{FF2B5EF4-FFF2-40B4-BE49-F238E27FC236}">
                <a16:creationId xmlns:a16="http://schemas.microsoft.com/office/drawing/2014/main" id="{4B144549-BA37-4E27-84A0-8EE51543B0FF}"/>
              </a:ext>
            </a:extLst>
          </p:cNvPr>
          <p:cNvSpPr>
            <a:spLocks noGrp="1"/>
          </p:cNvSpPr>
          <p:nvPr>
            <p:ph type="body" sz="quarter" idx="14"/>
          </p:nvPr>
        </p:nvSpPr>
        <p:spPr/>
        <p:txBody>
          <a:bodyPr/>
          <a:lstStyle/>
          <a:p>
            <a:r>
              <a:rPr lang="en-US"/>
              <a:t>06/24/2021 - 07/30/2021</a:t>
            </a:r>
          </a:p>
        </p:txBody>
      </p:sp>
    </p:spTree>
    <p:extLst>
      <p:ext uri="{BB962C8B-B14F-4D97-AF65-F5344CB8AC3E}">
        <p14:creationId xmlns:p14="http://schemas.microsoft.com/office/powerpoint/2010/main" val="1388341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9B6B2-31E9-459C-A852-FF3C8719240C}"/>
              </a:ext>
            </a:extLst>
          </p:cNvPr>
          <p:cNvSpPr>
            <a:spLocks noGrp="1"/>
          </p:cNvSpPr>
          <p:nvPr>
            <p:ph type="title"/>
          </p:nvPr>
        </p:nvSpPr>
        <p:spPr/>
        <p:txBody>
          <a:bodyPr/>
          <a:lstStyle/>
          <a:p>
            <a:r>
              <a:rPr lang="en-US"/>
              <a:t>Twitter Top Retweeters by Number of Retweets | </a:t>
            </a:r>
            <a:r>
              <a:rPr lang="ar-AE"/>
              <a:t>شامل نيوز </a:t>
            </a:r>
            <a:r>
              <a:rPr lang="en-US"/>
              <a:t>🇰🇼 liferdefempire - 2 of 3</a:t>
            </a:r>
          </a:p>
        </p:txBody>
      </p:sp>
      <p:graphicFrame>
        <p:nvGraphicFramePr>
          <p:cNvPr id="5" name="Table Placeholder 4">
            <a:extLst>
              <a:ext uri="{FF2B5EF4-FFF2-40B4-BE49-F238E27FC236}">
                <a16:creationId xmlns:a16="http://schemas.microsoft.com/office/drawing/2014/main" id="{FE6B4421-8E0C-4811-AF1A-2BD1731C0D60}"/>
              </a:ext>
            </a:extLst>
          </p:cNvPr>
          <p:cNvGraphicFramePr>
            <a:graphicFrameLocks noGrp="1"/>
          </p:cNvGraphicFramePr>
          <p:nvPr>
            <p:ph type="tbl" sz="quarter" idx="13"/>
            <p:extLst>
              <p:ext uri="{D42A27DB-BD31-4B8C-83A1-F6EECF244321}">
                <p14:modId xmlns:p14="http://schemas.microsoft.com/office/powerpoint/2010/main" val="2276323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488077536"/>
                    </a:ext>
                  </a:extLst>
                </a:gridCol>
                <a:gridCol w="2715768">
                  <a:extLst>
                    <a:ext uri="{9D8B030D-6E8A-4147-A177-3AD203B41FA5}">
                      <a16:colId xmlns:a16="http://schemas.microsoft.com/office/drawing/2014/main" val="80665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extLst>
                  <a:ext uri="{0D108BD9-81ED-4DB2-BD59-A6C34878D82A}">
                    <a16:rowId xmlns:a16="http://schemas.microsoft.com/office/drawing/2014/main" val="105272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@hod01994563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70477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@aljawharaa11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69523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@Sliverbullet8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895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@19_massa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198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@patrolss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67742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@llh345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48150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@magedsk949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7828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@ALMUTAW21000161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99617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@classicooooo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36657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@samer888h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419978411"/>
                  </a:ext>
                </a:extLst>
              </a:tr>
            </a:tbl>
          </a:graphicData>
        </a:graphic>
      </p:graphicFrame>
      <p:sp>
        <p:nvSpPr>
          <p:cNvPr id="4" name="Text Placeholder 3">
            <a:extLst>
              <a:ext uri="{FF2B5EF4-FFF2-40B4-BE49-F238E27FC236}">
                <a16:creationId xmlns:a16="http://schemas.microsoft.com/office/drawing/2014/main" id="{2E95ACC1-C0E0-4323-98E8-3F9AD4443032}"/>
              </a:ext>
            </a:extLst>
          </p:cNvPr>
          <p:cNvSpPr>
            <a:spLocks noGrp="1"/>
          </p:cNvSpPr>
          <p:nvPr>
            <p:ph type="body" sz="quarter" idx="14"/>
          </p:nvPr>
        </p:nvSpPr>
        <p:spPr/>
        <p:txBody>
          <a:bodyPr/>
          <a:lstStyle/>
          <a:p>
            <a:r>
              <a:rPr lang="en-US"/>
              <a:t>06/24/2021 - 07/30/2021</a:t>
            </a:r>
          </a:p>
        </p:txBody>
      </p:sp>
    </p:spTree>
    <p:extLst>
      <p:ext uri="{BB962C8B-B14F-4D97-AF65-F5344CB8AC3E}">
        <p14:creationId xmlns:p14="http://schemas.microsoft.com/office/powerpoint/2010/main" val="34345636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E3FE8-2F4A-4738-995C-FF8B34B5E34D}"/>
              </a:ext>
            </a:extLst>
          </p:cNvPr>
          <p:cNvSpPr>
            <a:spLocks noGrp="1"/>
          </p:cNvSpPr>
          <p:nvPr>
            <p:ph type="title"/>
          </p:nvPr>
        </p:nvSpPr>
        <p:spPr/>
        <p:txBody>
          <a:bodyPr/>
          <a:lstStyle/>
          <a:p>
            <a:r>
              <a:rPr lang="en-US"/>
              <a:t>Twitter Top Retweeters by Number of Retweets | </a:t>
            </a:r>
            <a:r>
              <a:rPr lang="ar-AE"/>
              <a:t>شامل نيوز </a:t>
            </a:r>
            <a:r>
              <a:rPr lang="en-US"/>
              <a:t>🇰🇼 liferdefempire - 3 of 3</a:t>
            </a:r>
          </a:p>
        </p:txBody>
      </p:sp>
      <p:graphicFrame>
        <p:nvGraphicFramePr>
          <p:cNvPr id="5" name="Table Placeholder 4">
            <a:extLst>
              <a:ext uri="{FF2B5EF4-FFF2-40B4-BE49-F238E27FC236}">
                <a16:creationId xmlns:a16="http://schemas.microsoft.com/office/drawing/2014/main" id="{884BE260-4C6F-4F85-B460-86A55540180E}"/>
              </a:ext>
            </a:extLst>
          </p:cNvPr>
          <p:cNvGraphicFramePr>
            <a:graphicFrameLocks noGrp="1"/>
          </p:cNvGraphicFramePr>
          <p:nvPr>
            <p:ph type="tbl" sz="quarter" idx="13"/>
            <p:extLst>
              <p:ext uri="{D42A27DB-BD31-4B8C-83A1-F6EECF244321}">
                <p14:modId xmlns:p14="http://schemas.microsoft.com/office/powerpoint/2010/main" val="1687735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3333739262"/>
                    </a:ext>
                  </a:extLst>
                </a:gridCol>
                <a:gridCol w="2715768">
                  <a:extLst>
                    <a:ext uri="{9D8B030D-6E8A-4147-A177-3AD203B41FA5}">
                      <a16:colId xmlns:a16="http://schemas.microsoft.com/office/drawing/2014/main" val="1964992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extLst>
                  <a:ext uri="{0D108BD9-81ED-4DB2-BD59-A6C34878D82A}">
                    <a16:rowId xmlns:a16="http://schemas.microsoft.com/office/drawing/2014/main" val="427259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@sun_light_2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80117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@bo_1976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0178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@osamah007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8191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@saadd00000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08416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@dmha1398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964482000"/>
                  </a:ext>
                </a:extLst>
              </a:tr>
            </a:tbl>
          </a:graphicData>
        </a:graphic>
      </p:graphicFrame>
      <p:sp>
        <p:nvSpPr>
          <p:cNvPr id="4" name="Text Placeholder 3">
            <a:extLst>
              <a:ext uri="{FF2B5EF4-FFF2-40B4-BE49-F238E27FC236}">
                <a16:creationId xmlns:a16="http://schemas.microsoft.com/office/drawing/2014/main" id="{15331431-D93A-4CB6-9658-FFF2494B4479}"/>
              </a:ext>
            </a:extLst>
          </p:cNvPr>
          <p:cNvSpPr>
            <a:spLocks noGrp="1"/>
          </p:cNvSpPr>
          <p:nvPr>
            <p:ph type="body" sz="quarter" idx="14"/>
          </p:nvPr>
        </p:nvSpPr>
        <p:spPr/>
        <p:txBody>
          <a:bodyPr/>
          <a:lstStyle/>
          <a:p>
            <a:r>
              <a:rPr lang="en-US"/>
              <a:t>06/24/2021 - 07/30/2021</a:t>
            </a:r>
          </a:p>
        </p:txBody>
      </p:sp>
    </p:spTree>
    <p:extLst>
      <p:ext uri="{BB962C8B-B14F-4D97-AF65-F5344CB8AC3E}">
        <p14:creationId xmlns:p14="http://schemas.microsoft.com/office/powerpoint/2010/main" val="10685145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3246</Words>
  <Application>Microsoft Office PowerPoint</Application>
  <PresentationFormat>On-screen Show (4:3)</PresentationFormat>
  <Paragraphs>1088</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Single Twitter Account Analysis</vt:lpstr>
      <vt:lpstr>Twitter Key Twitter Metrics Table  | شامل نيوز 🇰🇼 liferdefempire</vt:lpstr>
      <vt:lpstr>Twitter Own Tweets | شامل نيوز 🇰🇼 liferdefempire</vt:lpstr>
      <vt:lpstr>Twitter Retweets | شامل نيوز 🇰🇼 liferdefempire</vt:lpstr>
      <vt:lpstr>Twitter Average Retweets Per Own Tweet | شامل نيوز 🇰🇼 liferdefempire</vt:lpstr>
      <vt:lpstr>Twitter Average Likes Per Own Tweet | شامل نيوز 🇰🇼 liferdefempire</vt:lpstr>
      <vt:lpstr>Twitter Average Interactions Per Own Tweet | شامل نيوز 🇰🇼 liferdefempire</vt:lpstr>
      <vt:lpstr>Twitter Interactions Distribution | شامل نيوز 🇰🇼 liferdefempire</vt:lpstr>
      <vt:lpstr>Twitter Interaction Rate By Tweet Type | شامل نيوز 🇰🇼 liferdefempire</vt:lpstr>
      <vt:lpstr>Twitter Tweet Type Distribution | شامل نيوز 🇰🇼 liferdefempire</vt:lpstr>
      <vt:lpstr>Twitter Followers Change | شامل نيوز 🇰🇼 liferdefempire</vt:lpstr>
      <vt:lpstr>Twitter Mentions | شامل نيوز 🇰🇼 liferdefempire</vt:lpstr>
      <vt:lpstr>Twitter Mentions By Weekday | شامل نيوز 🇰🇼 liferdefempire</vt:lpstr>
      <vt:lpstr>Twitter Followers Table | شامل نيوز 🇰🇼 liferdefempire</vt:lpstr>
      <vt:lpstr>Twitter Own and Retweeted Tweets Table | شامل نيوز 🇰🇼 liferdefempire - 1 of 7</vt:lpstr>
      <vt:lpstr>Twitter Own and Retweeted Tweets Table | شامل نيوز 🇰🇼 liferdefempire - 2 of 7</vt:lpstr>
      <vt:lpstr>Twitter Own and Retweeted Tweets Table | شامل نيوز 🇰🇼 liferdefempire - 3 of 7</vt:lpstr>
      <vt:lpstr>Twitter Own and Retweeted Tweets Table | شامل نيوز 🇰🇼 liferdefempire - 4 of 7</vt:lpstr>
      <vt:lpstr>Twitter Own and Retweeted Tweets Table | شامل نيوز 🇰🇼 liferdefempire - 5 of 7</vt:lpstr>
      <vt:lpstr>Twitter Own and Retweeted Tweets Table | شامل نيوز 🇰🇼 liferdefempire - 6 of 7</vt:lpstr>
      <vt:lpstr>Twitter Own and Retweeted Tweets Table | شامل نيوز 🇰🇼 liferdefempire - 7 of 7</vt:lpstr>
      <vt:lpstr>Twitter Mentions Table | شامل نيوز 🇰🇼 liferdefempire - 1 of 7</vt:lpstr>
      <vt:lpstr>Twitter Mentions Table | شامل نيوز 🇰🇼 liferdefempire - 2 of 7</vt:lpstr>
      <vt:lpstr>Twitter Mentions Table | شامل نيوز 🇰🇼 liferdefempire - 3 of 7</vt:lpstr>
      <vt:lpstr>Twitter Mentions Table | شامل نيوز 🇰🇼 liferdefempire - 4 of 7</vt:lpstr>
      <vt:lpstr>Twitter Mentions Table | شامل نيوز 🇰🇼 liferdefempire - 5 of 7</vt:lpstr>
      <vt:lpstr>Twitter Mentions Table | شامل نيوز 🇰🇼 liferdefempire - 6 of 7</vt:lpstr>
      <vt:lpstr>Twitter Mentions Table | شامل نيوز 🇰🇼 liferdefempire - 7 of 7</vt:lpstr>
      <vt:lpstr>Twitter Questions Table | شامل نيوز 🇰🇼 liferdefempire - 1 of 4</vt:lpstr>
      <vt:lpstr>Twitter Questions Table | شامل نيوز 🇰🇼 liferdefempire - 2 of 4</vt:lpstr>
      <vt:lpstr>Twitter Questions Table | شامل نيوز 🇰🇼 liferdefempire - 3 of 4</vt:lpstr>
      <vt:lpstr>Twitter Questions Table | شامل نيوز 🇰🇼 liferdefempire - 4 of 4</vt:lpstr>
      <vt:lpstr>Twitter User Questions Response Times Distribution | شامل نيوز 🇰🇼 liferdefempire</vt:lpstr>
      <vt:lpstr>Twitter Replies To Users | شامل نيوز 🇰🇼 liferdefempire</vt:lpstr>
      <vt:lpstr>Twitter Replies Table | شامل نيوز 🇰🇼 liferdefempire</vt:lpstr>
      <vt:lpstr>Twitter Hashtag Detection | شامل نيوز 🇰🇼 liferdefempire - 1 of 3</vt:lpstr>
      <vt:lpstr>Twitter Hashtag Detection | شامل نيوز 🇰🇼 liferdefempire - 2 of 3</vt:lpstr>
      <vt:lpstr>Twitter Hashtag Detection | شامل نيوز 🇰🇼 liferdefempire - 3 of 3</vt:lpstr>
      <vt:lpstr>Twitter Key Interacting Users | شامل نيوز 🇰🇼 liferdefempire - 1 of 3</vt:lpstr>
      <vt:lpstr>Twitter Key Interacting Users | شامل نيوز 🇰🇼 liferdefempire - 2 of 3</vt:lpstr>
      <vt:lpstr>Twitter Key Interacting Users | شامل نيوز 🇰🇼 liferdefempire - 3 of 3</vt:lpstr>
      <vt:lpstr>Twitter Top Retweeters by Number of Followers | شامل نيوز 🇰🇼 liferdefempire - 1 of 3</vt:lpstr>
      <vt:lpstr>Twitter Top Retweeters by Number of Followers | شامل نيوز 🇰🇼 liferdefempire - 2 of 3</vt:lpstr>
      <vt:lpstr>Twitter Top Retweeters by Number of Followers | شامل نيوز 🇰🇼 liferdefempire - 3 of 3</vt:lpstr>
      <vt:lpstr>Twitter Top Retweeters by Number of Retweets | شامل نيوز 🇰🇼 liferdefempire - 1 of 3</vt:lpstr>
      <vt:lpstr>Twitter Top Retweeters by Number of Retweets | شامل نيوز 🇰🇼 liferdefempire - 2 of 3</vt:lpstr>
      <vt:lpstr>Twitter Top Retweeters by Number of Retweets | شامل نيوز 🇰🇼 liferdefempire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Single Twitter Account Analysis</dc:title>
  <dc:creator>Frederik Peiniger</dc:creator>
  <cp:lastModifiedBy>Frederik Peiniger</cp:lastModifiedBy>
  <cp:revision>1</cp:revision>
  <dcterms:created xsi:type="dcterms:W3CDTF">2021-07-30T16:42:14Z</dcterms:created>
  <dcterms:modified xsi:type="dcterms:W3CDTF">2021-07-30T16:45:00Z</dcterms:modified>
</cp:coreProperties>
</file>