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42" d="100"/>
          <a:sy n="42" d="100"/>
        </p:scale>
        <p:origin x="72" y="7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8564-A59E-454A-83FA-5DDA3C5076FD}"/>
              </a:ext>
            </a:extLst>
          </p:cNvPr>
          <p:cNvSpPr>
            <a:spLocks noGrp="1"/>
          </p:cNvSpPr>
          <p:nvPr>
            <p:ph type="title"/>
          </p:nvPr>
        </p:nvSpPr>
        <p:spPr/>
        <p:txBody>
          <a:bodyPr/>
          <a:lstStyle/>
          <a:p>
            <a:r>
              <a:rPr lang="en-US"/>
              <a:t>Instagram Posts Table - 1 of 16</a:t>
            </a:r>
          </a:p>
        </p:txBody>
      </p:sp>
      <p:graphicFrame>
        <p:nvGraphicFramePr>
          <p:cNvPr id="5" name="Table Placeholder 4">
            <a:extLst>
              <a:ext uri="{FF2B5EF4-FFF2-40B4-BE49-F238E27FC236}">
                <a16:creationId xmlns:a16="http://schemas.microsoft.com/office/drawing/2014/main" id="{8FC64957-15B2-46FF-B3D5-A3F8B5678AEE}"/>
              </a:ext>
            </a:extLst>
          </p:cNvPr>
          <p:cNvGraphicFramePr>
            <a:graphicFrameLocks noGrp="1"/>
          </p:cNvGraphicFramePr>
          <p:nvPr>
            <p:ph type="tbl" sz="quarter" idx="13"/>
            <p:extLst>
              <p:ext uri="{D42A27DB-BD31-4B8C-83A1-F6EECF244321}">
                <p14:modId xmlns:p14="http://schemas.microsoft.com/office/powerpoint/2010/main" val="1276339018"/>
              </p:ext>
            </p:extLst>
          </p:nvPr>
        </p:nvGraphicFramePr>
        <p:xfrm>
          <a:off x="457200" y="1731963"/>
          <a:ext cx="8229600" cy="25349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46528847"/>
                    </a:ext>
                  </a:extLst>
                </a:gridCol>
                <a:gridCol w="987552">
                  <a:extLst>
                    <a:ext uri="{9D8B030D-6E8A-4147-A177-3AD203B41FA5}">
                      <a16:colId xmlns:a16="http://schemas.microsoft.com/office/drawing/2014/main" val="3603294854"/>
                    </a:ext>
                  </a:extLst>
                </a:gridCol>
                <a:gridCol w="987552">
                  <a:extLst>
                    <a:ext uri="{9D8B030D-6E8A-4147-A177-3AD203B41FA5}">
                      <a16:colId xmlns:a16="http://schemas.microsoft.com/office/drawing/2014/main" val="1716922814"/>
                    </a:ext>
                  </a:extLst>
                </a:gridCol>
                <a:gridCol w="987552">
                  <a:extLst>
                    <a:ext uri="{9D8B030D-6E8A-4147-A177-3AD203B41FA5}">
                      <a16:colId xmlns:a16="http://schemas.microsoft.com/office/drawing/2014/main" val="905805331"/>
                    </a:ext>
                  </a:extLst>
                </a:gridCol>
                <a:gridCol w="987552">
                  <a:extLst>
                    <a:ext uri="{9D8B030D-6E8A-4147-A177-3AD203B41FA5}">
                      <a16:colId xmlns:a16="http://schemas.microsoft.com/office/drawing/2014/main" val="4143131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116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- 2017-09-18 12:06:32</a:t>
                      </a:r>
                      <a:r>
                        <a:rPr kumimoji="0" lang="ar-AE" sz="1000" b="0" i="0" u="none" strike="noStrike" kern="1200" cap="none" spc="0" normalizeH="0" baseline="0" noProof="0">
                          <a:ln>
                            <a:noFill/>
                          </a:ln>
                          <a:solidFill>
                            <a:prstClr val="black"/>
                          </a:solidFill>
                          <a:effectLst/>
                          <a:uLnTx/>
                          <a:uFillTx/>
                          <a:latin typeface="+mn-lt"/>
                          <a:ea typeface="+mn-ea"/>
                          <a:cs typeface="+mn-cs"/>
                        </a:rPr>
                        <a:t>
.
لحظة انهيار مبنى سكني بصعيد مصر.. ومغردون: بفعل فاعل!
العربية - انهار مبني سكني مكون من 5 طوابق في مدينة #أسيوط جنوب #مصر، بسبب قيام صاحب إحدى الشقق فيه بعمل تعديل على جدار حامل للثقل في الشرفة.
وفوجئ سكان شارع محمد علي مكارم بالمدينة بالمبنى وهو حديث الإنشاء تتساقط منه بعض الأحجار والطوب من شرفة إحدى الشقق، قبل أن ينهار المبنى بالكامل، مسبباً الذعر لسكان الشارع بأكمله.
وقال شهود عيان إن المبني خال من السكان رغم تسليم الشقق حديثا لهم.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433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- 2017-09-15 23:34:12</a:t>
                      </a:r>
                      <a:r>
                        <a:rPr kumimoji="0" lang="ar-AE" sz="1000" b="0" i="0" u="none" strike="noStrike" kern="1200" cap="none" spc="0" normalizeH="0" baseline="0" noProof="0">
                          <a:ln>
                            <a:noFill/>
                          </a:ln>
                          <a:solidFill>
                            <a:prstClr val="black"/>
                          </a:solidFill>
                          <a:effectLst/>
                          <a:uLnTx/>
                          <a:uFillTx/>
                          <a:latin typeface="+mn-lt"/>
                          <a:ea typeface="+mn-ea"/>
                          <a:cs typeface="+mn-cs"/>
                        </a:rPr>
                        <a:t>
انتهاء مباراة العربي والقادسية بالتعادل الإيجابي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77827160"/>
                  </a:ext>
                </a:extLst>
              </a:tr>
            </a:tbl>
          </a:graphicData>
        </a:graphic>
      </p:graphicFrame>
      <p:sp>
        <p:nvSpPr>
          <p:cNvPr id="4" name="Text Placeholder 3">
            <a:extLst>
              <a:ext uri="{FF2B5EF4-FFF2-40B4-BE49-F238E27FC236}">
                <a16:creationId xmlns:a16="http://schemas.microsoft.com/office/drawing/2014/main" id="{EC2510E0-9C68-4215-9FD5-4DE43C5FC710}"/>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1220878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D041-336C-49A6-AA6C-88AF7356AEA9}"/>
              </a:ext>
            </a:extLst>
          </p:cNvPr>
          <p:cNvSpPr>
            <a:spLocks noGrp="1"/>
          </p:cNvSpPr>
          <p:nvPr>
            <p:ph type="title"/>
          </p:nvPr>
        </p:nvSpPr>
        <p:spPr/>
        <p:txBody>
          <a:bodyPr/>
          <a:lstStyle/>
          <a:p>
            <a:r>
              <a:rPr lang="en-US"/>
              <a:t>Instagram Posts Table - 2 of 16</a:t>
            </a:r>
          </a:p>
        </p:txBody>
      </p:sp>
      <p:graphicFrame>
        <p:nvGraphicFramePr>
          <p:cNvPr id="5" name="Table Placeholder 4">
            <a:extLst>
              <a:ext uri="{FF2B5EF4-FFF2-40B4-BE49-F238E27FC236}">
                <a16:creationId xmlns:a16="http://schemas.microsoft.com/office/drawing/2014/main" id="{FC12376C-FD65-493B-BB70-CF80A3601624}"/>
              </a:ext>
            </a:extLst>
          </p:cNvPr>
          <p:cNvGraphicFramePr>
            <a:graphicFrameLocks noGrp="1"/>
          </p:cNvGraphicFramePr>
          <p:nvPr>
            <p:ph type="tbl" sz="quarter" idx="13"/>
            <p:extLst>
              <p:ext uri="{D42A27DB-BD31-4B8C-83A1-F6EECF244321}">
                <p14:modId xmlns:p14="http://schemas.microsoft.com/office/powerpoint/2010/main" val="4050160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28243968"/>
                    </a:ext>
                  </a:extLst>
                </a:gridCol>
                <a:gridCol w="987552">
                  <a:extLst>
                    <a:ext uri="{9D8B030D-6E8A-4147-A177-3AD203B41FA5}">
                      <a16:colId xmlns:a16="http://schemas.microsoft.com/office/drawing/2014/main" val="301459211"/>
                    </a:ext>
                  </a:extLst>
                </a:gridCol>
                <a:gridCol w="987552">
                  <a:extLst>
                    <a:ext uri="{9D8B030D-6E8A-4147-A177-3AD203B41FA5}">
                      <a16:colId xmlns:a16="http://schemas.microsoft.com/office/drawing/2014/main" val="2640642555"/>
                    </a:ext>
                  </a:extLst>
                </a:gridCol>
                <a:gridCol w="987552">
                  <a:extLst>
                    <a:ext uri="{9D8B030D-6E8A-4147-A177-3AD203B41FA5}">
                      <a16:colId xmlns:a16="http://schemas.microsoft.com/office/drawing/2014/main" val="2371001684"/>
                    </a:ext>
                  </a:extLst>
                </a:gridCol>
                <a:gridCol w="987552">
                  <a:extLst>
                    <a:ext uri="{9D8B030D-6E8A-4147-A177-3AD203B41FA5}">
                      <a16:colId xmlns:a16="http://schemas.microsoft.com/office/drawing/2014/main" val="755333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010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- 2017-09-14 09:42:43</a:t>
                      </a:r>
                      <a:r>
                        <a:rPr kumimoji="0" lang="ar-AE" sz="1000" b="0" i="0" u="none" strike="noStrike" kern="1200" cap="none" spc="0" normalizeH="0" baseline="0" noProof="0">
                          <a:ln>
                            <a:noFill/>
                          </a:ln>
                          <a:solidFill>
                            <a:prstClr val="black"/>
                          </a:solidFill>
                          <a:effectLst/>
                          <a:uLnTx/>
                          <a:uFillTx/>
                          <a:latin typeface="+mn-lt"/>
                          <a:ea typeface="+mn-ea"/>
                          <a:cs typeface="+mn-cs"/>
                        </a:rPr>
                        <a:t>
.
سمكة «مخيفة» في جنوب روسيا.. لها «فمين وذيل غريب»
اصطاد صيادون روس سمكة مخيفة لديها فمان وذيل غريب.
وفقا لما ذكره موقع ذا صن، لدى المخلوق الغريب فم في وجهه وآخر على عنقها، كما لديه ذيل غريب وجسم يشبه اللمبة مليء بسائل شفاف، واعتقد الصيادون أنه من الممكن أن يكون بيضها.
تم رصد اللقطات في بريمورسكي كراي في جنوب شرق روسيا، ويمكن سماع صياد يقول إنهم قاموا بصيد وحش غريب.
ولم توضح اللقطات ما إذا كانت السمكة حية أو ميتة عندما تم تصويرها.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4745304"/>
                  </a:ext>
                </a:extLst>
              </a:tr>
            </a:tbl>
          </a:graphicData>
        </a:graphic>
      </p:graphicFrame>
      <p:sp>
        <p:nvSpPr>
          <p:cNvPr id="4" name="Text Placeholder 3">
            <a:extLst>
              <a:ext uri="{FF2B5EF4-FFF2-40B4-BE49-F238E27FC236}">
                <a16:creationId xmlns:a16="http://schemas.microsoft.com/office/drawing/2014/main" id="{82304219-4F9E-4144-B2DC-4BB907A20915}"/>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2478530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0EE50-A5D2-4BFB-9662-147B6DED4772}"/>
              </a:ext>
            </a:extLst>
          </p:cNvPr>
          <p:cNvSpPr>
            <a:spLocks noGrp="1"/>
          </p:cNvSpPr>
          <p:nvPr>
            <p:ph type="title"/>
          </p:nvPr>
        </p:nvSpPr>
        <p:spPr/>
        <p:txBody>
          <a:bodyPr/>
          <a:lstStyle/>
          <a:p>
            <a:r>
              <a:rPr lang="en-US"/>
              <a:t>Instagram Posts Table - 3 of 16</a:t>
            </a:r>
          </a:p>
        </p:txBody>
      </p:sp>
      <p:graphicFrame>
        <p:nvGraphicFramePr>
          <p:cNvPr id="5" name="Table Placeholder 4">
            <a:extLst>
              <a:ext uri="{FF2B5EF4-FFF2-40B4-BE49-F238E27FC236}">
                <a16:creationId xmlns:a16="http://schemas.microsoft.com/office/drawing/2014/main" id="{6D27B7FF-FF5D-46BB-A4A1-1416A8D5417D}"/>
              </a:ext>
            </a:extLst>
          </p:cNvPr>
          <p:cNvGraphicFramePr>
            <a:graphicFrameLocks noGrp="1"/>
          </p:cNvGraphicFramePr>
          <p:nvPr>
            <p:ph type="tbl" sz="quarter" idx="13"/>
            <p:extLst>
              <p:ext uri="{D42A27DB-BD31-4B8C-83A1-F6EECF244321}">
                <p14:modId xmlns:p14="http://schemas.microsoft.com/office/powerpoint/2010/main" val="71868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02926082"/>
                    </a:ext>
                  </a:extLst>
                </a:gridCol>
                <a:gridCol w="987552">
                  <a:extLst>
                    <a:ext uri="{9D8B030D-6E8A-4147-A177-3AD203B41FA5}">
                      <a16:colId xmlns:a16="http://schemas.microsoft.com/office/drawing/2014/main" val="3310750311"/>
                    </a:ext>
                  </a:extLst>
                </a:gridCol>
                <a:gridCol w="987552">
                  <a:extLst>
                    <a:ext uri="{9D8B030D-6E8A-4147-A177-3AD203B41FA5}">
                      <a16:colId xmlns:a16="http://schemas.microsoft.com/office/drawing/2014/main" val="69504954"/>
                    </a:ext>
                  </a:extLst>
                </a:gridCol>
                <a:gridCol w="987552">
                  <a:extLst>
                    <a:ext uri="{9D8B030D-6E8A-4147-A177-3AD203B41FA5}">
                      <a16:colId xmlns:a16="http://schemas.microsoft.com/office/drawing/2014/main" val="2154216040"/>
                    </a:ext>
                  </a:extLst>
                </a:gridCol>
                <a:gridCol w="987552">
                  <a:extLst>
                    <a:ext uri="{9D8B030D-6E8A-4147-A177-3AD203B41FA5}">
                      <a16:colId xmlns:a16="http://schemas.microsoft.com/office/drawing/2014/main" val="3213081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537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- 2017-09-17 13:20:26</a:t>
                      </a:r>
                      <a:r>
                        <a:rPr kumimoji="0" lang="ar-AE" sz="1000" b="0" i="0" u="none" strike="noStrike" kern="1200" cap="none" spc="0" normalizeH="0" baseline="0" noProof="0">
                          <a:ln>
                            <a:noFill/>
                          </a:ln>
                          <a:solidFill>
                            <a:prstClr val="black"/>
                          </a:solidFill>
                          <a:effectLst/>
                          <a:uLnTx/>
                          <a:uFillTx/>
                          <a:latin typeface="+mn-lt"/>
                          <a:ea typeface="+mn-ea"/>
                          <a:cs typeface="+mn-cs"/>
                        </a:rPr>
                        <a:t>
ضبط شبكة لممارسة الأعمال المنافية للآداب
ذكرت الإدارة العامة للعلاقات والإعلام الأمني انه ضمن جهود وزارة الداخلية لضبط الأمن ولملاحقه المخالفين والخارجين عن القانون في البلاد تمكنت الإدارة العامة لمباحث شؤون الإقامة من ضبط 3 إناث يمارسن أعمالا منافية للآداب.
وفى التفاصيل ورد ت معلومات عن قيام شبكة لممارسة أعمالا منافية للآداب يحملون سمة دخول عمل أهلي من الجنسية الأسيوية تدار من نفس الجنسية مقابل مبالغ مالية، وبناء على تلك المعلومات تم تكثيف التحريات وبعد التأكد من صحتها تم اخذ الإجراء القانوني وتم ضبطهم في مسكنهم وإحالتهم إلى الجهات المختصة.
وقالت الإدارة أن الإدارة العامة لمباحث شؤون الإقامة ستكون بالمرصاد لمثل هذه التصرفات الدخيلة على المجتمع واتخاذ كافة الإجراءات القانونية اللازمة بحقهم وإبعادهم عن البلاد.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0106744"/>
                  </a:ext>
                </a:extLst>
              </a:tr>
            </a:tbl>
          </a:graphicData>
        </a:graphic>
      </p:graphicFrame>
      <p:sp>
        <p:nvSpPr>
          <p:cNvPr id="4" name="Text Placeholder 3">
            <a:extLst>
              <a:ext uri="{FF2B5EF4-FFF2-40B4-BE49-F238E27FC236}">
                <a16:creationId xmlns:a16="http://schemas.microsoft.com/office/drawing/2014/main" id="{D669D00B-CC59-418B-890B-9DDB1AEC0B5E}"/>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3700622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F9794-86FF-4487-9A35-67EF43F36EB5}"/>
              </a:ext>
            </a:extLst>
          </p:cNvPr>
          <p:cNvSpPr>
            <a:spLocks noGrp="1"/>
          </p:cNvSpPr>
          <p:nvPr>
            <p:ph type="title"/>
          </p:nvPr>
        </p:nvSpPr>
        <p:spPr/>
        <p:txBody>
          <a:bodyPr/>
          <a:lstStyle/>
          <a:p>
            <a:r>
              <a:rPr lang="en-US"/>
              <a:t>Instagram Posts Table - 4 of 16</a:t>
            </a:r>
          </a:p>
        </p:txBody>
      </p:sp>
      <p:graphicFrame>
        <p:nvGraphicFramePr>
          <p:cNvPr id="5" name="Table Placeholder 4">
            <a:extLst>
              <a:ext uri="{FF2B5EF4-FFF2-40B4-BE49-F238E27FC236}">
                <a16:creationId xmlns:a16="http://schemas.microsoft.com/office/drawing/2014/main" id="{68E204E2-5595-4138-A3EE-C50F9949540A}"/>
              </a:ext>
            </a:extLst>
          </p:cNvPr>
          <p:cNvGraphicFramePr>
            <a:graphicFrameLocks noGrp="1"/>
          </p:cNvGraphicFramePr>
          <p:nvPr>
            <p:ph type="tbl" sz="quarter" idx="13"/>
            <p:extLst>
              <p:ext uri="{D42A27DB-BD31-4B8C-83A1-F6EECF244321}">
                <p14:modId xmlns:p14="http://schemas.microsoft.com/office/powerpoint/2010/main" val="298202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09240578"/>
                    </a:ext>
                  </a:extLst>
                </a:gridCol>
                <a:gridCol w="987552">
                  <a:extLst>
                    <a:ext uri="{9D8B030D-6E8A-4147-A177-3AD203B41FA5}">
                      <a16:colId xmlns:a16="http://schemas.microsoft.com/office/drawing/2014/main" val="2531381132"/>
                    </a:ext>
                  </a:extLst>
                </a:gridCol>
                <a:gridCol w="987552">
                  <a:extLst>
                    <a:ext uri="{9D8B030D-6E8A-4147-A177-3AD203B41FA5}">
                      <a16:colId xmlns:a16="http://schemas.microsoft.com/office/drawing/2014/main" val="1810258374"/>
                    </a:ext>
                  </a:extLst>
                </a:gridCol>
                <a:gridCol w="987552">
                  <a:extLst>
                    <a:ext uri="{9D8B030D-6E8A-4147-A177-3AD203B41FA5}">
                      <a16:colId xmlns:a16="http://schemas.microsoft.com/office/drawing/2014/main" val="1469359004"/>
                    </a:ext>
                  </a:extLst>
                </a:gridCol>
                <a:gridCol w="987552">
                  <a:extLst>
                    <a:ext uri="{9D8B030D-6E8A-4147-A177-3AD203B41FA5}">
                      <a16:colId xmlns:a16="http://schemas.microsoft.com/office/drawing/2014/main" val="1618609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912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- 2017-09-14 10:15:25</a:t>
                      </a:r>
                      <a:r>
                        <a:rPr kumimoji="0" lang="ar-AE" sz="1000" b="0" i="0" u="none" strike="noStrike" kern="1200" cap="none" spc="0" normalizeH="0" baseline="0" noProof="0">
                          <a:ln>
                            <a:noFill/>
                          </a:ln>
                          <a:solidFill>
                            <a:prstClr val="black"/>
                          </a:solidFill>
                          <a:effectLst/>
                          <a:uLnTx/>
                          <a:uFillTx/>
                          <a:latin typeface="+mn-lt"/>
                          <a:ea typeface="+mn-ea"/>
                          <a:cs typeface="+mn-cs"/>
                        </a:rPr>
                        <a:t>
.
رجل رفض ترك مقعد لسيدة داخل «مترو».. شاهد ردة فعلها !
تم رصد لقطات غريبة دخل مترو أنفاق في مدينة نانجينج الصينية لسيدة عجوز تجلس فوق ساق رجل عندما رفض ترك المقعد لها.
ذكرت التقارير المحلية أن السيدة طلبت من الرجل ترك مقعدها، وهو أمر معتاد من كبار السن وذوي الاحتياجات الخاصة في أغلب شبكات المترو، ومع ذلك، رفض الرجل.
وقررت السيدة حل المشكلة بنفسها، وجلست على الفور على ساقه، بينما أدار الرجل وجهه كتعبير عن غضبه من رد فعلها.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65555927"/>
                  </a:ext>
                </a:extLst>
              </a:tr>
            </a:tbl>
          </a:graphicData>
        </a:graphic>
      </p:graphicFrame>
      <p:sp>
        <p:nvSpPr>
          <p:cNvPr id="4" name="Text Placeholder 3">
            <a:extLst>
              <a:ext uri="{FF2B5EF4-FFF2-40B4-BE49-F238E27FC236}">
                <a16:creationId xmlns:a16="http://schemas.microsoft.com/office/drawing/2014/main" id="{3D2AB6BB-C572-4EB3-95A8-A90755DBD330}"/>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238420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82042-0BAE-4096-B8CC-CB5A1A864484}"/>
              </a:ext>
            </a:extLst>
          </p:cNvPr>
          <p:cNvSpPr>
            <a:spLocks noGrp="1"/>
          </p:cNvSpPr>
          <p:nvPr>
            <p:ph type="title"/>
          </p:nvPr>
        </p:nvSpPr>
        <p:spPr/>
        <p:txBody>
          <a:bodyPr/>
          <a:lstStyle/>
          <a:p>
            <a:r>
              <a:rPr lang="en-US"/>
              <a:t>Instagram Posts Table - 5 of 16</a:t>
            </a:r>
          </a:p>
        </p:txBody>
      </p:sp>
      <p:graphicFrame>
        <p:nvGraphicFramePr>
          <p:cNvPr id="5" name="Table Placeholder 4">
            <a:extLst>
              <a:ext uri="{FF2B5EF4-FFF2-40B4-BE49-F238E27FC236}">
                <a16:creationId xmlns:a16="http://schemas.microsoft.com/office/drawing/2014/main" id="{A67ACC5B-FA85-42B8-B49E-ADE7CC77F9EF}"/>
              </a:ext>
            </a:extLst>
          </p:cNvPr>
          <p:cNvGraphicFramePr>
            <a:graphicFrameLocks noGrp="1"/>
          </p:cNvGraphicFramePr>
          <p:nvPr>
            <p:ph type="tbl" sz="quarter" idx="13"/>
            <p:extLst>
              <p:ext uri="{D42A27DB-BD31-4B8C-83A1-F6EECF244321}">
                <p14:modId xmlns:p14="http://schemas.microsoft.com/office/powerpoint/2010/main" val="212151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34520234"/>
                    </a:ext>
                  </a:extLst>
                </a:gridCol>
                <a:gridCol w="987552">
                  <a:extLst>
                    <a:ext uri="{9D8B030D-6E8A-4147-A177-3AD203B41FA5}">
                      <a16:colId xmlns:a16="http://schemas.microsoft.com/office/drawing/2014/main" val="3888894683"/>
                    </a:ext>
                  </a:extLst>
                </a:gridCol>
                <a:gridCol w="987552">
                  <a:extLst>
                    <a:ext uri="{9D8B030D-6E8A-4147-A177-3AD203B41FA5}">
                      <a16:colId xmlns:a16="http://schemas.microsoft.com/office/drawing/2014/main" val="1789963518"/>
                    </a:ext>
                  </a:extLst>
                </a:gridCol>
                <a:gridCol w="987552">
                  <a:extLst>
                    <a:ext uri="{9D8B030D-6E8A-4147-A177-3AD203B41FA5}">
                      <a16:colId xmlns:a16="http://schemas.microsoft.com/office/drawing/2014/main" val="1646465230"/>
                    </a:ext>
                  </a:extLst>
                </a:gridCol>
                <a:gridCol w="987552">
                  <a:extLst>
                    <a:ext uri="{9D8B030D-6E8A-4147-A177-3AD203B41FA5}">
                      <a16:colId xmlns:a16="http://schemas.microsoft.com/office/drawing/2014/main" val="405262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035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- 2017-09-18 11:14:23</a:t>
                      </a:r>
                      <a:r>
                        <a:rPr kumimoji="0" lang="ar-AE" sz="1000" b="0" i="0" u="none" strike="noStrike" kern="1200" cap="none" spc="0" normalizeH="0" baseline="0" noProof="0">
                          <a:ln>
                            <a:noFill/>
                          </a:ln>
                          <a:solidFill>
                            <a:prstClr val="black"/>
                          </a:solidFill>
                          <a:effectLst/>
                          <a:uLnTx/>
                          <a:uFillTx/>
                          <a:latin typeface="+mn-lt"/>
                          <a:ea typeface="+mn-ea"/>
                          <a:cs typeface="+mn-cs"/>
                        </a:rPr>
                        <a:t>
وكالات إغاثية تحذر: وفيات عديدة بصفوف المسلمين الروهينغيا في بنغلاديش
قالت وكالة إغاثة اليوم الأحد إن لاجئين من الروهينجا قد يلقوا حتفهم بسبب عدم كفاية الكميات المتاحة من الغذاء والماء والمأوى للأعداد الكبيرة منهم التي هربت إلى بنغلاديش من العنف في ميانمار.
وفر ما يقارب من 410 آلاف من أقلية الروهينجا المسلمة من ولاية راخين غرب ميانمار لبنغلاديش هربا من هجوم عسكري عليهم وصفته الأمم المتحدة بأنه “مثال واضح للتطهير العرقي”. وقال مارك بيرس مدير وكالة (إنقذوا الأطفال) للإغاثة في بنغلاديش في بيان “يصل العديد من الناس جوعى ومرهقين بلا غذاء ولا ماء. أنا قلق لأن الطلب بالأخص على الغذاء والماء والمأوى والمتطلبات الصحية الأساسية لا يلبى بسبب الأعداد الكبيرة من المعوزين. إن لم تتوافر للأسر احتياجاتها الأساسية فسيسوء الوضع الذي يعانون منه وقد يلقى البعض حتفهم”. وتواجه بنغلاديش منذ عقود تدفقات من الروهينجا الهاربين من الاضطهاد في ميانمار ذات الأغلبية البوذية حيث يعتبرون الروهينجا مهاجرين غير شرعيين.
وقال بيرس إنه ينبغي رفع درجة الاستجابة الإنسانية للوضع. مضيفا أنه “لن يتحقق ذلك إلا إذا قام المجتم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6008419"/>
                  </a:ext>
                </a:extLst>
              </a:tr>
            </a:tbl>
          </a:graphicData>
        </a:graphic>
      </p:graphicFrame>
      <p:sp>
        <p:nvSpPr>
          <p:cNvPr id="4" name="Text Placeholder 3">
            <a:extLst>
              <a:ext uri="{FF2B5EF4-FFF2-40B4-BE49-F238E27FC236}">
                <a16:creationId xmlns:a16="http://schemas.microsoft.com/office/drawing/2014/main" id="{CAF8BC71-218A-443D-B35C-50E8064AFA39}"/>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692818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83F7D-2BB4-4CED-A001-44508D9B2421}"/>
              </a:ext>
            </a:extLst>
          </p:cNvPr>
          <p:cNvSpPr>
            <a:spLocks noGrp="1"/>
          </p:cNvSpPr>
          <p:nvPr>
            <p:ph type="title"/>
          </p:nvPr>
        </p:nvSpPr>
        <p:spPr/>
        <p:txBody>
          <a:bodyPr/>
          <a:lstStyle/>
          <a:p>
            <a:r>
              <a:rPr lang="en-US"/>
              <a:t>Instagram Posts Table - 6 of 16</a:t>
            </a:r>
          </a:p>
        </p:txBody>
      </p:sp>
      <p:graphicFrame>
        <p:nvGraphicFramePr>
          <p:cNvPr id="5" name="Table Placeholder 4">
            <a:extLst>
              <a:ext uri="{FF2B5EF4-FFF2-40B4-BE49-F238E27FC236}">
                <a16:creationId xmlns:a16="http://schemas.microsoft.com/office/drawing/2014/main" id="{6DD89EA8-B7ED-4B75-A8B2-90E6EE765421}"/>
              </a:ext>
            </a:extLst>
          </p:cNvPr>
          <p:cNvGraphicFramePr>
            <a:graphicFrameLocks noGrp="1"/>
          </p:cNvGraphicFramePr>
          <p:nvPr>
            <p:ph type="tbl" sz="quarter" idx="13"/>
            <p:extLst>
              <p:ext uri="{D42A27DB-BD31-4B8C-83A1-F6EECF244321}">
                <p14:modId xmlns:p14="http://schemas.microsoft.com/office/powerpoint/2010/main" val="1875832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45394027"/>
                    </a:ext>
                  </a:extLst>
                </a:gridCol>
                <a:gridCol w="987552">
                  <a:extLst>
                    <a:ext uri="{9D8B030D-6E8A-4147-A177-3AD203B41FA5}">
                      <a16:colId xmlns:a16="http://schemas.microsoft.com/office/drawing/2014/main" val="552122078"/>
                    </a:ext>
                  </a:extLst>
                </a:gridCol>
                <a:gridCol w="987552">
                  <a:extLst>
                    <a:ext uri="{9D8B030D-6E8A-4147-A177-3AD203B41FA5}">
                      <a16:colId xmlns:a16="http://schemas.microsoft.com/office/drawing/2014/main" val="1903170063"/>
                    </a:ext>
                  </a:extLst>
                </a:gridCol>
                <a:gridCol w="987552">
                  <a:extLst>
                    <a:ext uri="{9D8B030D-6E8A-4147-A177-3AD203B41FA5}">
                      <a16:colId xmlns:a16="http://schemas.microsoft.com/office/drawing/2014/main" val="2600964511"/>
                    </a:ext>
                  </a:extLst>
                </a:gridCol>
                <a:gridCol w="987552">
                  <a:extLst>
                    <a:ext uri="{9D8B030D-6E8A-4147-A177-3AD203B41FA5}">
                      <a16:colId xmlns:a16="http://schemas.microsoft.com/office/drawing/2014/main" val="332994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28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- 2017-09-14 11:26:28</a:t>
                      </a:r>
                      <a:r>
                        <a:rPr kumimoji="0" lang="ar-AE" sz="1000" b="0" i="0" u="none" strike="noStrike" kern="1200" cap="none" spc="0" normalizeH="0" baseline="0" noProof="0">
                          <a:ln>
                            <a:noFill/>
                          </a:ln>
                          <a:solidFill>
                            <a:prstClr val="black"/>
                          </a:solidFill>
                          <a:effectLst/>
                          <a:uLnTx/>
                          <a:uFillTx/>
                          <a:latin typeface="+mn-lt"/>
                          <a:ea typeface="+mn-ea"/>
                          <a:cs typeface="+mn-cs"/>
                        </a:rPr>
                        <a:t>
إخماد حريق عمارة في حولي.. ولا إصابات 
أخمدت فرق الإطفاء مساء يوم أمس الأربعاء حريق اندلع في عمارة بمنطقة ميدان حولي ، وفي التفاصيل تلقى مركز عمليات الإدارة العامة للإطفاء بلاغاً يفيد عن اندلاع حريق غرفة ومطبخ بالطابق الأرضي ، وعلى اثر البلاغ توجهت فرق الإطفاء من مراكز السالمية وحولي بقيادة الرائد/ بدر الكندري والرائد علي الصفار. حيث قام رجال الإطفاء بمكافحة الحريق وتمكنوا من إخماده من دون وقوع اي اصابات بشرية.
حضر الى موقع الحادث رئيس مركز إطفاء السالمية المقدم/ علي العبدالرزاق ، كما حضر الى موقع الحادث رجال الأمن والطوارئ الطبية.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626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- 2017-09-14 11:19:46</a:t>
                      </a:r>
                      <a:r>
                        <a:rPr kumimoji="0" lang="ar-AE" sz="1000" b="0" i="0" u="none" strike="noStrike" kern="1200" cap="none" spc="0" normalizeH="0" baseline="0" noProof="0">
                          <a:ln>
                            <a:noFill/>
                          </a:ln>
                          <a:solidFill>
                            <a:prstClr val="black"/>
                          </a:solidFill>
                          <a:effectLst/>
                          <a:uLnTx/>
                          <a:uFillTx/>
                          <a:latin typeface="+mn-lt"/>
                          <a:ea typeface="+mn-ea"/>
                          <a:cs typeface="+mn-cs"/>
                        </a:rPr>
                        <a:t>
وفر 36% وتمتع ببوفيه غداء غني وشهي في فندق ومركز مؤتمرات ميلينيوم ، بإستخدام كوبونات @</a:t>
                      </a:r>
                      <a:r>
                        <a:rPr kumimoji="0" lang="en-US" sz="1000" b="0" i="0" u="none" strike="noStrike" kern="1200" cap="none" spc="0" normalizeH="0" baseline="0" noProof="0">
                          <a:ln>
                            <a:noFill/>
                          </a:ln>
                          <a:solidFill>
                            <a:prstClr val="black"/>
                          </a:solidFill>
                          <a:effectLst/>
                          <a:uLnTx/>
                          <a:uFillTx/>
                          <a:latin typeface="+mn-lt"/>
                          <a:ea typeface="+mn-ea"/>
                          <a:cs typeface="+mn-cs"/>
                        </a:rPr>
                        <a:t>Sheeeldotcom
.
</a:t>
                      </a:r>
                      <a:r>
                        <a:rPr kumimoji="0" lang="ar-AE" sz="1000" b="0" i="0" u="none" strike="noStrike" kern="1200" cap="none" spc="0" normalizeH="0" baseline="0" noProof="0">
                          <a:ln>
                            <a:noFill/>
                          </a:ln>
                          <a:solidFill>
                            <a:prstClr val="black"/>
                          </a:solidFill>
                          <a:effectLst/>
                          <a:uLnTx/>
                          <a:uFillTx/>
                          <a:latin typeface="+mn-lt"/>
                          <a:ea typeface="+mn-ea"/>
                          <a:cs typeface="+mn-cs"/>
                        </a:rPr>
                        <a:t>تمتع ببوفيه غداء بقيمة 14 دينار وإدفع فقط 8.9 دينار
.
للطلب حياكم 
</a:t>
                      </a:r>
                      <a:r>
                        <a:rPr kumimoji="0" lang="en-US" sz="1000" b="0" i="0" u="none" strike="noStrike" kern="1200" cap="none" spc="0" normalizeH="0" baseline="0" noProof="0">
                          <a:ln>
                            <a:noFill/>
                          </a:ln>
                          <a:solidFill>
                            <a:prstClr val="black"/>
                          </a:solidFill>
                          <a:effectLst/>
                          <a:uLnTx/>
                          <a:uFillTx/>
                          <a:latin typeface="+mn-lt"/>
                          <a:ea typeface="+mn-ea"/>
                          <a:cs typeface="+mn-cs"/>
                        </a:rPr>
                        <a:t>www.sheeel.com
</a:t>
                      </a:r>
                      <a:r>
                        <a:rPr kumimoji="0" lang="ar-AE" sz="1000" b="0" i="0" u="none" strike="noStrike" kern="1200" cap="none" spc="0" normalizeH="0" baseline="0" noProof="0">
                          <a:ln>
                            <a:noFill/>
                          </a:ln>
                          <a:solidFill>
                            <a:prstClr val="black"/>
                          </a:solidFill>
                          <a:effectLst/>
                          <a:uLnTx/>
                          <a:uFillTx/>
                          <a:latin typeface="+mn-lt"/>
                          <a:ea typeface="+mn-ea"/>
                          <a:cs typeface="+mn-cs"/>
                        </a:rPr>
                        <a:t>وللإستفسار خدمة العملاء متواجدين على مدار الساعة 1821010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9301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- 2017-09-14 11:14:56</a:t>
                      </a:r>
                      <a:r>
                        <a:rPr kumimoji="0" lang="ar-AE" sz="1000" b="0" i="0" u="none" strike="noStrike" kern="1200" cap="none" spc="0" normalizeH="0" baseline="0" noProof="0">
                          <a:ln>
                            <a:noFill/>
                          </a:ln>
                          <a:solidFill>
                            <a:prstClr val="black"/>
                          </a:solidFill>
                          <a:effectLst/>
                          <a:uLnTx/>
                          <a:uFillTx/>
                          <a:latin typeface="+mn-lt"/>
                          <a:ea typeface="+mn-ea"/>
                          <a:cs typeface="+mn-cs"/>
                        </a:rPr>
                        <a:t>
قطرية على حدود #ميانمار: «فزعتكم» الظروف هنا مأساوية.. اغيثوا #الروهينغا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8935086"/>
                  </a:ext>
                </a:extLst>
              </a:tr>
            </a:tbl>
          </a:graphicData>
        </a:graphic>
      </p:graphicFrame>
      <p:sp>
        <p:nvSpPr>
          <p:cNvPr id="4" name="Text Placeholder 3">
            <a:extLst>
              <a:ext uri="{FF2B5EF4-FFF2-40B4-BE49-F238E27FC236}">
                <a16:creationId xmlns:a16="http://schemas.microsoft.com/office/drawing/2014/main" id="{39E553C0-BD19-4C3A-90D1-7FE7297B365B}"/>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2778130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A69A6-EC60-45CB-A159-B88EC4399C21}"/>
              </a:ext>
            </a:extLst>
          </p:cNvPr>
          <p:cNvSpPr>
            <a:spLocks noGrp="1"/>
          </p:cNvSpPr>
          <p:nvPr>
            <p:ph type="title"/>
          </p:nvPr>
        </p:nvSpPr>
        <p:spPr/>
        <p:txBody>
          <a:bodyPr/>
          <a:lstStyle/>
          <a:p>
            <a:r>
              <a:rPr lang="en-US"/>
              <a:t>Instagram Posts Table - 7 of 16</a:t>
            </a:r>
          </a:p>
        </p:txBody>
      </p:sp>
      <p:graphicFrame>
        <p:nvGraphicFramePr>
          <p:cNvPr id="5" name="Table Placeholder 4">
            <a:extLst>
              <a:ext uri="{FF2B5EF4-FFF2-40B4-BE49-F238E27FC236}">
                <a16:creationId xmlns:a16="http://schemas.microsoft.com/office/drawing/2014/main" id="{8B757BC7-683A-4E37-B115-7D9CCE19AF8B}"/>
              </a:ext>
            </a:extLst>
          </p:cNvPr>
          <p:cNvGraphicFramePr>
            <a:graphicFrameLocks noGrp="1"/>
          </p:cNvGraphicFramePr>
          <p:nvPr>
            <p:ph type="tbl" sz="quarter" idx="13"/>
            <p:extLst>
              <p:ext uri="{D42A27DB-BD31-4B8C-83A1-F6EECF244321}">
                <p14:modId xmlns:p14="http://schemas.microsoft.com/office/powerpoint/2010/main" val="62470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98575942"/>
                    </a:ext>
                  </a:extLst>
                </a:gridCol>
                <a:gridCol w="987552">
                  <a:extLst>
                    <a:ext uri="{9D8B030D-6E8A-4147-A177-3AD203B41FA5}">
                      <a16:colId xmlns:a16="http://schemas.microsoft.com/office/drawing/2014/main" val="4047720258"/>
                    </a:ext>
                  </a:extLst>
                </a:gridCol>
                <a:gridCol w="987552">
                  <a:extLst>
                    <a:ext uri="{9D8B030D-6E8A-4147-A177-3AD203B41FA5}">
                      <a16:colId xmlns:a16="http://schemas.microsoft.com/office/drawing/2014/main" val="1733407109"/>
                    </a:ext>
                  </a:extLst>
                </a:gridCol>
                <a:gridCol w="987552">
                  <a:extLst>
                    <a:ext uri="{9D8B030D-6E8A-4147-A177-3AD203B41FA5}">
                      <a16:colId xmlns:a16="http://schemas.microsoft.com/office/drawing/2014/main" val="3950770327"/>
                    </a:ext>
                  </a:extLst>
                </a:gridCol>
                <a:gridCol w="987552">
                  <a:extLst>
                    <a:ext uri="{9D8B030D-6E8A-4147-A177-3AD203B41FA5}">
                      <a16:colId xmlns:a16="http://schemas.microsoft.com/office/drawing/2014/main" val="3045255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2763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- 2017-09-17 12:42:18</a:t>
                      </a:r>
                      <a:r>
                        <a:rPr kumimoji="0" lang="ar-AE" sz="1000" b="0" i="0" u="none" strike="noStrike" kern="1200" cap="none" spc="0" normalizeH="0" baseline="0" noProof="0">
                          <a:ln>
                            <a:noFill/>
                          </a:ln>
                          <a:solidFill>
                            <a:prstClr val="black"/>
                          </a:solidFill>
                          <a:effectLst/>
                          <a:uLnTx/>
                          <a:uFillTx/>
                          <a:latin typeface="+mn-lt"/>
                          <a:ea typeface="+mn-ea"/>
                          <a:cs typeface="+mn-cs"/>
                        </a:rPr>
                        <a:t>
.
معلم بـ«ثانوية جابر الأحمد» يستقبل طلابه في أول يوم دراسي بـ«القهوة»
تداول رواد موقع التوصل الاجتماعي "تويتر" مقطع فيديو لمعلم في ثانوية جابر الأحمد وهو يقدم القهوة لطلاب المدرسة مع بداية العام العام الدراسي الجديد.
المغردون على موقع التواصل الاجتماعي "تويتر" قابلوا هذه المبادرة بالشكر والثناء على المعلم.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513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- 2017-09-18 13:19:31</a:t>
                      </a:r>
                      <a:r>
                        <a:rPr kumimoji="0" lang="ar-AE" sz="1000" b="0" i="0" u="none" strike="noStrike" kern="1200" cap="none" spc="0" normalizeH="0" baseline="0" noProof="0">
                          <a:ln>
                            <a:noFill/>
                          </a:ln>
                          <a:solidFill>
                            <a:prstClr val="black"/>
                          </a:solidFill>
                          <a:effectLst/>
                          <a:uLnTx/>
                          <a:uFillTx/>
                          <a:latin typeface="+mn-lt"/>
                          <a:ea typeface="+mn-ea"/>
                          <a:cs typeface="+mn-cs"/>
                        </a:rPr>
                        <a:t>
.
«البيئة»: رصد تسرب نفطي في «رأس الزور» 
أعلنت الهيئة العامة للبيئة رصد تسرب نفطي في المنطقة البحرية الجنوبية (رأس الزور) صباح اليوم الاثنين.
وقالت الهيئة في بيان صحافي انها تقوم حاليا بالتنسيق مع الجهات المعنية ومجموعة العمليات البحرية التابعة لشركة نفط الكويت للسيطرة على التسرب النفطي في المنطقة ومكافحته.
واوضحت الهيئة انه سيتم تقييم حجم ومسببات ومصادر التسرب واتخاذ كافة الاجراءات اللازمة حيال التسرب.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9210509"/>
                  </a:ext>
                </a:extLst>
              </a:tr>
            </a:tbl>
          </a:graphicData>
        </a:graphic>
      </p:graphicFrame>
      <p:sp>
        <p:nvSpPr>
          <p:cNvPr id="4" name="Text Placeholder 3">
            <a:extLst>
              <a:ext uri="{FF2B5EF4-FFF2-40B4-BE49-F238E27FC236}">
                <a16:creationId xmlns:a16="http://schemas.microsoft.com/office/drawing/2014/main" id="{C90CF0D2-2562-4568-B7B2-E0C30E93802B}"/>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4280591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24DB4-2D8B-4D5E-84C3-0C8F0F7F157D}"/>
              </a:ext>
            </a:extLst>
          </p:cNvPr>
          <p:cNvSpPr>
            <a:spLocks noGrp="1"/>
          </p:cNvSpPr>
          <p:nvPr>
            <p:ph type="title"/>
          </p:nvPr>
        </p:nvSpPr>
        <p:spPr/>
        <p:txBody>
          <a:bodyPr/>
          <a:lstStyle/>
          <a:p>
            <a:r>
              <a:rPr lang="en-US"/>
              <a:t>Instagram Posts Table - 8 of 16</a:t>
            </a:r>
          </a:p>
        </p:txBody>
      </p:sp>
      <p:graphicFrame>
        <p:nvGraphicFramePr>
          <p:cNvPr id="5" name="Table Placeholder 4">
            <a:extLst>
              <a:ext uri="{FF2B5EF4-FFF2-40B4-BE49-F238E27FC236}">
                <a16:creationId xmlns:a16="http://schemas.microsoft.com/office/drawing/2014/main" id="{6D5636AB-F55A-456D-9B25-AE9A686C3961}"/>
              </a:ext>
            </a:extLst>
          </p:cNvPr>
          <p:cNvGraphicFramePr>
            <a:graphicFrameLocks noGrp="1"/>
          </p:cNvGraphicFramePr>
          <p:nvPr>
            <p:ph type="tbl" sz="quarter" idx="13"/>
            <p:extLst>
              <p:ext uri="{D42A27DB-BD31-4B8C-83A1-F6EECF244321}">
                <p14:modId xmlns:p14="http://schemas.microsoft.com/office/powerpoint/2010/main" val="3873372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16854590"/>
                    </a:ext>
                  </a:extLst>
                </a:gridCol>
                <a:gridCol w="987552">
                  <a:extLst>
                    <a:ext uri="{9D8B030D-6E8A-4147-A177-3AD203B41FA5}">
                      <a16:colId xmlns:a16="http://schemas.microsoft.com/office/drawing/2014/main" val="2109669240"/>
                    </a:ext>
                  </a:extLst>
                </a:gridCol>
                <a:gridCol w="987552">
                  <a:extLst>
                    <a:ext uri="{9D8B030D-6E8A-4147-A177-3AD203B41FA5}">
                      <a16:colId xmlns:a16="http://schemas.microsoft.com/office/drawing/2014/main" val="1991305284"/>
                    </a:ext>
                  </a:extLst>
                </a:gridCol>
                <a:gridCol w="987552">
                  <a:extLst>
                    <a:ext uri="{9D8B030D-6E8A-4147-A177-3AD203B41FA5}">
                      <a16:colId xmlns:a16="http://schemas.microsoft.com/office/drawing/2014/main" val="3390822060"/>
                    </a:ext>
                  </a:extLst>
                </a:gridCol>
                <a:gridCol w="987552">
                  <a:extLst>
                    <a:ext uri="{9D8B030D-6E8A-4147-A177-3AD203B41FA5}">
                      <a16:colId xmlns:a16="http://schemas.microsoft.com/office/drawing/2014/main" val="3310327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761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- 2017-09-17 11:53:01</a:t>
                      </a:r>
                      <a:r>
                        <a:rPr kumimoji="0" lang="ar-AE" sz="1000" b="0" i="0" u="none" strike="noStrike" kern="1200" cap="none" spc="0" normalizeH="0" baseline="0" noProof="0">
                          <a:ln>
                            <a:noFill/>
                          </a:ln>
                          <a:solidFill>
                            <a:prstClr val="black"/>
                          </a:solidFill>
                          <a:effectLst/>
                          <a:uLnTx/>
                          <a:uFillTx/>
                          <a:latin typeface="+mn-lt"/>
                          <a:ea typeface="+mn-ea"/>
                          <a:cs typeface="+mn-cs"/>
                        </a:rPr>
                        <a:t>
وفر حتى 44% على تركيب عازل حراري لزجاج السيارة مع كفالة مدى الحياة من مركز بوسطن لخدمة السيارات .
وفر 36% على أفلام حماية للسيارة بالكامل من مركز بوسطن لخدمة السيارات
.
إحصل على خدمة مميزة بقيمة 140 دينار وإدفع فقط 89.9 دينار
.
وفر 40% على تركيب حماية الزجاج الأمامي لسيارتك من بوسطن لخدمة السيارات
.
إحصل على خدمة مميزة بقيمة 30 دينار إدفع فقط 17.9 دينار
.
للطلب حياكم </a:t>
                      </a:r>
                      <a:r>
                        <a:rPr kumimoji="0" lang="en-US" sz="1000" b="0" i="0" u="none" strike="noStrike" kern="1200" cap="none" spc="0" normalizeH="0" baseline="0" noProof="0">
                          <a:ln>
                            <a:noFill/>
                          </a:ln>
                          <a:solidFill>
                            <a:prstClr val="black"/>
                          </a:solidFill>
                          <a:effectLst/>
                          <a:uLnTx/>
                          <a:uFillTx/>
                          <a:latin typeface="+mn-lt"/>
                          <a:ea typeface="+mn-ea"/>
                          <a:cs typeface="+mn-cs"/>
                        </a:rPr>
                        <a:t>www.sheeel.com
</a:t>
                      </a:r>
                      <a:r>
                        <a:rPr kumimoji="0" lang="ar-AE" sz="1000" b="0" i="0" u="none" strike="noStrike" kern="1200" cap="none" spc="0" normalizeH="0" baseline="0" noProof="0">
                          <a:ln>
                            <a:noFill/>
                          </a:ln>
                          <a:solidFill>
                            <a:prstClr val="black"/>
                          </a:solidFill>
                          <a:effectLst/>
                          <a:uLnTx/>
                          <a:uFillTx/>
                          <a:latin typeface="+mn-lt"/>
                          <a:ea typeface="+mn-ea"/>
                          <a:cs typeface="+mn-cs"/>
                        </a:rPr>
                        <a:t>و لأي استفسار أو مساعدة عن #كوبونات_شيييل، خدمة العملاء موجودين على مدار الساعة على 1821010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902745"/>
                  </a:ext>
                </a:extLst>
              </a:tr>
            </a:tbl>
          </a:graphicData>
        </a:graphic>
      </p:graphicFrame>
      <p:sp>
        <p:nvSpPr>
          <p:cNvPr id="4" name="Text Placeholder 3">
            <a:extLst>
              <a:ext uri="{FF2B5EF4-FFF2-40B4-BE49-F238E27FC236}">
                <a16:creationId xmlns:a16="http://schemas.microsoft.com/office/drawing/2014/main" id="{7CF205F0-5F40-41AC-BBB1-FC6D491CAF6A}"/>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2036849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6B60-0107-41E1-A770-45EE51380135}"/>
              </a:ext>
            </a:extLst>
          </p:cNvPr>
          <p:cNvSpPr>
            <a:spLocks noGrp="1"/>
          </p:cNvSpPr>
          <p:nvPr>
            <p:ph type="title"/>
          </p:nvPr>
        </p:nvSpPr>
        <p:spPr/>
        <p:txBody>
          <a:bodyPr/>
          <a:lstStyle/>
          <a:p>
            <a:r>
              <a:rPr lang="en-US"/>
              <a:t>Instagram Posts Table - 9 of 16</a:t>
            </a:r>
          </a:p>
        </p:txBody>
      </p:sp>
      <p:graphicFrame>
        <p:nvGraphicFramePr>
          <p:cNvPr id="5" name="Table Placeholder 4">
            <a:extLst>
              <a:ext uri="{FF2B5EF4-FFF2-40B4-BE49-F238E27FC236}">
                <a16:creationId xmlns:a16="http://schemas.microsoft.com/office/drawing/2014/main" id="{2F3AB38B-9C46-4F2E-BD16-4D4DDC7E8D1F}"/>
              </a:ext>
            </a:extLst>
          </p:cNvPr>
          <p:cNvGraphicFramePr>
            <a:graphicFrameLocks noGrp="1"/>
          </p:cNvGraphicFramePr>
          <p:nvPr>
            <p:ph type="tbl" sz="quarter" idx="13"/>
            <p:extLst>
              <p:ext uri="{D42A27DB-BD31-4B8C-83A1-F6EECF244321}">
                <p14:modId xmlns:p14="http://schemas.microsoft.com/office/powerpoint/2010/main" val="2521854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08907605"/>
                    </a:ext>
                  </a:extLst>
                </a:gridCol>
                <a:gridCol w="987552">
                  <a:extLst>
                    <a:ext uri="{9D8B030D-6E8A-4147-A177-3AD203B41FA5}">
                      <a16:colId xmlns:a16="http://schemas.microsoft.com/office/drawing/2014/main" val="1260859855"/>
                    </a:ext>
                  </a:extLst>
                </a:gridCol>
                <a:gridCol w="987552">
                  <a:extLst>
                    <a:ext uri="{9D8B030D-6E8A-4147-A177-3AD203B41FA5}">
                      <a16:colId xmlns:a16="http://schemas.microsoft.com/office/drawing/2014/main" val="832912051"/>
                    </a:ext>
                  </a:extLst>
                </a:gridCol>
                <a:gridCol w="987552">
                  <a:extLst>
                    <a:ext uri="{9D8B030D-6E8A-4147-A177-3AD203B41FA5}">
                      <a16:colId xmlns:a16="http://schemas.microsoft.com/office/drawing/2014/main" val="1983214538"/>
                    </a:ext>
                  </a:extLst>
                </a:gridCol>
                <a:gridCol w="987552">
                  <a:extLst>
                    <a:ext uri="{9D8B030D-6E8A-4147-A177-3AD203B41FA5}">
                      <a16:colId xmlns:a16="http://schemas.microsoft.com/office/drawing/2014/main" val="4069692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856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- 2017-09-17 11:24:16</a:t>
                      </a:r>
                      <a:r>
                        <a:rPr kumimoji="0" lang="ar-AE" sz="1000" b="0" i="0" u="none" strike="noStrike" kern="1200" cap="none" spc="0" normalizeH="0" baseline="0" noProof="0">
                          <a:ln>
                            <a:noFill/>
                          </a:ln>
                          <a:solidFill>
                            <a:prstClr val="black"/>
                          </a:solidFill>
                          <a:effectLst/>
                          <a:uLnTx/>
                          <a:uFillTx/>
                          <a:latin typeface="+mn-lt"/>
                          <a:ea typeface="+mn-ea"/>
                          <a:cs typeface="+mn-cs"/>
                        </a:rPr>
                        <a:t>
.
البلدية: تعهدات لمعاهد صحية لوجود عمالة من «المتشبهين بالنساء»
أعلنت إدارة العلاقات العامة ببلدية الكويت عن قيام فريق الطوارئ بفرع بلدية محافظة العاصمة بجولة ميدانية على المعاهد الصحية في منطقة بنيد القار و ذلك في إطار حملة #بتعاونكم نجملها.
و في هذا الصدد أوضح مدير فرع بلدية محافظة العاصمة بدر ناصر بو رقبة عن قيام فريق الطوارئ و بتعاون مع القوى العاملة و وزارة الداخلية بحملة على المعاهد الصحية بهدف تطبيق قوانين البلدية على المحلات التجارية مشيرا بأن الحملات المستمرة على جميع الأصعدة توازيا مع الحملة التي أطلقتها إدارة العلاقات العامة التي تحمل شعار #بتعاونكم_نجملها.
وبدورة بين رئيس فريق الطوارئ زيد العنزي عن قيام النوبة ب بتوجيه 5 تعهدات تنوعت ما بين وجود عمالة متشبهين بالنساء لاستغلال صاحب المحل استغلال بأغراض تتنافى مع النظام العام أو الآداب لمخالفة الاشتراطات الفنية للكبائن و تحرير مخالفتين اشتملوا عدد محضر مخالفة وفق لائحة الإعلانات لوجود ترخيص إعلان منتهي وتوجيه تعهد وفق اللائحة لوجود ترخيص صحي منتهي.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824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- 2017-09-17 11:11:54</a:t>
                      </a:r>
                      <a:r>
                        <a:rPr kumimoji="0" lang="ar-AE" sz="1000" b="0" i="0" u="none" strike="noStrike" kern="1200" cap="none" spc="0" normalizeH="0" baseline="0" noProof="0">
                          <a:ln>
                            <a:noFill/>
                          </a:ln>
                          <a:solidFill>
                            <a:prstClr val="black"/>
                          </a:solidFill>
                          <a:effectLst/>
                          <a:uLnTx/>
                          <a:uFillTx/>
                          <a:latin typeface="+mn-lt"/>
                          <a:ea typeface="+mn-ea"/>
                          <a:cs typeface="+mn-cs"/>
                        </a:rPr>
                        <a:t>
وفر 37٪ وتمتع أنت وعائلتك بإقامة ليلة في استديو ديلوكس لشخصين وطفلين شاملة بوفيه الإفطار بمنتجع هيلتون الكويت ، بإستخدام كوبونات@</a:t>
                      </a:r>
                      <a:r>
                        <a:rPr kumimoji="0" lang="en-US" sz="1000" b="0" i="0" u="none" strike="noStrike" kern="1200" cap="none" spc="0" normalizeH="0" baseline="0" noProof="0">
                          <a:ln>
                            <a:noFill/>
                          </a:ln>
                          <a:solidFill>
                            <a:prstClr val="black"/>
                          </a:solidFill>
                          <a:effectLst/>
                          <a:uLnTx/>
                          <a:uFillTx/>
                          <a:latin typeface="+mn-lt"/>
                          <a:ea typeface="+mn-ea"/>
                          <a:cs typeface="+mn-cs"/>
                        </a:rPr>
                        <a:t>Sheeeldotcom
.
</a:t>
                      </a:r>
                      <a:r>
                        <a:rPr kumimoji="0" lang="ar-AE" sz="1000" b="0" i="0" u="none" strike="noStrike" kern="1200" cap="none" spc="0" normalizeH="0" baseline="0" noProof="0">
                          <a:ln>
                            <a:noFill/>
                          </a:ln>
                          <a:solidFill>
                            <a:prstClr val="black"/>
                          </a:solidFill>
                          <a:effectLst/>
                          <a:uLnTx/>
                          <a:uFillTx/>
                          <a:latin typeface="+mn-lt"/>
                          <a:ea typeface="+mn-ea"/>
                          <a:cs typeface="+mn-cs"/>
                        </a:rPr>
                        <a:t>إحصل على هذا العرض المدهش بقيمة 110 دينار وإدفع فقط 69 دينار
.
للطلب حياكم 
</a:t>
                      </a:r>
                      <a:r>
                        <a:rPr kumimoji="0" lang="en-US" sz="1000" b="0" i="0" u="none" strike="noStrike" kern="1200" cap="none" spc="0" normalizeH="0" baseline="0" noProof="0">
                          <a:ln>
                            <a:noFill/>
                          </a:ln>
                          <a:solidFill>
                            <a:prstClr val="black"/>
                          </a:solidFill>
                          <a:effectLst/>
                          <a:uLnTx/>
                          <a:uFillTx/>
                          <a:latin typeface="+mn-lt"/>
                          <a:ea typeface="+mn-ea"/>
                          <a:cs typeface="+mn-cs"/>
                        </a:rPr>
                        <a:t>www.sheeel.com
</a:t>
                      </a:r>
                      <a:r>
                        <a:rPr kumimoji="0" lang="ar-AE" sz="1000" b="0" i="0" u="none" strike="noStrike" kern="1200" cap="none" spc="0" normalizeH="0" baseline="0" noProof="0">
                          <a:ln>
                            <a:noFill/>
                          </a:ln>
                          <a:solidFill>
                            <a:prstClr val="black"/>
                          </a:solidFill>
                          <a:effectLst/>
                          <a:uLnTx/>
                          <a:uFillTx/>
                          <a:latin typeface="+mn-lt"/>
                          <a:ea typeface="+mn-ea"/>
                          <a:cs typeface="+mn-cs"/>
                        </a:rPr>
                        <a:t>وللإستفسار خدمة العملاء متواجدين على مدار الساعة 1821010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32469091"/>
                  </a:ext>
                </a:extLst>
              </a:tr>
            </a:tbl>
          </a:graphicData>
        </a:graphic>
      </p:graphicFrame>
      <p:sp>
        <p:nvSpPr>
          <p:cNvPr id="4" name="Text Placeholder 3">
            <a:extLst>
              <a:ext uri="{FF2B5EF4-FFF2-40B4-BE49-F238E27FC236}">
                <a16:creationId xmlns:a16="http://schemas.microsoft.com/office/drawing/2014/main" id="{1CD22993-9554-4DD3-95C7-891A462F94AC}"/>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4098207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5FCD6-5162-4748-B0B0-646904C54EED}"/>
              </a:ext>
            </a:extLst>
          </p:cNvPr>
          <p:cNvSpPr>
            <a:spLocks noGrp="1"/>
          </p:cNvSpPr>
          <p:nvPr>
            <p:ph type="title"/>
          </p:nvPr>
        </p:nvSpPr>
        <p:spPr/>
        <p:txBody>
          <a:bodyPr/>
          <a:lstStyle/>
          <a:p>
            <a:r>
              <a:rPr lang="en-US"/>
              <a:t>Instagram Posts Table - 10 of 16</a:t>
            </a:r>
          </a:p>
        </p:txBody>
      </p:sp>
      <p:graphicFrame>
        <p:nvGraphicFramePr>
          <p:cNvPr id="5" name="Table Placeholder 4">
            <a:extLst>
              <a:ext uri="{FF2B5EF4-FFF2-40B4-BE49-F238E27FC236}">
                <a16:creationId xmlns:a16="http://schemas.microsoft.com/office/drawing/2014/main" id="{C6E8AFED-2BBF-4680-9366-F989FFC48DF9}"/>
              </a:ext>
            </a:extLst>
          </p:cNvPr>
          <p:cNvGraphicFramePr>
            <a:graphicFrameLocks noGrp="1"/>
          </p:cNvGraphicFramePr>
          <p:nvPr>
            <p:ph type="tbl" sz="quarter" idx="13"/>
            <p:extLst>
              <p:ext uri="{D42A27DB-BD31-4B8C-83A1-F6EECF244321}">
                <p14:modId xmlns:p14="http://schemas.microsoft.com/office/powerpoint/2010/main" val="105362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10134967"/>
                    </a:ext>
                  </a:extLst>
                </a:gridCol>
                <a:gridCol w="987552">
                  <a:extLst>
                    <a:ext uri="{9D8B030D-6E8A-4147-A177-3AD203B41FA5}">
                      <a16:colId xmlns:a16="http://schemas.microsoft.com/office/drawing/2014/main" val="3349173825"/>
                    </a:ext>
                  </a:extLst>
                </a:gridCol>
                <a:gridCol w="987552">
                  <a:extLst>
                    <a:ext uri="{9D8B030D-6E8A-4147-A177-3AD203B41FA5}">
                      <a16:colId xmlns:a16="http://schemas.microsoft.com/office/drawing/2014/main" val="2037840898"/>
                    </a:ext>
                  </a:extLst>
                </a:gridCol>
                <a:gridCol w="987552">
                  <a:extLst>
                    <a:ext uri="{9D8B030D-6E8A-4147-A177-3AD203B41FA5}">
                      <a16:colId xmlns:a16="http://schemas.microsoft.com/office/drawing/2014/main" val="1329098896"/>
                    </a:ext>
                  </a:extLst>
                </a:gridCol>
                <a:gridCol w="987552">
                  <a:extLst>
                    <a:ext uri="{9D8B030D-6E8A-4147-A177-3AD203B41FA5}">
                      <a16:colId xmlns:a16="http://schemas.microsoft.com/office/drawing/2014/main" val="2438351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877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- 2017-09-17 18:26:21</a:t>
                      </a:r>
                      <a:r>
                        <a:rPr kumimoji="0" lang="ar-AE" sz="1000" b="0" i="0" u="none" strike="noStrike" kern="1200" cap="none" spc="0" normalizeH="0" baseline="0" noProof="0">
                          <a:ln>
                            <a:noFill/>
                          </a:ln>
                          <a:solidFill>
                            <a:prstClr val="black"/>
                          </a:solidFill>
                          <a:effectLst/>
                          <a:uLnTx/>
                          <a:uFillTx/>
                          <a:latin typeface="+mn-lt"/>
                          <a:ea typeface="+mn-ea"/>
                          <a:cs typeface="+mn-cs"/>
                        </a:rPr>
                        <a:t>
وفر لغاية 46% على عروض سيكس سنزز سبا – فندق سيمفوني ستايل، بإستخدام كوبونات @</a:t>
                      </a:r>
                      <a:r>
                        <a:rPr kumimoji="0" lang="en-US" sz="1000" b="0" i="0" u="none" strike="noStrike" kern="1200" cap="none" spc="0" normalizeH="0" baseline="0" noProof="0">
                          <a:ln>
                            <a:noFill/>
                          </a:ln>
                          <a:solidFill>
                            <a:prstClr val="black"/>
                          </a:solidFill>
                          <a:effectLst/>
                          <a:uLnTx/>
                          <a:uFillTx/>
                          <a:latin typeface="+mn-lt"/>
                          <a:ea typeface="+mn-ea"/>
                          <a:cs typeface="+mn-cs"/>
                        </a:rPr>
                        <a:t>Sheeeldotcom
.
</a:t>
                      </a:r>
                      <a:r>
                        <a:rPr kumimoji="0" lang="ar-AE" sz="1000" b="0" i="0" u="none" strike="noStrike" kern="1200" cap="none" spc="0" normalizeH="0" baseline="0" noProof="0">
                          <a:ln>
                            <a:noFill/>
                          </a:ln>
                          <a:solidFill>
                            <a:prstClr val="black"/>
                          </a:solidFill>
                          <a:effectLst/>
                          <a:uLnTx/>
                          <a:uFillTx/>
                          <a:latin typeface="+mn-lt"/>
                          <a:ea typeface="+mn-ea"/>
                          <a:cs typeface="+mn-cs"/>
                        </a:rPr>
                        <a:t>وفر 30% على تدليك الظهر والرقبة والاكتاف أو للقدمين لمدة (30 دقيقة) لدى سيكس سنزز سبا – فندق سيمفوني ستايل
إدفع فقط 14 دينار بدلا من 20 دينار
.
وفر 30% على علاج سنفرة الجسم كاملا بالسكر لدى </a:t>
                      </a:r>
                      <a:r>
                        <a:rPr kumimoji="0" lang="en-US" sz="1000" b="0" i="0" u="none" strike="noStrike" kern="1200" cap="none" spc="0" normalizeH="0" baseline="0" noProof="0">
                          <a:ln>
                            <a:noFill/>
                          </a:ln>
                          <a:solidFill>
                            <a:prstClr val="black"/>
                          </a:solidFill>
                          <a:effectLst/>
                          <a:uLnTx/>
                          <a:uFillTx/>
                          <a:latin typeface="+mn-lt"/>
                          <a:ea typeface="+mn-ea"/>
                          <a:cs typeface="+mn-cs"/>
                        </a:rPr>
                        <a:t>Six Senses </a:t>
                      </a:r>
                      <a:r>
                        <a:rPr kumimoji="0" lang="ar-AE" sz="1000" b="0" i="0" u="none" strike="noStrike" kern="1200" cap="none" spc="0" normalizeH="0" baseline="0" noProof="0">
                          <a:ln>
                            <a:noFill/>
                          </a:ln>
                          <a:solidFill>
                            <a:prstClr val="black"/>
                          </a:solidFill>
                          <a:effectLst/>
                          <a:uLnTx/>
                          <a:uFillTx/>
                          <a:latin typeface="+mn-lt"/>
                          <a:ea typeface="+mn-ea"/>
                          <a:cs typeface="+mn-cs"/>
                        </a:rPr>
                        <a:t>بفندق سيمفونى ستايل
إحصل على سنفرة الجسم بالسكر بقيمة 20 دينار وإدفع فقط 14 دينار
.
وفر 46% وتطمن على صحتك بشاشة الفحص الطبي + مساج سيكس سنسيس المميز (50 دقيقة) لدى سيكس سنزز سبا – فندق سيمفوني ستايل
إحصل على العرض بقيمة 65 دينار وإدفع فقط 35 دينار
.
للطلب حياكم 
</a:t>
                      </a:r>
                      <a:r>
                        <a:rPr kumimoji="0" lang="en-US" sz="1000" b="0" i="0" u="none" strike="noStrike" kern="1200" cap="none" spc="0" normalizeH="0" baseline="0" noProof="0">
                          <a:ln>
                            <a:noFill/>
                          </a:ln>
                          <a:solidFill>
                            <a:prstClr val="black"/>
                          </a:solidFill>
                          <a:effectLst/>
                          <a:uLnTx/>
                          <a:uFillTx/>
                          <a:latin typeface="+mn-lt"/>
                          <a:ea typeface="+mn-ea"/>
                          <a:cs typeface="+mn-cs"/>
                        </a:rPr>
                        <a:t>www.sheeel.com
</a:t>
                      </a:r>
                      <a:r>
                        <a:rPr kumimoji="0" lang="ar-AE" sz="1000" b="0" i="0" u="none" strike="noStrike" kern="1200" cap="none" spc="0" normalizeH="0" baseline="0" noProof="0">
                          <a:ln>
                            <a:noFill/>
                          </a:ln>
                          <a:solidFill>
                            <a:prstClr val="black"/>
                          </a:solidFill>
                          <a:effectLst/>
                          <a:uLnTx/>
                          <a:uFillTx/>
                          <a:latin typeface="+mn-lt"/>
                          <a:ea typeface="+mn-ea"/>
                          <a:cs typeface="+mn-cs"/>
                        </a:rPr>
                        <a:t>وللإستفسار خدمة العملاء متواجدين على مدار الساعة 1821010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0806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- 2017-09-18 16:32:55</a:t>
                      </a:r>
                      <a:r>
                        <a:rPr kumimoji="0" lang="ar-AE" sz="1000" b="0" i="0" u="none" strike="noStrike" kern="1200" cap="none" spc="0" normalizeH="0" baseline="0" noProof="0">
                          <a:ln>
                            <a:noFill/>
                          </a:ln>
                          <a:solidFill>
                            <a:prstClr val="black"/>
                          </a:solidFill>
                          <a:effectLst/>
                          <a:uLnTx/>
                          <a:uFillTx/>
                          <a:latin typeface="+mn-lt"/>
                          <a:ea typeface="+mn-ea"/>
                          <a:cs typeface="+mn-cs"/>
                        </a:rPr>
                        <a:t>
موجز أخبار «الوطن الالكترونية» </a:t>
                      </a:r>
                      <a:r>
                        <a:rPr kumimoji="0" lang="en-US" sz="1000" b="0" i="0" u="none" strike="noStrike" kern="1200" cap="none" spc="0" normalizeH="0" baseline="0" noProof="0">
                          <a:ln>
                            <a:noFill/>
                          </a:ln>
                          <a:solidFill>
                            <a:prstClr val="black"/>
                          </a:solidFill>
                          <a:effectLst/>
                          <a:uLnTx/>
                          <a:uFillTx/>
                          <a:latin typeface="+mn-lt"/>
                          <a:ea typeface="+mn-ea"/>
                          <a:cs typeface="+mn-cs"/>
                        </a:rPr>
                        <a:t>http://www.kuwait.tt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16542786"/>
                  </a:ext>
                </a:extLst>
              </a:tr>
            </a:tbl>
          </a:graphicData>
        </a:graphic>
      </p:graphicFrame>
      <p:sp>
        <p:nvSpPr>
          <p:cNvPr id="4" name="Text Placeholder 3">
            <a:extLst>
              <a:ext uri="{FF2B5EF4-FFF2-40B4-BE49-F238E27FC236}">
                <a16:creationId xmlns:a16="http://schemas.microsoft.com/office/drawing/2014/main" id="{439844BF-806A-40D3-BD58-7BEF782EA0E3}"/>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1565890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B32D8-709B-4544-9C67-584D681E329D}"/>
              </a:ext>
            </a:extLst>
          </p:cNvPr>
          <p:cNvSpPr>
            <a:spLocks noGrp="1"/>
          </p:cNvSpPr>
          <p:nvPr>
            <p:ph type="title"/>
          </p:nvPr>
        </p:nvSpPr>
        <p:spPr/>
        <p:txBody>
          <a:bodyPr/>
          <a:lstStyle/>
          <a:p>
            <a:r>
              <a:rPr lang="en-US"/>
              <a:t>Instagram Posts Table - 11 of 16</a:t>
            </a:r>
          </a:p>
        </p:txBody>
      </p:sp>
      <p:graphicFrame>
        <p:nvGraphicFramePr>
          <p:cNvPr id="5" name="Table Placeholder 4">
            <a:extLst>
              <a:ext uri="{FF2B5EF4-FFF2-40B4-BE49-F238E27FC236}">
                <a16:creationId xmlns:a16="http://schemas.microsoft.com/office/drawing/2014/main" id="{58D97913-F560-4EAA-84AA-5C1ECD53EA42}"/>
              </a:ext>
            </a:extLst>
          </p:cNvPr>
          <p:cNvGraphicFramePr>
            <a:graphicFrameLocks noGrp="1"/>
          </p:cNvGraphicFramePr>
          <p:nvPr>
            <p:ph type="tbl" sz="quarter" idx="13"/>
            <p:extLst>
              <p:ext uri="{D42A27DB-BD31-4B8C-83A1-F6EECF244321}">
                <p14:modId xmlns:p14="http://schemas.microsoft.com/office/powerpoint/2010/main" val="85410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59785245"/>
                    </a:ext>
                  </a:extLst>
                </a:gridCol>
                <a:gridCol w="987552">
                  <a:extLst>
                    <a:ext uri="{9D8B030D-6E8A-4147-A177-3AD203B41FA5}">
                      <a16:colId xmlns:a16="http://schemas.microsoft.com/office/drawing/2014/main" val="3633451781"/>
                    </a:ext>
                  </a:extLst>
                </a:gridCol>
                <a:gridCol w="987552">
                  <a:extLst>
                    <a:ext uri="{9D8B030D-6E8A-4147-A177-3AD203B41FA5}">
                      <a16:colId xmlns:a16="http://schemas.microsoft.com/office/drawing/2014/main" val="293004272"/>
                    </a:ext>
                  </a:extLst>
                </a:gridCol>
                <a:gridCol w="987552">
                  <a:extLst>
                    <a:ext uri="{9D8B030D-6E8A-4147-A177-3AD203B41FA5}">
                      <a16:colId xmlns:a16="http://schemas.microsoft.com/office/drawing/2014/main" val="3216968354"/>
                    </a:ext>
                  </a:extLst>
                </a:gridCol>
                <a:gridCol w="987552">
                  <a:extLst>
                    <a:ext uri="{9D8B030D-6E8A-4147-A177-3AD203B41FA5}">
                      <a16:colId xmlns:a16="http://schemas.microsoft.com/office/drawing/2014/main" val="2412053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6941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- 2017-09-18 15:03:18</a:t>
                      </a:r>
                      <a:r>
                        <a:rPr kumimoji="0" lang="ar-AE" sz="1000" b="0" i="0" u="none" strike="noStrike" kern="1200" cap="none" spc="0" normalizeH="0" baseline="0" noProof="0">
                          <a:ln>
                            <a:noFill/>
                          </a:ln>
                          <a:solidFill>
                            <a:prstClr val="black"/>
                          </a:solidFill>
                          <a:effectLst/>
                          <a:uLnTx/>
                          <a:uFillTx/>
                          <a:latin typeface="+mn-lt"/>
                          <a:ea typeface="+mn-ea"/>
                          <a:cs typeface="+mn-cs"/>
                        </a:rPr>
                        <a:t>
مجلس إدارة «جمعية كيفان» أحال إلى النائب العام تجاوزات تعود إلى 2012 عجزت «الشؤون» عن اكتشافها
انتقد النائب د. عبدالكريم الكندري قرار وزيرة الشؤون الإجتماعية والعمل بحل مجلس إدارة جمعية كيفان التعاونية ، مؤكدا ان القرار سيعجل في رحيل الوزيرة . 
وقال الكندري في تصريح للصحافيين في المركز الإعلامي بمجلس الأمة نحن مع كل محاسبة مالية وهذا ما نسعى له دائما في حال وجود اختلاس او سرقات او تجاوز على المال العام او اموال المساهمين ، وأول من يمد التعاون ويدفع بالمحاسبة ، مؤكدا في الوقت ذاته ان ما حصل في حل مجلس إدارة الجمعية أمر مخجل. 
وأوضح ان مجلس ادارة الجمعية المنحل قام من تلقاء نفسه بإحالة التجاوزات والاختلاسات السابقة إلى النيابة العامة ، وتمت مكافأته بالحل بسبب "تهاون مجلس الإدارة في أداء مهامه ما عرض أموال الجمعية للهدر" ، مشددا على أن هذا الامر لا يمكن السكوت عنه. 
وتساءل: هل تقبل الوزيرة ان أعلن أني مع طرح الثقة بها قبل صعود منصة الاستجواب ؟ مبينا أن الكلام نفسه  ينطبق اليوم على الوزيرة التي لم تنتظر قرار النائب العام بشأن الشكوى التي تقدم بها مجلس الإدارة المنحل. 
وبين أن مجلس الإدارة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76499759"/>
                  </a:ext>
                </a:extLst>
              </a:tr>
            </a:tbl>
          </a:graphicData>
        </a:graphic>
      </p:graphicFrame>
      <p:sp>
        <p:nvSpPr>
          <p:cNvPr id="4" name="Text Placeholder 3">
            <a:extLst>
              <a:ext uri="{FF2B5EF4-FFF2-40B4-BE49-F238E27FC236}">
                <a16:creationId xmlns:a16="http://schemas.microsoft.com/office/drawing/2014/main" id="{A2F7202E-8564-4051-A57D-127ACCA1D4BB}"/>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1453743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BC20-AB01-4391-B198-8F5F38ABA389}"/>
              </a:ext>
            </a:extLst>
          </p:cNvPr>
          <p:cNvSpPr>
            <a:spLocks noGrp="1"/>
          </p:cNvSpPr>
          <p:nvPr>
            <p:ph type="title"/>
          </p:nvPr>
        </p:nvSpPr>
        <p:spPr/>
        <p:txBody>
          <a:bodyPr/>
          <a:lstStyle/>
          <a:p>
            <a:r>
              <a:rPr lang="en-US"/>
              <a:t>Instagram Posts Table - 12 of 16</a:t>
            </a:r>
          </a:p>
        </p:txBody>
      </p:sp>
      <p:graphicFrame>
        <p:nvGraphicFramePr>
          <p:cNvPr id="5" name="Table Placeholder 4">
            <a:extLst>
              <a:ext uri="{FF2B5EF4-FFF2-40B4-BE49-F238E27FC236}">
                <a16:creationId xmlns:a16="http://schemas.microsoft.com/office/drawing/2014/main" id="{573876D8-D1CA-4CDA-AD30-194C77DBD111}"/>
              </a:ext>
            </a:extLst>
          </p:cNvPr>
          <p:cNvGraphicFramePr>
            <a:graphicFrameLocks noGrp="1"/>
          </p:cNvGraphicFramePr>
          <p:nvPr>
            <p:ph type="tbl" sz="quarter" idx="13"/>
            <p:extLst>
              <p:ext uri="{D42A27DB-BD31-4B8C-83A1-F6EECF244321}">
                <p14:modId xmlns:p14="http://schemas.microsoft.com/office/powerpoint/2010/main" val="2322794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61328626"/>
                    </a:ext>
                  </a:extLst>
                </a:gridCol>
                <a:gridCol w="987552">
                  <a:extLst>
                    <a:ext uri="{9D8B030D-6E8A-4147-A177-3AD203B41FA5}">
                      <a16:colId xmlns:a16="http://schemas.microsoft.com/office/drawing/2014/main" val="2154236188"/>
                    </a:ext>
                  </a:extLst>
                </a:gridCol>
                <a:gridCol w="987552">
                  <a:extLst>
                    <a:ext uri="{9D8B030D-6E8A-4147-A177-3AD203B41FA5}">
                      <a16:colId xmlns:a16="http://schemas.microsoft.com/office/drawing/2014/main" val="762095733"/>
                    </a:ext>
                  </a:extLst>
                </a:gridCol>
                <a:gridCol w="987552">
                  <a:extLst>
                    <a:ext uri="{9D8B030D-6E8A-4147-A177-3AD203B41FA5}">
                      <a16:colId xmlns:a16="http://schemas.microsoft.com/office/drawing/2014/main" val="4012343679"/>
                    </a:ext>
                  </a:extLst>
                </a:gridCol>
                <a:gridCol w="987552">
                  <a:extLst>
                    <a:ext uri="{9D8B030D-6E8A-4147-A177-3AD203B41FA5}">
                      <a16:colId xmlns:a16="http://schemas.microsoft.com/office/drawing/2014/main" val="2679708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82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- 2017-09-14 03:03:18</a:t>
                      </a:r>
                      <a:r>
                        <a:rPr kumimoji="0" lang="ar-AE" sz="1000" b="0" i="0" u="none" strike="noStrike" kern="1200" cap="none" spc="0" normalizeH="0" baseline="0" noProof="0">
                          <a:ln>
                            <a:noFill/>
                          </a:ln>
                          <a:solidFill>
                            <a:prstClr val="black"/>
                          </a:solidFill>
                          <a:effectLst/>
                          <a:uLnTx/>
                          <a:uFillTx/>
                          <a:latin typeface="+mn-lt"/>
                          <a:ea typeface="+mn-ea"/>
                          <a:cs typeface="+mn-cs"/>
                        </a:rPr>
                        <a:t>
.
القبض على رجل يهدّد المارة بسكين.. في لبنان
أظهر مقطع فيديو رجلاً يحمل سكيناً ويهدد المواطنين اللبنانيين في منطقة حي السلم في الضاحية الجنوبية.
وقد سادت اجواء الهلع في الشارع حيث سار الرجل ملوحا بسكينه على الطريق العام قبل ان يقف امام احدى الابنية مهددا متوعدا وقد بدا عليه علامات عدم الاتزان، عندها قدمت دورية من قوى الامن الداخلي اللبناني وشبان مسلحون محاولين ايقافه.
للمزيد.. تابعنا عبر جريدة الوطن الإلكترونية </a:t>
                      </a:r>
                      <a:r>
                        <a:rPr kumimoji="0" lang="en-US" sz="1000" b="0" i="0" u="none" strike="noStrike" kern="1200" cap="none" spc="0" normalizeH="0" baseline="0" noProof="0">
                          <a:ln>
                            <a:noFill/>
                          </a:ln>
                          <a:solidFill>
                            <a:prstClr val="black"/>
                          </a:solidFill>
                          <a:effectLst/>
                          <a:uLnTx/>
                          <a:uFillTx/>
                          <a:latin typeface="+mn-lt"/>
                          <a:ea typeface="+mn-ea"/>
                          <a:cs typeface="+mn-cs"/>
                        </a:rPr>
                        <a:t>www.kuwait.tt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0405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- 2017-09-14 02:24:09</a:t>
                      </a:r>
                      <a:r>
                        <a:rPr kumimoji="0" lang="ar-AE" sz="1000" b="0" i="0" u="none" strike="noStrike" kern="1200" cap="none" spc="0" normalizeH="0" baseline="0" noProof="0">
                          <a:ln>
                            <a:noFill/>
                          </a:ln>
                          <a:solidFill>
                            <a:prstClr val="black"/>
                          </a:solidFill>
                          <a:effectLst/>
                          <a:uLnTx/>
                          <a:uFillTx/>
                          <a:latin typeface="+mn-lt"/>
                          <a:ea typeface="+mn-ea"/>
                          <a:cs typeface="+mn-cs"/>
                        </a:rPr>
                        <a:t>
.
الفنان ابراهيم الصلال: خرجت من المستشفى وصحتي تحسنت.. شكراً على تواصلكم
خرج الفنان ابراهيم الصلال من المستشفى وطمئن محبيه على صحته عقب خروجه من المستشفى، وقال في الفيديو: «لله الحمد والمنة خرجت من المستشفى وصحتي تحسنت.. أشكر كل من سأل عني». وأعلن نجل الفنان إبراهيم الصلال تحسن واستقرار حالة والده الصحية ومغادرته المستشفى، بعد سماح الأطباء المتابعين له بذلك.
وأضاف خالد الصلال أن والده يقضي حاليا فترة نقاهة بعد الوعكة الصحية التي ألمت به.
للمزيد.. تابعنا عبر جريدة الوطن الإلكترونية </a:t>
                      </a:r>
                      <a:r>
                        <a:rPr kumimoji="0" lang="en-US" sz="1000" b="0" i="0" u="none" strike="noStrike" kern="1200" cap="none" spc="0" normalizeH="0" baseline="0" noProof="0">
                          <a:ln>
                            <a:noFill/>
                          </a:ln>
                          <a:solidFill>
                            <a:prstClr val="black"/>
                          </a:solidFill>
                          <a:effectLst/>
                          <a:uLnTx/>
                          <a:uFillTx/>
                          <a:latin typeface="+mn-lt"/>
                          <a:ea typeface="+mn-ea"/>
                          <a:cs typeface="+mn-cs"/>
                        </a:rPr>
                        <a:t>www.kuwait.tt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81264503"/>
                  </a:ext>
                </a:extLst>
              </a:tr>
            </a:tbl>
          </a:graphicData>
        </a:graphic>
      </p:graphicFrame>
      <p:sp>
        <p:nvSpPr>
          <p:cNvPr id="4" name="Text Placeholder 3">
            <a:extLst>
              <a:ext uri="{FF2B5EF4-FFF2-40B4-BE49-F238E27FC236}">
                <a16:creationId xmlns:a16="http://schemas.microsoft.com/office/drawing/2014/main" id="{1743B268-5FB1-4900-832C-AC1337292161}"/>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4062526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93D5A-E2DB-42D5-90C4-91A11824712C}"/>
              </a:ext>
            </a:extLst>
          </p:cNvPr>
          <p:cNvSpPr>
            <a:spLocks noGrp="1"/>
          </p:cNvSpPr>
          <p:nvPr>
            <p:ph type="title"/>
          </p:nvPr>
        </p:nvSpPr>
        <p:spPr/>
        <p:txBody>
          <a:bodyPr/>
          <a:lstStyle/>
          <a:p>
            <a:r>
              <a:rPr lang="en-US"/>
              <a:t>Instagram Posts Table - 13 of 16</a:t>
            </a:r>
          </a:p>
        </p:txBody>
      </p:sp>
      <p:graphicFrame>
        <p:nvGraphicFramePr>
          <p:cNvPr id="5" name="Table Placeholder 4">
            <a:extLst>
              <a:ext uri="{FF2B5EF4-FFF2-40B4-BE49-F238E27FC236}">
                <a16:creationId xmlns:a16="http://schemas.microsoft.com/office/drawing/2014/main" id="{E62A6300-0C1B-498D-A326-BF3BFC136C6B}"/>
              </a:ext>
            </a:extLst>
          </p:cNvPr>
          <p:cNvGraphicFramePr>
            <a:graphicFrameLocks noGrp="1"/>
          </p:cNvGraphicFramePr>
          <p:nvPr>
            <p:ph type="tbl" sz="quarter" idx="13"/>
            <p:extLst>
              <p:ext uri="{D42A27DB-BD31-4B8C-83A1-F6EECF244321}">
                <p14:modId xmlns:p14="http://schemas.microsoft.com/office/powerpoint/2010/main" val="1435050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15249214"/>
                    </a:ext>
                  </a:extLst>
                </a:gridCol>
                <a:gridCol w="987552">
                  <a:extLst>
                    <a:ext uri="{9D8B030D-6E8A-4147-A177-3AD203B41FA5}">
                      <a16:colId xmlns:a16="http://schemas.microsoft.com/office/drawing/2014/main" val="2266315734"/>
                    </a:ext>
                  </a:extLst>
                </a:gridCol>
                <a:gridCol w="987552">
                  <a:extLst>
                    <a:ext uri="{9D8B030D-6E8A-4147-A177-3AD203B41FA5}">
                      <a16:colId xmlns:a16="http://schemas.microsoft.com/office/drawing/2014/main" val="2363481097"/>
                    </a:ext>
                  </a:extLst>
                </a:gridCol>
                <a:gridCol w="987552">
                  <a:extLst>
                    <a:ext uri="{9D8B030D-6E8A-4147-A177-3AD203B41FA5}">
                      <a16:colId xmlns:a16="http://schemas.microsoft.com/office/drawing/2014/main" val="314467133"/>
                    </a:ext>
                  </a:extLst>
                </a:gridCol>
                <a:gridCol w="987552">
                  <a:extLst>
                    <a:ext uri="{9D8B030D-6E8A-4147-A177-3AD203B41FA5}">
                      <a16:colId xmlns:a16="http://schemas.microsoft.com/office/drawing/2014/main" val="4241444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768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- 2017-09-18 14:56:34</a:t>
                      </a:r>
                      <a:r>
                        <a:rPr kumimoji="0" lang="ar-AE" sz="1000" b="0" i="0" u="none" strike="noStrike" kern="1200" cap="none" spc="0" normalizeH="0" baseline="0" noProof="0">
                          <a:ln>
                            <a:noFill/>
                          </a:ln>
                          <a:solidFill>
                            <a:prstClr val="black"/>
                          </a:solidFill>
                          <a:effectLst/>
                          <a:uLnTx/>
                          <a:uFillTx/>
                          <a:latin typeface="+mn-lt"/>
                          <a:ea typeface="+mn-ea"/>
                          <a:cs typeface="+mn-cs"/>
                        </a:rPr>
                        <a:t>
الكندري: مهلة 3 أيام لوزير النفط لنفي ما نشر عن إنهاء خدمات 111 مواطنا من العاملين بـ«الشعيبة» وتجديد عقود 700 وافد  أمهل النائب د. عبدالكريم الكندري وزير النفط عصام المرزوق 3 أيام لنفي ما نشر في إحدى الصحف عن إنهاء خدمات 111 مواطنا من العاملين في مصفاة الشعيبة وتجديد عقود 700 وافد من جنسية آسيوية براتب قدره 900 دينار.  وأكد الكندري على أنه في حال عدم النفي خلال المدة المحددة فسيكون رأس حربة في استجواب الوزير حول هذا الموضوع والمواضيع المتعلقة بتعيين الكويتيين في القطاع النفطي.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844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- 2017-09-15 21:53:23</a:t>
                      </a:r>
                      <a:r>
                        <a:rPr kumimoji="0" lang="ar-AE" sz="1000" b="0" i="0" u="none" strike="noStrike" kern="1200" cap="none" spc="0" normalizeH="0" baseline="0" noProof="0">
                          <a:ln>
                            <a:noFill/>
                          </a:ln>
                          <a:solidFill>
                            <a:prstClr val="black"/>
                          </a:solidFill>
                          <a:effectLst/>
                          <a:uLnTx/>
                          <a:uFillTx/>
                          <a:latin typeface="+mn-lt"/>
                          <a:ea typeface="+mn-ea"/>
                          <a:cs typeface="+mn-cs"/>
                        </a:rPr>
                        <a:t>
الهدف الثاني للنادي العربي في الدقيقة 46 أحرزه اللاعب علي مقصيد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13256121"/>
                  </a:ext>
                </a:extLst>
              </a:tr>
            </a:tbl>
          </a:graphicData>
        </a:graphic>
      </p:graphicFrame>
      <p:sp>
        <p:nvSpPr>
          <p:cNvPr id="4" name="Text Placeholder 3">
            <a:extLst>
              <a:ext uri="{FF2B5EF4-FFF2-40B4-BE49-F238E27FC236}">
                <a16:creationId xmlns:a16="http://schemas.microsoft.com/office/drawing/2014/main" id="{8B571DB4-84F3-4833-B84B-BAB315C57A1A}"/>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53684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F1F0-EDDB-4188-8A84-2F50B2E52B13}"/>
              </a:ext>
            </a:extLst>
          </p:cNvPr>
          <p:cNvSpPr>
            <a:spLocks noGrp="1"/>
          </p:cNvSpPr>
          <p:nvPr>
            <p:ph type="title"/>
          </p:nvPr>
        </p:nvSpPr>
        <p:spPr/>
        <p:txBody>
          <a:bodyPr/>
          <a:lstStyle/>
          <a:p>
            <a:r>
              <a:rPr lang="en-US"/>
              <a:t>Instagram Posts Table - 14 of 16</a:t>
            </a:r>
          </a:p>
        </p:txBody>
      </p:sp>
      <p:graphicFrame>
        <p:nvGraphicFramePr>
          <p:cNvPr id="5" name="Table Placeholder 4">
            <a:extLst>
              <a:ext uri="{FF2B5EF4-FFF2-40B4-BE49-F238E27FC236}">
                <a16:creationId xmlns:a16="http://schemas.microsoft.com/office/drawing/2014/main" id="{9447E195-A23D-4161-9A64-B443528C9CB6}"/>
              </a:ext>
            </a:extLst>
          </p:cNvPr>
          <p:cNvGraphicFramePr>
            <a:graphicFrameLocks noGrp="1"/>
          </p:cNvGraphicFramePr>
          <p:nvPr>
            <p:ph type="tbl" sz="quarter" idx="13"/>
            <p:extLst>
              <p:ext uri="{D42A27DB-BD31-4B8C-83A1-F6EECF244321}">
                <p14:modId xmlns:p14="http://schemas.microsoft.com/office/powerpoint/2010/main" val="2957839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03264390"/>
                    </a:ext>
                  </a:extLst>
                </a:gridCol>
                <a:gridCol w="987552">
                  <a:extLst>
                    <a:ext uri="{9D8B030D-6E8A-4147-A177-3AD203B41FA5}">
                      <a16:colId xmlns:a16="http://schemas.microsoft.com/office/drawing/2014/main" val="3416771020"/>
                    </a:ext>
                  </a:extLst>
                </a:gridCol>
                <a:gridCol w="987552">
                  <a:extLst>
                    <a:ext uri="{9D8B030D-6E8A-4147-A177-3AD203B41FA5}">
                      <a16:colId xmlns:a16="http://schemas.microsoft.com/office/drawing/2014/main" val="4052915068"/>
                    </a:ext>
                  </a:extLst>
                </a:gridCol>
                <a:gridCol w="987552">
                  <a:extLst>
                    <a:ext uri="{9D8B030D-6E8A-4147-A177-3AD203B41FA5}">
                      <a16:colId xmlns:a16="http://schemas.microsoft.com/office/drawing/2014/main" val="2948331821"/>
                    </a:ext>
                  </a:extLst>
                </a:gridCol>
                <a:gridCol w="987552">
                  <a:extLst>
                    <a:ext uri="{9D8B030D-6E8A-4147-A177-3AD203B41FA5}">
                      <a16:colId xmlns:a16="http://schemas.microsoft.com/office/drawing/2014/main" val="1232933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617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- 2017-09-14 12:07:15</a:t>
                      </a:r>
                      <a:r>
                        <a:rPr kumimoji="0" lang="ar-AE" sz="1000" b="0" i="0" u="none" strike="noStrike" kern="1200" cap="none" spc="0" normalizeH="0" baseline="0" noProof="0">
                          <a:ln>
                            <a:noFill/>
                          </a:ln>
                          <a:solidFill>
                            <a:prstClr val="black"/>
                          </a:solidFill>
                          <a:effectLst/>
                          <a:uLnTx/>
                          <a:uFillTx/>
                          <a:latin typeface="+mn-lt"/>
                          <a:ea typeface="+mn-ea"/>
                          <a:cs typeface="+mn-cs"/>
                        </a:rPr>
                        <a:t>
وفري لغاية 68% على عروض جوري سبا ، بإستخدام كوبونات @</a:t>
                      </a:r>
                      <a:r>
                        <a:rPr kumimoji="0" lang="en-US" sz="1000" b="0" i="0" u="none" strike="noStrike" kern="1200" cap="none" spc="0" normalizeH="0" baseline="0" noProof="0">
                          <a:ln>
                            <a:noFill/>
                          </a:ln>
                          <a:solidFill>
                            <a:prstClr val="black"/>
                          </a:solidFill>
                          <a:effectLst/>
                          <a:uLnTx/>
                          <a:uFillTx/>
                          <a:latin typeface="+mn-lt"/>
                          <a:ea typeface="+mn-ea"/>
                          <a:cs typeface="+mn-cs"/>
                        </a:rPr>
                        <a:t>Sheeeldotcom
.
</a:t>
                      </a:r>
                      <a:r>
                        <a:rPr kumimoji="0" lang="ar-AE" sz="1000" b="0" i="0" u="none" strike="noStrike" kern="1200" cap="none" spc="0" normalizeH="0" baseline="0" noProof="0">
                          <a:ln>
                            <a:noFill/>
                          </a:ln>
                          <a:solidFill>
                            <a:prstClr val="black"/>
                          </a:solidFill>
                          <a:effectLst/>
                          <a:uLnTx/>
                          <a:uFillTx/>
                          <a:latin typeface="+mn-lt"/>
                          <a:ea typeface="+mn-ea"/>
                          <a:cs typeface="+mn-cs"/>
                        </a:rPr>
                        <a:t>وفري 43% وتمتعي بحمام تركي مبتكر + بدكير ومنكير وسشوار لدى جوري سبا
إحصلي على خدمة مميزة بقيمة 40 دينار وإدفعي فقط 22.9 دينار
.
وفري 68% على مساج الجوري التايلاندي لمدة (60 دقيقة) لدى جوري سبا
إحصلي على خدمة مميزة بقيمة 40 دينار وإدفعي فقط 12.9 دينار
.
وفري 60% ودللي نفسك مع المساج السويدي لمدة 60 دقيقة لدى جوري سبا
إحصلي على خدمة مميزة بقيمة 30 دينار وإدفعي فقط 11.9 دينار
.
وفري 57% وتمتعي بخدمة حمام جوري الملكي (60 دقيقة) مع بدكير ومنكير وسشوار لدى جوري سبا
إحصلي على خدمة مميزة بقيمة 35 دينار وإدفعي فقط 14.9 دينار
.
وفري 51% على تنطيف عميق للبشرة مع مساج للرقبة والأكتاف لدى جوري سبا
إحصلي على خدمة مميزة بقيمة 55 دينار وإدفعي فقط 26.9 دينار
.
وفري 61% على ماسك علاج الميكاديميا للشعر مع مساج الصخور الحارة وبديكير ومنكير من جوري سبا
إحصلي على خدمة مميزة بقيمة 82 دينار وإدفعي فقط 32 دينار
.
وفري 57% على ميك اب وتسريحه للعروس وتألقي في ليلة العمر لدى جوري سبا
إحصلي على خدمة مميزة بقيمة 350 دينار وإدفعي فقط 150 دينار
.
للط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73742965"/>
                  </a:ext>
                </a:extLst>
              </a:tr>
            </a:tbl>
          </a:graphicData>
        </a:graphic>
      </p:graphicFrame>
      <p:sp>
        <p:nvSpPr>
          <p:cNvPr id="4" name="Text Placeholder 3">
            <a:extLst>
              <a:ext uri="{FF2B5EF4-FFF2-40B4-BE49-F238E27FC236}">
                <a16:creationId xmlns:a16="http://schemas.microsoft.com/office/drawing/2014/main" id="{0E073B3D-22D0-41F3-9E5C-5BD9D3C6BC92}"/>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1058490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CF902-2E14-44D8-8074-C3565D567B38}"/>
              </a:ext>
            </a:extLst>
          </p:cNvPr>
          <p:cNvSpPr>
            <a:spLocks noGrp="1"/>
          </p:cNvSpPr>
          <p:nvPr>
            <p:ph type="title"/>
          </p:nvPr>
        </p:nvSpPr>
        <p:spPr/>
        <p:txBody>
          <a:bodyPr/>
          <a:lstStyle/>
          <a:p>
            <a:r>
              <a:rPr lang="en-US"/>
              <a:t>Instagram Posts Table - 15 of 16</a:t>
            </a:r>
          </a:p>
        </p:txBody>
      </p:sp>
      <p:graphicFrame>
        <p:nvGraphicFramePr>
          <p:cNvPr id="5" name="Table Placeholder 4">
            <a:extLst>
              <a:ext uri="{FF2B5EF4-FFF2-40B4-BE49-F238E27FC236}">
                <a16:creationId xmlns:a16="http://schemas.microsoft.com/office/drawing/2014/main" id="{79D9B368-547D-4CA1-A86B-4BAF88510813}"/>
              </a:ext>
            </a:extLst>
          </p:cNvPr>
          <p:cNvGraphicFramePr>
            <a:graphicFrameLocks noGrp="1"/>
          </p:cNvGraphicFramePr>
          <p:nvPr>
            <p:ph type="tbl" sz="quarter" idx="13"/>
            <p:extLst>
              <p:ext uri="{D42A27DB-BD31-4B8C-83A1-F6EECF244321}">
                <p14:modId xmlns:p14="http://schemas.microsoft.com/office/powerpoint/2010/main" val="2577185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36520115"/>
                    </a:ext>
                  </a:extLst>
                </a:gridCol>
                <a:gridCol w="987552">
                  <a:extLst>
                    <a:ext uri="{9D8B030D-6E8A-4147-A177-3AD203B41FA5}">
                      <a16:colId xmlns:a16="http://schemas.microsoft.com/office/drawing/2014/main" val="4273788465"/>
                    </a:ext>
                  </a:extLst>
                </a:gridCol>
                <a:gridCol w="987552">
                  <a:extLst>
                    <a:ext uri="{9D8B030D-6E8A-4147-A177-3AD203B41FA5}">
                      <a16:colId xmlns:a16="http://schemas.microsoft.com/office/drawing/2014/main" val="1116317142"/>
                    </a:ext>
                  </a:extLst>
                </a:gridCol>
                <a:gridCol w="987552">
                  <a:extLst>
                    <a:ext uri="{9D8B030D-6E8A-4147-A177-3AD203B41FA5}">
                      <a16:colId xmlns:a16="http://schemas.microsoft.com/office/drawing/2014/main" val="2638332481"/>
                    </a:ext>
                  </a:extLst>
                </a:gridCol>
                <a:gridCol w="987552">
                  <a:extLst>
                    <a:ext uri="{9D8B030D-6E8A-4147-A177-3AD203B41FA5}">
                      <a16:colId xmlns:a16="http://schemas.microsoft.com/office/drawing/2014/main" val="241217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402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- 2017-09-18 00:15:06</a:t>
                      </a:r>
                      <a:r>
                        <a:rPr kumimoji="0" lang="ar-AE" sz="1000" b="0" i="0" u="none" strike="noStrike" kern="1200" cap="none" spc="0" normalizeH="0" baseline="0" noProof="0">
                          <a:ln>
                            <a:noFill/>
                          </a:ln>
                          <a:solidFill>
                            <a:prstClr val="black"/>
                          </a:solidFill>
                          <a:effectLst/>
                          <a:uLnTx/>
                          <a:uFillTx/>
                          <a:latin typeface="+mn-lt"/>
                          <a:ea typeface="+mn-ea"/>
                          <a:cs typeface="+mn-cs"/>
                        </a:rPr>
                        <a:t>
.
البطل الكويتي أحمد اشكناني يفوز بفضية «مستر اولمبيا العالمية»
حقق بطل كمال الاجسام الكويتي أحمد أشكناني فضية بطولة مستر اولمبيا العالمية في لاس فيغاس في فئة 212.
وحقق أحمد أشكناني الميدالية الفضية لـ"مستر أولمبيا" للمحترفين فئة 212، ونال استحسان الجماهير والمتابعين للبطولة بعد المستوى الذي قدمه ونافس به بقوة على الذهبية، وكان أشكناني قد حقق في العام الماضي لقب البطولة ولقب بطولة أرنولد شوارزنجر.
للمزيد.. تابعنا عبر جريدة «الوطن» الإلكترونية </a:t>
                      </a:r>
                      <a:r>
                        <a:rPr kumimoji="0" lang="en-US" sz="1000" b="0" i="0" u="none" strike="noStrike" kern="1200" cap="none" spc="0" normalizeH="0" baseline="0" noProof="0">
                          <a:ln>
                            <a:noFill/>
                          </a:ln>
                          <a:solidFill>
                            <a:prstClr val="black"/>
                          </a:solidFill>
                          <a:effectLst/>
                          <a:uLnTx/>
                          <a:uFillTx/>
                          <a:latin typeface="+mn-lt"/>
                          <a:ea typeface="+mn-ea"/>
                          <a:cs typeface="+mn-cs"/>
                        </a:rPr>
                        <a:t>www.kuwait.tt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019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- 2017-09-17 16:16:35</a:t>
                      </a:r>
                      <a:r>
                        <a:rPr kumimoji="0" lang="ar-AE" sz="1000" b="0" i="0" u="none" strike="noStrike" kern="1200" cap="none" spc="0" normalizeH="0" baseline="0" noProof="0">
                          <a:ln>
                            <a:noFill/>
                          </a:ln>
                          <a:solidFill>
                            <a:prstClr val="black"/>
                          </a:solidFill>
                          <a:effectLst/>
                          <a:uLnTx/>
                          <a:uFillTx/>
                          <a:latin typeface="+mn-lt"/>
                          <a:ea typeface="+mn-ea"/>
                          <a:cs typeface="+mn-cs"/>
                        </a:rPr>
                        <a:t>
وفر 31% على 20 صندوق مياه (عبوة جديدة حجم 200 مل) من مياه أبراج ، بإستخدام كوبونات @</a:t>
                      </a:r>
                      <a:r>
                        <a:rPr kumimoji="0" lang="en-US" sz="1000" b="0" i="0" u="none" strike="noStrike" kern="1200" cap="none" spc="0" normalizeH="0" baseline="0" noProof="0">
                          <a:ln>
                            <a:noFill/>
                          </a:ln>
                          <a:solidFill>
                            <a:prstClr val="black"/>
                          </a:solidFill>
                          <a:effectLst/>
                          <a:uLnTx/>
                          <a:uFillTx/>
                          <a:latin typeface="+mn-lt"/>
                          <a:ea typeface="+mn-ea"/>
                          <a:cs typeface="+mn-cs"/>
                        </a:rPr>
                        <a:t>Sheeeldotcom
.
</a:t>
                      </a:r>
                      <a:r>
                        <a:rPr kumimoji="0" lang="ar-AE" sz="1000" b="0" i="0" u="none" strike="noStrike" kern="1200" cap="none" spc="0" normalizeH="0" baseline="0" noProof="0">
                          <a:ln>
                            <a:noFill/>
                          </a:ln>
                          <a:solidFill>
                            <a:prstClr val="black"/>
                          </a:solidFill>
                          <a:effectLst/>
                          <a:uLnTx/>
                          <a:uFillTx/>
                          <a:latin typeface="+mn-lt"/>
                          <a:ea typeface="+mn-ea"/>
                          <a:cs typeface="+mn-cs"/>
                        </a:rPr>
                        <a:t>إحصل على قسيمة شراء بقيمة 13 دينار وإدفع فقط 9 دينار
.
للطلب حياكم 
</a:t>
                      </a:r>
                      <a:r>
                        <a:rPr kumimoji="0" lang="en-US" sz="1000" b="0" i="0" u="none" strike="noStrike" kern="1200" cap="none" spc="0" normalizeH="0" baseline="0" noProof="0">
                          <a:ln>
                            <a:noFill/>
                          </a:ln>
                          <a:solidFill>
                            <a:prstClr val="black"/>
                          </a:solidFill>
                          <a:effectLst/>
                          <a:uLnTx/>
                          <a:uFillTx/>
                          <a:latin typeface="+mn-lt"/>
                          <a:ea typeface="+mn-ea"/>
                          <a:cs typeface="+mn-cs"/>
                        </a:rPr>
                        <a:t>www.sheeel.com
</a:t>
                      </a:r>
                      <a:r>
                        <a:rPr kumimoji="0" lang="ar-AE" sz="1000" b="0" i="0" u="none" strike="noStrike" kern="1200" cap="none" spc="0" normalizeH="0" baseline="0" noProof="0">
                          <a:ln>
                            <a:noFill/>
                          </a:ln>
                          <a:solidFill>
                            <a:prstClr val="black"/>
                          </a:solidFill>
                          <a:effectLst/>
                          <a:uLnTx/>
                          <a:uFillTx/>
                          <a:latin typeface="+mn-lt"/>
                          <a:ea typeface="+mn-ea"/>
                          <a:cs typeface="+mn-cs"/>
                        </a:rPr>
                        <a:t>وللإستفسار خدمة العملاء متواجدين على مدار الساعة 1821010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8152098"/>
                  </a:ext>
                </a:extLst>
              </a:tr>
            </a:tbl>
          </a:graphicData>
        </a:graphic>
      </p:graphicFrame>
      <p:sp>
        <p:nvSpPr>
          <p:cNvPr id="4" name="Text Placeholder 3">
            <a:extLst>
              <a:ext uri="{FF2B5EF4-FFF2-40B4-BE49-F238E27FC236}">
                <a16:creationId xmlns:a16="http://schemas.microsoft.com/office/drawing/2014/main" id="{776A549D-DBC4-492A-A4DF-5C903D641DA0}"/>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1256607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DD663-C0D1-4F46-8F9E-A215634CCBA5}"/>
              </a:ext>
            </a:extLst>
          </p:cNvPr>
          <p:cNvSpPr>
            <a:spLocks noGrp="1"/>
          </p:cNvSpPr>
          <p:nvPr>
            <p:ph type="title"/>
          </p:nvPr>
        </p:nvSpPr>
        <p:spPr/>
        <p:txBody>
          <a:bodyPr/>
          <a:lstStyle/>
          <a:p>
            <a:r>
              <a:rPr lang="en-US"/>
              <a:t>Instagram Posts Table - 16 of 16</a:t>
            </a:r>
          </a:p>
        </p:txBody>
      </p:sp>
      <p:graphicFrame>
        <p:nvGraphicFramePr>
          <p:cNvPr id="5" name="Table Placeholder 4">
            <a:extLst>
              <a:ext uri="{FF2B5EF4-FFF2-40B4-BE49-F238E27FC236}">
                <a16:creationId xmlns:a16="http://schemas.microsoft.com/office/drawing/2014/main" id="{012AD9BA-C2CC-4ED7-BF5E-297D79C1BA1B}"/>
              </a:ext>
            </a:extLst>
          </p:cNvPr>
          <p:cNvGraphicFramePr>
            <a:graphicFrameLocks noGrp="1"/>
          </p:cNvGraphicFramePr>
          <p:nvPr>
            <p:ph type="tbl" sz="quarter" idx="13"/>
            <p:extLst>
              <p:ext uri="{D42A27DB-BD31-4B8C-83A1-F6EECF244321}">
                <p14:modId xmlns:p14="http://schemas.microsoft.com/office/powerpoint/2010/main" val="1029238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50784091"/>
                    </a:ext>
                  </a:extLst>
                </a:gridCol>
                <a:gridCol w="987552">
                  <a:extLst>
                    <a:ext uri="{9D8B030D-6E8A-4147-A177-3AD203B41FA5}">
                      <a16:colId xmlns:a16="http://schemas.microsoft.com/office/drawing/2014/main" val="880663364"/>
                    </a:ext>
                  </a:extLst>
                </a:gridCol>
                <a:gridCol w="987552">
                  <a:extLst>
                    <a:ext uri="{9D8B030D-6E8A-4147-A177-3AD203B41FA5}">
                      <a16:colId xmlns:a16="http://schemas.microsoft.com/office/drawing/2014/main" val="3244135138"/>
                    </a:ext>
                  </a:extLst>
                </a:gridCol>
                <a:gridCol w="987552">
                  <a:extLst>
                    <a:ext uri="{9D8B030D-6E8A-4147-A177-3AD203B41FA5}">
                      <a16:colId xmlns:a16="http://schemas.microsoft.com/office/drawing/2014/main" val="949241773"/>
                    </a:ext>
                  </a:extLst>
                </a:gridCol>
                <a:gridCol w="987552">
                  <a:extLst>
                    <a:ext uri="{9D8B030D-6E8A-4147-A177-3AD203B41FA5}">
                      <a16:colId xmlns:a16="http://schemas.microsoft.com/office/drawing/2014/main" val="378204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725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watannews (</a:t>
                      </a:r>
                      <a:r>
                        <a:rPr kumimoji="0" lang="ar-AE" sz="1000" b="1" i="0" u="none" strike="noStrike" kern="1200" cap="none" spc="0" normalizeH="0" baseline="0" noProof="0">
                          <a:ln>
                            <a:noFill/>
                          </a:ln>
                          <a:solidFill>
                            <a:prstClr val="black"/>
                          </a:solidFill>
                          <a:effectLst/>
                          <a:uLnTx/>
                          <a:uFillTx/>
                          <a:latin typeface="+mn-lt"/>
                          <a:ea typeface="+mn-ea"/>
                          <a:cs typeface="+mn-cs"/>
                        </a:rPr>
                        <a:t>جريدة الوطن الالكترونية) - 2017-09-15 11:34:59</a:t>
                      </a:r>
                      <a:r>
                        <a:rPr kumimoji="0" lang="ar-AE" sz="1000" b="0" i="0" u="none" strike="noStrike" kern="1200" cap="none" spc="0" normalizeH="0" baseline="0" noProof="0">
                          <a:ln>
                            <a:noFill/>
                          </a:ln>
                          <a:solidFill>
                            <a:prstClr val="black"/>
                          </a:solidFill>
                          <a:effectLst/>
                          <a:uLnTx/>
                          <a:uFillTx/>
                          <a:latin typeface="+mn-lt"/>
                          <a:ea typeface="+mn-ea"/>
                          <a:cs typeface="+mn-cs"/>
                        </a:rPr>
                        <a:t>
انفجار داخل قطار بمترو لندن.. ووقوع إصابات
أفادت وسائل إعلام بريطانية بإصابة عدد من الركاب داخل قطار في مترو أنفاق لندن بعد وقوع انفجار غامض صباح اليوم الجمعة.
وأكدت هيئة الإسعاف أن طواقم تابعة لها بدأت العمل في محطة لمترو الأنفاق غرب لندن.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2779202"/>
                  </a:ext>
                </a:extLst>
              </a:tr>
            </a:tbl>
          </a:graphicData>
        </a:graphic>
      </p:graphicFrame>
      <p:sp>
        <p:nvSpPr>
          <p:cNvPr id="4" name="Text Placeholder 3">
            <a:extLst>
              <a:ext uri="{FF2B5EF4-FFF2-40B4-BE49-F238E27FC236}">
                <a16:creationId xmlns:a16="http://schemas.microsoft.com/office/drawing/2014/main" id="{10A251D8-660D-49D6-93C1-8234C4113ABD}"/>
              </a:ext>
            </a:extLst>
          </p:cNvPr>
          <p:cNvSpPr>
            <a:spLocks noGrp="1"/>
          </p:cNvSpPr>
          <p:nvPr>
            <p:ph type="body" sz="quarter" idx="14"/>
          </p:nvPr>
        </p:nvSpPr>
        <p:spPr/>
        <p:txBody>
          <a:bodyPr/>
          <a:lstStyle/>
          <a:p>
            <a:r>
              <a:rPr lang="en-US"/>
              <a:t>13/09/2017 - 19/09/2017</a:t>
            </a:r>
          </a:p>
        </p:txBody>
      </p:sp>
    </p:spTree>
    <p:extLst>
      <p:ext uri="{BB962C8B-B14F-4D97-AF65-F5344CB8AC3E}">
        <p14:creationId xmlns:p14="http://schemas.microsoft.com/office/powerpoint/2010/main" val="5801333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590</Words>
  <Application>Microsoft Office PowerPoint</Application>
  <PresentationFormat>On-screen Show (4:3)</PresentationFormat>
  <Paragraphs>237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Instagram Posts Table - 1 of 16</vt:lpstr>
      <vt:lpstr>Instagram Posts Table - 2 of 16</vt:lpstr>
      <vt:lpstr>Instagram Posts Table - 3 of 16</vt:lpstr>
      <vt:lpstr>Instagram Posts Table - 4 of 16</vt:lpstr>
      <vt:lpstr>Instagram Posts Table - 5 of 16</vt:lpstr>
      <vt:lpstr>Instagram Posts Table - 6 of 16</vt:lpstr>
      <vt:lpstr>Instagram Posts Table - 7 of 16</vt:lpstr>
      <vt:lpstr>Instagram Posts Table - 8 of 16</vt:lpstr>
      <vt:lpstr>Instagram Posts Table - 9 of 16</vt:lpstr>
      <vt:lpstr>Instagram Posts Table - 10 of 16</vt:lpstr>
      <vt:lpstr>Instagram Posts Table - 11 of 16</vt:lpstr>
      <vt:lpstr>Instagram Posts Table - 12 of 16</vt:lpstr>
      <vt:lpstr>Instagram Posts Table - 13 of 16</vt:lpstr>
      <vt:lpstr>Instagram Posts Table - 14 of 16</vt:lpstr>
      <vt:lpstr>Instagram Posts Table - 15 of 16</vt:lpstr>
      <vt:lpstr>Instagram Posts Table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16</dc:title>
  <dc:creator>Administrator</dc:creator>
  <cp:lastModifiedBy>Administrator</cp:lastModifiedBy>
  <cp:revision>1</cp:revision>
  <dcterms:created xsi:type="dcterms:W3CDTF">2017-09-20T07:03:04Z</dcterms:created>
  <dcterms:modified xsi:type="dcterms:W3CDTF">2017-09-20T07:08:32Z</dcterms:modified>
</cp:coreProperties>
</file>