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6A-41FB-837A-9C8FCA96C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16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6A-41FB-837A-9C8FCA96C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6A-41FB-837A-9C8FCA96C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740992"/>
        <c:axId val="265742632"/>
      </c:barChart>
      <c:catAx>
        <c:axId val="2657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42632"/>
        <c:crosses val="autoZero"/>
        <c:auto val="1"/>
        <c:lblAlgn val="ctr"/>
        <c:lblOffset val="100"/>
        <c:noMultiLvlLbl val="0"/>
      </c:catAx>
      <c:valAx>
        <c:axId val="26574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4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1.7444002791040001E-2</c:v>
                </c:pt>
                <c:pt idx="1">
                  <c:v>1.8500463979890001E-2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7-4D4B-8BED-DCB69A7EA1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2.3938543230833002E-2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77-4D4B-8BED-DCB69A7EA1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77-4D4B-8BED-DCB69A7EA1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1.1551556420233E-2</c:v>
                </c:pt>
                <c:pt idx="1">
                  <c:v>1.1558944565481E-2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77-4D4B-8BED-DCB69A7EA1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1.6294938384764E-2</c:v>
                </c:pt>
                <c:pt idx="1">
                  <c:v>3.6660624452637E-2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77-4D4B-8BED-DCB69A7EA1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0.19198862289641999</c:v>
                </c:pt>
                <c:pt idx="1">
                  <c:v>3.1989005260413997E-2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77-4D4B-8BED-DCB69A7EA1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8.5452556740497995E-2</c:v>
                </c:pt>
                <c:pt idx="1">
                  <c:v>0.31711317659923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77-4D4B-8BED-DCB69A7EA1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2.8585040495474001E-2</c:v>
                </c:pt>
                <c:pt idx="1">
                  <c:v>5.7001710051302001E-2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277-4D4B-8BED-DCB69A7EA12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277-4D4B-8BED-DCB69A7EA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992216"/>
        <c:axId val="308995496"/>
      </c:lineChart>
      <c:catAx>
        <c:axId val="30899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95496"/>
        <c:crosses val="autoZero"/>
        <c:auto val="1"/>
        <c:lblAlgn val="ctr"/>
        <c:lblOffset val="100"/>
        <c:noMultiLvlLbl val="0"/>
      </c:catAx>
      <c:valAx>
        <c:axId val="30899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9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199</c:v>
                </c:pt>
                <c:pt idx="1">
                  <c:v>11</c:v>
                </c:pt>
                <c:pt idx="2">
                  <c:v>0</c:v>
                </c:pt>
                <c:pt idx="3">
                  <c:v>302</c:v>
                </c:pt>
                <c:pt idx="4">
                  <c:v>47</c:v>
                </c:pt>
                <c:pt idx="5">
                  <c:v>63</c:v>
                </c:pt>
                <c:pt idx="6">
                  <c:v>114</c:v>
                </c:pt>
                <c:pt idx="7">
                  <c:v>31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8-4C46-B099-A7EE47F435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18-4C46-B099-A7EE47F435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18-4C46-B099-A7EE47F435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18-4C46-B099-A7EE47F435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18-4C46-B099-A7EE47F435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18-4C46-B099-A7EE47F435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117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18-4C46-B099-A7EE47F435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</c:v>
                </c:pt>
                <c:pt idx="5">
                  <c:v>9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218-4C46-B099-A7EE47F435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870600"/>
        <c:axId val="335885360"/>
      </c:barChart>
      <c:catAx>
        <c:axId val="33587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5360"/>
        <c:crosses val="autoZero"/>
        <c:auto val="1"/>
        <c:lblAlgn val="ctr"/>
        <c:lblOffset val="100"/>
        <c:noMultiLvlLbl val="0"/>
      </c:catAx>
      <c:valAx>
        <c:axId val="33588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7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2.8834114102059001E-2</c:v>
                </c:pt>
                <c:pt idx="3">
                  <c:v>0</c:v>
                </c:pt>
                <c:pt idx="4">
                  <c:v>6.1520794610090003E-2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C-4EBC-BA2D-111E95BC6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5.6416265243240997E-2</c:v>
                </c:pt>
                <c:pt idx="3">
                  <c:v>0</c:v>
                </c:pt>
                <c:pt idx="4">
                  <c:v>7.0139907840780003E-2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2C-4EBC-BA2D-111E95BC6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2C-4EBC-BA2D-111E95BC62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5.2917929567023996E-3</c:v>
                </c:pt>
                <c:pt idx="1">
                  <c:v>0</c:v>
                </c:pt>
                <c:pt idx="2">
                  <c:v>1.8015074540988999E-2</c:v>
                </c:pt>
                <c:pt idx="3">
                  <c:v>0</c:v>
                </c:pt>
                <c:pt idx="4">
                  <c:v>2.0470363462676E-2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2C-4EBC-BA2D-111E95BC62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3.0033069076565E-2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2C-4EBC-BA2D-111E95BC62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5.6685087047612E-2</c:v>
                </c:pt>
                <c:pt idx="3">
                  <c:v>0</c:v>
                </c:pt>
                <c:pt idx="4">
                  <c:v>3.7921880925293999E-2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2C-4EBC-BA2D-111E95BC62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0.21504251904995</c:v>
                </c:pt>
                <c:pt idx="3">
                  <c:v>0</c:v>
                </c:pt>
                <c:pt idx="4">
                  <c:v>0.11295862497434001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2C-4EBC-BA2D-111E95BC62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3.7342232520547997E-2</c:v>
                </c:pt>
                <c:pt idx="3">
                  <c:v>0</c:v>
                </c:pt>
                <c:pt idx="4">
                  <c:v>8.6994345367551004E-2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2C-4EBC-BA2D-111E95BC62D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5.5524708495279997E-2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2C-4EBC-BA2D-111E95BC6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883064"/>
        <c:axId val="335884704"/>
      </c:barChart>
      <c:catAx>
        <c:axId val="33588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4704"/>
        <c:crosses val="autoZero"/>
        <c:auto val="1"/>
        <c:lblAlgn val="ctr"/>
        <c:lblOffset val="100"/>
        <c:noMultiLvlLbl val="0"/>
      </c:catAx>
      <c:valAx>
        <c:axId val="33588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1.5276414977937001E-2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1.2338642866796E-2</c:v>
                </c:pt>
                <c:pt idx="10">
                  <c:v>0</c:v>
                </c:pt>
                <c:pt idx="11">
                  <c:v>1.9976850355763999E-2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1.7332855455737001E-2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2.8790166689189999E-2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7-4042-A45E-35337898E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2.3943753945278E-2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17-4042-A45E-35337898E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17-4042-A45E-35337898E8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7.5769974480672997E-3</c:v>
                </c:pt>
                <c:pt idx="9">
                  <c:v>1.121395622314E-2</c:v>
                </c:pt>
                <c:pt idx="10">
                  <c:v>7.2739175501446004E-3</c:v>
                </c:pt>
                <c:pt idx="11">
                  <c:v>1.7578634079516001E-2</c:v>
                </c:pt>
                <c:pt idx="12">
                  <c:v>1.6972474283671001E-2</c:v>
                </c:pt>
                <c:pt idx="13">
                  <c:v>1.6972474283671001E-2</c:v>
                </c:pt>
                <c:pt idx="14">
                  <c:v>7.4759708154264002E-3</c:v>
                </c:pt>
                <c:pt idx="15">
                  <c:v>2.5458711425506E-2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17-4042-A45E-35337898E8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3.6662117848341003E-2</c:v>
                </c:pt>
                <c:pt idx="16">
                  <c:v>0</c:v>
                </c:pt>
                <c:pt idx="17">
                  <c:v>1.6294274599263001E-2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17-4042-A45E-35337898E8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2.3700052140114999E-2</c:v>
                </c:pt>
                <c:pt idx="10">
                  <c:v>0</c:v>
                </c:pt>
                <c:pt idx="11">
                  <c:v>0</c:v>
                </c:pt>
                <c:pt idx="12">
                  <c:v>1.659003649808E-2</c:v>
                </c:pt>
                <c:pt idx="13">
                  <c:v>0</c:v>
                </c:pt>
                <c:pt idx="14">
                  <c:v>4.2660093852206003E-2</c:v>
                </c:pt>
                <c:pt idx="15">
                  <c:v>0.71574157463146004</c:v>
                </c:pt>
                <c:pt idx="16">
                  <c:v>0</c:v>
                </c:pt>
                <c:pt idx="17">
                  <c:v>0</c:v>
                </c:pt>
                <c:pt idx="18">
                  <c:v>3.3180072996160999E-2</c:v>
                </c:pt>
                <c:pt idx="19">
                  <c:v>0</c:v>
                </c:pt>
                <c:pt idx="20">
                  <c:v>2.8440062568138001E-2</c:v>
                </c:pt>
                <c:pt idx="21">
                  <c:v>1.8960041712092E-2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17-4042-A45E-35337898E8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0.10936431989063999</c:v>
                </c:pt>
                <c:pt idx="11">
                  <c:v>0</c:v>
                </c:pt>
                <c:pt idx="12">
                  <c:v>0</c:v>
                </c:pt>
                <c:pt idx="13">
                  <c:v>9.5693779904305998E-2</c:v>
                </c:pt>
                <c:pt idx="14">
                  <c:v>0.92959671907039998</c:v>
                </c:pt>
                <c:pt idx="15">
                  <c:v>0</c:v>
                </c:pt>
                <c:pt idx="16">
                  <c:v>9.5693779904305998E-2</c:v>
                </c:pt>
                <c:pt idx="17">
                  <c:v>0.15037593984962</c:v>
                </c:pt>
                <c:pt idx="18">
                  <c:v>0.24606971975392999</c:v>
                </c:pt>
                <c:pt idx="19">
                  <c:v>0.10936431989063999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17-4042-A45E-35337898E8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9.5093191327501006E-2</c:v>
                </c:pt>
                <c:pt idx="9">
                  <c:v>0</c:v>
                </c:pt>
                <c:pt idx="10">
                  <c:v>3.8037276531000003E-2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2.8527957398249999E-2</c:v>
                </c:pt>
                <c:pt idx="16">
                  <c:v>6.6565233929250997E-2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4.2791936097375E-2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17-4042-A45E-35337898E80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17-4042-A45E-35337898E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888968"/>
        <c:axId val="335889624"/>
      </c:barChart>
      <c:catAx>
        <c:axId val="33588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9624"/>
        <c:crosses val="autoZero"/>
        <c:auto val="1"/>
        <c:lblAlgn val="ctr"/>
        <c:lblOffset val="100"/>
        <c:noMultiLvlLbl val="0"/>
      </c:catAx>
      <c:valAx>
        <c:axId val="33588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1.5276414977937001E-2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1.2338642866796E-2</c:v>
                </c:pt>
                <c:pt idx="10">
                  <c:v>0</c:v>
                </c:pt>
                <c:pt idx="11">
                  <c:v>1.9976850355763999E-2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1.7332855455737001E-2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2.8790166689189999E-2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3-4E5F-939C-9AD459408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2.3943753945278E-2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53-4E5F-939C-9AD459408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53-4E5F-939C-9AD459408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7.5769974480672997E-3</c:v>
                </c:pt>
                <c:pt idx="9">
                  <c:v>1.121395622314E-2</c:v>
                </c:pt>
                <c:pt idx="10">
                  <c:v>7.2739175501446004E-3</c:v>
                </c:pt>
                <c:pt idx="11">
                  <c:v>1.7578634079516001E-2</c:v>
                </c:pt>
                <c:pt idx="12">
                  <c:v>1.6972474283671001E-2</c:v>
                </c:pt>
                <c:pt idx="13">
                  <c:v>1.6972474283671001E-2</c:v>
                </c:pt>
                <c:pt idx="14">
                  <c:v>7.4759708154264002E-3</c:v>
                </c:pt>
                <c:pt idx="15">
                  <c:v>2.5458711425506E-2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53-4E5F-939C-9AD459408D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3.6662117848341003E-2</c:v>
                </c:pt>
                <c:pt idx="16">
                  <c:v>0</c:v>
                </c:pt>
                <c:pt idx="17">
                  <c:v>1.6294274599263001E-2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53-4E5F-939C-9AD459408D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2.3700052140114999E-2</c:v>
                </c:pt>
                <c:pt idx="10">
                  <c:v>0</c:v>
                </c:pt>
                <c:pt idx="11">
                  <c:v>0</c:v>
                </c:pt>
                <c:pt idx="12">
                  <c:v>1.659003649808E-2</c:v>
                </c:pt>
                <c:pt idx="13">
                  <c:v>0</c:v>
                </c:pt>
                <c:pt idx="14">
                  <c:v>4.2660093852206003E-2</c:v>
                </c:pt>
                <c:pt idx="15">
                  <c:v>0.71574157463146004</c:v>
                </c:pt>
                <c:pt idx="16">
                  <c:v>0</c:v>
                </c:pt>
                <c:pt idx="17">
                  <c:v>0</c:v>
                </c:pt>
                <c:pt idx="18">
                  <c:v>3.3180072996160999E-2</c:v>
                </c:pt>
                <c:pt idx="19">
                  <c:v>0</c:v>
                </c:pt>
                <c:pt idx="20">
                  <c:v>2.8440062568138001E-2</c:v>
                </c:pt>
                <c:pt idx="21">
                  <c:v>1.8960041712092E-2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C53-4E5F-939C-9AD459408D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0.10936431989063999</c:v>
                </c:pt>
                <c:pt idx="11">
                  <c:v>0</c:v>
                </c:pt>
                <c:pt idx="12">
                  <c:v>0</c:v>
                </c:pt>
                <c:pt idx="13">
                  <c:v>9.5693779904305998E-2</c:v>
                </c:pt>
                <c:pt idx="14">
                  <c:v>0.92959671907039998</c:v>
                </c:pt>
                <c:pt idx="15">
                  <c:v>0</c:v>
                </c:pt>
                <c:pt idx="16">
                  <c:v>9.5693779904305998E-2</c:v>
                </c:pt>
                <c:pt idx="17">
                  <c:v>0.15037593984962</c:v>
                </c:pt>
                <c:pt idx="18">
                  <c:v>0.24606971975392999</c:v>
                </c:pt>
                <c:pt idx="19">
                  <c:v>0.10936431989063999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C53-4E5F-939C-9AD459408DC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9.5093191327501006E-2</c:v>
                </c:pt>
                <c:pt idx="9">
                  <c:v>0</c:v>
                </c:pt>
                <c:pt idx="10">
                  <c:v>3.8037276531000003E-2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2.8527957398249999E-2</c:v>
                </c:pt>
                <c:pt idx="16">
                  <c:v>6.6565233929250997E-2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4.2791936097375E-2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C53-4E5F-939C-9AD459408DC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C53-4E5F-939C-9AD459408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84376"/>
        <c:axId val="335882408"/>
      </c:lineChart>
      <c:catAx>
        <c:axId val="33588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2408"/>
        <c:crosses val="autoZero"/>
        <c:auto val="1"/>
        <c:lblAlgn val="ctr"/>
        <c:lblOffset val="100"/>
        <c:noMultiLvlLbl val="0"/>
      </c:catAx>
      <c:valAx>
        <c:axId val="33588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8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1.8008804278926E-2</c:v>
                </c:pt>
                <c:pt idx="3">
                  <c:v>0</c:v>
                </c:pt>
                <c:pt idx="4">
                  <c:v>1.8058202068123998E-2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9F-4B4D-9398-0D6F2C8510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2.3934376291911998E-2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9F-4B4D-9398-0D6F2C8510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F-4B4D-9398-0D6F2C8510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1.1083424963515E-2</c:v>
                </c:pt>
                <c:pt idx="3">
                  <c:v>0</c:v>
                </c:pt>
                <c:pt idx="4">
                  <c:v>2.5354969574037E-2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9F-4B4D-9398-0D6F2C8510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2.6476910263599E-2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9F-4B4D-9398-0D6F2C8510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0.11196455076017001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9F-4B4D-9398-0D6F2C8510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0.21412363183149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9F-4B4D-9398-0D6F2C85103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5.2182205571438003E-2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9F-4B4D-9398-0D6F2C85103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9F-4B4D-9398-0D6F2C851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865024"/>
        <c:axId val="335866336"/>
      </c:barChart>
      <c:catAx>
        <c:axId val="3358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66336"/>
        <c:crosses val="autoZero"/>
        <c:auto val="1"/>
        <c:lblAlgn val="ctr"/>
        <c:lblOffset val="100"/>
        <c:noMultiLvlLbl val="0"/>
      </c:catAx>
      <c:valAx>
        <c:axId val="33586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E-4C3C-8B78-FBD9212C3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7E-4C3C-8B78-FBD9212C33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7E-4C3C-8B78-FBD9212C33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7E-4C3C-8B78-FBD9212C3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868960"/>
        <c:axId val="335865680"/>
      </c:barChart>
      <c:catAx>
        <c:axId val="33586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65680"/>
        <c:crosses val="autoZero"/>
        <c:auto val="1"/>
        <c:lblAlgn val="ctr"/>
        <c:lblOffset val="100"/>
        <c:noMultiLvlLbl val="0"/>
      </c:catAx>
      <c:valAx>
        <c:axId val="33586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6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E1-4D34-BE2B-4F4CD306E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B-4B86-87AF-097A5660E7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B-4B86-87AF-097A5660E7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FB-4B86-87AF-097A5660E7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FB-4B86-87AF-097A5660E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792696"/>
        <c:axId val="264796304"/>
      </c:barChart>
      <c:catAx>
        <c:axId val="26479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96304"/>
        <c:crosses val="autoZero"/>
        <c:auto val="1"/>
        <c:lblAlgn val="ctr"/>
        <c:lblOffset val="100"/>
        <c:noMultiLvlLbl val="0"/>
      </c:catAx>
      <c:valAx>
        <c:axId val="2647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9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199</c:v>
                </c:pt>
                <c:pt idx="1">
                  <c:v>11</c:v>
                </c:pt>
                <c:pt idx="2">
                  <c:v>0</c:v>
                </c:pt>
                <c:pt idx="3">
                  <c:v>302</c:v>
                </c:pt>
                <c:pt idx="4">
                  <c:v>47</c:v>
                </c:pt>
                <c:pt idx="5">
                  <c:v>63</c:v>
                </c:pt>
                <c:pt idx="6">
                  <c:v>114</c:v>
                </c:pt>
                <c:pt idx="7">
                  <c:v>31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45-4C07-BF88-951F51F818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45-4C07-BF88-951F51F818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45-4C07-BF88-951F51F818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45-4C07-BF88-951F51F818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45-4C07-BF88-951F51F818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45-4C07-BF88-951F51F818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117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45-4C07-BF88-951F51F818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</c:v>
                </c:pt>
                <c:pt idx="5">
                  <c:v>9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45-4C07-BF88-951F51F81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803848"/>
        <c:axId val="302134248"/>
      </c:barChart>
      <c:catAx>
        <c:axId val="26480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34248"/>
        <c:crosses val="autoZero"/>
        <c:auto val="1"/>
        <c:lblAlgn val="ctr"/>
        <c:lblOffset val="100"/>
        <c:noMultiLvlLbl val="0"/>
      </c:catAx>
      <c:valAx>
        <c:axId val="30213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0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</a:p>
        </p:txBody>
      </p:sp>
    </p:spTree>
    <p:extLst>
      <p:ext uri="{BB962C8B-B14F-4D97-AF65-F5344CB8AC3E}">
        <p14:creationId xmlns:p14="http://schemas.microsoft.com/office/powerpoint/2010/main" val="8898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790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96176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606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2580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167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8282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3119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1905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1598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3746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073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1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9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2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24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5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6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2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1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2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0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391869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457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0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01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6996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1019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3162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45364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085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802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7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6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#Simpler_Banking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0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4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5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0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7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3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494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416803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296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1946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6531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23833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0121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5870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589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5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83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17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#NBKRewards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8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#NBKComminuty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2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#NBKShabab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31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29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354385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81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013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04245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990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881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278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8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89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915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88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Warba Bank - 2016-12-17 15:40:27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وربة واربح ٥٠ د.ك.‬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⁦‪https://instagram.com/p/BOHldACAaTa/‬⁩‬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22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- 2016-12-18 14:01:54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11/12/2016 إلى 15/12/2016 وترقبوا السحب على ٢٥٠,٠٠٠ د.ك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0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- 2016-12-18 20:19:55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7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- 2016-12-18 15:27:05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#NBKServices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&amp; Pay NBK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التي تدعم تقنية جديدة من نوعها للدفع بمجرد تمرير بطاقتك. للمزيد 1801801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magnet.kw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8045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55546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924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2605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875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116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65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989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742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330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62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74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- 2016-12-17 15:20:38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تبي الحين تربح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Watch ⌚️ 
‏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بيتك الآن على حسابنا في الانستقرام
‏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⁦‪https://instagram.com/p/BOHi8Z9hlc1/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6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- 2016-12-18 15:50:13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في السحب اليومي من الدانة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Al Danah daily winners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0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- 2016-12-18 11:48:22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www.kfhonline.com ،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عبر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KFHOnline
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9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- 2016-12-18 11:55:06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الآن، يمكنك الدفع بمنتهى السرعة والسهولة مع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&amp; Pay NBK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التي تدعم تقنية جديدة من نوعها للدفع بمجرد تمرير بطاقتك. للمزيد 1801801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884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12399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28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93038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194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275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347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165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30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340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9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- 2016-12-17 12:11:15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 NBK branches overseas and enjoy our variety of services. Benefit from the exceptional offers, services and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26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- 2016-12-17 01:44:25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ورشة عمل مشتركة قدمها محمد الدويلة من "بيتك" لطلبة جامعة الخليج - شكرا لنادي التمويل الاسلامي ولجميع المشاركين من طلبة الكلية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939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1023848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077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4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06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12/01/2017 - 18/01/2017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3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Posts/Interaction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1027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63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786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91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150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05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133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095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637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99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404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37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534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039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681</Words>
  <Application>Microsoft Office PowerPoint</Application>
  <PresentationFormat>On-screen Show (4:3)</PresentationFormat>
  <Paragraphs>365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FB - Social Media Newsletter </vt:lpstr>
      <vt:lpstr>Overview</vt:lpstr>
      <vt:lpstr>Facebook Post Type Distribution</vt:lpstr>
      <vt:lpstr>Facebook Hashtag Detection - 1 of 2</vt:lpstr>
      <vt:lpstr>Facebook Hashtag Detection - 2 of 2</vt:lpstr>
      <vt:lpstr>Facebook Interaction Rate</vt:lpstr>
      <vt:lpstr>Facebook Own Posts Table - 1 of 3</vt:lpstr>
      <vt:lpstr>Facebook Own Posts Table - 2 of 3</vt:lpstr>
      <vt:lpstr>Facebook Own Posts Table - 3 of 3</vt:lpstr>
      <vt:lpstr>Facebook Interactions Distribution</vt:lpstr>
      <vt:lpstr>Facebook Interaction Rate By Post Type</vt:lpstr>
      <vt:lpstr>Posts/Interaction by hour</vt:lpstr>
      <vt:lpstr>Facebook Interaction Rate By Hour</vt:lpstr>
      <vt:lpstr>Facebook Interaction Rate By Post Type</vt:lpstr>
      <vt:lpstr>Facebook Own Posts App Usage</vt:lpstr>
      <vt:lpstr>Share of profile</vt:lpstr>
      <vt:lpstr>Facebook Own Posts App Usage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2017-05-16T14:31:22Z</dcterms:created>
  <dcterms:modified xsi:type="dcterms:W3CDTF">2017-05-16T14:31:57Z</dcterms:modified>
</cp:coreProperties>
</file>