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18-4BF5-9BA8-A9949DC4626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3</c:v>
                </c:pt>
                <c:pt idx="1">
                  <c:v>1</c:v>
                </c:pt>
                <c:pt idx="2">
                  <c:v>0</c:v>
                </c:pt>
                <c:pt idx="3">
                  <c:v>16</c:v>
                </c:pt>
                <c:pt idx="4">
                  <c:v>2</c:v>
                </c:pt>
                <c:pt idx="5">
                  <c:v>8</c:v>
                </c:pt>
                <c:pt idx="6">
                  <c:v>9</c:v>
                </c:pt>
                <c:pt idx="7">
                  <c:v>6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618-4BF5-9BA8-A9949DC4626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4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618-4BF5-9BA8-A9949DC462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5194584"/>
        <c:axId val="275189664"/>
      </c:barChart>
      <c:catAx>
        <c:axId val="275194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189664"/>
        <c:crosses val="autoZero"/>
        <c:auto val="1"/>
        <c:lblAlgn val="ctr"/>
        <c:lblOffset val="100"/>
        <c:noMultiLvlLbl val="0"/>
      </c:catAx>
      <c:valAx>
        <c:axId val="275189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194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</c:f>
              <c:strCache>
                <c:ptCount val="2"/>
                <c:pt idx="0">
                  <c:v>17/12/2016</c:v>
                </c:pt>
                <c:pt idx="1">
                  <c:v>18/12/2016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1.7444002791040001E-2</c:v>
                </c:pt>
                <c:pt idx="1">
                  <c:v>1.8500463979890001E-2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E4E-4586-A465-FB5B3B54F5F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</c:f>
              <c:strCache>
                <c:ptCount val="2"/>
                <c:pt idx="0">
                  <c:v>17/12/2016</c:v>
                </c:pt>
                <c:pt idx="1">
                  <c:v>18/12/2016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0</c:v>
                </c:pt>
                <c:pt idx="1">
                  <c:v>2.3938543230833002E-2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E4E-4586-A465-FB5B3B54F5F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</c:f>
              <c:strCache>
                <c:ptCount val="2"/>
                <c:pt idx="0">
                  <c:v>17/12/2016</c:v>
                </c:pt>
                <c:pt idx="1">
                  <c:v>18/12/2016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E4E-4586-A465-FB5B3B54F5F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</c:f>
              <c:strCache>
                <c:ptCount val="2"/>
                <c:pt idx="0">
                  <c:v>17/12/2016</c:v>
                </c:pt>
                <c:pt idx="1">
                  <c:v>18/12/2016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1.1551556420233E-2</c:v>
                </c:pt>
                <c:pt idx="1">
                  <c:v>1.1558944565481E-2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E4E-4586-A465-FB5B3B54F5F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</c:f>
              <c:strCache>
                <c:ptCount val="2"/>
                <c:pt idx="0">
                  <c:v>17/12/2016</c:v>
                </c:pt>
                <c:pt idx="1">
                  <c:v>18/12/2016</c:v>
                </c:pt>
              </c:strCache>
            </c:strRef>
          </c:cat>
          <c:val>
            <c:numRef>
              <c:f>Sheet1!$F$2:$F$3</c:f>
              <c:numCache>
                <c:formatCode>General</c:formatCode>
                <c:ptCount val="2"/>
                <c:pt idx="0">
                  <c:v>1.6294938384764E-2</c:v>
                </c:pt>
                <c:pt idx="1">
                  <c:v>3.6660624452637E-2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E4E-4586-A465-FB5B3B54F5F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Sheet1!$A$2:$A$3</c:f>
              <c:strCache>
                <c:ptCount val="2"/>
                <c:pt idx="0">
                  <c:v>17/12/2016</c:v>
                </c:pt>
                <c:pt idx="1">
                  <c:v>18/12/2016</c:v>
                </c:pt>
              </c:strCache>
            </c:strRef>
          </c:cat>
          <c:val>
            <c:numRef>
              <c:f>Sheet1!$G$2:$G$3</c:f>
              <c:numCache>
                <c:formatCode>General</c:formatCode>
                <c:ptCount val="2"/>
                <c:pt idx="0">
                  <c:v>0.19198862289641999</c:v>
                </c:pt>
                <c:pt idx="1">
                  <c:v>3.1989005260413997E-2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E4E-4586-A465-FB5B3B54F5F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</c:f>
              <c:strCache>
                <c:ptCount val="2"/>
                <c:pt idx="0">
                  <c:v>17/12/2016</c:v>
                </c:pt>
                <c:pt idx="1">
                  <c:v>18/12/2016</c:v>
                </c:pt>
              </c:strCache>
            </c:strRef>
          </c:cat>
          <c:val>
            <c:numRef>
              <c:f>Sheet1!$H$2:$H$3</c:f>
              <c:numCache>
                <c:formatCode>General</c:formatCode>
                <c:ptCount val="2"/>
                <c:pt idx="0">
                  <c:v>8.5452556740497995E-2</c:v>
                </c:pt>
                <c:pt idx="1">
                  <c:v>0.31711317659923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6E4E-4586-A465-FB5B3B54F5F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</c:f>
              <c:strCache>
                <c:ptCount val="2"/>
                <c:pt idx="0">
                  <c:v>17/12/2016</c:v>
                </c:pt>
                <c:pt idx="1">
                  <c:v>18/12/2016</c:v>
                </c:pt>
              </c:strCache>
            </c:strRef>
          </c:cat>
          <c:val>
            <c:numRef>
              <c:f>Sheet1!$I$2:$I$3</c:f>
              <c:numCache>
                <c:formatCode>General</c:formatCode>
                <c:ptCount val="2"/>
                <c:pt idx="0">
                  <c:v>2.8585040495474001E-2</c:v>
                </c:pt>
                <c:pt idx="1">
                  <c:v>5.7001710051302001E-2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6E4E-4586-A465-FB5B3B54F5FB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</c:f>
              <c:strCache>
                <c:ptCount val="2"/>
                <c:pt idx="0">
                  <c:v>17/12/2016</c:v>
                </c:pt>
                <c:pt idx="1">
                  <c:v>18/12/2016</c:v>
                </c:pt>
              </c:strCache>
            </c:strRef>
          </c:cat>
          <c:val>
            <c:numRef>
              <c:f>Sheet1!$J$2:$J$3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6E4E-4586-A465-FB5B3B54F5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5997048"/>
        <c:axId val="316002952"/>
      </c:lineChart>
      <c:catAx>
        <c:axId val="315997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002952"/>
        <c:crosses val="autoZero"/>
        <c:auto val="1"/>
        <c:lblAlgn val="ctr"/>
        <c:lblOffset val="100"/>
        <c:noMultiLvlLbl val="0"/>
      </c:catAx>
      <c:valAx>
        <c:axId val="316002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997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199</c:v>
                </c:pt>
                <c:pt idx="1">
                  <c:v>11</c:v>
                </c:pt>
                <c:pt idx="2">
                  <c:v>0</c:v>
                </c:pt>
                <c:pt idx="3">
                  <c:v>302</c:v>
                </c:pt>
                <c:pt idx="4">
                  <c:v>47</c:v>
                </c:pt>
                <c:pt idx="5">
                  <c:v>63</c:v>
                </c:pt>
                <c:pt idx="6">
                  <c:v>114</c:v>
                </c:pt>
                <c:pt idx="7">
                  <c:v>31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C0-4B30-ABCC-82F0AFB55F3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4</c:v>
                </c:pt>
                <c:pt idx="4">
                  <c:v>0</c:v>
                </c:pt>
                <c:pt idx="5">
                  <c:v>0</c:v>
                </c:pt>
                <c:pt idx="6">
                  <c:v>5</c:v>
                </c:pt>
                <c:pt idx="7">
                  <c:v>1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DC0-4B30-ABCC-82F0AFB55F3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DC0-4B30-ABCC-82F0AFB55F3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Sheet1!$E$2:$E$10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DC0-4B30-ABCC-82F0AFB55F3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Sheet1!$F$2:$F$10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DC0-4B30-ABCC-82F0AFB55F3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Sheet1!$G$2:$G$10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DC0-4B30-ABCC-82F0AFB55F3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Sheet1!$H$2:$H$10</c:f>
              <c:numCache>
                <c:formatCode>General</c:formatCode>
                <c:ptCount val="9"/>
                <c:pt idx="0">
                  <c:v>7</c:v>
                </c:pt>
                <c:pt idx="1">
                  <c:v>0</c:v>
                </c:pt>
                <c:pt idx="2">
                  <c:v>0</c:v>
                </c:pt>
                <c:pt idx="3">
                  <c:v>28</c:v>
                </c:pt>
                <c:pt idx="4">
                  <c:v>3</c:v>
                </c:pt>
                <c:pt idx="5">
                  <c:v>117</c:v>
                </c:pt>
                <c:pt idx="6">
                  <c:v>22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DC0-4B30-ABCC-82F0AFB55F3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Sheet1!$I$2:$I$10</c:f>
              <c:numCache>
                <c:formatCode>General</c:formatCode>
                <c:ptCount val="9"/>
                <c:pt idx="0">
                  <c:v>9</c:v>
                </c:pt>
                <c:pt idx="1">
                  <c:v>0</c:v>
                </c:pt>
                <c:pt idx="2">
                  <c:v>0</c:v>
                </c:pt>
                <c:pt idx="3">
                  <c:v>7</c:v>
                </c:pt>
                <c:pt idx="4">
                  <c:v>1</c:v>
                </c:pt>
                <c:pt idx="5">
                  <c:v>9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CDC0-4B30-ABCC-82F0AFB55F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4291984"/>
        <c:axId val="344287392"/>
      </c:barChart>
      <c:catAx>
        <c:axId val="344291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287392"/>
        <c:crosses val="autoZero"/>
        <c:auto val="1"/>
        <c:lblAlgn val="ctr"/>
        <c:lblOffset val="100"/>
        <c:noMultiLvlLbl val="0"/>
      </c:catAx>
      <c:valAx>
        <c:axId val="344287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291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2.8834114102059001E-2</c:v>
                </c:pt>
                <c:pt idx="3">
                  <c:v>0</c:v>
                </c:pt>
                <c:pt idx="4">
                  <c:v>6.1520794610090003E-2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106-49C9-B120-2ECBA0EC73E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5.6416265243240997E-2</c:v>
                </c:pt>
                <c:pt idx="3">
                  <c:v>0</c:v>
                </c:pt>
                <c:pt idx="4">
                  <c:v>7.0139907840780003E-2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106-49C9-B120-2ECBA0EC73E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106-49C9-B120-2ECBA0EC73E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5.2917929567023996E-3</c:v>
                </c:pt>
                <c:pt idx="1">
                  <c:v>0</c:v>
                </c:pt>
                <c:pt idx="2">
                  <c:v>1.8015074540988999E-2</c:v>
                </c:pt>
                <c:pt idx="3">
                  <c:v>0</c:v>
                </c:pt>
                <c:pt idx="4">
                  <c:v>2.0470363462676E-2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106-49C9-B120-2ECBA0EC73E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3.0033069076565E-2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106-49C9-B120-2ECBA0EC73E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5.6685087047612E-2</c:v>
                </c:pt>
                <c:pt idx="3">
                  <c:v>0</c:v>
                </c:pt>
                <c:pt idx="4">
                  <c:v>3.7921880925293999E-2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106-49C9-B120-2ECBA0EC73E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0.21504251904995</c:v>
                </c:pt>
                <c:pt idx="3">
                  <c:v>0</c:v>
                </c:pt>
                <c:pt idx="4">
                  <c:v>0.11295862497434001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106-49C9-B120-2ECBA0EC73E4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3.7342232520547997E-2</c:v>
                </c:pt>
                <c:pt idx="3">
                  <c:v>0</c:v>
                </c:pt>
                <c:pt idx="4">
                  <c:v>8.6994345367551004E-2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C106-49C9-B120-2ECBA0EC73E4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5.5524708495279997E-2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106-49C9-B120-2ECBA0EC73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4300184"/>
        <c:axId val="344296904"/>
      </c:barChart>
      <c:catAx>
        <c:axId val="344300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296904"/>
        <c:crosses val="autoZero"/>
        <c:auto val="1"/>
        <c:lblAlgn val="ctr"/>
        <c:lblOffset val="100"/>
        <c:noMultiLvlLbl val="0"/>
      </c:catAx>
      <c:valAx>
        <c:axId val="344296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300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1.5276414977937001E-2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1.2338642866796E-2</c:v>
                </c:pt>
                <c:pt idx="10">
                  <c:v>0</c:v>
                </c:pt>
                <c:pt idx="11">
                  <c:v>1.9976850355763999E-2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1.7332855455737001E-2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2.8790166689189999E-2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48-437E-A7A1-130BCB8C43D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2.3943753945278E-2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F48-437E-A7A1-130BCB8C43D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F48-437E-A7A1-130BCB8C43D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7.5769974480672997E-3</c:v>
                </c:pt>
                <c:pt idx="9">
                  <c:v>1.121395622314E-2</c:v>
                </c:pt>
                <c:pt idx="10">
                  <c:v>7.2739175501446004E-3</c:v>
                </c:pt>
                <c:pt idx="11">
                  <c:v>1.7578634079516001E-2</c:v>
                </c:pt>
                <c:pt idx="12">
                  <c:v>1.6972474283671001E-2</c:v>
                </c:pt>
                <c:pt idx="13">
                  <c:v>1.6972474283671001E-2</c:v>
                </c:pt>
                <c:pt idx="14">
                  <c:v>7.4759708154264002E-3</c:v>
                </c:pt>
                <c:pt idx="15">
                  <c:v>2.5458711425506E-2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F48-437E-A7A1-130BCB8C43D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3.6662117848341003E-2</c:v>
                </c:pt>
                <c:pt idx="16">
                  <c:v>0</c:v>
                </c:pt>
                <c:pt idx="17">
                  <c:v>1.6294274599263001E-2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F48-437E-A7A1-130BCB8C43D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2.3700052140114999E-2</c:v>
                </c:pt>
                <c:pt idx="10">
                  <c:v>0</c:v>
                </c:pt>
                <c:pt idx="11">
                  <c:v>0</c:v>
                </c:pt>
                <c:pt idx="12">
                  <c:v>1.659003649808E-2</c:v>
                </c:pt>
                <c:pt idx="13">
                  <c:v>0</c:v>
                </c:pt>
                <c:pt idx="14">
                  <c:v>4.2660093852206003E-2</c:v>
                </c:pt>
                <c:pt idx="15">
                  <c:v>0.71574157463146004</c:v>
                </c:pt>
                <c:pt idx="16">
                  <c:v>0</c:v>
                </c:pt>
                <c:pt idx="17">
                  <c:v>0</c:v>
                </c:pt>
                <c:pt idx="18">
                  <c:v>3.3180072996160999E-2</c:v>
                </c:pt>
                <c:pt idx="19">
                  <c:v>0</c:v>
                </c:pt>
                <c:pt idx="20">
                  <c:v>2.8440062568138001E-2</c:v>
                </c:pt>
                <c:pt idx="21">
                  <c:v>1.8960041712092E-2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F48-437E-A7A1-130BCB8C43D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Sheet1!$H$2:$H$25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0.10936431989063999</c:v>
                </c:pt>
                <c:pt idx="11">
                  <c:v>0</c:v>
                </c:pt>
                <c:pt idx="12">
                  <c:v>0</c:v>
                </c:pt>
                <c:pt idx="13">
                  <c:v>9.5693779904305998E-2</c:v>
                </c:pt>
                <c:pt idx="14">
                  <c:v>0.92959671907039998</c:v>
                </c:pt>
                <c:pt idx="15">
                  <c:v>0</c:v>
                </c:pt>
                <c:pt idx="16">
                  <c:v>9.5693779904305998E-2</c:v>
                </c:pt>
                <c:pt idx="17">
                  <c:v>0.15037593984962</c:v>
                </c:pt>
                <c:pt idx="18">
                  <c:v>0.24606971975392999</c:v>
                </c:pt>
                <c:pt idx="19">
                  <c:v>0.10936431989063999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F48-437E-A7A1-130BCB8C43DA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Sheet1!$I$2:$I$25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9.5093191327501006E-2</c:v>
                </c:pt>
                <c:pt idx="9">
                  <c:v>0</c:v>
                </c:pt>
                <c:pt idx="10">
                  <c:v>3.8037276531000003E-2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2.8527957398249999E-2</c:v>
                </c:pt>
                <c:pt idx="16">
                  <c:v>6.6565233929250997E-2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4.2791936097375E-2</c:v>
                </c:pt>
                <c:pt idx="2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F48-437E-A7A1-130BCB8C43DA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Sheet1!$J$2:$J$25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F48-437E-A7A1-130BCB8C43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4298216"/>
        <c:axId val="344298872"/>
      </c:barChart>
      <c:catAx>
        <c:axId val="344298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298872"/>
        <c:crosses val="autoZero"/>
        <c:auto val="1"/>
        <c:lblAlgn val="ctr"/>
        <c:lblOffset val="100"/>
        <c:noMultiLvlLbl val="0"/>
      </c:catAx>
      <c:valAx>
        <c:axId val="344298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298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1.5276414977937001E-2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1.2338642866796E-2</c:v>
                </c:pt>
                <c:pt idx="10">
                  <c:v>0</c:v>
                </c:pt>
                <c:pt idx="11">
                  <c:v>1.9976850355763999E-2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1.7332855455737001E-2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2.8790166689189999E-2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5D3-4550-864B-2FEE8DE2982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2.3943753945278E-2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5D3-4550-864B-2FEE8DE2982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5D3-4550-864B-2FEE8DE2982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7.5769974480672997E-3</c:v>
                </c:pt>
                <c:pt idx="9">
                  <c:v>1.121395622314E-2</c:v>
                </c:pt>
                <c:pt idx="10">
                  <c:v>7.2739175501446004E-3</c:v>
                </c:pt>
                <c:pt idx="11">
                  <c:v>1.7578634079516001E-2</c:v>
                </c:pt>
                <c:pt idx="12">
                  <c:v>1.6972474283671001E-2</c:v>
                </c:pt>
                <c:pt idx="13">
                  <c:v>1.6972474283671001E-2</c:v>
                </c:pt>
                <c:pt idx="14">
                  <c:v>7.4759708154264002E-3</c:v>
                </c:pt>
                <c:pt idx="15">
                  <c:v>2.5458711425506E-2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5D3-4550-864B-2FEE8DE2982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3.6662117848341003E-2</c:v>
                </c:pt>
                <c:pt idx="16">
                  <c:v>0</c:v>
                </c:pt>
                <c:pt idx="17">
                  <c:v>1.6294274599263001E-2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5D3-4550-864B-2FEE8DE2982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2.3700052140114999E-2</c:v>
                </c:pt>
                <c:pt idx="10">
                  <c:v>0</c:v>
                </c:pt>
                <c:pt idx="11">
                  <c:v>0</c:v>
                </c:pt>
                <c:pt idx="12">
                  <c:v>1.659003649808E-2</c:v>
                </c:pt>
                <c:pt idx="13">
                  <c:v>0</c:v>
                </c:pt>
                <c:pt idx="14">
                  <c:v>4.2660093852206003E-2</c:v>
                </c:pt>
                <c:pt idx="15">
                  <c:v>0.71574157463146004</c:v>
                </c:pt>
                <c:pt idx="16">
                  <c:v>0</c:v>
                </c:pt>
                <c:pt idx="17">
                  <c:v>0</c:v>
                </c:pt>
                <c:pt idx="18">
                  <c:v>3.3180072996160999E-2</c:v>
                </c:pt>
                <c:pt idx="19">
                  <c:v>0</c:v>
                </c:pt>
                <c:pt idx="20">
                  <c:v>2.8440062568138001E-2</c:v>
                </c:pt>
                <c:pt idx="21">
                  <c:v>1.8960041712092E-2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5D3-4550-864B-2FEE8DE2982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Sheet1!$H$2:$H$25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0.10936431989063999</c:v>
                </c:pt>
                <c:pt idx="11">
                  <c:v>0</c:v>
                </c:pt>
                <c:pt idx="12">
                  <c:v>0</c:v>
                </c:pt>
                <c:pt idx="13">
                  <c:v>9.5693779904305998E-2</c:v>
                </c:pt>
                <c:pt idx="14">
                  <c:v>0.92959671907039998</c:v>
                </c:pt>
                <c:pt idx="15">
                  <c:v>0</c:v>
                </c:pt>
                <c:pt idx="16">
                  <c:v>9.5693779904305998E-2</c:v>
                </c:pt>
                <c:pt idx="17">
                  <c:v>0.15037593984962</c:v>
                </c:pt>
                <c:pt idx="18">
                  <c:v>0.24606971975392999</c:v>
                </c:pt>
                <c:pt idx="19">
                  <c:v>0.10936431989063999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D5D3-4550-864B-2FEE8DE2982F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Sheet1!$I$2:$I$25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9.5093191327501006E-2</c:v>
                </c:pt>
                <c:pt idx="9">
                  <c:v>0</c:v>
                </c:pt>
                <c:pt idx="10">
                  <c:v>3.8037276531000003E-2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2.8527957398249999E-2</c:v>
                </c:pt>
                <c:pt idx="16">
                  <c:v>6.6565233929250997E-2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4.2791936097375E-2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D5D3-4550-864B-2FEE8DE2982F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Sheet1!$J$2:$J$25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D5D3-4550-864B-2FEE8DE298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4299856"/>
        <c:axId val="344300512"/>
      </c:lineChart>
      <c:catAx>
        <c:axId val="344299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300512"/>
        <c:crosses val="autoZero"/>
        <c:auto val="1"/>
        <c:lblAlgn val="ctr"/>
        <c:lblOffset val="100"/>
        <c:noMultiLvlLbl val="0"/>
      </c:catAx>
      <c:valAx>
        <c:axId val="344300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299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1.8008804278926E-2</c:v>
                </c:pt>
                <c:pt idx="3">
                  <c:v>0</c:v>
                </c:pt>
                <c:pt idx="4">
                  <c:v>1.8058202068123998E-2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4B-43E4-9D5D-9861D8B02C9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2.3934376291911998E-2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B4B-43E4-9D5D-9861D8B02C9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B4B-43E4-9D5D-9861D8B02C9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4.8295180141022E-3</c:v>
                </c:pt>
                <c:pt idx="2">
                  <c:v>1.1083424963515E-2</c:v>
                </c:pt>
                <c:pt idx="3">
                  <c:v>0</c:v>
                </c:pt>
                <c:pt idx="4">
                  <c:v>2.5354969574037E-2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B4B-43E4-9D5D-9861D8B02C9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2.6476910263599E-2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B4B-43E4-9D5D-9861D8B02C9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0.11196455076017001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B4B-43E4-9D5D-9861D8B02C9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0.21412363183149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B4B-43E4-9D5D-9861D8B02C9A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5.2182205571438003E-2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B4B-43E4-9D5D-9861D8B02C9A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B4B-43E4-9D5D-9861D8B02C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4303792"/>
        <c:axId val="344304120"/>
      </c:barChart>
      <c:catAx>
        <c:axId val="344303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304120"/>
        <c:crosses val="autoZero"/>
        <c:auto val="1"/>
        <c:lblAlgn val="ctr"/>
        <c:lblOffset val="100"/>
        <c:noMultiLvlLbl val="0"/>
      </c:catAx>
      <c:valAx>
        <c:axId val="344304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303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LSW EMEA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16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CE-4AE6-A165-D31DB60E12D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7CE-4AE6-A165-D31DB60E12D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Desktop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5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  <c:pt idx="5">
                  <c:v>8</c:v>
                </c:pt>
                <c:pt idx="6">
                  <c:v>9</c:v>
                </c:pt>
                <c:pt idx="7">
                  <c:v>6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7CE-4AE6-A165-D31DB60E12D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Hootsuite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Sheet1!$E$2:$E$10</c:f>
              <c:numCache>
                <c:formatCode>General</c:formatCode>
                <c:ptCount val="9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7CE-4AE6-A165-D31DB60E12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0392112"/>
        <c:axId val="330395392"/>
      </c:barChart>
      <c:catAx>
        <c:axId val="330392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395392"/>
        <c:crosses val="autoZero"/>
        <c:auto val="1"/>
        <c:lblAlgn val="ctr"/>
        <c:lblOffset val="100"/>
        <c:noMultiLvlLbl val="0"/>
      </c:catAx>
      <c:valAx>
        <c:axId val="330395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392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Sheet1!$A$1:$I$1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Sheet1!$A$2:$I$2</c:f>
              <c:numCache>
                <c:formatCode>General</c:formatCode>
                <c:ptCount val="9"/>
                <c:pt idx="0">
                  <c:v>170372</c:v>
                </c:pt>
                <c:pt idx="1">
                  <c:v>45959</c:v>
                </c:pt>
                <c:pt idx="2">
                  <c:v>16415</c:v>
                </c:pt>
                <c:pt idx="3">
                  <c:v>165648</c:v>
                </c:pt>
                <c:pt idx="4">
                  <c:v>98200</c:v>
                </c:pt>
                <c:pt idx="5">
                  <c:v>21103</c:v>
                </c:pt>
                <c:pt idx="6">
                  <c:v>7317</c:v>
                </c:pt>
                <c:pt idx="7">
                  <c:v>10543</c:v>
                </c:pt>
                <c:pt idx="8">
                  <c:v>8796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BB-4985-9F88-BD8AA95CD2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LSW EMEA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16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8A-429C-824B-50DBEE5BB90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8A-429C-824B-50DBEE5BB90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Desktop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5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  <c:pt idx="5">
                  <c:v>8</c:v>
                </c:pt>
                <c:pt idx="6">
                  <c:v>9</c:v>
                </c:pt>
                <c:pt idx="7">
                  <c:v>6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28A-429C-824B-50DBEE5BB90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Hootsuite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Sheet1!$E$2:$E$10</c:f>
              <c:numCache>
                <c:formatCode>General</c:formatCode>
                <c:ptCount val="9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28A-429C-824B-50DBEE5BB9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0396376"/>
        <c:axId val="330393424"/>
      </c:barChart>
      <c:catAx>
        <c:axId val="330396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393424"/>
        <c:crosses val="autoZero"/>
        <c:auto val="1"/>
        <c:lblAlgn val="ctr"/>
        <c:lblOffset val="100"/>
        <c:noMultiLvlLbl val="0"/>
      </c:catAx>
      <c:valAx>
        <c:axId val="330393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396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199</c:v>
                </c:pt>
                <c:pt idx="1">
                  <c:v>11</c:v>
                </c:pt>
                <c:pt idx="2">
                  <c:v>0</c:v>
                </c:pt>
                <c:pt idx="3">
                  <c:v>302</c:v>
                </c:pt>
                <c:pt idx="4">
                  <c:v>47</c:v>
                </c:pt>
                <c:pt idx="5">
                  <c:v>63</c:v>
                </c:pt>
                <c:pt idx="6">
                  <c:v>114</c:v>
                </c:pt>
                <c:pt idx="7">
                  <c:v>31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10-413E-BB45-58439FEFAC5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4</c:v>
                </c:pt>
                <c:pt idx="4">
                  <c:v>0</c:v>
                </c:pt>
                <c:pt idx="5">
                  <c:v>0</c:v>
                </c:pt>
                <c:pt idx="6">
                  <c:v>5</c:v>
                </c:pt>
                <c:pt idx="7">
                  <c:v>1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B10-413E-BB45-58439FEFAC5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B10-413E-BB45-58439FEFAC5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Sheet1!$E$2:$E$10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B10-413E-BB45-58439FEFAC5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Sheet1!$F$2:$F$10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B10-413E-BB45-58439FEFAC5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Sheet1!$G$2:$G$10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B10-413E-BB45-58439FEFAC5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Sheet1!$H$2:$H$10</c:f>
              <c:numCache>
                <c:formatCode>General</c:formatCode>
                <c:ptCount val="9"/>
                <c:pt idx="0">
                  <c:v>7</c:v>
                </c:pt>
                <c:pt idx="1">
                  <c:v>0</c:v>
                </c:pt>
                <c:pt idx="2">
                  <c:v>0</c:v>
                </c:pt>
                <c:pt idx="3">
                  <c:v>28</c:v>
                </c:pt>
                <c:pt idx="4">
                  <c:v>3</c:v>
                </c:pt>
                <c:pt idx="5">
                  <c:v>117</c:v>
                </c:pt>
                <c:pt idx="6">
                  <c:v>22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B10-413E-BB45-58439FEFAC5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Sheet1!$I$2:$I$10</c:f>
              <c:numCache>
                <c:formatCode>General</c:formatCode>
                <c:ptCount val="9"/>
                <c:pt idx="0">
                  <c:v>9</c:v>
                </c:pt>
                <c:pt idx="1">
                  <c:v>0</c:v>
                </c:pt>
                <c:pt idx="2">
                  <c:v>0</c:v>
                </c:pt>
                <c:pt idx="3">
                  <c:v>7</c:v>
                </c:pt>
                <c:pt idx="4">
                  <c:v>1</c:v>
                </c:pt>
                <c:pt idx="5">
                  <c:v>9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6B10-413E-BB45-58439FEFAC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0396704"/>
        <c:axId val="330400968"/>
      </c:barChart>
      <c:catAx>
        <c:axId val="330396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400968"/>
        <c:crosses val="autoZero"/>
        <c:auto val="1"/>
        <c:lblAlgn val="ctr"/>
        <c:lblOffset val="100"/>
        <c:noMultiLvlLbl val="0"/>
      </c:catAx>
      <c:valAx>
        <c:axId val="330400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396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FB - Social Media Newsletter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dotcom</a:t>
            </a:r>
          </a:p>
        </p:txBody>
      </p:sp>
    </p:spTree>
    <p:extLst>
      <p:ext uri="{BB962C8B-B14F-4D97-AF65-F5344CB8AC3E}">
        <p14:creationId xmlns:p14="http://schemas.microsoft.com/office/powerpoint/2010/main" val="9931752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98667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843250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294285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940889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158879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925828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065160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155013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479709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349404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891152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0837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/>
                        <a:t>Al Ahli Bank of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2697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Bank Boubyan - Official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6719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Burgan 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7103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0.2142%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4221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Gulf 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2413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Kuwait Finance House ( KFH 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6790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Kuwait International Bank </a:t>
                      </a:r>
                      <a:r>
                        <a:rPr lang="ar-AE" sz="1000"/>
                        <a:t>بنك الكويت الدولي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4608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NBKGroup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0849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Warba 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995887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17/12/2016 - 18/12/2016</a:t>
            </a:r>
          </a:p>
        </p:txBody>
      </p:sp>
    </p:spTree>
    <p:extLst>
      <p:ext uri="{BB962C8B-B14F-4D97-AF65-F5344CB8AC3E}">
        <p14:creationId xmlns:p14="http://schemas.microsoft.com/office/powerpoint/2010/main" val="10224652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505558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17/12/2016 - 18/12/2016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52576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- 1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95284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033060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5775621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9406875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3110642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0318046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68320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4261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#بنك_وربة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5917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#نتميز_بالحلول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0861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#قطر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6895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#اليوم_العالمي_للغة_العربية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0756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#الكويت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1034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#ABK_Offers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8090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#Simpler_Banking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0580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#ABK_Sunday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81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#abk_kuwait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4740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#abk_cares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354334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17/12/2016 - 18/12/2016</a:t>
            </a:r>
          </a:p>
        </p:txBody>
      </p:sp>
    </p:spTree>
    <p:extLst>
      <p:ext uri="{BB962C8B-B14F-4D97-AF65-F5344CB8AC3E}">
        <p14:creationId xmlns:p14="http://schemas.microsoft.com/office/powerpoint/2010/main" val="12427754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- 2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88429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014819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0194185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0143785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6913056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5320924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081562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3974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#ABK_Cards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0375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#عروض_التجاري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4947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#KFHGUST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0812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#NBKRewards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5076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#NBKComminuty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6875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#NBKShabab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4625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#NBKServices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95174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17/12/2016 - 18/12/2016</a:t>
            </a:r>
          </a:p>
        </p:txBody>
      </p:sp>
    </p:spTree>
    <p:extLst>
      <p:ext uri="{BB962C8B-B14F-4D97-AF65-F5344CB8AC3E}">
        <p14:creationId xmlns:p14="http://schemas.microsoft.com/office/powerpoint/2010/main" val="21579507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909456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17/12/2016 - 18/12/2016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27531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80739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2054777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737106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10028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57639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469971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60521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13160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75310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6047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Warba Bank - 2016-12-17 15:40:27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‫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 في مسابقة وربة واربح ٥٠ د.ك.‬
‫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⁦‪https://instagram.com/p/BOHldACAaTa/‬⁩‬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7713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Commercial Bank of Kuwait - 2016-12-18 14:01:54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نهنئ الفائزين بسحب النجمة اليومي من 11/12/2016 إلى 15/12/2016 وترقبوا السحب على ٢٥٠,٠٠٠ د.ك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0.9293%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2109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Kuwait Finance House ( KFH ) - 2016-12-18 20:19:55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نختتم معكم 2016 بعروضنا المميزة على تشكيلة واسعة من السيارات، نستقبلكم في الشويخ – الري – الضجيج – الأحمدي
للتواصل: 1800700 - 1803333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1768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NBKGroup - 2016-12-18 15:27:05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#NBKServices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يطلق بنك الكويت الوطني بحضور الإدارة التنفيذية خدمة دفع جديدة بمنتهى السرعة والسهولة مع بطاقات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 &amp; Pay NBK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التي تدعم تقنية جديدة من نوعها للدفع بمجرد تمرير بطاقتك. للمزيد 1801801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magnet.kw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23066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17/12/2016 - 18/12/2016</a:t>
            </a:r>
          </a:p>
        </p:txBody>
      </p:sp>
    </p:spTree>
    <p:extLst>
      <p:ext uri="{BB962C8B-B14F-4D97-AF65-F5344CB8AC3E}">
        <p14:creationId xmlns:p14="http://schemas.microsoft.com/office/powerpoint/2010/main" val="34383886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51582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9489003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659998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335280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87959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33328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86348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94606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891684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9515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Kuwait Finance House ( KFH ) - 2016-12-17 15:20:38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تبي الحين تربح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Apple Watch ⌚️ 
‏
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 في مسابقة بيتك الآن على حسابنا في الانستقرام
‏
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⁦‪https://instagram.com/p/BOHi8Z9hlc1/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1054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Gulf Bank - 2016-12-18 15:50:13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مبروك للرابحين في السحب اليومي من الدانة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Congratulations to the Al Danah daily winners draw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7802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Kuwait Finance House ( KFH ) - 2016-12-18 11:48:22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
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 تشارك أحد كلمة السر الخاصة بحسابك البنكي
- لا تدخل على حسابك البنكي عن طريق رابط مرفق بالبريد الالكتروني عند الدخول، احرص على الدخول عبر العنوان الالكتروني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www.kfhonline.com ،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 عبر تطبيق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KFHOnline
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احرص دائماً عند الإنتهاء على تسجيل خروج من صفحة الحساب البنكي الخاص بك
- احرص على مسح ذاكرة التخزين المؤقت بعد كل استخدام في حال الدخول على حسابك البنكي من جهاز مشترك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7363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NBKGroup - 2016-12-18 11:55:06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الآن، يمكنك الدفع بمنتهى السرعة والسهولة مع بطاقات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 &amp; Pay NBK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التي تدعم تقنية جديدة من نوعها للدفع بمجرد تمرير بطاقتك. للمزيد 1801801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946005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17/12/2016 - 18/12/2016</a:t>
            </a:r>
          </a:p>
        </p:txBody>
      </p:sp>
    </p:spTree>
    <p:extLst>
      <p:ext uri="{BB962C8B-B14F-4D97-AF65-F5344CB8AC3E}">
        <p14:creationId xmlns:p14="http://schemas.microsoft.com/office/powerpoint/2010/main" val="19917932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75342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0605885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81017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24275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42689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584522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745165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03669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034950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7943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NBKGroup - 2016-12-17 12:11:15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Visit NBK branches overseas and enjoy our variety of services. Benefit from the exceptional offers, services and more!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3192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Kuwait Finance House ( KFH ) - 2016-12-17 01:44:25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ورشة عمل مشتركة قدمها محمد الدويلة من "بيتك" لطلبة جامعة الخليج - شكرا لنادي التمويل الاسلامي ولجميع المشاركين من طلبة الكلية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KFHGUST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800353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17/12/2016 - 18/12/2016</a:t>
            </a:r>
          </a:p>
        </p:txBody>
      </p:sp>
    </p:spTree>
    <p:extLst>
      <p:ext uri="{BB962C8B-B14F-4D97-AF65-F5344CB8AC3E}">
        <p14:creationId xmlns:p14="http://schemas.microsoft.com/office/powerpoint/2010/main" val="37388723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440620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17/12/2016 - 18/12/2016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24414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233614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12/01/2017 - 18/01/2017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41076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Posts/Interaction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96077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17/12/2016 - 18/12/2016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91007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266287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17/12/2016 - 18/12/2016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0457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236779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17/12/2016 - 18/12/2016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51925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App Usage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695741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17/12/2016 - 18/12/2016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5260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Share of profile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724643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17/12/2016 - 18/12/2016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01772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App Usage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5562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17/12/2016 - 18/12/2016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64337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087208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17/12/2016 - 18/12/2016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94718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681</Words>
  <Application>Microsoft Office PowerPoint</Application>
  <PresentationFormat>On-screen Show (4:3)</PresentationFormat>
  <Paragraphs>365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Calibri</vt:lpstr>
      <vt:lpstr>Arial</vt:lpstr>
      <vt:lpstr>quintly_template</vt:lpstr>
      <vt:lpstr>FB - Social Media Newsletter </vt:lpstr>
      <vt:lpstr>Overview</vt:lpstr>
      <vt:lpstr>Facebook Post Type Distribution</vt:lpstr>
      <vt:lpstr>Facebook Hashtag Detection - 1 of 2</vt:lpstr>
      <vt:lpstr>Facebook Hashtag Detection - 2 of 2</vt:lpstr>
      <vt:lpstr>Facebook Interaction Rate</vt:lpstr>
      <vt:lpstr>Facebook Own Posts Table - 1 of 3</vt:lpstr>
      <vt:lpstr>Facebook Own Posts Table - 2 of 3</vt:lpstr>
      <vt:lpstr>Facebook Own Posts Table - 3 of 3</vt:lpstr>
      <vt:lpstr>Facebook Interactions Distribution</vt:lpstr>
      <vt:lpstr>Facebook Interaction Rate By Post Type</vt:lpstr>
      <vt:lpstr>Posts/Interaction by hour</vt:lpstr>
      <vt:lpstr>Facebook Interaction Rate By Hour</vt:lpstr>
      <vt:lpstr>Facebook Interaction Rate By Post Type</vt:lpstr>
      <vt:lpstr>Facebook Own Posts App Usage</vt:lpstr>
      <vt:lpstr>Share of profile</vt:lpstr>
      <vt:lpstr>Facebook Own Posts App Usage</vt:lpstr>
      <vt:lpstr>Facebook Interactions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FB - Social Media Newsletter </dc:title>
  <dc:creator>Administrator</dc:creator>
  <cp:lastModifiedBy>Administrator</cp:lastModifiedBy>
  <cp:revision>1</cp:revision>
  <dcterms:created xsi:type="dcterms:W3CDTF">2017-05-10T08:14:08Z</dcterms:created>
  <dcterms:modified xsi:type="dcterms:W3CDTF">2017-05-10T08:14:45Z</dcterms:modified>
</cp:coreProperties>
</file>