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46969310"/>
              </p:ext>
            </p:extLst>
          </p:nvPr>
        </p:nvGraphicFramePr>
        <p:xfrm>
          <a:off x="457200" y="1731963"/>
          <a:ext cx="8229600" cy="19862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85211002"/>
                    </a:ext>
                  </a:extLst>
                </a:gridCol>
                <a:gridCol w="987552">
                  <a:extLst>
                    <a:ext uri="{9D8B030D-6E8A-4147-A177-3AD203B41FA5}">
                      <a16:colId xmlns:a16="http://schemas.microsoft.com/office/drawing/2014/main" val="805241263"/>
                    </a:ext>
                  </a:extLst>
                </a:gridCol>
                <a:gridCol w="987552">
                  <a:extLst>
                    <a:ext uri="{9D8B030D-6E8A-4147-A177-3AD203B41FA5}">
                      <a16:colId xmlns:a16="http://schemas.microsoft.com/office/drawing/2014/main" val="3689587237"/>
                    </a:ext>
                  </a:extLst>
                </a:gridCol>
                <a:gridCol w="987552">
                  <a:extLst>
                    <a:ext uri="{9D8B030D-6E8A-4147-A177-3AD203B41FA5}">
                      <a16:colId xmlns:a16="http://schemas.microsoft.com/office/drawing/2014/main" val="192956471"/>
                    </a:ext>
                  </a:extLst>
                </a:gridCol>
                <a:gridCol w="987552">
                  <a:extLst>
                    <a:ext uri="{9D8B030D-6E8A-4147-A177-3AD203B41FA5}">
                      <a16:colId xmlns:a16="http://schemas.microsoft.com/office/drawing/2014/main" val="1344672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815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22:51:57</a:t>
                      </a:r>
                      <a:r>
                        <a:rPr kumimoji="0" lang="ar-AE" sz="1000" b="0" i="0" u="none" strike="noStrike" kern="1200" cap="none" spc="0" normalizeH="0" baseline="0" noProof="0">
                          <a:ln>
                            <a:noFill/>
                          </a:ln>
                          <a:solidFill>
                            <a:prstClr val="black"/>
                          </a:solidFill>
                          <a:effectLst/>
                          <a:uLnTx/>
                          <a:uFillTx/>
                          <a:latin typeface="+mn-lt"/>
                          <a:ea typeface="+mn-ea"/>
                          <a:cs typeface="+mn-cs"/>
                        </a:rPr>
                        <a:t>
ماكرون: فرنسا ستكون في طليعة الحرب على الإرهاب
قال الرئيس الفرنسي المنتخب إيمانويل ماكرون إن فرنسا ستكون في طليعة الحرب على الإرهاب.
وأضاف ماكرون أن عصرا جديدا بدأ في التاريخ الفرنسي في الوقت الذي أصبح فيه السياسي الوسطي المؤيد للاتحاد الأوروبي والبالغ من العمر 39 عاما أصغر رئيس فرنسي منذ نابليون.
وتابع: «صفحة جديدة من تاريخنا الطويل بدأت الليلة. أريد أن تكون صفحة إعادة اكتشاف الأمل والثقة».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18859139"/>
                  </a:ext>
                </a:extLst>
              </a:tr>
            </a:tbl>
          </a:graphicData>
        </a:graphic>
      </p:graphicFrame>
      <p:sp>
        <p:nvSpPr>
          <p:cNvPr id="4" name="Text Placeholder 3"/>
          <p:cNvSpPr>
            <a:spLocks noGrp="1"/>
          </p:cNvSpPr>
          <p:nvPr>
            <p:ph type="body" sz="quarter" idx="14"/>
          </p:nvPr>
        </p:nvSpPr>
        <p:spPr/>
        <p:txBody>
          <a:bodyPr/>
          <a:lstStyle/>
          <a:p>
            <a:r>
              <a:rPr lang="en-US"/>
              <a:t>01/05/2017 - 07/05/2017</a:t>
            </a:r>
          </a:p>
        </p:txBody>
      </p:sp>
    </p:spTree>
    <p:extLst>
      <p:ext uri="{BB962C8B-B14F-4D97-AF65-F5344CB8AC3E}">
        <p14:creationId xmlns:p14="http://schemas.microsoft.com/office/powerpoint/2010/main" val="1596206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53978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45793359"/>
                    </a:ext>
                  </a:extLst>
                </a:gridCol>
                <a:gridCol w="987552">
                  <a:extLst>
                    <a:ext uri="{9D8B030D-6E8A-4147-A177-3AD203B41FA5}">
                      <a16:colId xmlns:a16="http://schemas.microsoft.com/office/drawing/2014/main" val="864505189"/>
                    </a:ext>
                  </a:extLst>
                </a:gridCol>
                <a:gridCol w="987552">
                  <a:extLst>
                    <a:ext uri="{9D8B030D-6E8A-4147-A177-3AD203B41FA5}">
                      <a16:colId xmlns:a16="http://schemas.microsoft.com/office/drawing/2014/main" val="1449007770"/>
                    </a:ext>
                  </a:extLst>
                </a:gridCol>
                <a:gridCol w="987552">
                  <a:extLst>
                    <a:ext uri="{9D8B030D-6E8A-4147-A177-3AD203B41FA5}">
                      <a16:colId xmlns:a16="http://schemas.microsoft.com/office/drawing/2014/main" val="3844389459"/>
                    </a:ext>
                  </a:extLst>
                </a:gridCol>
                <a:gridCol w="987552">
                  <a:extLst>
                    <a:ext uri="{9D8B030D-6E8A-4147-A177-3AD203B41FA5}">
                      <a16:colId xmlns:a16="http://schemas.microsoft.com/office/drawing/2014/main" val="2153441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9397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22:44:41</a:t>
                      </a:r>
                      <a:r>
                        <a:rPr kumimoji="0" lang="ar-AE" sz="1000" b="0" i="0" u="none" strike="noStrike" kern="1200" cap="none" spc="0" normalizeH="0" baseline="0" noProof="0">
                          <a:ln>
                            <a:noFill/>
                          </a:ln>
                          <a:solidFill>
                            <a:prstClr val="black"/>
                          </a:solidFill>
                          <a:effectLst/>
                          <a:uLnTx/>
                          <a:uFillTx/>
                          <a:latin typeface="+mn-lt"/>
                          <a:ea typeface="+mn-ea"/>
                          <a:cs typeface="+mn-cs"/>
                        </a:rPr>
                        <a:t>
الخطوط القطرية 
توقع اتفاقية مع الفيفا لرعاية كأس العالم
أعلنت الخطوط الجوية القطرية اليوم الأحد ارتباطها بعقد رعاية مع الاتحاد الدولي لكرة القدم (الفيفا) حتى نهائيات كأس العالم التي تستضيفها قطر عام 2022.
ولم تعلن الشركة المملوكة لدولة قطر قيمة الصفقة التي قالت إنها ستشمل كأس العالم للقارات 2017 وكأس العالم 2018 في روسيا وكأس العالم للأندية وكأس العالم للسيدات وكأس العالم 2022 في قطر.
وتنضم الخطوط القطرية إلى كوكاكولا وجازبروم ومجموعة واندا الصينية وأديداس وفيزا وهيونداي الرعاة الرسميين للفيفا وهي أعلى درجة ضمن ثلاث درجات في رعاية الفيفا.
وقال أكبر الباكر الرئيس التنفيذي للخطوط القطرية في بيان الفيفا «تدرك الخطوط الجوية القطرية قدرة الرياضة على الجمع بين الأفراد في روح المنافسة الرياضية». وأضاف: «وبكون الفيفا الهيئة التنفيذية المسؤولة عن أكثر المسابقات الرياضية شعبية في العالم وهي كأس العالم فهي تدرك شعبية كرة القدم وبالتالي هي الشريك الطبيعي للخطوط الجوية القطرية». وتابع: «نتطلع إلى الاحتفال بالانتصارات مع المشجعين المستلهمين من فن اللاعبين كما نتطلع إلى الحماس خلال كل مباراة من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7767436"/>
                  </a:ext>
                </a:extLst>
              </a:tr>
            </a:tbl>
          </a:graphicData>
        </a:graphic>
      </p:graphicFrame>
      <p:sp>
        <p:nvSpPr>
          <p:cNvPr id="4" name="Text Placeholder 3"/>
          <p:cNvSpPr>
            <a:spLocks noGrp="1"/>
          </p:cNvSpPr>
          <p:nvPr>
            <p:ph type="body" sz="quarter" idx="14"/>
          </p:nvPr>
        </p:nvSpPr>
        <p:spPr/>
        <p:txBody>
          <a:bodyPr/>
          <a:lstStyle/>
          <a:p>
            <a:r>
              <a:rPr lang="en-US"/>
              <a:t>01/05/2017 - 07/05/2017</a:t>
            </a:r>
          </a:p>
        </p:txBody>
      </p:sp>
    </p:spTree>
    <p:extLst>
      <p:ext uri="{BB962C8B-B14F-4D97-AF65-F5344CB8AC3E}">
        <p14:creationId xmlns:p14="http://schemas.microsoft.com/office/powerpoint/2010/main" val="32458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- 3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17937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30040134"/>
                    </a:ext>
                  </a:extLst>
                </a:gridCol>
                <a:gridCol w="987552">
                  <a:extLst>
                    <a:ext uri="{9D8B030D-6E8A-4147-A177-3AD203B41FA5}">
                      <a16:colId xmlns:a16="http://schemas.microsoft.com/office/drawing/2014/main" val="1693117219"/>
                    </a:ext>
                  </a:extLst>
                </a:gridCol>
                <a:gridCol w="987552">
                  <a:extLst>
                    <a:ext uri="{9D8B030D-6E8A-4147-A177-3AD203B41FA5}">
                      <a16:colId xmlns:a16="http://schemas.microsoft.com/office/drawing/2014/main" val="2695220810"/>
                    </a:ext>
                  </a:extLst>
                </a:gridCol>
                <a:gridCol w="987552">
                  <a:extLst>
                    <a:ext uri="{9D8B030D-6E8A-4147-A177-3AD203B41FA5}">
                      <a16:colId xmlns:a16="http://schemas.microsoft.com/office/drawing/2014/main" val="3948541797"/>
                    </a:ext>
                  </a:extLst>
                </a:gridCol>
                <a:gridCol w="987552">
                  <a:extLst>
                    <a:ext uri="{9D8B030D-6E8A-4147-A177-3AD203B41FA5}">
                      <a16:colId xmlns:a16="http://schemas.microsoft.com/office/drawing/2014/main" val="3272968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9970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21:31:29</a:t>
                      </a:r>
                      <a:r>
                        <a:rPr kumimoji="0" lang="ar-AE" sz="1000" b="0" i="0" u="none" strike="noStrike" kern="1200" cap="none" spc="0" normalizeH="0" baseline="0" noProof="0">
                          <a:ln>
                            <a:noFill/>
                          </a:ln>
                          <a:solidFill>
                            <a:prstClr val="black"/>
                          </a:solidFill>
                          <a:effectLst/>
                          <a:uLnTx/>
                          <a:uFillTx/>
                          <a:latin typeface="+mn-lt"/>
                          <a:ea typeface="+mn-ea"/>
                          <a:cs typeface="+mn-cs"/>
                        </a:rPr>
                        <a:t>
«الأرصاد»: رياح 
نشطة وأمطار متفرقة وغبار.. الليلة
قالت إدارة الأرصاد الجوية التابعة للإدارة العامة للطيران المدني، إن طقس الليلة غائم جزئيا والرياح جنوبية شرقية الى جنوبية معتدلة إلى نشطة بسرعة 20 - 40 كم/ساعة، مع فرصة لأمطار متفرقة وغبار على بعض المناطق.
وتوقعت أن تكون درجة الحرارة العظمى 36 والصغرى 28.
وحول حالة البحر قالت إنه سيكون معتدلا إلى عالي الموج بارتفاع 3 - 6 أقدام.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2039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21:19:47</a:t>
                      </a:r>
                      <a:r>
                        <a:rPr kumimoji="0" lang="ar-AE" sz="1000" b="0" i="0" u="none" strike="noStrike" kern="1200" cap="none" spc="0" normalizeH="0" baseline="0" noProof="0">
                          <a:ln>
                            <a:noFill/>
                          </a:ln>
                          <a:solidFill>
                            <a:prstClr val="black"/>
                          </a:solidFill>
                          <a:effectLst/>
                          <a:uLnTx/>
                          <a:uFillTx/>
                          <a:latin typeface="+mn-lt"/>
                          <a:ea typeface="+mn-ea"/>
                          <a:cs typeface="+mn-cs"/>
                        </a:rPr>
                        <a:t>
العقيد محمد الجسار: مراكز التدريب ستكون جاهزة في الوقت المحدد.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018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20:55:11</a:t>
                      </a:r>
                      <a:r>
                        <a:rPr kumimoji="0" lang="ar-AE" sz="1000" b="0" i="0" u="none" strike="noStrike" kern="1200" cap="none" spc="0" normalizeH="0" baseline="0" noProof="0">
                          <a:ln>
                            <a:noFill/>
                          </a:ln>
                          <a:solidFill>
                            <a:prstClr val="black"/>
                          </a:solidFill>
                          <a:effectLst/>
                          <a:uLnTx/>
                          <a:uFillTx/>
                          <a:latin typeface="+mn-lt"/>
                          <a:ea typeface="+mn-ea"/>
                          <a:cs typeface="+mn-cs"/>
                        </a:rPr>
                        <a:t>
تخصيص مرتقب في خيطان.. وحملة متى نسكن تزف البشرى عبر الراي.. بنشرة التاسعة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64478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20:36:12</a:t>
                      </a:r>
                      <a:r>
                        <a:rPr kumimoji="0" lang="ar-AE" sz="1000" b="0" i="0" u="none" strike="noStrike" kern="1200" cap="none" spc="0" normalizeH="0" baseline="0" noProof="0">
                          <a:ln>
                            <a:noFill/>
                          </a:ln>
                          <a:solidFill>
                            <a:prstClr val="black"/>
                          </a:solidFill>
                          <a:effectLst/>
                          <a:uLnTx/>
                          <a:uFillTx/>
                          <a:latin typeface="+mn-lt"/>
                          <a:ea typeface="+mn-ea"/>
                          <a:cs typeface="+mn-cs"/>
                        </a:rPr>
                        <a:t>
‏تشاهدون الليلة الساعة 9:30 على 
تلفزيون الراي حلقة جديدة من برنامج كلينك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8112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20:30:47</a:t>
                      </a:r>
                      <a:r>
                        <a:rPr kumimoji="0" lang="ar-AE" sz="1000" b="0" i="0" u="none" strike="noStrike" kern="1200" cap="none" spc="0" normalizeH="0" baseline="0" noProof="0">
                          <a:ln>
                            <a:noFill/>
                          </a:ln>
                          <a:solidFill>
                            <a:prstClr val="black"/>
                          </a:solidFill>
                          <a:effectLst/>
                          <a:uLnTx/>
                          <a:uFillTx/>
                          <a:latin typeface="+mn-lt"/>
                          <a:ea typeface="+mn-ea"/>
                          <a:cs typeface="+mn-cs"/>
                        </a:rPr>
                        <a:t>
‏النائب د.وليد الطبطبائي ضيف حلقة الليلة 
من برنامج لقاء الراي الساعة 10:30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1078527"/>
                  </a:ext>
                </a:extLst>
              </a:tr>
            </a:tbl>
          </a:graphicData>
        </a:graphic>
      </p:graphicFrame>
      <p:sp>
        <p:nvSpPr>
          <p:cNvPr id="4" name="Text Placeholder 3"/>
          <p:cNvSpPr>
            <a:spLocks noGrp="1"/>
          </p:cNvSpPr>
          <p:nvPr>
            <p:ph type="body" sz="quarter" idx="14"/>
          </p:nvPr>
        </p:nvSpPr>
        <p:spPr/>
        <p:txBody>
          <a:bodyPr/>
          <a:lstStyle/>
          <a:p>
            <a:r>
              <a:rPr lang="en-US"/>
              <a:t>01/05/2017 - 07/05/2017</a:t>
            </a:r>
          </a:p>
        </p:txBody>
      </p:sp>
    </p:spTree>
    <p:extLst>
      <p:ext uri="{BB962C8B-B14F-4D97-AF65-F5344CB8AC3E}">
        <p14:creationId xmlns:p14="http://schemas.microsoft.com/office/powerpoint/2010/main" val="1830582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- 4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54891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3502884"/>
                    </a:ext>
                  </a:extLst>
                </a:gridCol>
                <a:gridCol w="987552">
                  <a:extLst>
                    <a:ext uri="{9D8B030D-6E8A-4147-A177-3AD203B41FA5}">
                      <a16:colId xmlns:a16="http://schemas.microsoft.com/office/drawing/2014/main" val="825230484"/>
                    </a:ext>
                  </a:extLst>
                </a:gridCol>
                <a:gridCol w="987552">
                  <a:extLst>
                    <a:ext uri="{9D8B030D-6E8A-4147-A177-3AD203B41FA5}">
                      <a16:colId xmlns:a16="http://schemas.microsoft.com/office/drawing/2014/main" val="3324228999"/>
                    </a:ext>
                  </a:extLst>
                </a:gridCol>
                <a:gridCol w="987552">
                  <a:extLst>
                    <a:ext uri="{9D8B030D-6E8A-4147-A177-3AD203B41FA5}">
                      <a16:colId xmlns:a16="http://schemas.microsoft.com/office/drawing/2014/main" val="2836232818"/>
                    </a:ext>
                  </a:extLst>
                </a:gridCol>
                <a:gridCol w="987552">
                  <a:extLst>
                    <a:ext uri="{9D8B030D-6E8A-4147-A177-3AD203B41FA5}">
                      <a16:colId xmlns:a16="http://schemas.microsoft.com/office/drawing/2014/main" val="3508396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468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19:56:30</a:t>
                      </a:r>
                      <a:r>
                        <a:rPr kumimoji="0" lang="ar-AE" sz="1000" b="0" i="0" u="none" strike="noStrike" kern="1200" cap="none" spc="0" normalizeH="0" baseline="0" noProof="0">
                          <a:ln>
                            <a:noFill/>
                          </a:ln>
                          <a:solidFill>
                            <a:prstClr val="black"/>
                          </a:solidFill>
                          <a:effectLst/>
                          <a:uLnTx/>
                          <a:uFillTx/>
                          <a:latin typeface="+mn-lt"/>
                          <a:ea typeface="+mn-ea"/>
                          <a:cs typeface="+mn-cs"/>
                        </a:rPr>
                        <a:t>
الأسطورة مارادونا مدرباً للفجيرة الإماراتي 
أعلن مجلس إدارة نادي الفجيرة الإماراتي رسمياً عن التعاقد مع أسطورة كرة القدم الأرجنتينية، دييغو مارادونا، ليتولى مهمة قيادة الفريق الاول لكرة القدم بالنادي خلال الموسم المقبل.
ولم يعلن النادي حتى الان عن تفاصيل التعاقد بخصوص مدة العقد او الجوانب المالية.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810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19:43:17</a:t>
                      </a:r>
                      <a:r>
                        <a:rPr kumimoji="0" lang="ar-AE" sz="1000" b="0" i="0" u="none" strike="noStrike" kern="1200" cap="none" spc="0" normalizeH="0" baseline="0" noProof="0">
                          <a:ln>
                            <a:noFill/>
                          </a:ln>
                          <a:solidFill>
                            <a:prstClr val="black"/>
                          </a:solidFill>
                          <a:effectLst/>
                          <a:uLnTx/>
                          <a:uFillTx/>
                          <a:latin typeface="+mn-lt"/>
                          <a:ea typeface="+mn-ea"/>
                          <a:cs typeface="+mn-cs"/>
                        </a:rPr>
                        <a:t>
‏تشاهدون الليلة الساعة 9:30 على 
تلفزيون الراي حلقة جديدة من برنامج كلينك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59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19:29:21</a:t>
                      </a:r>
                      <a:r>
                        <a:rPr kumimoji="0" lang="ar-AE" sz="1000" b="0" i="0" u="none" strike="noStrike" kern="1200" cap="none" spc="0" normalizeH="0" baseline="0" noProof="0">
                          <a:ln>
                            <a:noFill/>
                          </a:ln>
                          <a:solidFill>
                            <a:prstClr val="black"/>
                          </a:solidFill>
                          <a:effectLst/>
                          <a:uLnTx/>
                          <a:uFillTx/>
                          <a:latin typeface="+mn-lt"/>
                          <a:ea typeface="+mn-ea"/>
                          <a:cs typeface="+mn-cs"/>
                        </a:rPr>
                        <a:t>
وفيات اليوم الأحد
نوره هنيدي عجيل العنزي، أرملة: عناد خلف العنزي، 75 عاما، (شيعت)، النساء: العمرية، ق3، ش8، م39، تلفون: 69018726، الرجال: العمرية، ق3، ش105، م39، تلفون: 99823165
عبدالمحسن محمد حمد المشاري، 50 عاما، (شيع)، الرجال: ديوان المشاري، الشامية، ق9، ش91، م2، تلفون: 99244490، النساء: ضاحية مبارك عبدالله الجابر (غرب مشرف)، ق3، ش302، م23
عبدالله ناصر إبراهيم الحوطي، 25 عاما، (شيع)، الرجال: العديلية، ق1، ش الجهاد، م4، تلفون: 661388887، النساء: السلام، ق1، ش102، م24، تلفون: 99616628
مسهوجة سعد الرشيدي، أرملة: عياد عوض الرشيدي، 80 عاما، (شيعت)، الرجال: العدان، ق2، ش76، م21، تلفون: 55166739، النساء: هدية، ق5، ش30، م4، تلفون: 99888490 «إنا لله وإنا إليه راجعون»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8223499"/>
                  </a:ext>
                </a:extLst>
              </a:tr>
            </a:tbl>
          </a:graphicData>
        </a:graphic>
      </p:graphicFrame>
      <p:sp>
        <p:nvSpPr>
          <p:cNvPr id="4" name="Text Placeholder 3"/>
          <p:cNvSpPr>
            <a:spLocks noGrp="1"/>
          </p:cNvSpPr>
          <p:nvPr>
            <p:ph type="body" sz="quarter" idx="14"/>
          </p:nvPr>
        </p:nvSpPr>
        <p:spPr/>
        <p:txBody>
          <a:bodyPr/>
          <a:lstStyle/>
          <a:p>
            <a:r>
              <a:rPr lang="en-US"/>
              <a:t>01/05/2017 - 07/05/2017</a:t>
            </a:r>
          </a:p>
        </p:txBody>
      </p:sp>
    </p:spTree>
    <p:extLst>
      <p:ext uri="{BB962C8B-B14F-4D97-AF65-F5344CB8AC3E}">
        <p14:creationId xmlns:p14="http://schemas.microsoft.com/office/powerpoint/2010/main" val="2517572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- 5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66134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08384663"/>
                    </a:ext>
                  </a:extLst>
                </a:gridCol>
                <a:gridCol w="987552">
                  <a:extLst>
                    <a:ext uri="{9D8B030D-6E8A-4147-A177-3AD203B41FA5}">
                      <a16:colId xmlns:a16="http://schemas.microsoft.com/office/drawing/2014/main" val="3076971459"/>
                    </a:ext>
                  </a:extLst>
                </a:gridCol>
                <a:gridCol w="987552">
                  <a:extLst>
                    <a:ext uri="{9D8B030D-6E8A-4147-A177-3AD203B41FA5}">
                      <a16:colId xmlns:a16="http://schemas.microsoft.com/office/drawing/2014/main" val="2150975379"/>
                    </a:ext>
                  </a:extLst>
                </a:gridCol>
                <a:gridCol w="987552">
                  <a:extLst>
                    <a:ext uri="{9D8B030D-6E8A-4147-A177-3AD203B41FA5}">
                      <a16:colId xmlns:a16="http://schemas.microsoft.com/office/drawing/2014/main" val="1660036338"/>
                    </a:ext>
                  </a:extLst>
                </a:gridCol>
                <a:gridCol w="987552">
                  <a:extLst>
                    <a:ext uri="{9D8B030D-6E8A-4147-A177-3AD203B41FA5}">
                      <a16:colId xmlns:a16="http://schemas.microsoft.com/office/drawing/2014/main" val="726471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0467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19:26:34</a:t>
                      </a:r>
                      <a:r>
                        <a:rPr kumimoji="0" lang="ar-AE" sz="1000" b="0" i="0" u="none" strike="noStrike" kern="1200" cap="none" spc="0" normalizeH="0" baseline="0" noProof="0">
                          <a:ln>
                            <a:noFill/>
                          </a:ln>
                          <a:solidFill>
                            <a:prstClr val="black"/>
                          </a:solidFill>
                          <a:effectLst/>
                          <a:uLnTx/>
                          <a:uFillTx/>
                          <a:latin typeface="+mn-lt"/>
                          <a:ea typeface="+mn-ea"/>
                          <a:cs typeface="+mn-cs"/>
                        </a:rPr>
                        <a:t>
‏مواقيت الصلاة ليوم غد الاثنين: 
الفجر: 03:34 الشروق: 05:02 
الظهر: 11:45 العصر: 03:20 
المغرب: 06:28 العشاء: 07:53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899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19:26:07</a:t>
                      </a:r>
                      <a:r>
                        <a:rPr kumimoji="0" lang="ar-AE" sz="1000" b="0" i="0" u="none" strike="noStrike" kern="1200" cap="none" spc="0" normalizeH="0" baseline="0" noProof="0">
                          <a:ln>
                            <a:noFill/>
                          </a:ln>
                          <a:solidFill>
                            <a:prstClr val="black"/>
                          </a:solidFill>
                          <a:effectLst/>
                          <a:uLnTx/>
                          <a:uFillTx/>
                          <a:latin typeface="+mn-lt"/>
                          <a:ea typeface="+mn-ea"/>
                          <a:cs typeface="+mn-cs"/>
                        </a:rPr>
                        <a:t>
9411 حبة «ترامادول» في شحنة زيت وحلاوة طحينية قادمة من مصر
بتوجيهات من مدير عام الإدارة العامك للجمارك عدنان القضيبي بالتدقيق على الواردات القادمة من بعض الدول إلى الكويت، أحبط رجال مراقبة شبرة الخضار، بإشراف المراقب عبدالرضا فلاح ورئيس النوبة «ب»، بالتعاون مع رجال قطاع البحث والتحري الجمركي، إدخال 9411 حبة ترامادول مخدرة، وذلك عبر شحنة قادمة من مصر. 
وكشف مصدر جمركي أن الضبطية جرى كشفها عقب تنبيه جهاز الكشف إلى وجود مواد داخل الشاحنة، ما حدا بالجمركيين إلى التدقيق على الشاحنة وتفتيشها.
وأوضح أنه تم اكتشاف الحبوب المخدرة داخل شحنة زيت زيتون وحلاوة طحينية.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2140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16:47:56</a:t>
                      </a:r>
                      <a:r>
                        <a:rPr kumimoji="0" lang="ar-AE" sz="1000" b="0" i="0" u="none" strike="noStrike" kern="1200" cap="none" spc="0" normalizeH="0" baseline="0" noProof="0">
                          <a:ln>
                            <a:noFill/>
                          </a:ln>
                          <a:solidFill>
                            <a:prstClr val="black"/>
                          </a:solidFill>
                          <a:effectLst/>
                          <a:uLnTx/>
                          <a:uFillTx/>
                          <a:latin typeface="+mn-lt"/>
                          <a:ea typeface="+mn-ea"/>
                          <a:cs typeface="+mn-cs"/>
                        </a:rPr>
                        <a:t>
اللواء الركن إبراهيم العميري: القانون 
الزمنا بمواليد ١٠ / ٥ / ٩٩ وما فوق.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91422011"/>
                  </a:ext>
                </a:extLst>
              </a:tr>
            </a:tbl>
          </a:graphicData>
        </a:graphic>
      </p:graphicFrame>
      <p:sp>
        <p:nvSpPr>
          <p:cNvPr id="4" name="Text Placeholder 3"/>
          <p:cNvSpPr>
            <a:spLocks noGrp="1"/>
          </p:cNvSpPr>
          <p:nvPr>
            <p:ph type="body" sz="quarter" idx="14"/>
          </p:nvPr>
        </p:nvSpPr>
        <p:spPr/>
        <p:txBody>
          <a:bodyPr/>
          <a:lstStyle/>
          <a:p>
            <a:r>
              <a:rPr lang="en-US"/>
              <a:t>01/05/2017 - 07/05/2017</a:t>
            </a:r>
          </a:p>
        </p:txBody>
      </p:sp>
    </p:spTree>
    <p:extLst>
      <p:ext uri="{BB962C8B-B14F-4D97-AF65-F5344CB8AC3E}">
        <p14:creationId xmlns:p14="http://schemas.microsoft.com/office/powerpoint/2010/main" val="1051649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- 6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11296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80443793"/>
                    </a:ext>
                  </a:extLst>
                </a:gridCol>
                <a:gridCol w="987552">
                  <a:extLst>
                    <a:ext uri="{9D8B030D-6E8A-4147-A177-3AD203B41FA5}">
                      <a16:colId xmlns:a16="http://schemas.microsoft.com/office/drawing/2014/main" val="4292227999"/>
                    </a:ext>
                  </a:extLst>
                </a:gridCol>
                <a:gridCol w="987552">
                  <a:extLst>
                    <a:ext uri="{9D8B030D-6E8A-4147-A177-3AD203B41FA5}">
                      <a16:colId xmlns:a16="http://schemas.microsoft.com/office/drawing/2014/main" val="247831628"/>
                    </a:ext>
                  </a:extLst>
                </a:gridCol>
                <a:gridCol w="987552">
                  <a:extLst>
                    <a:ext uri="{9D8B030D-6E8A-4147-A177-3AD203B41FA5}">
                      <a16:colId xmlns:a16="http://schemas.microsoft.com/office/drawing/2014/main" val="1209247677"/>
                    </a:ext>
                  </a:extLst>
                </a:gridCol>
                <a:gridCol w="987552">
                  <a:extLst>
                    <a:ext uri="{9D8B030D-6E8A-4147-A177-3AD203B41FA5}">
                      <a16:colId xmlns:a16="http://schemas.microsoft.com/office/drawing/2014/main" val="2210390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942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15:43:43</a:t>
                      </a:r>
                      <a:r>
                        <a:rPr kumimoji="0" lang="ar-AE" sz="1000" b="0" i="0" u="none" strike="noStrike" kern="1200" cap="none" spc="0" normalizeH="0" baseline="0" noProof="0">
                          <a:ln>
                            <a:noFill/>
                          </a:ln>
                          <a:solidFill>
                            <a:prstClr val="black"/>
                          </a:solidFill>
                          <a:effectLst/>
                          <a:uLnTx/>
                          <a:uFillTx/>
                          <a:latin typeface="+mn-lt"/>
                          <a:ea typeface="+mn-ea"/>
                          <a:cs typeface="+mn-cs"/>
                        </a:rPr>
                        <a:t>
«الرياضة»: لن نشارك 
بدورة «التضامن الإسلامي» إلا تحت علم الكويت
... فليطح: لا دعم مادي لأي مشاركات شخصية كويتية من الأفراد
أكدت الهيئة العامة للرياضة اليوم عدم مشاركة الكويت في الدورة الرابعة لألعاب التضامن الإسلامي المزمع إقامتها بمدينة باكو عاصمة أذربيجان من 12 إلى 22 مايو الحالي، إلا تحت علم دولة الكويت.
وشدد نائب المدير العام لشؤون الرياضة في الهيئة الدكتور حمود فليطح في تصريح نقله بيان للهيئة لدى استقباله سفير جمهورية أذربيجان لدى البلاد إيلخان قهرمان، على عدم تقديم أي دعم مادي لأي مشاركات شخصية كويتية من الأفراد بهدف «الحفاظ على هيبة وسيادة الدولة».
وأعرب فليطح عن تقديره لجمهورية أذربيجان وسعادته بهذا اللقاء، مؤكداً عمق العلاقات بين البلدين واحترامه في الوقت ذاته لقرار اللجنة التنظيمية للبطولة.
من جهته، أكد السفير قهرمان وفق بيان الهيئة أن بلاده تعتز دائما بالعلاقات الوطيدة مع دولة الكويت وتسعى إلى مواصلة التعاون في شتى المجالات، لا سيما الجانب الرياضي.
وأشار إلى «صعوبة مشاركة أي وفد كويتي تحت علم دولة الكويت في ظل الإيقاف الرياضي للرياضة الكويتية من قبل اللجنة الأولمبية الدو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04061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15:34:28</a:t>
                      </a:r>
                      <a:r>
                        <a:rPr kumimoji="0" lang="ar-AE" sz="1000" b="0" i="0" u="none" strike="noStrike" kern="1200" cap="none" spc="0" normalizeH="0" baseline="0" noProof="0">
                          <a:ln>
                            <a:noFill/>
                          </a:ln>
                          <a:solidFill>
                            <a:prstClr val="black"/>
                          </a:solidFill>
                          <a:effectLst/>
                          <a:uLnTx/>
                          <a:uFillTx/>
                          <a:latin typeface="+mn-lt"/>
                          <a:ea typeface="+mn-ea"/>
                          <a:cs typeface="+mn-cs"/>
                        </a:rPr>
                        <a:t>
الخنفور: افتتاح شركة العمالة المنزلية أول سبتمبر.. والأسعار ستنخفض لأكثر من النصف
أشار رئيس اللجنة الصحية البرلمانية النائب سعد الخنفور الى أننا "ناقشنا إنشاء الشركة الكويتية للعمالة المنزلية وسيتم اقتتاحها في الأول من سبتمبر المقبل"، لافتاً الى أنه "ستصل تخفيضات الشركة لأكثر من النصف مقارنة بالأسعار الحالية". وقال الخنفور في تصريح اليوم إن الشركة "ستوفر خدمات أخري كإنهاء معاملات الهجرة، بحيث تكون الخادمة جاهزة بشكل كامل وطبياً أيضاً".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740503"/>
                  </a:ext>
                </a:extLst>
              </a:tr>
            </a:tbl>
          </a:graphicData>
        </a:graphic>
      </p:graphicFrame>
      <p:sp>
        <p:nvSpPr>
          <p:cNvPr id="4" name="Text Placeholder 3"/>
          <p:cNvSpPr>
            <a:spLocks noGrp="1"/>
          </p:cNvSpPr>
          <p:nvPr>
            <p:ph type="body" sz="quarter" idx="14"/>
          </p:nvPr>
        </p:nvSpPr>
        <p:spPr/>
        <p:txBody>
          <a:bodyPr/>
          <a:lstStyle/>
          <a:p>
            <a:r>
              <a:rPr lang="en-US"/>
              <a:t>01/05/2017 - 07/05/2017</a:t>
            </a:r>
          </a:p>
        </p:txBody>
      </p:sp>
    </p:spTree>
    <p:extLst>
      <p:ext uri="{BB962C8B-B14F-4D97-AF65-F5344CB8AC3E}">
        <p14:creationId xmlns:p14="http://schemas.microsoft.com/office/powerpoint/2010/main" val="4028198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- 7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89992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16798926"/>
                    </a:ext>
                  </a:extLst>
                </a:gridCol>
                <a:gridCol w="987552">
                  <a:extLst>
                    <a:ext uri="{9D8B030D-6E8A-4147-A177-3AD203B41FA5}">
                      <a16:colId xmlns:a16="http://schemas.microsoft.com/office/drawing/2014/main" val="2386769150"/>
                    </a:ext>
                  </a:extLst>
                </a:gridCol>
                <a:gridCol w="987552">
                  <a:extLst>
                    <a:ext uri="{9D8B030D-6E8A-4147-A177-3AD203B41FA5}">
                      <a16:colId xmlns:a16="http://schemas.microsoft.com/office/drawing/2014/main" val="1121420612"/>
                    </a:ext>
                  </a:extLst>
                </a:gridCol>
                <a:gridCol w="987552">
                  <a:extLst>
                    <a:ext uri="{9D8B030D-6E8A-4147-A177-3AD203B41FA5}">
                      <a16:colId xmlns:a16="http://schemas.microsoft.com/office/drawing/2014/main" val="2940449813"/>
                    </a:ext>
                  </a:extLst>
                </a:gridCol>
                <a:gridCol w="987552">
                  <a:extLst>
                    <a:ext uri="{9D8B030D-6E8A-4147-A177-3AD203B41FA5}">
                      <a16:colId xmlns:a16="http://schemas.microsoft.com/office/drawing/2014/main" val="3305363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937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15:05:54</a:t>
                      </a:r>
                      <a:r>
                        <a:rPr kumimoji="0" lang="ar-AE" sz="1000" b="0" i="0" u="none" strike="noStrike" kern="1200" cap="none" spc="0" normalizeH="0" baseline="0" noProof="0">
                          <a:ln>
                            <a:noFill/>
                          </a:ln>
                          <a:solidFill>
                            <a:prstClr val="black"/>
                          </a:solidFill>
                          <a:effectLst/>
                          <a:uLnTx/>
                          <a:uFillTx/>
                          <a:latin typeface="+mn-lt"/>
                          <a:ea typeface="+mn-ea"/>
                          <a:cs typeface="+mn-cs"/>
                        </a:rPr>
                        <a:t>
حلقة جديدة من برنامج رايكم شباب اليوم في الخامسة مساءً على شاشة الراي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0368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15:02:04</a:t>
                      </a:r>
                      <a:r>
                        <a:rPr kumimoji="0" lang="ar-AE" sz="1000" b="0" i="0" u="none" strike="noStrike" kern="1200" cap="none" spc="0" normalizeH="0" baseline="0" noProof="0">
                          <a:ln>
                            <a:noFill/>
                          </a:ln>
                          <a:solidFill>
                            <a:prstClr val="black"/>
                          </a:solidFill>
                          <a:effectLst/>
                          <a:uLnTx/>
                          <a:uFillTx/>
                          <a:latin typeface="+mn-lt"/>
                          <a:ea typeface="+mn-ea"/>
                          <a:cs typeface="+mn-cs"/>
                        </a:rPr>
                        <a:t>
الصانع: مخاطر قد 
تصيب قاطني كيفان والشويخ والخالدية جراء التلوث الناتج عن محطة تحلية المياه .... سأل «الكهرباء والماء» عن إجراءاتها حيال هذه المسألة
سأل عضو المجلس البلدي ورئيس اللجنة الفنية فهد الصانع عن إجراءات وزارة الكهرباء والماء حول التحذيرات التي أطلقتها إحدى الجهات البيئية في البلاد من رصد زيادات ملحوظة بمعدلات التلوث ناتجة عن محطة تحلية المياه التابعة لوزارة الكهرباء والماء، منبهاً الى أنه «بحسب ما أثير مؤخراً حول ذات الموضوع وتأكيدات أحد المهندسين المسؤولين حول مخاطر تصيب قاطني مناطق كيفان والشويخ السكنية والخالدية بسبب زيادة معدلات التلوث، فإنها قد تصيبهم بأمراض بسبب تلوثها بملوثات عديدة». وبين الصانع في تصريح صحفي أن «تكليف لجان للبحث في هذا الموضوع وتحديد مدة عمل للجنة ورفع تقرير مفصل للوزير المختص لا تكفي لحل المشكلة، بل وضع حلول مناسبة خاصة أن هذا الموضوع يتضرر منه المواطن والمقيم ما لم تعالج بشكل صحيح ونهائي». وتمنى «أن توضح الوزارة المختصة الأسباب والحلول كي يأخذ المواطن والمقيم حذره من هذه الملوثات، وعدم التبرير بمبررات واهية تضلل الشارع العام وتضر بصحة الناس وسلامت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1881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15:00:46</a:t>
                      </a:r>
                      <a:r>
                        <a:rPr kumimoji="0" lang="ar-AE" sz="1000" b="0" i="0" u="none" strike="noStrike" kern="1200" cap="none" spc="0" normalizeH="0" baseline="0" noProof="0">
                          <a:ln>
                            <a:noFill/>
                          </a:ln>
                          <a:solidFill>
                            <a:prstClr val="black"/>
                          </a:solidFill>
                          <a:effectLst/>
                          <a:uLnTx/>
                          <a:uFillTx/>
                          <a:latin typeface="+mn-lt"/>
                          <a:ea typeface="+mn-ea"/>
                          <a:cs typeface="+mn-cs"/>
                        </a:rPr>
                        <a:t>
د. ذكرى الرشيدي: التاريخ يشهد للمرأة العربية بقدراتها وتفوقها.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30651157"/>
                  </a:ext>
                </a:extLst>
              </a:tr>
            </a:tbl>
          </a:graphicData>
        </a:graphic>
      </p:graphicFrame>
      <p:sp>
        <p:nvSpPr>
          <p:cNvPr id="4" name="Text Placeholder 3"/>
          <p:cNvSpPr>
            <a:spLocks noGrp="1"/>
          </p:cNvSpPr>
          <p:nvPr>
            <p:ph type="body" sz="quarter" idx="14"/>
          </p:nvPr>
        </p:nvSpPr>
        <p:spPr/>
        <p:txBody>
          <a:bodyPr/>
          <a:lstStyle/>
          <a:p>
            <a:r>
              <a:rPr lang="en-US"/>
              <a:t>01/05/2017 - 07/05/2017</a:t>
            </a:r>
          </a:p>
        </p:txBody>
      </p:sp>
    </p:spTree>
    <p:extLst>
      <p:ext uri="{BB962C8B-B14F-4D97-AF65-F5344CB8AC3E}">
        <p14:creationId xmlns:p14="http://schemas.microsoft.com/office/powerpoint/2010/main" val="2609319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- 8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73062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50827897"/>
                    </a:ext>
                  </a:extLst>
                </a:gridCol>
                <a:gridCol w="987552">
                  <a:extLst>
                    <a:ext uri="{9D8B030D-6E8A-4147-A177-3AD203B41FA5}">
                      <a16:colId xmlns:a16="http://schemas.microsoft.com/office/drawing/2014/main" val="1979690670"/>
                    </a:ext>
                  </a:extLst>
                </a:gridCol>
                <a:gridCol w="987552">
                  <a:extLst>
                    <a:ext uri="{9D8B030D-6E8A-4147-A177-3AD203B41FA5}">
                      <a16:colId xmlns:a16="http://schemas.microsoft.com/office/drawing/2014/main" val="1212721621"/>
                    </a:ext>
                  </a:extLst>
                </a:gridCol>
                <a:gridCol w="987552">
                  <a:extLst>
                    <a:ext uri="{9D8B030D-6E8A-4147-A177-3AD203B41FA5}">
                      <a16:colId xmlns:a16="http://schemas.microsoft.com/office/drawing/2014/main" val="1552851384"/>
                    </a:ext>
                  </a:extLst>
                </a:gridCol>
                <a:gridCol w="987552">
                  <a:extLst>
                    <a:ext uri="{9D8B030D-6E8A-4147-A177-3AD203B41FA5}">
                      <a16:colId xmlns:a16="http://schemas.microsoft.com/office/drawing/2014/main" val="1240227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126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14:57:51</a:t>
                      </a:r>
                      <a:r>
                        <a:rPr kumimoji="0" lang="ar-AE" sz="1000" b="0" i="0" u="none" strike="noStrike" kern="1200" cap="none" spc="0" normalizeH="0" baseline="0" noProof="0">
                          <a:ln>
                            <a:noFill/>
                          </a:ln>
                          <a:solidFill>
                            <a:prstClr val="black"/>
                          </a:solidFill>
                          <a:effectLst/>
                          <a:uLnTx/>
                          <a:uFillTx/>
                          <a:latin typeface="+mn-lt"/>
                          <a:ea typeface="+mn-ea"/>
                          <a:cs typeface="+mn-cs"/>
                        </a:rPr>
                        <a:t>
سمو الأمير يعقد مباحثات رسمية مع الرئيس المصري
...
.. وأقام مأدبة غداء على شرفه
استقبل سمو أمير البلاد الشيخ صباح الأحمد في قصر بيان ظهر اليوم الرئيس المصري عبدالفتاح السيسي والوفد الرسمي المرافق له بحضور سمو ولي العهد الشيخ نواف الأحمد، وذلك بمناسبة زيارته الرسمية للبلاد.
وقد عقدت المباحثات الرسمية بين الجانبين حيث ترأسها سمو الأمير عن الجانب الكويتي وشارك فيها سمو ولي العهد، رئيس مجلس الوزراء سمو الشيخ جابر المبارك، النائب الأول لرئيس مجلس الوزراء ووزير الخارجية الشيخ صباح الخالد، وكبار المسؤولين بالدولة. وترأس الرئيس السيسي المباحثات عن الجانب المصري وشارك فيها كبار المسؤولين في الحكومة المصرية.
وقال نائب وزير شؤون الديوان الأميري الشيخ علي جراح الصباح في تصريح إن «المباحثات تضمنت العلاقات الأخوية التي تربط البلدين والشعبين الشقيقين والعمل على تعزيزها في الأصعدة كافة، إضافة الى توسيع آفاق التعاون بين الكويت ومصر بما يخدم مصالحهما المشتركة. كما تناولت المباحثات سبل دعم وحدة الصف ومسيرة العمل العربي المشترك والتي تجمع الدول العربية الشقيقة وسبل تطوير العلاقات بينهم وأهم القضايا ذات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4737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13:58:13</a:t>
                      </a:r>
                      <a:r>
                        <a:rPr kumimoji="0" lang="ar-AE" sz="1000" b="0" i="0" u="none" strike="noStrike" kern="1200" cap="none" spc="0" normalizeH="0" baseline="0" noProof="0">
                          <a:ln>
                            <a:noFill/>
                          </a:ln>
                          <a:solidFill>
                            <a:prstClr val="black"/>
                          </a:solidFill>
                          <a:effectLst/>
                          <a:uLnTx/>
                          <a:uFillTx/>
                          <a:latin typeface="+mn-lt"/>
                          <a:ea typeface="+mn-ea"/>
                          <a:cs typeface="+mn-cs"/>
                        </a:rPr>
                        <a:t>
‏النائب عمر الطبطبائي: يجب علينا أن 
نقرأ كل حرف في مقترح البديل الاستراتيجي بصيغته الجديدة وعلى الحكومة أولاً الترشيد في مصاريفها الوزارية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7509019"/>
                  </a:ext>
                </a:extLst>
              </a:tr>
            </a:tbl>
          </a:graphicData>
        </a:graphic>
      </p:graphicFrame>
      <p:sp>
        <p:nvSpPr>
          <p:cNvPr id="4" name="Text Placeholder 3"/>
          <p:cNvSpPr>
            <a:spLocks noGrp="1"/>
          </p:cNvSpPr>
          <p:nvPr>
            <p:ph type="body" sz="quarter" idx="14"/>
          </p:nvPr>
        </p:nvSpPr>
        <p:spPr/>
        <p:txBody>
          <a:bodyPr/>
          <a:lstStyle/>
          <a:p>
            <a:r>
              <a:rPr lang="en-US"/>
              <a:t>01/05/2017 - 07/05/2017</a:t>
            </a:r>
          </a:p>
        </p:txBody>
      </p:sp>
    </p:spTree>
    <p:extLst>
      <p:ext uri="{BB962C8B-B14F-4D97-AF65-F5344CB8AC3E}">
        <p14:creationId xmlns:p14="http://schemas.microsoft.com/office/powerpoint/2010/main" val="356377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- 9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17855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52001218"/>
                    </a:ext>
                  </a:extLst>
                </a:gridCol>
                <a:gridCol w="987552">
                  <a:extLst>
                    <a:ext uri="{9D8B030D-6E8A-4147-A177-3AD203B41FA5}">
                      <a16:colId xmlns:a16="http://schemas.microsoft.com/office/drawing/2014/main" val="2129401040"/>
                    </a:ext>
                  </a:extLst>
                </a:gridCol>
                <a:gridCol w="987552">
                  <a:extLst>
                    <a:ext uri="{9D8B030D-6E8A-4147-A177-3AD203B41FA5}">
                      <a16:colId xmlns:a16="http://schemas.microsoft.com/office/drawing/2014/main" val="783645953"/>
                    </a:ext>
                  </a:extLst>
                </a:gridCol>
                <a:gridCol w="987552">
                  <a:extLst>
                    <a:ext uri="{9D8B030D-6E8A-4147-A177-3AD203B41FA5}">
                      <a16:colId xmlns:a16="http://schemas.microsoft.com/office/drawing/2014/main" val="3399440149"/>
                    </a:ext>
                  </a:extLst>
                </a:gridCol>
                <a:gridCol w="987552">
                  <a:extLst>
                    <a:ext uri="{9D8B030D-6E8A-4147-A177-3AD203B41FA5}">
                      <a16:colId xmlns:a16="http://schemas.microsoft.com/office/drawing/2014/main" val="1742682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521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13:57:32</a:t>
                      </a:r>
                      <a:r>
                        <a:rPr kumimoji="0" lang="ar-AE" sz="1000" b="0" i="0" u="none" strike="noStrike" kern="1200" cap="none" spc="0" normalizeH="0" baseline="0" noProof="0">
                          <a:ln>
                            <a:noFill/>
                          </a:ln>
                          <a:solidFill>
                            <a:prstClr val="black"/>
                          </a:solidFill>
                          <a:effectLst/>
                          <a:uLnTx/>
                          <a:uFillTx/>
                          <a:latin typeface="+mn-lt"/>
                          <a:ea typeface="+mn-ea"/>
                          <a:cs typeface="+mn-cs"/>
                        </a:rPr>
                        <a:t>
‏«التشريعية البرلمانية» ترفض رفع الحصانة 
عن النائبين محمد الهدية ومبارك الحريص في قضية المشاركة في انتخابات فرعية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31782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12:19:20</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9226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12:08:11</a:t>
                      </a:r>
                      <a:r>
                        <a:rPr kumimoji="0" lang="ar-AE" sz="1000" b="0" i="0" u="none" strike="noStrike" kern="1200" cap="none" spc="0" normalizeH="0" baseline="0" noProof="0">
                          <a:ln>
                            <a:noFill/>
                          </a:ln>
                          <a:solidFill>
                            <a:prstClr val="black"/>
                          </a:solidFill>
                          <a:effectLst/>
                          <a:uLnTx/>
                          <a:uFillTx/>
                          <a:latin typeface="+mn-lt"/>
                          <a:ea typeface="+mn-ea"/>
                          <a:cs typeface="+mn-cs"/>
                        </a:rPr>
                        <a:t>
عمادة شؤون الطلبة 
بحثت مع «بيت الزكاة» آلية صرف المساعدة الاجتماعية
بحث عميد شؤون الطلبة في جامعة الكويت الدكتور علي النامي مع ممثلي بيت الزكاة مدير إدارة المشاريع والهيئات المحلية موسى الجمعة ورئيسة قسم الهيئات المحلية شروق المطيران خلال استقباله لهما آلية صرف المساعدة الاجتماعية لطلبة صندوق الطالب الجامعي الذي أنشئ من خلال اتفاقية بين جامعة الكويت وبيت الزكاة، حيث يقوم بيت الزكاة بتقديم دعم مالي سنوي لجامعة الكويت بمبلغ 140 ألف دينار مخصصة لصندوق الطالب الجامعي، ويتم من خلال الصندوق تقديم مساعدة اجتماعية شهرية لطلبة جامعة الكويت غير الكويتيين لإعانتهم على تلبية احتياجاتهم الدراسية.
حضر اللقاء العميد المساعد للأنشطة الطلابية الدكتور ثقل العجمي والعميد المساعد للخدمات الطلابية الدكتور فواز العنزي ومدير إدارة الرعاية الاجتماعية بالإنابة وائل العبيد، وتم خلاله مناقشة تطوير التعاون بين جامعة الكويت وبيت الزكاة والعمل على تجاوز المعوقات وتقديم المقترحات التي تخدم الصندوق وضمان استمراريته ليعود بالفائدة على طلبة الجامعة.
من جهة ثانية، استقبل مدير إدارة الرعاية الاجتماعية بالإنابة وائل 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4498425"/>
                  </a:ext>
                </a:extLst>
              </a:tr>
            </a:tbl>
          </a:graphicData>
        </a:graphic>
      </p:graphicFrame>
      <p:sp>
        <p:nvSpPr>
          <p:cNvPr id="4" name="Text Placeholder 3"/>
          <p:cNvSpPr>
            <a:spLocks noGrp="1"/>
          </p:cNvSpPr>
          <p:nvPr>
            <p:ph type="body" sz="quarter" idx="14"/>
          </p:nvPr>
        </p:nvSpPr>
        <p:spPr/>
        <p:txBody>
          <a:bodyPr/>
          <a:lstStyle/>
          <a:p>
            <a:r>
              <a:rPr lang="en-US"/>
              <a:t>01/05/2017 - 07/05/2017</a:t>
            </a:r>
          </a:p>
        </p:txBody>
      </p:sp>
    </p:spTree>
    <p:extLst>
      <p:ext uri="{BB962C8B-B14F-4D97-AF65-F5344CB8AC3E}">
        <p14:creationId xmlns:p14="http://schemas.microsoft.com/office/powerpoint/2010/main" val="437859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- 10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55402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78784963"/>
                    </a:ext>
                  </a:extLst>
                </a:gridCol>
                <a:gridCol w="987552">
                  <a:extLst>
                    <a:ext uri="{9D8B030D-6E8A-4147-A177-3AD203B41FA5}">
                      <a16:colId xmlns:a16="http://schemas.microsoft.com/office/drawing/2014/main" val="3309902730"/>
                    </a:ext>
                  </a:extLst>
                </a:gridCol>
                <a:gridCol w="987552">
                  <a:extLst>
                    <a:ext uri="{9D8B030D-6E8A-4147-A177-3AD203B41FA5}">
                      <a16:colId xmlns:a16="http://schemas.microsoft.com/office/drawing/2014/main" val="2524962301"/>
                    </a:ext>
                  </a:extLst>
                </a:gridCol>
                <a:gridCol w="987552">
                  <a:extLst>
                    <a:ext uri="{9D8B030D-6E8A-4147-A177-3AD203B41FA5}">
                      <a16:colId xmlns:a16="http://schemas.microsoft.com/office/drawing/2014/main" val="597625507"/>
                    </a:ext>
                  </a:extLst>
                </a:gridCol>
                <a:gridCol w="987552">
                  <a:extLst>
                    <a:ext uri="{9D8B030D-6E8A-4147-A177-3AD203B41FA5}">
                      <a16:colId xmlns:a16="http://schemas.microsoft.com/office/drawing/2014/main" val="3612757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507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10:45:12</a:t>
                      </a:r>
                      <a:r>
                        <a:rPr kumimoji="0" lang="ar-AE" sz="1000" b="0" i="0" u="none" strike="noStrike" kern="1200" cap="none" spc="0" normalizeH="0" baseline="0" noProof="0">
                          <a:ln>
                            <a:noFill/>
                          </a:ln>
                          <a:solidFill>
                            <a:prstClr val="black"/>
                          </a:solidFill>
                          <a:effectLst/>
                          <a:uLnTx/>
                          <a:uFillTx/>
                          <a:latin typeface="+mn-lt"/>
                          <a:ea typeface="+mn-ea"/>
                          <a:cs typeface="+mn-cs"/>
                        </a:rPr>
                        <a:t>
حريق يلتهم 6 مركبات وشاحنة في الشويخ 
أخمد رجال الإطفاء حريقاً اندلع في 6 مركبات وشاحنة في منطقة الشويخ. 
وذكرت الإدارة العامة للإطفاء إن "فرق إطفاء الشويخ والشهداء تلقت بلاغاً فجر اليوم يفيد عن اندلاع حريق في مركبات كانت متوقفة في أحد الكراجات بمنطقة الشويخ الصناعية". وأوضحت أن "رجال الإطفاء تمكنوا من إخماد الحريق بعد مكافحته من دون وقوع إصابات فيما اقتصرت الأضرار على الماديات، وتم فتح تحقيق لمعرفة أسباب وملابسات الحادث".</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730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- 2017-05-07 10:44:28</a:t>
                      </a:r>
                      <a:r>
                        <a:rPr kumimoji="0" lang="ar-AE" sz="1000" b="0" i="0" u="none" strike="noStrike" kern="1200" cap="none" spc="0" normalizeH="0" baseline="0" noProof="0">
                          <a:ln>
                            <a:noFill/>
                          </a:ln>
                          <a:solidFill>
                            <a:prstClr val="black"/>
                          </a:solidFill>
                          <a:effectLst/>
                          <a:uLnTx/>
                          <a:uFillTx/>
                          <a:latin typeface="+mn-lt"/>
                          <a:ea typeface="+mn-ea"/>
                          <a:cs typeface="+mn-cs"/>
                        </a:rPr>
                        <a:t>
‏الدولار الأميركي يستقر أمام الدينار عند 0.304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0512902"/>
                  </a:ext>
                </a:extLst>
              </a:tr>
            </a:tbl>
          </a:graphicData>
        </a:graphic>
      </p:graphicFrame>
      <p:sp>
        <p:nvSpPr>
          <p:cNvPr id="4" name="Text Placeholder 3"/>
          <p:cNvSpPr>
            <a:spLocks noGrp="1"/>
          </p:cNvSpPr>
          <p:nvPr>
            <p:ph type="body" sz="quarter" idx="14"/>
          </p:nvPr>
        </p:nvSpPr>
        <p:spPr/>
        <p:txBody>
          <a:bodyPr/>
          <a:lstStyle/>
          <a:p>
            <a:r>
              <a:rPr lang="en-US"/>
              <a:t>01/05/2017 - 07/05/2017</a:t>
            </a:r>
          </a:p>
        </p:txBody>
      </p:sp>
    </p:spTree>
    <p:extLst>
      <p:ext uri="{BB962C8B-B14F-4D97-AF65-F5344CB8AC3E}">
        <p14:creationId xmlns:p14="http://schemas.microsoft.com/office/powerpoint/2010/main" val="12863274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525</Words>
  <Application>Microsoft Office PowerPoint</Application>
  <PresentationFormat>On-screen Show (4:3)</PresentationFormat>
  <Paragraphs>195</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Instagram Posts Table - 1 of 10</vt:lpstr>
      <vt:lpstr>Instagram Posts Table - 2 of 10</vt:lpstr>
      <vt:lpstr>Instagram Posts Table - 3 of 10</vt:lpstr>
      <vt:lpstr>Instagram Posts Table - 4 of 10</vt:lpstr>
      <vt:lpstr>Instagram Posts Table - 5 of 10</vt:lpstr>
      <vt:lpstr>Instagram Posts Table - 6 of 10</vt:lpstr>
      <vt:lpstr>Instagram Posts Table - 7 of 10</vt:lpstr>
      <vt:lpstr>Instagram Posts Table - 8 of 10</vt:lpstr>
      <vt:lpstr>Instagram Posts Table - 9 of 10</vt:lpstr>
      <vt:lpstr>Instagram Posts Table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10</dc:title>
  <dc:creator>Administrator</dc:creator>
  <cp:lastModifiedBy>Administrator</cp:lastModifiedBy>
  <cp:revision>1</cp:revision>
  <dcterms:created xsi:type="dcterms:W3CDTF">2017-05-08T11:42:53Z</dcterms:created>
  <dcterms:modified xsi:type="dcterms:W3CDTF">2017-05-08T11:47:31Z</dcterms:modified>
</cp:coreProperties>
</file>