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35040182"/>
              </p:ext>
            </p:extLst>
          </p:nvPr>
        </p:nvGraphicFramePr>
        <p:xfrm>
          <a:off x="457200" y="1731963"/>
          <a:ext cx="8229600" cy="40284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07135093"/>
                    </a:ext>
                  </a:extLst>
                </a:gridCol>
                <a:gridCol w="987552">
                  <a:extLst>
                    <a:ext uri="{9D8B030D-6E8A-4147-A177-3AD203B41FA5}">
                      <a16:colId xmlns:a16="http://schemas.microsoft.com/office/drawing/2014/main" val="3761058527"/>
                    </a:ext>
                  </a:extLst>
                </a:gridCol>
                <a:gridCol w="987552">
                  <a:extLst>
                    <a:ext uri="{9D8B030D-6E8A-4147-A177-3AD203B41FA5}">
                      <a16:colId xmlns:a16="http://schemas.microsoft.com/office/drawing/2014/main" val="2492136887"/>
                    </a:ext>
                  </a:extLst>
                </a:gridCol>
                <a:gridCol w="987552">
                  <a:extLst>
                    <a:ext uri="{9D8B030D-6E8A-4147-A177-3AD203B41FA5}">
                      <a16:colId xmlns:a16="http://schemas.microsoft.com/office/drawing/2014/main" val="1649582632"/>
                    </a:ext>
                  </a:extLst>
                </a:gridCol>
                <a:gridCol w="987552">
                  <a:extLst>
                    <a:ext uri="{9D8B030D-6E8A-4147-A177-3AD203B41FA5}">
                      <a16:colId xmlns:a16="http://schemas.microsoft.com/office/drawing/2014/main" val="301070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860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- 2017-04-09 17:00:18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لقاء سكاي نيوز العربية مع رئيس مجلس إدارة "بيتك" حمد عبدالمحسن المرزوق على هامش مشاركته في ملتقى الكويت المالي
</a:t>
                      </a:r>
                      <a:r>
                        <a:rPr kumimoji="0" lang="en-US" sz="1000" b="0" i="0" u="none" strike="noStrike" kern="1200" cap="none" spc="0" normalizeH="0" baseline="0" noProof="0">
                          <a:ln>
                            <a:noFill/>
                          </a:ln>
                          <a:solidFill>
                            <a:prstClr val="black"/>
                          </a:solidFill>
                          <a:effectLst/>
                          <a:uLnTx/>
                          <a:uFillTx/>
                          <a:latin typeface="+mn-lt"/>
                          <a:ea typeface="+mn-ea"/>
                          <a:cs typeface="+mn-cs"/>
                        </a:rPr>
                        <a:t>https://lnkd.in/f79BrhQ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2341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- 2017-04-09 21:22:12</a:t>
                      </a:r>
                      <a:r>
                        <a:rPr kumimoji="0" lang="en-US" sz="1000" b="0" i="0" u="none" strike="noStrike" kern="1200" cap="none" spc="0" normalizeH="0" baseline="0" noProof="0">
                          <a:ln>
                            <a:noFill/>
                          </a:ln>
                          <a:solidFill>
                            <a:prstClr val="black"/>
                          </a:solidFill>
                          <a:effectLst/>
                          <a:uLnTx/>
                          <a:uFillTx/>
                          <a:latin typeface="+mn-lt"/>
                          <a:ea typeface="+mn-ea"/>
                          <a:cs typeface="+mn-cs"/>
                        </a:rPr>
                        <a:t>
Yammer is a leading enterprise social networking platform developed by Microsoft and used by over 200,000 organizations worldwide, including Kuwait Finance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619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12:46:43</a:t>
                      </a:r>
                      <a:r>
                        <a:rPr kumimoji="0" lang="en-US" sz="1000" b="0" i="0" u="none" strike="noStrike" kern="1200" cap="none" spc="0" normalizeH="0" baseline="0" noProof="0">
                          <a:ln>
                            <a:noFill/>
                          </a:ln>
                          <a:solidFill>
                            <a:prstClr val="black"/>
                          </a:solidFill>
                          <a:effectLst/>
                          <a:uLnTx/>
                          <a:uFillTx/>
                          <a:latin typeface="+mn-lt"/>
                          <a:ea typeface="+mn-ea"/>
                          <a:cs typeface="+mn-cs"/>
                        </a:rPr>
                        <a:t>
NBK Capital CEO, Faisal Al Hamad, discusses OPEC’s oil production cuts compliance, his outlook for Saudi Arabia, and President Trump’s travel ban and Trump’s impact on emerging markets on “Bloomberg Markets: Middle East.
https://lnkd.in/fRixdpH;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4091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08:07:50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أسعار العقار في الكويت تشهد ثباتاً في ظل تباطؤ النشاط. المزيد في تقرير بنك الكويت الوطني عن سوق العقار
</a:t>
                      </a:r>
                      <a:r>
                        <a:rPr kumimoji="0" lang="en-US" sz="1000" b="0" i="0" u="none" strike="noStrike" kern="1200" cap="none" spc="0" normalizeH="0" baseline="0" noProof="0">
                          <a:ln>
                            <a:noFill/>
                          </a:ln>
                          <a:solidFill>
                            <a:prstClr val="black"/>
                          </a:solidFill>
                          <a:effectLst/>
                          <a:uLnTx/>
                          <a:uFillTx/>
                          <a:latin typeface="+mn-lt"/>
                          <a:ea typeface="+mn-ea"/>
                          <a:cs typeface="+mn-cs"/>
                        </a:rPr>
                        <a:t>https://lnkd.in/fxdmRDt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2796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08:06:11</a:t>
                      </a:r>
                      <a:r>
                        <a:rPr kumimoji="0" lang="en-US" sz="1000" b="0" i="0" u="none" strike="noStrike" kern="1200" cap="none" spc="0" normalizeH="0" baseline="0" noProof="0">
                          <a:ln>
                            <a:noFill/>
                          </a:ln>
                          <a:solidFill>
                            <a:prstClr val="black"/>
                          </a:solidFill>
                          <a:effectLst/>
                          <a:uLnTx/>
                          <a:uFillTx/>
                          <a:latin typeface="+mn-lt"/>
                          <a:ea typeface="+mn-ea"/>
                          <a:cs typeface="+mn-cs"/>
                        </a:rPr>
                        <a:t>
Kuwait's Real estate prices steady amid slow market activity. For More check NBK's economic outlook on Real Estate.
https://lnkd.in/fEXaAGZ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7933983"/>
                  </a:ext>
                </a:extLst>
              </a:tr>
            </a:tbl>
          </a:graphicData>
        </a:graphic>
      </p:graphicFrame>
      <p:sp>
        <p:nvSpPr>
          <p:cNvPr id="4" name="Text Placeholder 3"/>
          <p:cNvSpPr>
            <a:spLocks noGrp="1"/>
          </p:cNvSpPr>
          <p:nvPr>
            <p:ph type="body" sz="quarter" idx="14"/>
          </p:nvPr>
        </p:nvSpPr>
        <p:spPr/>
        <p:txBody>
          <a:bodyPr/>
          <a:lstStyle/>
          <a:p>
            <a:r>
              <a:rPr lang="en-US"/>
              <a:t>06/04/2017 - 12/04/2017</a:t>
            </a:r>
          </a:p>
        </p:txBody>
      </p:sp>
    </p:spTree>
    <p:extLst>
      <p:ext uri="{BB962C8B-B14F-4D97-AF65-F5344CB8AC3E}">
        <p14:creationId xmlns:p14="http://schemas.microsoft.com/office/powerpoint/2010/main" val="2305500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188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5504752"/>
                    </a:ext>
                  </a:extLst>
                </a:gridCol>
                <a:gridCol w="987552">
                  <a:extLst>
                    <a:ext uri="{9D8B030D-6E8A-4147-A177-3AD203B41FA5}">
                      <a16:colId xmlns:a16="http://schemas.microsoft.com/office/drawing/2014/main" val="2446309199"/>
                    </a:ext>
                  </a:extLst>
                </a:gridCol>
                <a:gridCol w="987552">
                  <a:extLst>
                    <a:ext uri="{9D8B030D-6E8A-4147-A177-3AD203B41FA5}">
                      <a16:colId xmlns:a16="http://schemas.microsoft.com/office/drawing/2014/main" val="3639055857"/>
                    </a:ext>
                  </a:extLst>
                </a:gridCol>
                <a:gridCol w="987552">
                  <a:extLst>
                    <a:ext uri="{9D8B030D-6E8A-4147-A177-3AD203B41FA5}">
                      <a16:colId xmlns:a16="http://schemas.microsoft.com/office/drawing/2014/main" val="2148303817"/>
                    </a:ext>
                  </a:extLst>
                </a:gridCol>
                <a:gridCol w="987552">
                  <a:extLst>
                    <a:ext uri="{9D8B030D-6E8A-4147-A177-3AD203B41FA5}">
                      <a16:colId xmlns:a16="http://schemas.microsoft.com/office/drawing/2014/main" val="561625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505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08:02:14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اللجنة الفدرالية للسوق المفتوح  تتجاهل وعود ترامب للسياسات التحفيز المالية . المزيد في تقرير النقد الاسبوعي من بنك الكويت الوطني
</a:t>
                      </a:r>
                      <a:r>
                        <a:rPr kumimoji="0" lang="en-US" sz="1000" b="0" i="0" u="none" strike="noStrike" kern="1200" cap="none" spc="0" normalizeH="0" baseline="0" noProof="0">
                          <a:ln>
                            <a:noFill/>
                          </a:ln>
                          <a:solidFill>
                            <a:prstClr val="black"/>
                          </a:solidFill>
                          <a:effectLst/>
                          <a:uLnTx/>
                          <a:uFillTx/>
                          <a:latin typeface="+mn-lt"/>
                          <a:ea typeface="+mn-ea"/>
                          <a:cs typeface="+mn-cs"/>
                        </a:rPr>
                        <a:t>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288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12:45:22</a:t>
                      </a:r>
                      <a:r>
                        <a:rPr kumimoji="0" lang="en-US" sz="1000" b="0" i="0" u="none" strike="noStrike" kern="1200" cap="none" spc="0" normalizeH="0" baseline="0" noProof="0">
                          <a:ln>
                            <a:noFill/>
                          </a:ln>
                          <a:solidFill>
                            <a:prstClr val="black"/>
                          </a:solidFill>
                          <a:effectLst/>
                          <a:uLnTx/>
                          <a:uFillTx/>
                          <a:latin typeface="+mn-lt"/>
                          <a:ea typeface="+mn-ea"/>
                          <a:cs typeface="+mn-cs"/>
                        </a:rPr>
                        <a:t>
NBK's Consumer price inflation: Kuwait's Inflation holds steady at 3.2% in February 
https://lnkd.in/fAiBhm9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74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12:43:48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تضخم أسعار المستهلك من بنك الكويت الوطني: التضخم في الكويت يستقر عند 3.2٪ خلال شهر فبراير</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https://lnkd.in/f6wXzfJ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8399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- 2017-04-10 08:03:37</a:t>
                      </a:r>
                      <a:r>
                        <a:rPr kumimoji="0" lang="en-US" sz="1000" b="0" i="0" u="none" strike="noStrike" kern="1200" cap="none" spc="0" normalizeH="0" baseline="0" noProof="0">
                          <a:ln>
                            <a:noFill/>
                          </a:ln>
                          <a:solidFill>
                            <a:prstClr val="black"/>
                          </a:solidFill>
                          <a:effectLst/>
                          <a:uLnTx/>
                          <a:uFillTx/>
                          <a:latin typeface="+mn-lt"/>
                          <a:ea typeface="+mn-ea"/>
                          <a:cs typeface="+mn-cs"/>
                        </a:rPr>
                        <a:t>
FOMC projections ignore Trump’s Fiscal Stimulus Promises. For more, check NBK's Money Market weekly Report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7903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- 2017-04-06 15:22:31</a:t>
                      </a:r>
                      <a:r>
                        <a:rPr kumimoji="0" lang="en-US" sz="1000" b="0" i="0" u="none" strike="noStrike" kern="1200" cap="none" spc="0" normalizeH="0" baseline="0" noProof="0">
                          <a:ln>
                            <a:noFill/>
                          </a:ln>
                          <a:solidFill>
                            <a:prstClr val="black"/>
                          </a:solidFill>
                          <a:effectLst/>
                          <a:uLnTx/>
                          <a:uFillTx/>
                          <a:latin typeface="+mn-lt"/>
                          <a:ea typeface="+mn-ea"/>
                          <a:cs typeface="+mn-cs"/>
                        </a:rPr>
                        <a:t>
The Headquarters of Gulf Bank is among the most recognizable buildings in Kuwait City
</a:t>
                      </a:r>
                      <a:r>
                        <a:rPr kumimoji="0" lang="ar-AE" sz="1000" b="0" i="0" u="none" strike="noStrike" kern="1200" cap="none" spc="0" normalizeH="0" baseline="0" noProof="0">
                          <a:ln>
                            <a:noFill/>
                          </a:ln>
                          <a:solidFill>
                            <a:prstClr val="black"/>
                          </a:solidFill>
                          <a:effectLst/>
                          <a:uLnTx/>
                          <a:uFillTx/>
                          <a:latin typeface="+mn-lt"/>
                          <a:ea typeface="+mn-ea"/>
                          <a:cs typeface="+mn-cs"/>
                        </a:rPr>
                        <a:t>يعتبر مقر بنك الخليج الرئيسي ضمن التصاميم المعمارية البارزة والتذكارية في مدينة الكويت
</a:t>
                      </a:r>
                      <a:r>
                        <a:rPr kumimoji="0" lang="en-US" sz="1000" b="0" i="0" u="none" strike="noStrike" kern="1200" cap="none" spc="0" normalizeH="0" baseline="0" noProof="0">
                          <a:ln>
                            <a:noFill/>
                          </a:ln>
                          <a:solidFill>
                            <a:prstClr val="black"/>
                          </a:solidFill>
                          <a:effectLst/>
                          <a:uLnTx/>
                          <a:uFillTx/>
                          <a:latin typeface="+mn-lt"/>
                          <a:ea typeface="+mn-ea"/>
                          <a:cs typeface="+mn-cs"/>
                        </a:rPr>
                        <a:t>https://lnkd.in/fpwypp8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29836072"/>
                  </a:ext>
                </a:extLst>
              </a:tr>
            </a:tbl>
          </a:graphicData>
        </a:graphic>
      </p:graphicFrame>
      <p:sp>
        <p:nvSpPr>
          <p:cNvPr id="4" name="Text Placeholder 3"/>
          <p:cNvSpPr>
            <a:spLocks noGrp="1"/>
          </p:cNvSpPr>
          <p:nvPr>
            <p:ph type="body" sz="quarter" idx="14"/>
          </p:nvPr>
        </p:nvSpPr>
        <p:spPr/>
        <p:txBody>
          <a:bodyPr/>
          <a:lstStyle/>
          <a:p>
            <a:r>
              <a:rPr lang="en-US"/>
              <a:t>06/04/2017 - 12/04/2017</a:t>
            </a:r>
          </a:p>
        </p:txBody>
      </p:sp>
    </p:spTree>
    <p:extLst>
      <p:ext uri="{BB962C8B-B14F-4D97-AF65-F5344CB8AC3E}">
        <p14:creationId xmlns:p14="http://schemas.microsoft.com/office/powerpoint/2010/main" val="1914680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88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7859555"/>
                    </a:ext>
                  </a:extLst>
                </a:gridCol>
                <a:gridCol w="987552">
                  <a:extLst>
                    <a:ext uri="{9D8B030D-6E8A-4147-A177-3AD203B41FA5}">
                      <a16:colId xmlns:a16="http://schemas.microsoft.com/office/drawing/2014/main" val="3705697661"/>
                    </a:ext>
                  </a:extLst>
                </a:gridCol>
                <a:gridCol w="987552">
                  <a:extLst>
                    <a:ext uri="{9D8B030D-6E8A-4147-A177-3AD203B41FA5}">
                      <a16:colId xmlns:a16="http://schemas.microsoft.com/office/drawing/2014/main" val="3773547622"/>
                    </a:ext>
                  </a:extLst>
                </a:gridCol>
                <a:gridCol w="987552">
                  <a:extLst>
                    <a:ext uri="{9D8B030D-6E8A-4147-A177-3AD203B41FA5}">
                      <a16:colId xmlns:a16="http://schemas.microsoft.com/office/drawing/2014/main" val="2741428029"/>
                    </a:ext>
                  </a:extLst>
                </a:gridCol>
                <a:gridCol w="987552">
                  <a:extLst>
                    <a:ext uri="{9D8B030D-6E8A-4147-A177-3AD203B41FA5}">
                      <a16:colId xmlns:a16="http://schemas.microsoft.com/office/drawing/2014/main" val="1643374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778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- 2017-04-12 15:16:29</a:t>
                      </a:r>
                      <a:r>
                        <a:rPr kumimoji="0" lang="en-US" sz="1000" b="0" i="0" u="none" strike="noStrike" kern="1200" cap="none" spc="0" normalizeH="0" baseline="0" noProof="0">
                          <a:ln>
                            <a:noFill/>
                          </a:ln>
                          <a:solidFill>
                            <a:prstClr val="black"/>
                          </a:solidFill>
                          <a:effectLst/>
                          <a:uLnTx/>
                          <a:uFillTx/>
                          <a:latin typeface="+mn-lt"/>
                          <a:ea typeface="+mn-ea"/>
                          <a:cs typeface="+mn-cs"/>
                        </a:rPr>
                        <a:t>
KFH took part in the activities of Finance Club Annual week held at the College of Business Administration at Kuwait University as part of its social responsibility and strategic partnership with the college. 
The activities included competitions and other events that aimed at highlighting the importance of finance to students, in addition to facilitating the effort for selecting the suitable majors that suit the students capabilities and qualifications.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424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- 2017-04-12 08:15:59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أسواق النفط العالمية من بنك الكويت الوطني:أسعار النفط تتأثر في مارس بارتفاع المخزون وزيادة انتاج النفط الصخري 
</a:t>
                      </a:r>
                      <a:r>
                        <a:rPr kumimoji="0" lang="en-US" sz="1000" b="0" i="0" u="none" strike="noStrike" kern="1200" cap="none" spc="0" normalizeH="0" baseline="0" noProof="0">
                          <a:ln>
                            <a:noFill/>
                          </a:ln>
                          <a:solidFill>
                            <a:prstClr val="black"/>
                          </a:solidFill>
                          <a:effectLst/>
                          <a:uLnTx/>
                          <a:uFillTx/>
                          <a:latin typeface="+mn-lt"/>
                          <a:ea typeface="+mn-ea"/>
                          <a:cs typeface="+mn-cs"/>
                        </a:rPr>
                        <a:t>https://lnkd.in/fiRhsyx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9298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- 2017-04-12 08:17:46</a:t>
                      </a:r>
                      <a:r>
                        <a:rPr kumimoji="0" lang="en-US" sz="1000" b="0" i="0" u="none" strike="noStrike" kern="1200" cap="none" spc="0" normalizeH="0" baseline="0" noProof="0">
                          <a:ln>
                            <a:noFill/>
                          </a:ln>
                          <a:solidFill>
                            <a:prstClr val="black"/>
                          </a:solidFill>
                          <a:effectLst/>
                          <a:uLnTx/>
                          <a:uFillTx/>
                          <a:latin typeface="+mn-lt"/>
                          <a:ea typeface="+mn-ea"/>
                          <a:cs typeface="+mn-cs"/>
                        </a:rPr>
                        <a:t>
NBK economic report: Oil prices pressured in March by rising crude stocks and US shale output    
https://lnkd.in/fSFRk6Q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392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- 2017-04-12 10:09:49</a:t>
                      </a:r>
                      <a:r>
                        <a:rPr kumimoji="0" lang="en-US" sz="1000" b="0" i="0" u="none" strike="noStrike" kern="1200" cap="none" spc="0" normalizeH="0" baseline="0" noProof="0">
                          <a:ln>
                            <a:noFill/>
                          </a:ln>
                          <a:solidFill>
                            <a:prstClr val="black"/>
                          </a:solidFill>
                          <a:effectLst/>
                          <a:uLnTx/>
                          <a:uFillTx/>
                          <a:latin typeface="+mn-lt"/>
                          <a:ea typeface="+mn-ea"/>
                          <a:cs typeface="+mn-cs"/>
                        </a:rPr>
                        <a:t>
Our interactive knowledge competition "Know more about your bank" is ongoing. Share us your knowledge about our CSR. What is the name of the hospice NBK opened to treat sick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36178518"/>
                  </a:ext>
                </a:extLst>
              </a:tr>
            </a:tbl>
          </a:graphicData>
        </a:graphic>
      </p:graphicFrame>
      <p:sp>
        <p:nvSpPr>
          <p:cNvPr id="4" name="Text Placeholder 3"/>
          <p:cNvSpPr>
            <a:spLocks noGrp="1"/>
          </p:cNvSpPr>
          <p:nvPr>
            <p:ph type="body" sz="quarter" idx="14"/>
          </p:nvPr>
        </p:nvSpPr>
        <p:spPr/>
        <p:txBody>
          <a:bodyPr/>
          <a:lstStyle/>
          <a:p>
            <a:r>
              <a:rPr lang="en-US"/>
              <a:t>06/04/2017 - 12/04/2017</a:t>
            </a:r>
          </a:p>
        </p:txBody>
      </p:sp>
    </p:spTree>
    <p:extLst>
      <p:ext uri="{BB962C8B-B14F-4D97-AF65-F5344CB8AC3E}">
        <p14:creationId xmlns:p14="http://schemas.microsoft.com/office/powerpoint/2010/main" val="168693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502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84129323"/>
                    </a:ext>
                  </a:extLst>
                </a:gridCol>
                <a:gridCol w="987552">
                  <a:extLst>
                    <a:ext uri="{9D8B030D-6E8A-4147-A177-3AD203B41FA5}">
                      <a16:colId xmlns:a16="http://schemas.microsoft.com/office/drawing/2014/main" val="2243901476"/>
                    </a:ext>
                  </a:extLst>
                </a:gridCol>
                <a:gridCol w="987552">
                  <a:extLst>
                    <a:ext uri="{9D8B030D-6E8A-4147-A177-3AD203B41FA5}">
                      <a16:colId xmlns:a16="http://schemas.microsoft.com/office/drawing/2014/main" val="309841725"/>
                    </a:ext>
                  </a:extLst>
                </a:gridCol>
                <a:gridCol w="987552">
                  <a:extLst>
                    <a:ext uri="{9D8B030D-6E8A-4147-A177-3AD203B41FA5}">
                      <a16:colId xmlns:a16="http://schemas.microsoft.com/office/drawing/2014/main" val="3245615938"/>
                    </a:ext>
                  </a:extLst>
                </a:gridCol>
                <a:gridCol w="987552">
                  <a:extLst>
                    <a:ext uri="{9D8B030D-6E8A-4147-A177-3AD203B41FA5}">
                      <a16:colId xmlns:a16="http://schemas.microsoft.com/office/drawing/2014/main" val="395517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82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- 2017-04-12 15:15:30</a:t>
                      </a:r>
                      <a:r>
                        <a:rPr kumimoji="0" lang="en-US" sz="1000" b="0" i="0" u="none" strike="noStrike" kern="1200" cap="none" spc="0" normalizeH="0" baseline="0" noProof="0">
                          <a:ln>
                            <a:noFill/>
                          </a:ln>
                          <a:solidFill>
                            <a:prstClr val="black"/>
                          </a:solidFill>
                          <a:effectLst/>
                          <a:uLnTx/>
                          <a:uFillTx/>
                          <a:latin typeface="+mn-lt"/>
                          <a:ea typeface="+mn-ea"/>
                          <a:cs typeface="+mn-cs"/>
                        </a:rPr>
                        <a:t>
Rani Selwanes, head of investment banking at NBK Capital talks to Euromoney magazine  about  Kuwait's bond debut  issuance. To see the article, click here
https://lnkd.in/fwJuTbS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28883371"/>
                  </a:ext>
                </a:extLst>
              </a:tr>
            </a:tbl>
          </a:graphicData>
        </a:graphic>
      </p:graphicFrame>
      <p:sp>
        <p:nvSpPr>
          <p:cNvPr id="4" name="Text Placeholder 3"/>
          <p:cNvSpPr>
            <a:spLocks noGrp="1"/>
          </p:cNvSpPr>
          <p:nvPr>
            <p:ph type="body" sz="quarter" idx="14"/>
          </p:nvPr>
        </p:nvSpPr>
        <p:spPr/>
        <p:txBody>
          <a:bodyPr/>
          <a:lstStyle/>
          <a:p>
            <a:r>
              <a:rPr lang="en-US"/>
              <a:t>06/04/2017 - 12/04/2017</a:t>
            </a:r>
          </a:p>
        </p:txBody>
      </p:sp>
    </p:spTree>
    <p:extLst>
      <p:ext uri="{BB962C8B-B14F-4D97-AF65-F5344CB8AC3E}">
        <p14:creationId xmlns:p14="http://schemas.microsoft.com/office/powerpoint/2010/main" val="2283642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245</Words>
  <Application>Microsoft Office PowerPoint</Application>
  <PresentationFormat>On-screen Show (4:3)</PresentationFormat>
  <Paragraphs>104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LinkedIn Updates Table - 1 of 4</vt:lpstr>
      <vt:lpstr>LinkedIn Updates Table - 2 of 4</vt:lpstr>
      <vt:lpstr>LinkedIn Updates Table - 3 of 4</vt:lpstr>
      <vt:lpstr>LinkedIn Updates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4</dc:title>
  <dc:creator>Administrator</dc:creator>
  <cp:lastModifiedBy>Administrator</cp:lastModifiedBy>
  <cp:revision>1</cp:revision>
  <dcterms:created xsi:type="dcterms:W3CDTF">2017-04-13T07:54:53Z</dcterms:created>
  <dcterms:modified xsi:type="dcterms:W3CDTF">2017-04-13T07:55:35Z</dcterms:modified>
</cp:coreProperties>
</file>