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93572799"/>
              </p:ext>
            </p:extLst>
          </p:nvPr>
        </p:nvGraphicFramePr>
        <p:xfrm>
          <a:off x="457200" y="1731963"/>
          <a:ext cx="8229600" cy="43942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84509177"/>
                    </a:ext>
                  </a:extLst>
                </a:gridCol>
                <a:gridCol w="987552">
                  <a:extLst>
                    <a:ext uri="{9D8B030D-6E8A-4147-A177-3AD203B41FA5}">
                      <a16:colId xmlns:a16="http://schemas.microsoft.com/office/drawing/2014/main" val="1197823110"/>
                    </a:ext>
                  </a:extLst>
                </a:gridCol>
                <a:gridCol w="987552">
                  <a:extLst>
                    <a:ext uri="{9D8B030D-6E8A-4147-A177-3AD203B41FA5}">
                      <a16:colId xmlns:a16="http://schemas.microsoft.com/office/drawing/2014/main" val="1341540350"/>
                    </a:ext>
                  </a:extLst>
                </a:gridCol>
                <a:gridCol w="987552">
                  <a:extLst>
                    <a:ext uri="{9D8B030D-6E8A-4147-A177-3AD203B41FA5}">
                      <a16:colId xmlns:a16="http://schemas.microsoft.com/office/drawing/2014/main" val="847922844"/>
                    </a:ext>
                  </a:extLst>
                </a:gridCol>
                <a:gridCol w="987552">
                  <a:extLst>
                    <a:ext uri="{9D8B030D-6E8A-4147-A177-3AD203B41FA5}">
                      <a16:colId xmlns:a16="http://schemas.microsoft.com/office/drawing/2014/main" val="214487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017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- 2017-04-05 12:34:42</a:t>
                      </a:r>
                      <a:r>
                        <a:rPr kumimoji="0" lang="en-US" sz="1000" b="0" i="0" u="none" strike="noStrike" kern="1200" cap="none" spc="0" normalizeH="0" baseline="0" noProof="0">
                          <a:ln>
                            <a:noFill/>
                          </a:ln>
                          <a:solidFill>
                            <a:prstClr val="black"/>
                          </a:solidFill>
                          <a:effectLst/>
                          <a:uLnTx/>
                          <a:uFillTx/>
                          <a:latin typeface="+mn-lt"/>
                          <a:ea typeface="+mn-ea"/>
                          <a:cs typeface="+mn-cs"/>
                        </a:rPr>
                        <a:t>
GCEO Mazin Alnahedh: Kuwait needs a legislative environment in line with the direction and the nature of Islamic bank policies to become an Islamic economic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202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- 2017-04-02 10:23:42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تحت رعاية سامية من حضرة صاحب السمو أمير البلاد الشيخ صباح الأحمد الصباح حفظة الله ورعاه، حصل بنك الخليج على جائزة التميز في خدمة العملاء الـ </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من قبل جائزة الكويت للعلاقات العامة وخدمة العملاء
</a:t>
                      </a:r>
                      <a:r>
                        <a:rPr kumimoji="0" lang="en-US" sz="1000" b="0" i="0" u="none" strike="noStrike" kern="1200" cap="none" spc="0" normalizeH="0" baseline="0" noProof="0">
                          <a:ln>
                            <a:noFill/>
                          </a:ln>
                          <a:solidFill>
                            <a:prstClr val="black"/>
                          </a:solidFill>
                          <a:effectLst/>
                          <a:uLnTx/>
                          <a:uFillTx/>
                          <a:latin typeface="+mn-lt"/>
                          <a:ea typeface="+mn-ea"/>
                          <a:cs typeface="+mn-cs"/>
                        </a:rPr>
                        <a:t>https://lnkd.in/fp7sHs2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2686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- 2017-04-02 11:39:01</a:t>
                      </a:r>
                      <a:r>
                        <a:rPr kumimoji="0" lang="en-US" sz="1000" b="0" i="0" u="none" strike="noStrike" kern="1200" cap="none" spc="0" normalizeH="0" baseline="0" noProof="0">
                          <a:ln>
                            <a:noFill/>
                          </a:ln>
                          <a:solidFill>
                            <a:prstClr val="black"/>
                          </a:solidFill>
                          <a:effectLst/>
                          <a:uLnTx/>
                          <a:uFillTx/>
                          <a:latin typeface="+mn-lt"/>
                          <a:ea typeface="+mn-ea"/>
                          <a:cs typeface="+mn-cs"/>
                        </a:rPr>
                        <a:t>
NBK Bahrain was presented with IJGlobal magazine’s award for the best Mining and Metal deal in the Mena Region in 2016 for its participation and role in the success of ALBA Line 6 Expansion Project syndicated facility. . This year’s award for the best Mining and Metal deal was presented to NBK-Bahrain General Manager  Ali Al Fardan, during a Grand Award Ceremony on March 21,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101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- 2017-04-05 14:36:31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الرئيس التنفيذي لمجموعة بنك الكويت الوطني عصام جاسم الصقر في ملتقى الكويت المالي حيث كان له حديث في الجلسة الرابعة للملتقى عن تحديات القطاع المصرفي في الكويت معتبراً انها  الاستثناء الخليجي الوحيد في تراجع النمو الائتماني وذلك نظرا لتحسن وتيرة تنفيذ المشاريع الحكومية. كما لفت الصقر إلى أن البنوك الكويتية نجحت في المحافظة على نسب متدنية من القروض غير المنتظمة رغم تراجع البيئة التشغيلية ، مشيراً إلى أن الإصدار السيادي الأخير للكويت يعد حافزاً جيداً للمصارف للتوسع في تنويع مصادر التمويل . كما أشار الصقر إلى أن وضع السيولة في الكويت الأفضل خليجياً لعدم تراجع نمو الودائع الحكومية.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2482260"/>
                  </a:ext>
                </a:extLst>
              </a:tr>
            </a:tbl>
          </a:graphicData>
        </a:graphic>
      </p:graphicFrame>
      <p:sp>
        <p:nvSpPr>
          <p:cNvPr id="4" name="Text Placeholder 3"/>
          <p:cNvSpPr>
            <a:spLocks noGrp="1"/>
          </p:cNvSpPr>
          <p:nvPr>
            <p:ph type="body" sz="quarter" idx="14"/>
          </p:nvPr>
        </p:nvSpPr>
        <p:spPr/>
        <p:txBody>
          <a:bodyPr/>
          <a:lstStyle/>
          <a:p>
            <a:r>
              <a:rPr lang="en-US"/>
              <a:t>30/03/2017 - 05/04/2017</a:t>
            </a:r>
          </a:p>
        </p:txBody>
      </p:sp>
    </p:spTree>
    <p:extLst>
      <p:ext uri="{BB962C8B-B14F-4D97-AF65-F5344CB8AC3E}">
        <p14:creationId xmlns:p14="http://schemas.microsoft.com/office/powerpoint/2010/main" val="69633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423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963801"/>
                    </a:ext>
                  </a:extLst>
                </a:gridCol>
                <a:gridCol w="987552">
                  <a:extLst>
                    <a:ext uri="{9D8B030D-6E8A-4147-A177-3AD203B41FA5}">
                      <a16:colId xmlns:a16="http://schemas.microsoft.com/office/drawing/2014/main" val="2727497678"/>
                    </a:ext>
                  </a:extLst>
                </a:gridCol>
                <a:gridCol w="987552">
                  <a:extLst>
                    <a:ext uri="{9D8B030D-6E8A-4147-A177-3AD203B41FA5}">
                      <a16:colId xmlns:a16="http://schemas.microsoft.com/office/drawing/2014/main" val="1638878243"/>
                    </a:ext>
                  </a:extLst>
                </a:gridCol>
                <a:gridCol w="987552">
                  <a:extLst>
                    <a:ext uri="{9D8B030D-6E8A-4147-A177-3AD203B41FA5}">
                      <a16:colId xmlns:a16="http://schemas.microsoft.com/office/drawing/2014/main" val="677228641"/>
                    </a:ext>
                  </a:extLst>
                </a:gridCol>
                <a:gridCol w="987552">
                  <a:extLst>
                    <a:ext uri="{9D8B030D-6E8A-4147-A177-3AD203B41FA5}">
                      <a16:colId xmlns:a16="http://schemas.microsoft.com/office/drawing/2014/main" val="3720872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55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- 2017-04-02 11:40:49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حاز بنك الكويت الوطني- البحرين على جائزة مجلة (أي جي جلوبل) لأفضل صفقة تمويل في قطاع التعدين والمعادن على مستوى منطقة الشرق الأوسط وشمال أفريقيا للعام 2016، وذلك عن مشاركته ودوره الريادي في ترتيب صفقة تمويل القرض المشترك لمشروع خط الصهر السادس للتوسعة لإنتاج الألمنيوم لشركة ألبا البحرينية.  وتم تقديم جائزة هذا العام لأفضل صفقة في قطاع التعدين والمعادن إلى مدير عام بنك الكويت الوطني - البحرين علي الفردان خلال الحفل الضخم الذي أقيم لتوزيع الجوائز.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103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- 2017-04-02 11:50:31</a:t>
                      </a:r>
                      <a:r>
                        <a:rPr kumimoji="0" lang="en-US" sz="1000" b="0" i="0" u="none" strike="noStrike" kern="1200" cap="none" spc="0" normalizeH="0" baseline="0" noProof="0">
                          <a:ln>
                            <a:noFill/>
                          </a:ln>
                          <a:solidFill>
                            <a:prstClr val="black"/>
                          </a:solidFill>
                          <a:effectLst/>
                          <a:uLnTx/>
                          <a:uFillTx/>
                          <a:latin typeface="+mn-lt"/>
                          <a:ea typeface="+mn-ea"/>
                          <a:cs typeface="+mn-cs"/>
                        </a:rPr>
                        <a:t>
Brexit Shakes Europe while the Fed Remains Optimistic
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5646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- 2017-04-04 12:08:53</a:t>
                      </a:r>
                      <a:r>
                        <a:rPr kumimoji="0" lang="en-US" sz="1000" b="0" i="0" u="none" strike="noStrike" kern="1200" cap="none" spc="0" normalizeH="0" baseline="0" noProof="0">
                          <a:ln>
                            <a:noFill/>
                          </a:ln>
                          <a:solidFill>
                            <a:prstClr val="black"/>
                          </a:solidFill>
                          <a:effectLst/>
                          <a:uLnTx/>
                          <a:uFillTx/>
                          <a:latin typeface="+mn-lt"/>
                          <a:ea typeface="+mn-ea"/>
                          <a:cs typeface="+mn-cs"/>
                        </a:rPr>
                        <a:t>
NBK economic report on equity markets: GCC equities underperformed in 1Q17 as Kuwait rallied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001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- 2017-04-03 11:29:00</a:t>
                      </a:r>
                      <a:r>
                        <a:rPr kumimoji="0" lang="en-US" sz="1000" b="0" i="0" u="none" strike="noStrike" kern="1200" cap="none" spc="0" normalizeH="0" baseline="0" noProof="0">
                          <a:ln>
                            <a:noFill/>
                          </a:ln>
                          <a:solidFill>
                            <a:prstClr val="black"/>
                          </a:solidFill>
                          <a:effectLst/>
                          <a:uLnTx/>
                          <a:uFillTx/>
                          <a:latin typeface="+mn-lt"/>
                          <a:ea typeface="+mn-ea"/>
                          <a:cs typeface="+mn-cs"/>
                        </a:rPr>
                        <a:t>
NBK's economic report on International scene: Markets get a small dose of realism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4292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- 2017-04-03 11:27:18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الاقتصاد الدولي من بنك الكويت الوطني: الأسواق تأخذ جرعة بسيطة من الواقعية 
</a:t>
                      </a:r>
                      <a:r>
                        <a:rPr kumimoji="0" lang="en-US" sz="1000" b="0" i="0" u="none" strike="noStrike" kern="1200" cap="none" spc="0" normalizeH="0" baseline="0" noProof="0">
                          <a:ln>
                            <a:noFill/>
                          </a:ln>
                          <a:solidFill>
                            <a:prstClr val="black"/>
                          </a:solidFill>
                          <a:effectLst/>
                          <a:uLnTx/>
                          <a:uFillTx/>
                          <a:latin typeface="+mn-lt"/>
                          <a:ea typeface="+mn-ea"/>
                          <a:cs typeface="+mn-cs"/>
                        </a:rPr>
                        <a:t>https://lnkd.in/gUwD_R9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1920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- 2017-04-02 11:51:30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خروج بريطانيا من الاتحاد الأوروبي يهز أوروبا فيما يبقى مجلس الاحتياط الفدرالي متفائلا
</a:t>
                      </a:r>
                      <a:r>
                        <a:rPr kumimoji="0" lang="en-US" sz="1000" b="0" i="0" u="none" strike="noStrike" kern="1200" cap="none" spc="0" normalizeH="0" baseline="0" noProof="0">
                          <a:ln>
                            <a:noFill/>
                          </a:ln>
                          <a:solidFill>
                            <a:prstClr val="black"/>
                          </a:solidFill>
                          <a:effectLst/>
                          <a:uLnTx/>
                          <a:uFillTx/>
                          <a:latin typeface="+mn-lt"/>
                          <a:ea typeface="+mn-ea"/>
                          <a:cs typeface="+mn-cs"/>
                        </a:rPr>
                        <a:t>https://lnkd.in/gGZ_KwQ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36961596"/>
                  </a:ext>
                </a:extLst>
              </a:tr>
            </a:tbl>
          </a:graphicData>
        </a:graphic>
      </p:graphicFrame>
      <p:sp>
        <p:nvSpPr>
          <p:cNvPr id="4" name="Text Placeholder 3"/>
          <p:cNvSpPr>
            <a:spLocks noGrp="1"/>
          </p:cNvSpPr>
          <p:nvPr>
            <p:ph type="body" sz="quarter" idx="14"/>
          </p:nvPr>
        </p:nvSpPr>
        <p:spPr/>
        <p:txBody>
          <a:bodyPr/>
          <a:lstStyle/>
          <a:p>
            <a:r>
              <a:rPr lang="en-US"/>
              <a:t>30/03/2017 - 05/04/2017</a:t>
            </a:r>
          </a:p>
        </p:txBody>
      </p:sp>
    </p:spTree>
    <p:extLst>
      <p:ext uri="{BB962C8B-B14F-4D97-AF65-F5344CB8AC3E}">
        <p14:creationId xmlns:p14="http://schemas.microsoft.com/office/powerpoint/2010/main" val="1848958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719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46672367"/>
                    </a:ext>
                  </a:extLst>
                </a:gridCol>
                <a:gridCol w="987552">
                  <a:extLst>
                    <a:ext uri="{9D8B030D-6E8A-4147-A177-3AD203B41FA5}">
                      <a16:colId xmlns:a16="http://schemas.microsoft.com/office/drawing/2014/main" val="2289508445"/>
                    </a:ext>
                  </a:extLst>
                </a:gridCol>
                <a:gridCol w="987552">
                  <a:extLst>
                    <a:ext uri="{9D8B030D-6E8A-4147-A177-3AD203B41FA5}">
                      <a16:colId xmlns:a16="http://schemas.microsoft.com/office/drawing/2014/main" val="2033725646"/>
                    </a:ext>
                  </a:extLst>
                </a:gridCol>
                <a:gridCol w="987552">
                  <a:extLst>
                    <a:ext uri="{9D8B030D-6E8A-4147-A177-3AD203B41FA5}">
                      <a16:colId xmlns:a16="http://schemas.microsoft.com/office/drawing/2014/main" val="2061923976"/>
                    </a:ext>
                  </a:extLst>
                </a:gridCol>
                <a:gridCol w="987552">
                  <a:extLst>
                    <a:ext uri="{9D8B030D-6E8A-4147-A177-3AD203B41FA5}">
                      <a16:colId xmlns:a16="http://schemas.microsoft.com/office/drawing/2014/main" val="2262149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28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- 2017-04-03 09:59:10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الرئيس التنفيذي لبنك الكويت الوطني- الكويت صلاح الفليج في مقابلة صحافية مع جريدة الراي الكويتية تحدث عن آفاق وتطلعات البنك وموقعه المالي القوي  بفضل متانة جميع مؤشراته، مشيراً إلى أن زيادة رأسماله الأخيرة كافية لمساعدة البنك على اقتناص فرص النمو. تفاصيل اللقاء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https://lnkd.in/fcwEAbR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7609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- 2017-04-04 12:06:49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أسواق الاسهم من بنك الكويت الوطني: أداء متواضع للأسهم الخليجية في الربع الأول من العام 2017 رغم انتعاش السوق الكويتية
</a:t>
                      </a:r>
                      <a:r>
                        <a:rPr kumimoji="0" lang="en-US" sz="1000" b="0" i="0" u="none" strike="noStrike" kern="1200" cap="none" spc="0" normalizeH="0" baseline="0" noProof="0">
                          <a:ln>
                            <a:noFill/>
                          </a:ln>
                          <a:solidFill>
                            <a:prstClr val="black"/>
                          </a:solidFill>
                          <a:effectLst/>
                          <a:uLnTx/>
                          <a:uFillTx/>
                          <a:latin typeface="+mn-lt"/>
                          <a:ea typeface="+mn-ea"/>
                          <a:cs typeface="+mn-cs"/>
                        </a:rPr>
                        <a:t>https://lnkd.in/gUwD_R9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06137829"/>
                  </a:ext>
                </a:extLst>
              </a:tr>
            </a:tbl>
          </a:graphicData>
        </a:graphic>
      </p:graphicFrame>
      <p:sp>
        <p:nvSpPr>
          <p:cNvPr id="4" name="Text Placeholder 3"/>
          <p:cNvSpPr>
            <a:spLocks noGrp="1"/>
          </p:cNvSpPr>
          <p:nvPr>
            <p:ph type="body" sz="quarter" idx="14"/>
          </p:nvPr>
        </p:nvSpPr>
        <p:spPr/>
        <p:txBody>
          <a:bodyPr/>
          <a:lstStyle/>
          <a:p>
            <a:r>
              <a:rPr lang="en-US"/>
              <a:t>30/03/2017 - 05/04/2017</a:t>
            </a:r>
          </a:p>
        </p:txBody>
      </p:sp>
    </p:spTree>
    <p:extLst>
      <p:ext uri="{BB962C8B-B14F-4D97-AF65-F5344CB8AC3E}">
        <p14:creationId xmlns:p14="http://schemas.microsoft.com/office/powerpoint/2010/main" val="32500588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Words>
  <Application>Microsoft Office PowerPoint</Application>
  <PresentationFormat>On-screen Show (4:3)</PresentationFormat>
  <Paragraphs>81</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LinkedIn Updates Table - 1 of 3</vt:lpstr>
      <vt:lpstr>LinkedIn Updates Table - 2 of 3</vt:lpstr>
      <vt:lpstr>LinkedIn Updates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3</dc:title>
  <dc:creator>Administrator</dc:creator>
  <cp:lastModifiedBy>Administrator</cp:lastModifiedBy>
  <cp:revision>1</cp:revision>
  <dcterms:created xsi:type="dcterms:W3CDTF">2017-04-06T07:44:45Z</dcterms:created>
  <dcterms:modified xsi:type="dcterms:W3CDTF">2017-04-06T07:45:22Z</dcterms:modified>
</cp:coreProperties>
</file>