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3779736"/>
              </p:ext>
            </p:extLst>
          </p:nvPr>
        </p:nvGraphicFramePr>
        <p:xfrm>
          <a:off x="457200" y="1731963"/>
          <a:ext cx="8229600" cy="42418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4701352"/>
                    </a:ext>
                  </a:extLst>
                </a:gridCol>
                <a:gridCol w="987552">
                  <a:extLst>
                    <a:ext uri="{9D8B030D-6E8A-4147-A177-3AD203B41FA5}">
                      <a16:colId xmlns:a16="http://schemas.microsoft.com/office/drawing/2014/main" val="2961498280"/>
                    </a:ext>
                  </a:extLst>
                </a:gridCol>
                <a:gridCol w="987552">
                  <a:extLst>
                    <a:ext uri="{9D8B030D-6E8A-4147-A177-3AD203B41FA5}">
                      <a16:colId xmlns:a16="http://schemas.microsoft.com/office/drawing/2014/main" val="185858471"/>
                    </a:ext>
                  </a:extLst>
                </a:gridCol>
                <a:gridCol w="987552">
                  <a:extLst>
                    <a:ext uri="{9D8B030D-6E8A-4147-A177-3AD203B41FA5}">
                      <a16:colId xmlns:a16="http://schemas.microsoft.com/office/drawing/2014/main" val="2581641157"/>
                    </a:ext>
                  </a:extLst>
                </a:gridCol>
                <a:gridCol w="987552">
                  <a:extLst>
                    <a:ext uri="{9D8B030D-6E8A-4147-A177-3AD203B41FA5}">
                      <a16:colId xmlns:a16="http://schemas.microsoft.com/office/drawing/2014/main" val="390020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7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12:30:50</a:t>
                      </a:r>
                      <a:r>
                        <a:rPr kumimoji="0" lang="en-US" sz="1000" b="0" i="0" u="none" strike="noStrike" kern="1200" cap="none" spc="0" normalizeH="0" baseline="0" noProof="0">
                          <a:ln>
                            <a:noFill/>
                          </a:ln>
                          <a:solidFill>
                            <a:prstClr val="black"/>
                          </a:solidFill>
                          <a:effectLst/>
                          <a:uLnTx/>
                          <a:uFillTx/>
                          <a:latin typeface="+mn-lt"/>
                          <a:ea typeface="+mn-ea"/>
                          <a:cs typeface="+mn-cs"/>
                        </a:rPr>
                        <a:t>
NBK is the First GCC Bank to Open a Branch in People’s Republic of China . commenting on this occasion, NBK Group CEO, Isam Al Sager, said that NBK’s presence in China aims to fulfill the needs of a growing customers’ base, reflecting NBK’s prestigious position and the strength of its brand name which represents quality, trust, and safety.Al Sager highlighted that  business ties between China and the MENA countries are expanding, making China a strategic market for NBK to set up a branch presence.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302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- 2017-03-26 18:58:24</a:t>
                      </a:r>
                      <a:r>
                        <a:rPr kumimoji="0" lang="en-US" sz="1000" b="0" i="0" u="none" strike="noStrike" kern="1200" cap="none" spc="0" normalizeH="0" baseline="0" noProof="0">
                          <a:ln>
                            <a:noFill/>
                          </a:ln>
                          <a:solidFill>
                            <a:prstClr val="black"/>
                          </a:solidFill>
                          <a:effectLst/>
                          <a:uLnTx/>
                          <a:uFillTx/>
                          <a:latin typeface="+mn-lt"/>
                          <a:ea typeface="+mn-ea"/>
                          <a:cs typeface="+mn-cs"/>
                        </a:rPr>
                        <a:t>
Kuwaiti World Jet ski Champion Yousef Al- Abdulrazaq Has landed himself into Guinness Records book With his spectacular performance for winning the Third World Titles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866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12:24:14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أول بنك خليجي يفتتح فرعاً في الصين. ويأتي هذا التواجد تلبية لقاعدة العملاء المتنامية للبنك والتي تعكس المكانة المرموقة للبنك الوطني وقوة علامته التجارية التي تمثل الجودة والثقة والأمان.  وفي تعليقه على هذه الخطوة التاريخية، قال الرئيس التنفيذي لمجموعة بنك الكويت الوطني عصام الصقر  انه  اتساع أفق الروابط التجارية بين الصين ودول المنطقة، تزدهر أعمال التبادل التجاري جنباً إلى جنب مع الأنشطة التجارية الأخرى، بما يؤهل الصين لتكون سوقاً استراتيجياً لبنك الكويت الوطني من خلال هذا الفرع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401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- 2017-03-29 09:50:04</a:t>
                      </a:r>
                      <a:r>
                        <a:rPr kumimoji="0" lang="en-US" sz="1000" b="0" i="0" u="none" strike="noStrike" kern="1200" cap="none" spc="0" normalizeH="0" baseline="0" noProof="0">
                          <a:ln>
                            <a:noFill/>
                          </a:ln>
                          <a:solidFill>
                            <a:prstClr val="black"/>
                          </a:solidFill>
                          <a:effectLst/>
                          <a:uLnTx/>
                          <a:uFillTx/>
                          <a:latin typeface="+mn-lt"/>
                          <a:ea typeface="+mn-ea"/>
                          <a:cs typeface="+mn-cs"/>
                        </a:rPr>
                        <a:t>
Again to our interactive knowledge competition "Know more about your bank". Now, what is the rating credited by Fitch Agency to NBK? what is special about this 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754673638"/>
                  </a:ext>
                </a:extLst>
              </a:tr>
            </a:tbl>
          </a:graphicData>
        </a:graphic>
      </p:graphicFrame>
      <p:sp>
        <p:nvSpPr>
          <p:cNvPr id="4" name="Text Placeholder 3"/>
          <p:cNvSpPr>
            <a:spLocks noGrp="1"/>
          </p:cNvSpPr>
          <p:nvPr>
            <p:ph type="body" sz="quarter" idx="14"/>
          </p:nvPr>
        </p:nvSpPr>
        <p:spPr/>
        <p:txBody>
          <a:bodyPr/>
          <a:lstStyle/>
          <a:p>
            <a:r>
              <a:rPr lang="en-US"/>
              <a:t>23/03/2017 - 29/03/2017</a:t>
            </a:r>
          </a:p>
        </p:txBody>
      </p:sp>
    </p:spTree>
    <p:extLst>
      <p:ext uri="{BB962C8B-B14F-4D97-AF65-F5344CB8AC3E}">
        <p14:creationId xmlns:p14="http://schemas.microsoft.com/office/powerpoint/2010/main" val="2142052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153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41008137"/>
                    </a:ext>
                  </a:extLst>
                </a:gridCol>
                <a:gridCol w="987552">
                  <a:extLst>
                    <a:ext uri="{9D8B030D-6E8A-4147-A177-3AD203B41FA5}">
                      <a16:colId xmlns:a16="http://schemas.microsoft.com/office/drawing/2014/main" val="2080790541"/>
                    </a:ext>
                  </a:extLst>
                </a:gridCol>
                <a:gridCol w="987552">
                  <a:extLst>
                    <a:ext uri="{9D8B030D-6E8A-4147-A177-3AD203B41FA5}">
                      <a16:colId xmlns:a16="http://schemas.microsoft.com/office/drawing/2014/main" val="2762160737"/>
                    </a:ext>
                  </a:extLst>
                </a:gridCol>
                <a:gridCol w="987552">
                  <a:extLst>
                    <a:ext uri="{9D8B030D-6E8A-4147-A177-3AD203B41FA5}">
                      <a16:colId xmlns:a16="http://schemas.microsoft.com/office/drawing/2014/main" val="4140928441"/>
                    </a:ext>
                  </a:extLst>
                </a:gridCol>
                <a:gridCol w="987552">
                  <a:extLst>
                    <a:ext uri="{9D8B030D-6E8A-4147-A177-3AD203B41FA5}">
                      <a16:colId xmlns:a16="http://schemas.microsoft.com/office/drawing/2014/main" val="357082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952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13:46:25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الأسواق تحت الضغط مع أول خسارة يواجهها ترامب.
المزيد في تقرير النقد الاسبوعي من بنك الكويت الوطني
</a:t>
                      </a:r>
                      <a:r>
                        <a:rPr kumimoji="0" lang="en-US" sz="1000" b="0" i="0" u="none" strike="noStrike" kern="1200" cap="none" spc="0" normalizeH="0" baseline="0" noProof="0">
                          <a:ln>
                            <a:noFill/>
                          </a:ln>
                          <a:solidFill>
                            <a:prstClr val="black"/>
                          </a:solidFill>
                          <a:effectLst/>
                          <a:uLnTx/>
                          <a:uFillTx/>
                          <a:latin typeface="+mn-lt"/>
                          <a:ea typeface="+mn-ea"/>
                          <a:cs typeface="+mn-cs"/>
                        </a:rPr>
                        <a:t>https://lnkd.in/gGZ_KwQ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1186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13:05:01</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Foreign Currency Prepaid Card. Safest way to spend at your favorite destination!
https://lnkd.in/fg7BNSv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8814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13:47:13</a:t>
                      </a:r>
                      <a:r>
                        <a:rPr kumimoji="0" lang="en-US" sz="1000" b="0" i="0" u="none" strike="noStrike" kern="1200" cap="none" spc="0" normalizeH="0" baseline="0" noProof="0">
                          <a:ln>
                            <a:noFill/>
                          </a:ln>
                          <a:solidFill>
                            <a:prstClr val="black"/>
                          </a:solidFill>
                          <a:effectLst/>
                          <a:uLnTx/>
                          <a:uFillTx/>
                          <a:latin typeface="+mn-lt"/>
                          <a:ea typeface="+mn-ea"/>
                          <a:cs typeface="+mn-cs"/>
                        </a:rPr>
                        <a:t>
Markets under Pressure as Trump Faces First Defeat. for more check NBK's weekly money market report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3150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- 2017-03-28 13:55:27</a:t>
                      </a:r>
                      <a:r>
                        <a:rPr kumimoji="0" lang="en-US" sz="1000" b="0" i="0" u="none" strike="noStrike" kern="1200" cap="none" spc="0" normalizeH="0" baseline="0" noProof="0">
                          <a:ln>
                            <a:noFill/>
                          </a:ln>
                          <a:solidFill>
                            <a:prstClr val="black"/>
                          </a:solidFill>
                          <a:effectLst/>
                          <a:uLnTx/>
                          <a:uFillTx/>
                          <a:latin typeface="+mn-lt"/>
                          <a:ea typeface="+mn-ea"/>
                          <a:cs typeface="+mn-cs"/>
                        </a:rPr>
                        <a:t>
NBK economic report on Kuwait foreign trade:Trade surplus narrows to 11-year low in 2016, imports are flat. For more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8393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- 2017-03-26 13:01:48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يطلق بطاقة الوطني مسبقة الدفع بالعملة الأجنبية، البطاقة المثالية للمسافرين 
</a:t>
                      </a:r>
                      <a:r>
                        <a:rPr kumimoji="0" lang="en-US" sz="1000" b="0" i="0" u="none" strike="noStrike" kern="1200" cap="none" spc="0" normalizeH="0" baseline="0" noProof="0">
                          <a:ln>
                            <a:noFill/>
                          </a:ln>
                          <a:solidFill>
                            <a:prstClr val="black"/>
                          </a:solidFill>
                          <a:effectLst/>
                          <a:uLnTx/>
                          <a:uFillTx/>
                          <a:latin typeface="+mn-lt"/>
                          <a:ea typeface="+mn-ea"/>
                          <a:cs typeface="+mn-cs"/>
                        </a:rPr>
                        <a:t>https://lnkd.in/fCpvQaW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39554355"/>
                  </a:ext>
                </a:extLst>
              </a:tr>
            </a:tbl>
          </a:graphicData>
        </a:graphic>
      </p:graphicFrame>
      <p:sp>
        <p:nvSpPr>
          <p:cNvPr id="4" name="Text Placeholder 3"/>
          <p:cNvSpPr>
            <a:spLocks noGrp="1"/>
          </p:cNvSpPr>
          <p:nvPr>
            <p:ph type="body" sz="quarter" idx="14"/>
          </p:nvPr>
        </p:nvSpPr>
        <p:spPr/>
        <p:txBody>
          <a:bodyPr/>
          <a:lstStyle/>
          <a:p>
            <a:r>
              <a:rPr lang="en-US"/>
              <a:t>23/03/2017 - 29/03/2017</a:t>
            </a:r>
          </a:p>
        </p:txBody>
      </p:sp>
    </p:spTree>
    <p:extLst>
      <p:ext uri="{BB962C8B-B14F-4D97-AF65-F5344CB8AC3E}">
        <p14:creationId xmlns:p14="http://schemas.microsoft.com/office/powerpoint/2010/main" val="1358622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949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0506565"/>
                    </a:ext>
                  </a:extLst>
                </a:gridCol>
                <a:gridCol w="987552">
                  <a:extLst>
                    <a:ext uri="{9D8B030D-6E8A-4147-A177-3AD203B41FA5}">
                      <a16:colId xmlns:a16="http://schemas.microsoft.com/office/drawing/2014/main" val="203118458"/>
                    </a:ext>
                  </a:extLst>
                </a:gridCol>
                <a:gridCol w="987552">
                  <a:extLst>
                    <a:ext uri="{9D8B030D-6E8A-4147-A177-3AD203B41FA5}">
                      <a16:colId xmlns:a16="http://schemas.microsoft.com/office/drawing/2014/main" val="661596580"/>
                    </a:ext>
                  </a:extLst>
                </a:gridCol>
                <a:gridCol w="987552">
                  <a:extLst>
                    <a:ext uri="{9D8B030D-6E8A-4147-A177-3AD203B41FA5}">
                      <a16:colId xmlns:a16="http://schemas.microsoft.com/office/drawing/2014/main" val="3164799124"/>
                    </a:ext>
                  </a:extLst>
                </a:gridCol>
                <a:gridCol w="987552">
                  <a:extLst>
                    <a:ext uri="{9D8B030D-6E8A-4147-A177-3AD203B41FA5}">
                      <a16:colId xmlns:a16="http://schemas.microsoft.com/office/drawing/2014/main" val="1862175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309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- 2017-03-28 13:54:12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التجارة الخارجية من بنك الكويت الوطني: فائض الميزان التجاري الكويتي يتراجع لأقل مستوياته منذ 11 عاماً في 2016 في ظل ركود الوارداتز للمزيد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https://lnkd.in/gUwD_R9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316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- 2017-03-28 09:39:27</a:t>
                      </a:r>
                      <a:r>
                        <a:rPr kumimoji="0" lang="en-US" sz="1000" b="0" i="0" u="none" strike="noStrike" kern="1200" cap="none" spc="0" normalizeH="0" baseline="0" noProof="0">
                          <a:ln>
                            <a:noFill/>
                          </a:ln>
                          <a:solidFill>
                            <a:prstClr val="black"/>
                          </a:solidFill>
                          <a:effectLst/>
                          <a:uLnTx/>
                          <a:uFillTx/>
                          <a:latin typeface="+mn-lt"/>
                          <a:ea typeface="+mn-ea"/>
                          <a:cs typeface="+mn-cs"/>
                        </a:rPr>
                        <a:t>
Gulf Bank Named "Best Treasury &amp; Cash Management Bank 2017 - Kuwait" by Global Finance Magazine
</a:t>
                      </a:r>
                      <a:r>
                        <a:rPr kumimoji="0" lang="ar-AE" sz="1000" b="0" i="0" u="none" strike="noStrike" kern="1200" cap="none" spc="0" normalizeH="0" baseline="0" noProof="0">
                          <a:ln>
                            <a:noFill/>
                          </a:ln>
                          <a:solidFill>
                            <a:prstClr val="black"/>
                          </a:solidFill>
                          <a:effectLst/>
                          <a:uLnTx/>
                          <a:uFillTx/>
                          <a:latin typeface="+mn-lt"/>
                          <a:ea typeface="+mn-ea"/>
                          <a:cs typeface="+mn-cs"/>
                        </a:rPr>
                        <a:t>بنك الخليج يفوز بجائزة "أفضل بنك في أعمال الخزينة وإدارة النقد في الكويت - ٢٠١٧" في الكويت من مجلة جلوبال فاينانس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4993654"/>
                  </a:ext>
                </a:extLst>
              </a:tr>
            </a:tbl>
          </a:graphicData>
        </a:graphic>
      </p:graphicFrame>
      <p:sp>
        <p:nvSpPr>
          <p:cNvPr id="4" name="Text Placeholder 3"/>
          <p:cNvSpPr>
            <a:spLocks noGrp="1"/>
          </p:cNvSpPr>
          <p:nvPr>
            <p:ph type="body" sz="quarter" idx="14"/>
          </p:nvPr>
        </p:nvSpPr>
        <p:spPr/>
        <p:txBody>
          <a:bodyPr/>
          <a:lstStyle/>
          <a:p>
            <a:r>
              <a:rPr lang="en-US"/>
              <a:t>23/03/2017 - 29/03/2017</a:t>
            </a:r>
          </a:p>
        </p:txBody>
      </p:sp>
    </p:spTree>
    <p:extLst>
      <p:ext uri="{BB962C8B-B14F-4D97-AF65-F5344CB8AC3E}">
        <p14:creationId xmlns:p14="http://schemas.microsoft.com/office/powerpoint/2010/main" val="36953333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178</Words>
  <Application>Microsoft Office PowerPoint</Application>
  <PresentationFormat>On-screen Show (4:3)</PresentationFormat>
  <Paragraphs>76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Updates Table - 1 of 3</vt:lpstr>
      <vt:lpstr>LinkedIn Updates Table - 2 of 3</vt:lpstr>
      <vt:lpstr>LinkedIn Updates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3</dc:title>
  <dc:creator>Administrator</dc:creator>
  <cp:lastModifiedBy>Administrator</cp:lastModifiedBy>
  <cp:revision>1</cp:revision>
  <dcterms:created xsi:type="dcterms:W3CDTF">2017-03-30T07:47:21Z</dcterms:created>
  <dcterms:modified xsi:type="dcterms:W3CDTF">2017-03-30T07:47:50Z</dcterms:modified>
</cp:coreProperties>
</file>