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05096208"/>
              </p:ext>
            </p:extLst>
          </p:nvPr>
        </p:nvGraphicFramePr>
        <p:xfrm>
          <a:off x="457200" y="1731963"/>
          <a:ext cx="8229600" cy="387096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3448540"/>
                    </a:ext>
                  </a:extLst>
                </a:gridCol>
                <a:gridCol w="658368">
                  <a:extLst>
                    <a:ext uri="{9D8B030D-6E8A-4147-A177-3AD203B41FA5}">
                      <a16:colId xmlns:a16="http://schemas.microsoft.com/office/drawing/2014/main" val="1227748524"/>
                    </a:ext>
                  </a:extLst>
                </a:gridCol>
                <a:gridCol w="658368">
                  <a:extLst>
                    <a:ext uri="{9D8B030D-6E8A-4147-A177-3AD203B41FA5}">
                      <a16:colId xmlns:a16="http://schemas.microsoft.com/office/drawing/2014/main" val="1679922182"/>
                    </a:ext>
                  </a:extLst>
                </a:gridCol>
                <a:gridCol w="658368">
                  <a:extLst>
                    <a:ext uri="{9D8B030D-6E8A-4147-A177-3AD203B41FA5}">
                      <a16:colId xmlns:a16="http://schemas.microsoft.com/office/drawing/2014/main" val="4219385147"/>
                    </a:ext>
                  </a:extLst>
                </a:gridCol>
                <a:gridCol w="658368">
                  <a:extLst>
                    <a:ext uri="{9D8B030D-6E8A-4147-A177-3AD203B41FA5}">
                      <a16:colId xmlns:a16="http://schemas.microsoft.com/office/drawing/2014/main" val="3245056060"/>
                    </a:ext>
                  </a:extLst>
                </a:gridCol>
                <a:gridCol w="658368">
                  <a:extLst>
                    <a:ext uri="{9D8B030D-6E8A-4147-A177-3AD203B41FA5}">
                      <a16:colId xmlns:a16="http://schemas.microsoft.com/office/drawing/2014/main" val="3826349825"/>
                    </a:ext>
                  </a:extLst>
                </a:gridCol>
                <a:gridCol w="658368">
                  <a:extLst>
                    <a:ext uri="{9D8B030D-6E8A-4147-A177-3AD203B41FA5}">
                      <a16:colId xmlns:a16="http://schemas.microsoft.com/office/drawing/2014/main" val="465984380"/>
                    </a:ext>
                  </a:extLst>
                </a:gridCol>
                <a:gridCol w="658368">
                  <a:extLst>
                    <a:ext uri="{9D8B030D-6E8A-4147-A177-3AD203B41FA5}">
                      <a16:colId xmlns:a16="http://schemas.microsoft.com/office/drawing/2014/main" val="265284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4212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- 2017-03-14 17:04:21</a:t>
                      </a:r>
                      <a:r>
                        <a:rPr kumimoji="0" lang="en-US" sz="1000" b="0" i="0" u="none" strike="noStrike" kern="1200" cap="none" spc="0" normalizeH="0" baseline="0" noProof="0">
                          <a:ln>
                            <a:noFill/>
                          </a:ln>
                          <a:solidFill>
                            <a:prstClr val="black"/>
                          </a:solidFill>
                          <a:effectLst/>
                          <a:uLnTx/>
                          <a:uFillTx/>
                          <a:latin typeface="+mn-lt"/>
                          <a:ea typeface="+mn-ea"/>
                          <a:cs typeface="+mn-cs"/>
                        </a:rPr>
                        <a:t>
ProPILOT autonomous drive technology, offers a convenience and peace of mind during highway mobility.
It would really be nice to use this car at a roundabout in 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64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- 2017-03-14 16:36:36</a:t>
                      </a:r>
                      <a:r>
                        <a:rPr kumimoji="0" lang="ar-AE" sz="1000" b="0" i="0" u="none" strike="noStrike" kern="1200" cap="none" spc="0" normalizeH="0" baseline="0" noProof="0">
                          <a:ln>
                            <a:noFill/>
                          </a:ln>
                          <a:solidFill>
                            <a:prstClr val="black"/>
                          </a:solidFill>
                          <a:effectLst/>
                          <a:uLnTx/>
                          <a:uFillTx/>
                          <a:latin typeface="+mn-lt"/>
                          <a:ea typeface="+mn-ea"/>
                          <a:cs typeface="+mn-cs"/>
                        </a:rPr>
                        <a:t>
التاهو والسيلفرادو نسخة </a:t>
                      </a:r>
                      <a:r>
                        <a:rPr kumimoji="0" lang="en-US" sz="1000" b="0" i="0" u="none" strike="noStrike" kern="1200" cap="none" spc="0" normalizeH="0" baseline="0" noProof="0">
                          <a:ln>
                            <a:noFill/>
                          </a:ln>
                          <a:solidFill>
                            <a:prstClr val="black"/>
                          </a:solidFill>
                          <a:effectLst/>
                          <a:uLnTx/>
                          <a:uFillTx/>
                          <a:latin typeface="+mn-lt"/>
                          <a:ea typeface="+mn-ea"/>
                          <a:cs typeface="+mn-cs"/>
                        </a:rPr>
                        <a:t>Midnight </a:t>
                      </a:r>
                      <a:r>
                        <a:rPr kumimoji="0" lang="ar-AE" sz="1000" b="0" i="0" u="none" strike="noStrike" kern="1200" cap="none" spc="0" normalizeH="0" baseline="0" noProof="0">
                          <a:ln>
                            <a:noFill/>
                          </a:ln>
                          <a:solidFill>
                            <a:prstClr val="black"/>
                          </a:solidFill>
                          <a:effectLst/>
                          <a:uLnTx/>
                          <a:uFillTx/>
                          <a:latin typeface="+mn-lt"/>
                          <a:ea typeface="+mn-ea"/>
                          <a:cs typeface="+mn-cs"/>
                        </a:rPr>
                        <a:t>في بيئتهم المفضلة... الظلام.
</a:t>
                      </a:r>
                      <a:r>
                        <a:rPr kumimoji="0" lang="en-US" sz="1000" b="0" i="0" u="none" strike="noStrike" kern="1200" cap="none" spc="0" normalizeH="0" baseline="0" noProof="0">
                          <a:ln>
                            <a:noFill/>
                          </a:ln>
                          <a:solidFill>
                            <a:prstClr val="black"/>
                          </a:solidFill>
                          <a:effectLst/>
                          <a:uLnTx/>
                          <a:uFillTx/>
                          <a:latin typeface="+mn-lt"/>
                          <a:ea typeface="+mn-ea"/>
                          <a:cs typeface="+mn-cs"/>
                        </a:rPr>
                        <a:t>The Tahoe &amp; Silvarado Midnight Editions in their natural habitat... the Darkness.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898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- 2017-03-14 16:21:43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شيء بدأ في عام 1917، ولا تزال مستمرة بقوة. بدأت مع سيارة </a:t>
                      </a:r>
                      <a:r>
                        <a:rPr kumimoji="0" lang="en-US" sz="1000" b="0" i="0" u="none" strike="noStrike" kern="1200" cap="none" spc="0" normalizeH="0" baseline="0" noProof="0">
                          <a:ln>
                            <a:noFill/>
                          </a:ln>
                          <a:solidFill>
                            <a:prstClr val="black"/>
                          </a:solidFill>
                          <a:effectLst/>
                          <a:uLnTx/>
                          <a:uFillTx/>
                          <a:latin typeface="+mn-lt"/>
                          <a:ea typeface="+mn-ea"/>
                          <a:cs typeface="+mn-cs"/>
                        </a:rPr>
                        <a:t>Model A، </a:t>
                      </a:r>
                      <a:r>
                        <a:rPr kumimoji="0" lang="ar-AE" sz="1000" b="0" i="0" u="none" strike="noStrike" kern="1200" cap="none" spc="0" normalizeH="0" baseline="0" noProof="0">
                          <a:ln>
                            <a:noFill/>
                          </a:ln>
                          <a:solidFill>
                            <a:prstClr val="black"/>
                          </a:solidFill>
                          <a:effectLst/>
                          <a:uLnTx/>
                          <a:uFillTx/>
                          <a:latin typeface="+mn-lt"/>
                          <a:ea typeface="+mn-ea"/>
                          <a:cs typeface="+mn-cs"/>
                        </a:rPr>
                        <a:t>مع الكثير من الحماس والابتكار. ميتسوبيشي تحافظ على تقديم منتجات عالية الجودة لعملائها المخلصين على مر السنين.
</a:t>
                      </a:r>
                      <a:r>
                        <a:rPr kumimoji="0" lang="en-US" sz="1000" b="0" i="0" u="none" strike="noStrike" kern="1200" cap="none" spc="0" normalizeH="0" baseline="0" noProof="0">
                          <a:ln>
                            <a:noFill/>
                          </a:ln>
                          <a:solidFill>
                            <a:prstClr val="black"/>
                          </a:solidFill>
                          <a:effectLst/>
                          <a:uLnTx/>
                          <a:uFillTx/>
                          <a:latin typeface="+mn-lt"/>
                          <a:ea typeface="+mn-ea"/>
                          <a:cs typeface="+mn-cs"/>
                        </a:rPr>
                        <a:t>It all started back in 1917 and it's still going on strong. Started with a Model A vehicle, with a lot of passion and innovation. Mitsubishi keeps delivering quality products to its loyal customers on a consistent basis through the years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535014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473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86142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523771"/>
                    </a:ext>
                  </a:extLst>
                </a:gridCol>
                <a:gridCol w="658368">
                  <a:extLst>
                    <a:ext uri="{9D8B030D-6E8A-4147-A177-3AD203B41FA5}">
                      <a16:colId xmlns:a16="http://schemas.microsoft.com/office/drawing/2014/main" val="2024835576"/>
                    </a:ext>
                  </a:extLst>
                </a:gridCol>
                <a:gridCol w="658368">
                  <a:extLst>
                    <a:ext uri="{9D8B030D-6E8A-4147-A177-3AD203B41FA5}">
                      <a16:colId xmlns:a16="http://schemas.microsoft.com/office/drawing/2014/main" val="1043856158"/>
                    </a:ext>
                  </a:extLst>
                </a:gridCol>
                <a:gridCol w="658368">
                  <a:extLst>
                    <a:ext uri="{9D8B030D-6E8A-4147-A177-3AD203B41FA5}">
                      <a16:colId xmlns:a16="http://schemas.microsoft.com/office/drawing/2014/main" val="2825290006"/>
                    </a:ext>
                  </a:extLst>
                </a:gridCol>
                <a:gridCol w="658368">
                  <a:extLst>
                    <a:ext uri="{9D8B030D-6E8A-4147-A177-3AD203B41FA5}">
                      <a16:colId xmlns:a16="http://schemas.microsoft.com/office/drawing/2014/main" val="3677387187"/>
                    </a:ext>
                  </a:extLst>
                </a:gridCol>
                <a:gridCol w="658368">
                  <a:extLst>
                    <a:ext uri="{9D8B030D-6E8A-4147-A177-3AD203B41FA5}">
                      <a16:colId xmlns:a16="http://schemas.microsoft.com/office/drawing/2014/main" val="1530907464"/>
                    </a:ext>
                  </a:extLst>
                </a:gridCol>
                <a:gridCol w="658368">
                  <a:extLst>
                    <a:ext uri="{9D8B030D-6E8A-4147-A177-3AD203B41FA5}">
                      <a16:colId xmlns:a16="http://schemas.microsoft.com/office/drawing/2014/main" val="3708905810"/>
                    </a:ext>
                  </a:extLst>
                </a:gridCol>
                <a:gridCol w="658368">
                  <a:extLst>
                    <a:ext uri="{9D8B030D-6E8A-4147-A177-3AD203B41FA5}">
                      <a16:colId xmlns:a16="http://schemas.microsoft.com/office/drawing/2014/main" val="25271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238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- 2017-03-14 15:20:21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تحتاجه من مواصفات الراحة والأمان والرفاهية لك ولعائلتك  تجدها فى كيا جراند كرنفال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All the comfort, safety and luxury for you and your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848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- 2017-03-14 15:17:36</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Don't miss out on our Tahoe and Silvarado Midnight Editions contest, to participate visit this link
http://bit.ly/2mFigQe
 </a:t>
                      </a:r>
                      <a:r>
                        <a:rPr kumimoji="0" lang="ar-AE" sz="1000" b="0" i="0" u="none" strike="noStrike" kern="1200" cap="none" spc="0" normalizeH="0" baseline="0" noProof="0">
                          <a:ln>
                            <a:noFill/>
                          </a:ln>
                          <a:solidFill>
                            <a:prstClr val="black"/>
                          </a:solidFill>
                          <a:effectLst/>
                          <a:uLnTx/>
                          <a:uFillTx/>
                          <a:latin typeface="+mn-lt"/>
                          <a:ea typeface="+mn-ea"/>
                          <a:cs typeface="+mn-cs"/>
                        </a:rPr>
                        <a:t>لا تفوتك مسابقة التاهو والسيلفرادو نسخة </a:t>
                      </a:r>
                      <a:r>
                        <a:rPr kumimoji="0" lang="en-US" sz="1000" b="0" i="0" u="none" strike="noStrike" kern="1200" cap="none" spc="0" normalizeH="0" baseline="0" noProof="0">
                          <a:ln>
                            <a:noFill/>
                          </a:ln>
                          <a:solidFill>
                            <a:prstClr val="black"/>
                          </a:solidFill>
                          <a:effectLst/>
                          <a:uLnTx/>
                          <a:uFillTx/>
                          <a:latin typeface="+mn-lt"/>
                          <a:ea typeface="+mn-ea"/>
                          <a:cs typeface="+mn-cs"/>
                        </a:rPr>
                        <a:t>Midnight </a:t>
                      </a:r>
                      <a:r>
                        <a:rPr kumimoji="0" lang="ar-AE" sz="1000" b="0" i="0" u="none" strike="noStrike" kern="1200" cap="none" spc="0" normalizeH="0" baseline="0" noProof="0">
                          <a:ln>
                            <a:noFill/>
                          </a:ln>
                          <a:solidFill>
                            <a:prstClr val="black"/>
                          </a:solidFill>
                          <a:effectLst/>
                          <a:uLnTx/>
                          <a:uFillTx/>
                          <a:latin typeface="+mn-lt"/>
                          <a:ea typeface="+mn-ea"/>
                          <a:cs typeface="+mn-cs"/>
                        </a:rPr>
                        <a:t>للمشاركة زور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http://bit.ly/2mFigQe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95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- 2017-03-14 14:27:28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Visit us @the_avenues and get to #ExperienceTheDarkness. You have to go inside and see for yourself...
</a:t>
                      </a:r>
                      <a:r>
                        <a:rPr kumimoji="0" lang="ar-AE" sz="1000" b="0" i="0" u="none" strike="noStrike" kern="1200" cap="none" spc="0" normalizeH="0" baseline="0" noProof="0">
                          <a:ln>
                            <a:noFill/>
                          </a:ln>
                          <a:solidFill>
                            <a:prstClr val="black"/>
                          </a:solidFill>
                          <a:effectLst/>
                          <a:uLnTx/>
                          <a:uFillTx/>
                          <a:latin typeface="+mn-lt"/>
                          <a:ea typeface="+mn-ea"/>
                          <a:cs typeface="+mn-cs"/>
                        </a:rPr>
                        <a:t>زور عرضنا بالأفنيوز وعيش تجربة الظلام. لازم تدخل عشان تشوف بنفسك...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645596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808018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4167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2452592"/>
                    </a:ext>
                  </a:extLst>
                </a:gridCol>
                <a:gridCol w="658368">
                  <a:extLst>
                    <a:ext uri="{9D8B030D-6E8A-4147-A177-3AD203B41FA5}">
                      <a16:colId xmlns:a16="http://schemas.microsoft.com/office/drawing/2014/main" val="2215764308"/>
                    </a:ext>
                  </a:extLst>
                </a:gridCol>
                <a:gridCol w="658368">
                  <a:extLst>
                    <a:ext uri="{9D8B030D-6E8A-4147-A177-3AD203B41FA5}">
                      <a16:colId xmlns:a16="http://schemas.microsoft.com/office/drawing/2014/main" val="1097625305"/>
                    </a:ext>
                  </a:extLst>
                </a:gridCol>
                <a:gridCol w="658368">
                  <a:extLst>
                    <a:ext uri="{9D8B030D-6E8A-4147-A177-3AD203B41FA5}">
                      <a16:colId xmlns:a16="http://schemas.microsoft.com/office/drawing/2014/main" val="4018869062"/>
                    </a:ext>
                  </a:extLst>
                </a:gridCol>
                <a:gridCol w="658368">
                  <a:extLst>
                    <a:ext uri="{9D8B030D-6E8A-4147-A177-3AD203B41FA5}">
                      <a16:colId xmlns:a16="http://schemas.microsoft.com/office/drawing/2014/main" val="395441824"/>
                    </a:ext>
                  </a:extLst>
                </a:gridCol>
                <a:gridCol w="658368">
                  <a:extLst>
                    <a:ext uri="{9D8B030D-6E8A-4147-A177-3AD203B41FA5}">
                      <a16:colId xmlns:a16="http://schemas.microsoft.com/office/drawing/2014/main" val="3393664051"/>
                    </a:ext>
                  </a:extLst>
                </a:gridCol>
                <a:gridCol w="658368">
                  <a:extLst>
                    <a:ext uri="{9D8B030D-6E8A-4147-A177-3AD203B41FA5}">
                      <a16:colId xmlns:a16="http://schemas.microsoft.com/office/drawing/2014/main" val="2919520187"/>
                    </a:ext>
                  </a:extLst>
                </a:gridCol>
                <a:gridCol w="658368">
                  <a:extLst>
                    <a:ext uri="{9D8B030D-6E8A-4147-A177-3AD203B41FA5}">
                      <a16:colId xmlns:a16="http://schemas.microsoft.com/office/drawing/2014/main" val="201607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67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- 2017-03-14 12:01:02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 little mix of the past and the future from the art of @tjayad_q8 , thank you for your creativity.
</a:t>
                      </a:r>
                      <a:r>
                        <a:rPr kumimoji="0" lang="ar-AE" sz="1000" b="0" i="0" u="none" strike="noStrike" kern="1200" cap="none" spc="0" normalizeH="0" baseline="0" noProof="0">
                          <a:ln>
                            <a:noFill/>
                          </a:ln>
                          <a:solidFill>
                            <a:prstClr val="black"/>
                          </a:solidFill>
                          <a:effectLst/>
                          <a:uLnTx/>
                          <a:uFillTx/>
                          <a:latin typeface="+mn-lt"/>
                          <a:ea typeface="+mn-ea"/>
                          <a:cs typeface="+mn-cs"/>
                        </a:rPr>
                        <a:t>خليط من الماضي والمستقبل برسم @</a:t>
                      </a:r>
                      <a:r>
                        <a:rPr kumimoji="0" lang="en-US" sz="1000" b="0" i="0" u="none" strike="noStrike" kern="1200" cap="none" spc="0" normalizeH="0" baseline="0" noProof="0">
                          <a:ln>
                            <a:noFill/>
                          </a:ln>
                          <a:solidFill>
                            <a:prstClr val="black"/>
                          </a:solidFill>
                          <a:effectLst/>
                          <a:uLnTx/>
                          <a:uFillTx/>
                          <a:latin typeface="+mn-lt"/>
                          <a:ea typeface="+mn-ea"/>
                          <a:cs typeface="+mn-cs"/>
                        </a:rPr>
                        <a:t>tjayad_q8 ، </a:t>
                      </a:r>
                      <a:r>
                        <a:rPr kumimoji="0" lang="ar-AE" sz="1000" b="0" i="0" u="none" strike="noStrike" kern="1200" cap="none" spc="0" normalizeH="0" baseline="0" noProof="0">
                          <a:ln>
                            <a:noFill/>
                          </a:ln>
                          <a:solidFill>
                            <a:prstClr val="black"/>
                          </a:solidFill>
                          <a:effectLst/>
                          <a:uLnTx/>
                          <a:uFillTx/>
                          <a:latin typeface="+mn-lt"/>
                          <a:ea typeface="+mn-ea"/>
                          <a:cs typeface="+mn-cs"/>
                        </a:rPr>
                        <a:t>نشكرك عالابداع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6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- 2017-03-14 10:58:12</a:t>
                      </a:r>
                      <a:r>
                        <a:rPr kumimoji="0" lang="en-US" sz="1000" b="0" i="0" u="none" strike="noStrike" kern="1200" cap="none" spc="0" normalizeH="0" baseline="0" noProof="0">
                          <a:ln>
                            <a:noFill/>
                          </a:ln>
                          <a:solidFill>
                            <a:prstClr val="black"/>
                          </a:solidFill>
                          <a:effectLst/>
                          <a:uLnTx/>
                          <a:uFillTx/>
                          <a:latin typeface="+mn-lt"/>
                          <a:ea typeface="+mn-ea"/>
                          <a:cs typeface="+mn-cs"/>
                        </a:rPr>
                        <a:t>
It’s been a long journey, and there’s reason to celebrate. Stay tuned for more details!
http://ow.ly/N4Ur309SLKC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9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- 2017-03-14 10:57:12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لقد كانت رحلة طويلة, و اليوم هناك سبب للإحتفال , خلك متابع ويانا لمزيد من التفاصيل
للتفاصيل:</a:t>
                      </a:r>
                      <a:r>
                        <a:rPr kumimoji="0" lang="en-US" sz="1000" b="0" i="0" u="none" strike="noStrike" kern="1200" cap="none" spc="0" normalizeH="0" baseline="0" noProof="0">
                          <a:ln>
                            <a:noFill/>
                          </a:ln>
                          <a:solidFill>
                            <a:prstClr val="black"/>
                          </a:solidFill>
                          <a:effectLst/>
                          <a:uLnTx/>
                          <a:uFillTx/>
                          <a:latin typeface="+mn-lt"/>
                          <a:ea typeface="+mn-ea"/>
                          <a:cs typeface="+mn-cs"/>
                        </a:rPr>
                        <a:t>ow.ly/J3On309SLl1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689820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016952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064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0197732"/>
                    </a:ext>
                  </a:extLst>
                </a:gridCol>
                <a:gridCol w="658368">
                  <a:extLst>
                    <a:ext uri="{9D8B030D-6E8A-4147-A177-3AD203B41FA5}">
                      <a16:colId xmlns:a16="http://schemas.microsoft.com/office/drawing/2014/main" val="1966881187"/>
                    </a:ext>
                  </a:extLst>
                </a:gridCol>
                <a:gridCol w="658368">
                  <a:extLst>
                    <a:ext uri="{9D8B030D-6E8A-4147-A177-3AD203B41FA5}">
                      <a16:colId xmlns:a16="http://schemas.microsoft.com/office/drawing/2014/main" val="932085866"/>
                    </a:ext>
                  </a:extLst>
                </a:gridCol>
                <a:gridCol w="658368">
                  <a:extLst>
                    <a:ext uri="{9D8B030D-6E8A-4147-A177-3AD203B41FA5}">
                      <a16:colId xmlns:a16="http://schemas.microsoft.com/office/drawing/2014/main" val="1393661874"/>
                    </a:ext>
                  </a:extLst>
                </a:gridCol>
                <a:gridCol w="658368">
                  <a:extLst>
                    <a:ext uri="{9D8B030D-6E8A-4147-A177-3AD203B41FA5}">
                      <a16:colId xmlns:a16="http://schemas.microsoft.com/office/drawing/2014/main" val="2457997437"/>
                    </a:ext>
                  </a:extLst>
                </a:gridCol>
                <a:gridCol w="658368">
                  <a:extLst>
                    <a:ext uri="{9D8B030D-6E8A-4147-A177-3AD203B41FA5}">
                      <a16:colId xmlns:a16="http://schemas.microsoft.com/office/drawing/2014/main" val="823412045"/>
                    </a:ext>
                  </a:extLst>
                </a:gridCol>
                <a:gridCol w="658368">
                  <a:extLst>
                    <a:ext uri="{9D8B030D-6E8A-4147-A177-3AD203B41FA5}">
                      <a16:colId xmlns:a16="http://schemas.microsoft.com/office/drawing/2014/main" val="1013470741"/>
                    </a:ext>
                  </a:extLst>
                </a:gridCol>
                <a:gridCol w="658368">
                  <a:extLst>
                    <a:ext uri="{9D8B030D-6E8A-4147-A177-3AD203B41FA5}">
                      <a16:colId xmlns:a16="http://schemas.microsoft.com/office/drawing/2014/main" val="16220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205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- 2017-03-14 10:19:53</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يرجى ارسال السيرة الذاتيه الى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13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- 2017-03-13 21:50:43</a:t>
                      </a:r>
                      <a:r>
                        <a:rPr kumimoji="0" lang="ar-AE" sz="1000" b="0" i="0" u="none" strike="noStrike" kern="1200" cap="none" spc="0" normalizeH="0" baseline="0" noProof="0">
                          <a:ln>
                            <a:noFill/>
                          </a:ln>
                          <a:solidFill>
                            <a:prstClr val="black"/>
                          </a:solidFill>
                          <a:effectLst/>
                          <a:uLnTx/>
                          <a:uFillTx/>
                          <a:latin typeface="+mn-lt"/>
                          <a:ea typeface="+mn-ea"/>
                          <a:cs typeface="+mn-cs"/>
                        </a:rPr>
                        <a:t>
لا تطوفكم عروضنا لهذا الشهر!
على أكورد سيدان ٢٠١٧، بالتعاون مع الأمانة
</a:t>
                      </a:r>
                      <a:r>
                        <a:rPr kumimoji="0" lang="en-US" sz="1000" b="0" i="0" u="none" strike="noStrike" kern="1200" cap="none" spc="0" normalizeH="0" baseline="0" noProof="0">
                          <a:ln>
                            <a:noFill/>
                          </a:ln>
                          <a:solidFill>
                            <a:prstClr val="black"/>
                          </a:solidFill>
                          <a:effectLst/>
                          <a:uLnTx/>
                          <a:uFillTx/>
                          <a:latin typeface="+mn-lt"/>
                          <a:ea typeface="+mn-ea"/>
                          <a:cs typeface="+mn-cs"/>
                        </a:rPr>
                        <a:t>Don't miss out on this month's offers!
On the 2017 Accord Sedan through Amana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4530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698742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255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0996668"/>
                    </a:ext>
                  </a:extLst>
                </a:gridCol>
                <a:gridCol w="658368">
                  <a:extLst>
                    <a:ext uri="{9D8B030D-6E8A-4147-A177-3AD203B41FA5}">
                      <a16:colId xmlns:a16="http://schemas.microsoft.com/office/drawing/2014/main" val="686414571"/>
                    </a:ext>
                  </a:extLst>
                </a:gridCol>
                <a:gridCol w="658368">
                  <a:extLst>
                    <a:ext uri="{9D8B030D-6E8A-4147-A177-3AD203B41FA5}">
                      <a16:colId xmlns:a16="http://schemas.microsoft.com/office/drawing/2014/main" val="537949758"/>
                    </a:ext>
                  </a:extLst>
                </a:gridCol>
                <a:gridCol w="658368">
                  <a:extLst>
                    <a:ext uri="{9D8B030D-6E8A-4147-A177-3AD203B41FA5}">
                      <a16:colId xmlns:a16="http://schemas.microsoft.com/office/drawing/2014/main" val="3881023012"/>
                    </a:ext>
                  </a:extLst>
                </a:gridCol>
                <a:gridCol w="658368">
                  <a:extLst>
                    <a:ext uri="{9D8B030D-6E8A-4147-A177-3AD203B41FA5}">
                      <a16:colId xmlns:a16="http://schemas.microsoft.com/office/drawing/2014/main" val="3571500242"/>
                    </a:ext>
                  </a:extLst>
                </a:gridCol>
                <a:gridCol w="658368">
                  <a:extLst>
                    <a:ext uri="{9D8B030D-6E8A-4147-A177-3AD203B41FA5}">
                      <a16:colId xmlns:a16="http://schemas.microsoft.com/office/drawing/2014/main" val="4075438019"/>
                    </a:ext>
                  </a:extLst>
                </a:gridCol>
                <a:gridCol w="658368">
                  <a:extLst>
                    <a:ext uri="{9D8B030D-6E8A-4147-A177-3AD203B41FA5}">
                      <a16:colId xmlns:a16="http://schemas.microsoft.com/office/drawing/2014/main" val="3602849462"/>
                    </a:ext>
                  </a:extLst>
                </a:gridCol>
                <a:gridCol w="658368">
                  <a:extLst>
                    <a:ext uri="{9D8B030D-6E8A-4147-A177-3AD203B41FA5}">
                      <a16:colId xmlns:a16="http://schemas.microsoft.com/office/drawing/2014/main" val="358678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385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- 2017-03-13 17:00:23</a:t>
                      </a:r>
                      <a:r>
                        <a:rPr kumimoji="0" lang="en-US" sz="1000" b="0" i="0" u="none" strike="noStrike" kern="1200" cap="none" spc="0" normalizeH="0" baseline="0" noProof="0">
                          <a:ln>
                            <a:noFill/>
                          </a:ln>
                          <a:solidFill>
                            <a:prstClr val="black"/>
                          </a:solidFill>
                          <a:effectLst/>
                          <a:uLnTx/>
                          <a:uFillTx/>
                          <a:latin typeface="+mn-lt"/>
                          <a:ea typeface="+mn-ea"/>
                          <a:cs typeface="+mn-cs"/>
                        </a:rPr>
                        <a:t>
Congrats to Adel Hussain Abdulla and Emil Khneisser for finishing in the top 3 in the 2017 Dubai International Baja on their Nissan Patrols!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748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17:00:12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Experience the Darkness! Join us tomorrow @the_avenues and check out the Tahoe and Silvarado Midnight editions, and get a chance to take part in our #ExperienceDarkness 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65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16:27:14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886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16:24:44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9486200"/>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22696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6225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8062732"/>
                    </a:ext>
                  </a:extLst>
                </a:gridCol>
                <a:gridCol w="658368">
                  <a:extLst>
                    <a:ext uri="{9D8B030D-6E8A-4147-A177-3AD203B41FA5}">
                      <a16:colId xmlns:a16="http://schemas.microsoft.com/office/drawing/2014/main" val="1410304724"/>
                    </a:ext>
                  </a:extLst>
                </a:gridCol>
                <a:gridCol w="658368">
                  <a:extLst>
                    <a:ext uri="{9D8B030D-6E8A-4147-A177-3AD203B41FA5}">
                      <a16:colId xmlns:a16="http://schemas.microsoft.com/office/drawing/2014/main" val="4110768703"/>
                    </a:ext>
                  </a:extLst>
                </a:gridCol>
                <a:gridCol w="658368">
                  <a:extLst>
                    <a:ext uri="{9D8B030D-6E8A-4147-A177-3AD203B41FA5}">
                      <a16:colId xmlns:a16="http://schemas.microsoft.com/office/drawing/2014/main" val="356057274"/>
                    </a:ext>
                  </a:extLst>
                </a:gridCol>
                <a:gridCol w="658368">
                  <a:extLst>
                    <a:ext uri="{9D8B030D-6E8A-4147-A177-3AD203B41FA5}">
                      <a16:colId xmlns:a16="http://schemas.microsoft.com/office/drawing/2014/main" val="1973910865"/>
                    </a:ext>
                  </a:extLst>
                </a:gridCol>
                <a:gridCol w="658368">
                  <a:extLst>
                    <a:ext uri="{9D8B030D-6E8A-4147-A177-3AD203B41FA5}">
                      <a16:colId xmlns:a16="http://schemas.microsoft.com/office/drawing/2014/main" val="546857657"/>
                    </a:ext>
                  </a:extLst>
                </a:gridCol>
                <a:gridCol w="658368">
                  <a:extLst>
                    <a:ext uri="{9D8B030D-6E8A-4147-A177-3AD203B41FA5}">
                      <a16:colId xmlns:a16="http://schemas.microsoft.com/office/drawing/2014/main" val="775323539"/>
                    </a:ext>
                  </a:extLst>
                </a:gridCol>
                <a:gridCol w="658368">
                  <a:extLst>
                    <a:ext uri="{9D8B030D-6E8A-4147-A177-3AD203B41FA5}">
                      <a16:colId xmlns:a16="http://schemas.microsoft.com/office/drawing/2014/main" val="4006391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884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15:02:12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114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- 2017-03-13 14:24:42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058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12:25:22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&amp; @Injaz_Kuwait have organized a job shadowing for KIES students in our Service Center, as part of our mission of providing all the tools for our youth to be successful and knowledgeable about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818531"/>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99175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4399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7705879"/>
                    </a:ext>
                  </a:extLst>
                </a:gridCol>
                <a:gridCol w="658368">
                  <a:extLst>
                    <a:ext uri="{9D8B030D-6E8A-4147-A177-3AD203B41FA5}">
                      <a16:colId xmlns:a16="http://schemas.microsoft.com/office/drawing/2014/main" val="3557335978"/>
                    </a:ext>
                  </a:extLst>
                </a:gridCol>
                <a:gridCol w="658368">
                  <a:extLst>
                    <a:ext uri="{9D8B030D-6E8A-4147-A177-3AD203B41FA5}">
                      <a16:colId xmlns:a16="http://schemas.microsoft.com/office/drawing/2014/main" val="1166648967"/>
                    </a:ext>
                  </a:extLst>
                </a:gridCol>
                <a:gridCol w="658368">
                  <a:extLst>
                    <a:ext uri="{9D8B030D-6E8A-4147-A177-3AD203B41FA5}">
                      <a16:colId xmlns:a16="http://schemas.microsoft.com/office/drawing/2014/main" val="1096722095"/>
                    </a:ext>
                  </a:extLst>
                </a:gridCol>
                <a:gridCol w="658368">
                  <a:extLst>
                    <a:ext uri="{9D8B030D-6E8A-4147-A177-3AD203B41FA5}">
                      <a16:colId xmlns:a16="http://schemas.microsoft.com/office/drawing/2014/main" val="3497928655"/>
                    </a:ext>
                  </a:extLst>
                </a:gridCol>
                <a:gridCol w="658368">
                  <a:extLst>
                    <a:ext uri="{9D8B030D-6E8A-4147-A177-3AD203B41FA5}">
                      <a16:colId xmlns:a16="http://schemas.microsoft.com/office/drawing/2014/main" val="157295086"/>
                    </a:ext>
                  </a:extLst>
                </a:gridCol>
                <a:gridCol w="658368">
                  <a:extLst>
                    <a:ext uri="{9D8B030D-6E8A-4147-A177-3AD203B41FA5}">
                      <a16:colId xmlns:a16="http://schemas.microsoft.com/office/drawing/2014/main" val="4133975210"/>
                    </a:ext>
                  </a:extLst>
                </a:gridCol>
                <a:gridCol w="658368">
                  <a:extLst>
                    <a:ext uri="{9D8B030D-6E8A-4147-A177-3AD203B41FA5}">
                      <a16:colId xmlns:a16="http://schemas.microsoft.com/office/drawing/2014/main" val="114415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348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- 2017-03-13 11:27:17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تويوتا المتفوق جعل تويوتا استثماراً رائعاً على مر السنين. وفي مارس، أصبح الاستثمار بشراء سيارة تويوتا جديدة أكثر جدوى مع عروضنا المميزة:
لاند كروزر
خدمة لمدة عامين أو 30,000 كم* مع تأمين شامل لمدة عام
برادو / فورتنر
خدمة لمدة عامين أو 30,000 كم* مع بطاقة وقود بقيمة100 د.ك
كامري
خدمة لمدة عامين أو 30,000 كم* مع بطاقة وقود بقيمة 50 د.ك
أي موديل آخر من تويوتا
خدمة لمدة عامين أو 30,000 كم* مع بطاقة وقود بقيمة 30 د.ك
لمبيعات الجملة
خدمة لمدة عامين أو 30,000 كم*
للتفاصيل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http://ow.ly/STBg309Qdn9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352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- 2017-03-12 16:29:24</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reason why Corolla has remained popular for the past 40 years ?
It goes back to the development concept of the first generation model, which was built with the general public’s needs in mind, rather than from a corporate perspective.
for more details : http://ow.ly/qzvP309Pb6U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44997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96062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1719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4556897"/>
                    </a:ext>
                  </a:extLst>
                </a:gridCol>
                <a:gridCol w="658368">
                  <a:extLst>
                    <a:ext uri="{9D8B030D-6E8A-4147-A177-3AD203B41FA5}">
                      <a16:colId xmlns:a16="http://schemas.microsoft.com/office/drawing/2014/main" val="4288223074"/>
                    </a:ext>
                  </a:extLst>
                </a:gridCol>
                <a:gridCol w="658368">
                  <a:extLst>
                    <a:ext uri="{9D8B030D-6E8A-4147-A177-3AD203B41FA5}">
                      <a16:colId xmlns:a16="http://schemas.microsoft.com/office/drawing/2014/main" val="85501328"/>
                    </a:ext>
                  </a:extLst>
                </a:gridCol>
                <a:gridCol w="658368">
                  <a:extLst>
                    <a:ext uri="{9D8B030D-6E8A-4147-A177-3AD203B41FA5}">
                      <a16:colId xmlns:a16="http://schemas.microsoft.com/office/drawing/2014/main" val="1993493979"/>
                    </a:ext>
                  </a:extLst>
                </a:gridCol>
                <a:gridCol w="658368">
                  <a:extLst>
                    <a:ext uri="{9D8B030D-6E8A-4147-A177-3AD203B41FA5}">
                      <a16:colId xmlns:a16="http://schemas.microsoft.com/office/drawing/2014/main" val="2178346959"/>
                    </a:ext>
                  </a:extLst>
                </a:gridCol>
                <a:gridCol w="658368">
                  <a:extLst>
                    <a:ext uri="{9D8B030D-6E8A-4147-A177-3AD203B41FA5}">
                      <a16:colId xmlns:a16="http://schemas.microsoft.com/office/drawing/2014/main" val="1751612380"/>
                    </a:ext>
                  </a:extLst>
                </a:gridCol>
                <a:gridCol w="658368">
                  <a:extLst>
                    <a:ext uri="{9D8B030D-6E8A-4147-A177-3AD203B41FA5}">
                      <a16:colId xmlns:a16="http://schemas.microsoft.com/office/drawing/2014/main" val="2056430927"/>
                    </a:ext>
                  </a:extLst>
                </a:gridCol>
                <a:gridCol w="658368">
                  <a:extLst>
                    <a:ext uri="{9D8B030D-6E8A-4147-A177-3AD203B41FA5}">
                      <a16:colId xmlns:a16="http://schemas.microsoft.com/office/drawing/2014/main" val="421996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954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- 2017-03-12 16:28:49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تعرف السبب الذي جعل تويوتا كورولا السيارة الأكثر شعبية على مدى السنوات ال 40 الماضية ؟
يعود إلى مفهوم تطوير نموذج الجيل الأول، الذي تم بناؤه مع احتياجات الجمهور في الاعتبار، وليس من منظور مؤسسي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ow.ly/sPAd309Pb4h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35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- 2017-03-12 16:27:02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a:t>
                      </a:r>
                      <a:r>
                        <a:rPr kumimoji="0" lang="ar-AE" sz="1000" b="0" i="0" u="none" strike="noStrike" kern="1200" cap="none" spc="0" normalizeH="0" baseline="0" noProof="0">
                          <a:ln>
                            <a:noFill/>
                          </a:ln>
                          <a:solidFill>
                            <a:prstClr val="black"/>
                          </a:solidFill>
                          <a:effectLst/>
                          <a:uLnTx/>
                          <a:uFillTx/>
                          <a:latin typeface="+mn-lt"/>
                          <a:ea typeface="+mn-ea"/>
                          <a:cs typeface="+mn-cs"/>
                        </a:rPr>
                        <a:t>الــــ 
 الامامية تنوّر دربك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228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- 2017-03-12 16:22:17</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Exclusive offer from Alamana and Chevrolet Alghanim. First 5 months installments on us! When you choose Tahoe, Silverado, Impala, Suburban and other amazing 2017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293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- 2017-03-12 16:07:29</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Nissan GT-R 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567836"/>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87976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2105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6531935"/>
                    </a:ext>
                  </a:extLst>
                </a:gridCol>
                <a:gridCol w="658368">
                  <a:extLst>
                    <a:ext uri="{9D8B030D-6E8A-4147-A177-3AD203B41FA5}">
                      <a16:colId xmlns:a16="http://schemas.microsoft.com/office/drawing/2014/main" val="1455522945"/>
                    </a:ext>
                  </a:extLst>
                </a:gridCol>
                <a:gridCol w="658368">
                  <a:extLst>
                    <a:ext uri="{9D8B030D-6E8A-4147-A177-3AD203B41FA5}">
                      <a16:colId xmlns:a16="http://schemas.microsoft.com/office/drawing/2014/main" val="3718068375"/>
                    </a:ext>
                  </a:extLst>
                </a:gridCol>
                <a:gridCol w="658368">
                  <a:extLst>
                    <a:ext uri="{9D8B030D-6E8A-4147-A177-3AD203B41FA5}">
                      <a16:colId xmlns:a16="http://schemas.microsoft.com/office/drawing/2014/main" val="3314671291"/>
                    </a:ext>
                  </a:extLst>
                </a:gridCol>
                <a:gridCol w="658368">
                  <a:extLst>
                    <a:ext uri="{9D8B030D-6E8A-4147-A177-3AD203B41FA5}">
                      <a16:colId xmlns:a16="http://schemas.microsoft.com/office/drawing/2014/main" val="2331514933"/>
                    </a:ext>
                  </a:extLst>
                </a:gridCol>
                <a:gridCol w="658368">
                  <a:extLst>
                    <a:ext uri="{9D8B030D-6E8A-4147-A177-3AD203B41FA5}">
                      <a16:colId xmlns:a16="http://schemas.microsoft.com/office/drawing/2014/main" val="443872031"/>
                    </a:ext>
                  </a:extLst>
                </a:gridCol>
                <a:gridCol w="658368">
                  <a:extLst>
                    <a:ext uri="{9D8B030D-6E8A-4147-A177-3AD203B41FA5}">
                      <a16:colId xmlns:a16="http://schemas.microsoft.com/office/drawing/2014/main" val="434812103"/>
                    </a:ext>
                  </a:extLst>
                </a:gridCol>
                <a:gridCol w="658368">
                  <a:extLst>
                    <a:ext uri="{9D8B030D-6E8A-4147-A177-3AD203B41FA5}">
                      <a16:colId xmlns:a16="http://schemas.microsoft.com/office/drawing/2014/main" val="296240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199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- 2017-03-12 15:39:22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156529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8965920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586</Words>
  <Application>Microsoft Office PowerPoint</Application>
  <PresentationFormat>On-screen Show (4:3)</PresentationFormat>
  <Paragraphs>290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9</dc:title>
  <dc:creator>Administrator</dc:creator>
  <cp:lastModifiedBy>Administrator</cp:lastModifiedBy>
  <cp:revision>1</cp:revision>
  <dcterms:created xsi:type="dcterms:W3CDTF">2017-03-16T09:50:34Z</dcterms:created>
  <dcterms:modified xsi:type="dcterms:W3CDTF">2017-03-16T09:54:56Z</dcterms:modified>
</cp:coreProperties>
</file>