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4174163"/>
              </p:ext>
            </p:extLst>
          </p:nvPr>
        </p:nvGraphicFramePr>
        <p:xfrm>
          <a:off x="457200" y="1731963"/>
          <a:ext cx="8229600" cy="39370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4067599"/>
                    </a:ext>
                  </a:extLst>
                </a:gridCol>
                <a:gridCol w="987552">
                  <a:extLst>
                    <a:ext uri="{9D8B030D-6E8A-4147-A177-3AD203B41FA5}">
                      <a16:colId xmlns:a16="http://schemas.microsoft.com/office/drawing/2014/main" val="4022443599"/>
                    </a:ext>
                  </a:extLst>
                </a:gridCol>
                <a:gridCol w="987552">
                  <a:extLst>
                    <a:ext uri="{9D8B030D-6E8A-4147-A177-3AD203B41FA5}">
                      <a16:colId xmlns:a16="http://schemas.microsoft.com/office/drawing/2014/main" val="2260079741"/>
                    </a:ext>
                  </a:extLst>
                </a:gridCol>
                <a:gridCol w="987552">
                  <a:extLst>
                    <a:ext uri="{9D8B030D-6E8A-4147-A177-3AD203B41FA5}">
                      <a16:colId xmlns:a16="http://schemas.microsoft.com/office/drawing/2014/main" val="2113469364"/>
                    </a:ext>
                  </a:extLst>
                </a:gridCol>
                <a:gridCol w="987552">
                  <a:extLst>
                    <a:ext uri="{9D8B030D-6E8A-4147-A177-3AD203B41FA5}">
                      <a16:colId xmlns:a16="http://schemas.microsoft.com/office/drawing/2014/main" val="19592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948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- 2017-03-15 22:21:34</a:t>
                      </a:r>
                      <a:r>
                        <a:rPr kumimoji="0" lang="ar-AE" sz="1000" b="0" i="0" u="none" strike="noStrike" kern="1200" cap="none" spc="0" normalizeH="0" baseline="0" noProof="0">
                          <a:ln>
                            <a:noFill/>
                          </a:ln>
                          <a:solidFill>
                            <a:prstClr val="black"/>
                          </a:solidFill>
                          <a:effectLst/>
                          <a:uLnTx/>
                          <a:uFillTx/>
                          <a:latin typeface="+mn-lt"/>
                          <a:ea typeface="+mn-ea"/>
                          <a:cs typeface="+mn-cs"/>
                        </a:rPr>
                        <a:t>
حياكم الله بمهرجان المأكولات
</a:t>
                      </a:r>
                      <a:r>
                        <a:rPr kumimoji="0" lang="en-US" sz="1000" b="0" i="0" u="none" strike="noStrike" kern="1200" cap="none" spc="0" normalizeH="0" baseline="0" noProof="0">
                          <a:ln>
                            <a:noFill/>
                          </a:ln>
                          <a:solidFill>
                            <a:prstClr val="black"/>
                          </a:solidFill>
                          <a:effectLst/>
                          <a:uLnTx/>
                          <a:uFillTx/>
                          <a:latin typeface="+mn-lt"/>
                          <a:ea typeface="+mn-ea"/>
                          <a:cs typeface="+mn-cs"/>
                        </a:rPr>
                        <a:t>Taste of Q8
</a:t>
                      </a:r>
                      <a:r>
                        <a:rPr kumimoji="0" lang="ar-AE" sz="1000" b="0" i="0" u="none" strike="noStrike" kern="1200" cap="none" spc="0" normalizeH="0" baseline="0" noProof="0">
                          <a:ln>
                            <a:noFill/>
                          </a:ln>
                          <a:solidFill>
                            <a:prstClr val="black"/>
                          </a:solidFill>
                          <a:effectLst/>
                          <a:uLnTx/>
                          <a:uFillTx/>
                          <a:latin typeface="+mn-lt"/>
                          <a:ea typeface="+mn-ea"/>
                          <a:cs typeface="+mn-cs"/>
                        </a:rPr>
                        <a:t>من 16 - 18 مارس
البنك الأهلي الكويتي راعي رسمي للمهرجان
</a:t>
                      </a:r>
                      <a:r>
                        <a:rPr kumimoji="0" lang="en-US" sz="1000" b="0" i="0" u="none" strike="noStrike" kern="1200" cap="none" spc="0" normalizeH="0" baseline="0" noProof="0">
                          <a:ln>
                            <a:noFill/>
                          </a:ln>
                          <a:solidFill>
                            <a:prstClr val="black"/>
                          </a:solidFill>
                          <a:effectLst/>
                          <a:uLnTx/>
                          <a:uFillTx/>
                          <a:latin typeface="+mn-lt"/>
                          <a:ea typeface="+mn-ea"/>
                          <a:cs typeface="+mn-cs"/>
                        </a:rPr>
                        <a:t>ABK Official Bank Sponsor For Taste of Q8
From 16 - 18 March
#TasteofQ8 #ABK_Kuwait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314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kfhgroup (Kuwait Finance House) - 2017-03-15 21:58:18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استمرار مستشفى السلام الدولي  بتقديم برنامج  الفحص الطبي الشامل للعام التاسع على التوالي.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4821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altijaricbk (Commercial Bank Of Kuwait) - 2017-03-15 21:54:32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مشاركة البنك التجاري بالرعاية الذهبية لمعرض الفرص الوظيفية التاسع عشر لجامعة الخليج للعلوم والتكنولوجيا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6334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kfhgroup (Kuwait Finance House) - 2017-03-15 20:55:30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يصل لغاية 50% من شركة كورلوف مارياج للمجوهرات لعملاء التميز، الرواد و الخدمات المالية الخاصة من ١٥/٣/٢٠١٧ لغاية ٢١/٣/٢٠١٧، مجمع الحمرا-ميزانين
.
</a:t>
                      </a:r>
                      <a:r>
                        <a:rPr kumimoji="0" lang="en-US" sz="1000" b="0" i="0" u="none" strike="noStrike" kern="1200" cap="none" spc="0" normalizeH="0" baseline="0" noProof="0">
                          <a:ln>
                            <a:noFill/>
                          </a:ln>
                          <a:solidFill>
                            <a:prstClr val="black"/>
                          </a:solidFill>
                          <a:effectLst/>
                          <a:uLnTx/>
                          <a:uFillTx/>
                          <a:latin typeface="+mn-lt"/>
                          <a:ea typeface="+mn-ea"/>
                          <a:cs typeface="+mn-cs"/>
                        </a:rPr>
                        <a:t>Special offer for our Tamayoz, Ruwad &amp; Private banking from Korloff Mariage. Up to 50% off on jewelry.
Offer period from 15/03/2017 to 21/03/2017 at Hamra Mall - Mezzanine
#KFHOffers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6449518"/>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3431764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3470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60547490"/>
                    </a:ext>
                  </a:extLst>
                </a:gridCol>
                <a:gridCol w="987552">
                  <a:extLst>
                    <a:ext uri="{9D8B030D-6E8A-4147-A177-3AD203B41FA5}">
                      <a16:colId xmlns:a16="http://schemas.microsoft.com/office/drawing/2014/main" val="1014507034"/>
                    </a:ext>
                  </a:extLst>
                </a:gridCol>
                <a:gridCol w="987552">
                  <a:extLst>
                    <a:ext uri="{9D8B030D-6E8A-4147-A177-3AD203B41FA5}">
                      <a16:colId xmlns:a16="http://schemas.microsoft.com/office/drawing/2014/main" val="426113001"/>
                    </a:ext>
                  </a:extLst>
                </a:gridCol>
                <a:gridCol w="987552">
                  <a:extLst>
                    <a:ext uri="{9D8B030D-6E8A-4147-A177-3AD203B41FA5}">
                      <a16:colId xmlns:a16="http://schemas.microsoft.com/office/drawing/2014/main" val="3573713534"/>
                    </a:ext>
                  </a:extLst>
                </a:gridCol>
                <a:gridCol w="987552">
                  <a:extLst>
                    <a:ext uri="{9D8B030D-6E8A-4147-A177-3AD203B41FA5}">
                      <a16:colId xmlns:a16="http://schemas.microsoft.com/office/drawing/2014/main" val="105992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221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- 2017-03-15 19:50:12</a:t>
                      </a:r>
                      <a:r>
                        <a:rPr kumimoji="0" lang="ar-AE" sz="1000" b="0" i="0" u="none" strike="noStrike" kern="1200" cap="none" spc="0" normalizeH="0" baseline="0" noProof="0">
                          <a:ln>
                            <a:noFill/>
                          </a:ln>
                          <a:solidFill>
                            <a:prstClr val="black"/>
                          </a:solidFill>
                          <a:effectLst/>
                          <a:uLnTx/>
                          <a:uFillTx/>
                          <a:latin typeface="+mn-lt"/>
                          <a:ea typeface="+mn-ea"/>
                          <a:cs typeface="+mn-cs"/>
                        </a:rPr>
                        <a:t>
‏للعام الثالث على التوالي.. بعثات دراسية للكويتيين الجامعيين لنيل الماجستير من أرقى جامعات العالم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بنك_وربة‬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نتميز_بالحلول‬</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402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- 2017-03-15 18:59:53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امتلك سيارتك في أمريكا ودفع اقساطها بالكويت مع مرابحة بوبيان
· تمويل يصل لغاية 15000 د.ك
· بدون دفعة مقدمة.
· لا يشترط تحويل الراتب.
· التمويل يشمل جميع الولايات الأمريكية
· التمويل يشمل السيارات الجديدة والمستعملة
· الاستلام في الولايات المتحدة او استيرادها الى الكويت 
للمزيد من المعلومات يمكنكم زيارة موقعنا الإلكتروني
</a:t>
                      </a:r>
                      <a:r>
                        <a:rPr kumimoji="0" lang="en-US" sz="1000" b="0" i="0" u="none" strike="noStrike" kern="1200" cap="none" spc="0" normalizeH="0" baseline="0" noProof="0">
                          <a:ln>
                            <a:noFill/>
                          </a:ln>
                          <a:solidFill>
                            <a:prstClr val="black"/>
                          </a:solidFill>
                          <a:effectLst/>
                          <a:uLnTx/>
                          <a:uFillTx/>
                          <a:latin typeface="+mn-lt"/>
                          <a:ea typeface="+mn-ea"/>
                          <a:cs typeface="+mn-cs"/>
                        </a:rPr>
                        <a:t>Bankboubyan.com
</a:t>
                      </a:r>
                      <a:r>
                        <a:rPr kumimoji="0" lang="ar-AE" sz="1000" b="0" i="0" u="none" strike="noStrike" kern="1200" cap="none" spc="0" normalizeH="0" baseline="0" noProof="0">
                          <a:ln>
                            <a:noFill/>
                          </a:ln>
                          <a:solidFill>
                            <a:prstClr val="black"/>
                          </a:solidFill>
                          <a:effectLst/>
                          <a:uLnTx/>
                          <a:uFillTx/>
                          <a:latin typeface="+mn-lt"/>
                          <a:ea typeface="+mn-ea"/>
                          <a:cs typeface="+mn-cs"/>
                        </a:rPr>
                        <a:t>أو الاتصال على 1820082
#</a:t>
                      </a:r>
                      <a:r>
                        <a:rPr kumimoji="0" lang="en-US" sz="1000" b="0" i="0" u="none" strike="noStrike" kern="1200" cap="none" spc="0" normalizeH="0" baseline="0" noProof="0">
                          <a:ln>
                            <a:noFill/>
                          </a:ln>
                          <a:solidFill>
                            <a:prstClr val="black"/>
                          </a:solidFill>
                          <a:effectLst/>
                          <a:uLnTx/>
                          <a:uFillTx/>
                          <a:latin typeface="+mn-lt"/>
                          <a:ea typeface="+mn-ea"/>
                          <a:cs typeface="+mn-cs"/>
                        </a:rPr>
                        <a:t>BoubyanServices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800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altijaricbk (Commercial Bank Of Kuwait) - 2017-03-15 18:49:36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مشاركة البنك التجاري في ملتقى "كيف احدد مستقبلي" السابع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0866340"/>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242858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0939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3893735"/>
                    </a:ext>
                  </a:extLst>
                </a:gridCol>
                <a:gridCol w="987552">
                  <a:extLst>
                    <a:ext uri="{9D8B030D-6E8A-4147-A177-3AD203B41FA5}">
                      <a16:colId xmlns:a16="http://schemas.microsoft.com/office/drawing/2014/main" val="2247243584"/>
                    </a:ext>
                  </a:extLst>
                </a:gridCol>
                <a:gridCol w="987552">
                  <a:extLst>
                    <a:ext uri="{9D8B030D-6E8A-4147-A177-3AD203B41FA5}">
                      <a16:colId xmlns:a16="http://schemas.microsoft.com/office/drawing/2014/main" val="3833387475"/>
                    </a:ext>
                  </a:extLst>
                </a:gridCol>
                <a:gridCol w="987552">
                  <a:extLst>
                    <a:ext uri="{9D8B030D-6E8A-4147-A177-3AD203B41FA5}">
                      <a16:colId xmlns:a16="http://schemas.microsoft.com/office/drawing/2014/main" val="4198563002"/>
                    </a:ext>
                  </a:extLst>
                </a:gridCol>
                <a:gridCol w="987552">
                  <a:extLst>
                    <a:ext uri="{9D8B030D-6E8A-4147-A177-3AD203B41FA5}">
                      <a16:colId xmlns:a16="http://schemas.microsoft.com/office/drawing/2014/main" val="123183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345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kfhgroup (Kuwait Finance House) - 2017-03-15 18:42:03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تكريم من رئيس مجلس الإدارة الأسبق بدر عبدالمحسن المخيزيم للمغفور له أحمد بزيع الياسين أول رئيس مجلس إدارة للبنك بمناسبة مرور ١٧ عام على التأسيس
#</a:t>
                      </a:r>
                      <a:r>
                        <a:rPr kumimoji="0" lang="en-US" sz="1000" b="0" i="0" u="none" strike="noStrike" kern="1200" cap="none" spc="0" normalizeH="0" baseline="0" noProof="0">
                          <a:ln>
                            <a:noFill/>
                          </a:ln>
                          <a:solidFill>
                            <a:prstClr val="black"/>
                          </a:solidFill>
                          <a:effectLst/>
                          <a:uLnTx/>
                          <a:uFillTx/>
                          <a:latin typeface="+mn-lt"/>
                          <a:ea typeface="+mn-ea"/>
                          <a:cs typeface="+mn-cs"/>
                        </a:rPr>
                        <a:t>KFHHistory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513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- 2017-03-15 17:27:49</a:t>
                      </a:r>
                      <a:r>
                        <a:rPr kumimoji="0" lang="ar-AE" sz="1000" b="0" i="0" u="none" strike="noStrike" kern="1200" cap="none" spc="0" normalizeH="0" baseline="0" noProof="0">
                          <a:ln>
                            <a:noFill/>
                          </a:ln>
                          <a:solidFill>
                            <a:prstClr val="black"/>
                          </a:solidFill>
                          <a:effectLst/>
                          <a:uLnTx/>
                          <a:uFillTx/>
                          <a:latin typeface="+mn-lt"/>
                          <a:ea typeface="+mn-ea"/>
                          <a:cs typeface="+mn-cs"/>
                        </a:rPr>
                        <a:t>
ألف مبروك للفائز معنا في #مسابقة_وربة
استلام الجائزة من قسم التسويق في برج سنابل - الدور 26 خلال ايام الاسبوع من 10 صباحا وحتى 2 ظهرا
/
* يرجى حضور صاحب العلاقة عند تسليم الجائزة
* على الفائز إستلام الجائزة منذ الاعلان عنها ولمهلة مدتها إسبوعان فقط
#بنك_وربة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2393861"/>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4063603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6871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59091107"/>
                    </a:ext>
                  </a:extLst>
                </a:gridCol>
                <a:gridCol w="987552">
                  <a:extLst>
                    <a:ext uri="{9D8B030D-6E8A-4147-A177-3AD203B41FA5}">
                      <a16:colId xmlns:a16="http://schemas.microsoft.com/office/drawing/2014/main" val="2829431524"/>
                    </a:ext>
                  </a:extLst>
                </a:gridCol>
                <a:gridCol w="987552">
                  <a:extLst>
                    <a:ext uri="{9D8B030D-6E8A-4147-A177-3AD203B41FA5}">
                      <a16:colId xmlns:a16="http://schemas.microsoft.com/office/drawing/2014/main" val="2852753136"/>
                    </a:ext>
                  </a:extLst>
                </a:gridCol>
                <a:gridCol w="987552">
                  <a:extLst>
                    <a:ext uri="{9D8B030D-6E8A-4147-A177-3AD203B41FA5}">
                      <a16:colId xmlns:a16="http://schemas.microsoft.com/office/drawing/2014/main" val="381585413"/>
                    </a:ext>
                  </a:extLst>
                </a:gridCol>
                <a:gridCol w="987552">
                  <a:extLst>
                    <a:ext uri="{9D8B030D-6E8A-4147-A177-3AD203B41FA5}">
                      <a16:colId xmlns:a16="http://schemas.microsoft.com/office/drawing/2014/main" val="633374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016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- 2017-03-15 17:04:16</a:t>
                      </a:r>
                      <a:r>
                        <a:rPr kumimoji="0" lang="ar-AE" sz="1000" b="0" i="0" u="none" strike="noStrike" kern="1200" cap="none" spc="0" normalizeH="0" baseline="0" noProof="0">
                          <a:ln>
                            <a:noFill/>
                          </a:ln>
                          <a:solidFill>
                            <a:prstClr val="black"/>
                          </a:solidFill>
                          <a:effectLst/>
                          <a:uLnTx/>
                          <a:uFillTx/>
                          <a:latin typeface="+mn-lt"/>
                          <a:ea typeface="+mn-ea"/>
                          <a:cs typeface="+mn-cs"/>
                        </a:rPr>
                        <a:t>
خصم لغاية 20% على رحلات طيران الإمارات إلى فورت لودرديل
للتمتع بهذا العرض عليك فقط أن تحجز رحلتك عبر  موقع الامارتية الالكتروني مع استخدام الرمز الترويجي
</a:t>
                      </a:r>
                      <a:r>
                        <a:rPr kumimoji="0" lang="en-US" sz="1000" b="0" i="0" u="none" strike="noStrike" kern="1200" cap="none" spc="0" normalizeH="0" baseline="0" noProof="0">
                          <a:ln>
                            <a:noFill/>
                          </a:ln>
                          <a:solidFill>
                            <a:prstClr val="black"/>
                          </a:solidFill>
                          <a:effectLst/>
                          <a:uLnTx/>
                          <a:uFillTx/>
                          <a:latin typeface="+mn-lt"/>
                          <a:ea typeface="+mn-ea"/>
                          <a:cs typeface="+mn-cs"/>
                        </a:rPr>
                        <a:t>AESWFLL
</a:t>
                      </a:r>
                      <a:r>
                        <a:rPr kumimoji="0" lang="ar-AE" sz="1000" b="0" i="0" u="none" strike="noStrike" kern="1200" cap="none" spc="0" normalizeH="0" baseline="0" noProof="0">
                          <a:ln>
                            <a:noFill/>
                          </a:ln>
                          <a:solidFill>
                            <a:prstClr val="black"/>
                          </a:solidFill>
                          <a:effectLst/>
                          <a:uLnTx/>
                          <a:uFillTx/>
                          <a:latin typeface="+mn-lt"/>
                          <a:ea typeface="+mn-ea"/>
                          <a:cs typeface="+mn-cs"/>
                        </a:rPr>
                        <a:t>صلاحية العرض وحتى 31 مارس 2017
</a:t>
                      </a:r>
                      <a:r>
                        <a:rPr kumimoji="0" lang="en-US" sz="1000" b="0" i="0" u="none" strike="noStrike" kern="1200" cap="none" spc="0" normalizeH="0" baseline="0" noProof="0">
                          <a:ln>
                            <a:noFill/>
                          </a:ln>
                          <a:solidFill>
                            <a:prstClr val="black"/>
                          </a:solidFill>
                          <a:effectLst/>
                          <a:uLnTx/>
                          <a:uFillTx/>
                          <a:latin typeface="+mn-lt"/>
                          <a:ea typeface="+mn-ea"/>
                          <a:cs typeface="+mn-cs"/>
                        </a:rPr>
                        <a:t>Up to 20% savings on Emirates flights to Fort Lauderdale.
To enjoy this offer, simply book your flight via emirates.com/visitfll and quote promo code AESWFLL
Offer is valid until 31 March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084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gulf_bank (Gulf Bank) - 2017-03-15 16:29:50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تمتع بخصم 40% من معارض </a:t>
                      </a:r>
                      <a:r>
                        <a:rPr kumimoji="0" lang="en-US" sz="1000" b="0" i="0" u="none" strike="noStrike" kern="1200" cap="none" spc="0" normalizeH="0" baseline="0" noProof="0">
                          <a:ln>
                            <a:noFill/>
                          </a:ln>
                          <a:solidFill>
                            <a:prstClr val="black"/>
                          </a:solidFill>
                          <a:effectLst/>
                          <a:uLnTx/>
                          <a:uFillTx/>
                          <a:latin typeface="+mn-lt"/>
                          <a:ea typeface="+mn-ea"/>
                          <a:cs typeface="+mn-cs"/>
                        </a:rPr>
                        <a:t>KORLOFF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عيد الأم 
استخدم بطاقتك الائتمانية المميزة من بنك الخليج لدى معارض </a:t>
                      </a:r>
                      <a:r>
                        <a:rPr kumimoji="0" lang="en-US" sz="1000" b="0" i="0" u="none" strike="noStrike" kern="1200" cap="none" spc="0" normalizeH="0" baseline="0" noProof="0">
                          <a:ln>
                            <a:noFill/>
                          </a:ln>
                          <a:solidFill>
                            <a:prstClr val="black"/>
                          </a:solidFill>
                          <a:effectLst/>
                          <a:uLnTx/>
                          <a:uFillTx/>
                          <a:latin typeface="+mn-lt"/>
                          <a:ea typeface="+mn-ea"/>
                          <a:cs typeface="+mn-cs"/>
                        </a:rPr>
                        <a:t>Korloff </a:t>
                      </a:r>
                      <a:r>
                        <a:rPr kumimoji="0" lang="ar-AE" sz="1000" b="0" i="0" u="none" strike="noStrike" kern="1200" cap="none" spc="0" normalizeH="0" baseline="0" noProof="0">
                          <a:ln>
                            <a:noFill/>
                          </a:ln>
                          <a:solidFill>
                            <a:prstClr val="black"/>
                          </a:solidFill>
                          <a:effectLst/>
                          <a:uLnTx/>
                          <a:uFillTx/>
                          <a:latin typeface="+mn-lt"/>
                          <a:ea typeface="+mn-ea"/>
                          <a:cs typeface="+mn-cs"/>
                        </a:rPr>
                        <a:t>في 360 مول و بهبهاني لاكجيري بوتيك في مجمع الصالحية الاستفادة من هذا العرض 
يسري هذا العرض من 15 حتى 22 مارس 2017
@</a:t>
                      </a:r>
                      <a:r>
                        <a:rPr kumimoji="0" lang="en-US" sz="1000" b="0" i="0" u="none" strike="noStrike" kern="1200" cap="none" spc="0" normalizeH="0" baseline="0" noProof="0">
                          <a:ln>
                            <a:noFill/>
                          </a:ln>
                          <a:solidFill>
                            <a:prstClr val="black"/>
                          </a:solidFill>
                          <a:effectLst/>
                          <a:uLnTx/>
                          <a:uFillTx/>
                          <a:latin typeface="+mn-lt"/>
                          <a:ea typeface="+mn-ea"/>
                          <a:cs typeface="+mn-cs"/>
                        </a:rPr>
                        <a:t>korloffkuwait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511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- 2017-03-15 15:00:34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خصم 10% لعملاء بنك بوبيان من 
</a:t>
                      </a:r>
                      <a:r>
                        <a:rPr kumimoji="0" lang="en-US" sz="1000" b="0" i="0" u="none" strike="noStrike" kern="1200" cap="none" spc="0" normalizeH="0" baseline="0" noProof="0">
                          <a:ln>
                            <a:noFill/>
                          </a:ln>
                          <a:solidFill>
                            <a:prstClr val="black"/>
                          </a:solidFill>
                          <a:effectLst/>
                          <a:uLnTx/>
                          <a:uFillTx/>
                          <a:latin typeface="+mn-lt"/>
                          <a:ea typeface="+mn-ea"/>
                          <a:cs typeface="+mn-cs"/>
                        </a:rPr>
                        <a:t>Pop A Loop
</a:t>
                      </a:r>
                      <a:r>
                        <a:rPr kumimoji="0" lang="ar-AE" sz="1000" b="0" i="0" u="none" strike="noStrike" kern="1200" cap="none" spc="0" normalizeH="0" baseline="0" noProof="0">
                          <a:ln>
                            <a:noFill/>
                          </a:ln>
                          <a:solidFill>
                            <a:prstClr val="black"/>
                          </a:solidFill>
                          <a:effectLst/>
                          <a:uLnTx/>
                          <a:uFillTx/>
                          <a:latin typeface="+mn-lt"/>
                          <a:ea typeface="+mn-ea"/>
                          <a:cs typeface="+mn-cs"/>
                        </a:rPr>
                        <a:t>عند الدفع باستخدام بطاقات بنك بوبيان للسحب الآلي 
#</a:t>
                      </a:r>
                      <a:r>
                        <a:rPr kumimoji="0" lang="en-US" sz="1000" b="0" i="0" u="none" strike="noStrike" kern="1200" cap="none" spc="0" normalizeH="0" baseline="0" noProof="0">
                          <a:ln>
                            <a:noFill/>
                          </a:ln>
                          <a:solidFill>
                            <a:prstClr val="black"/>
                          </a:solidFill>
                          <a:effectLst/>
                          <a:uLnTx/>
                          <a:uFillTx/>
                          <a:latin typeface="+mn-lt"/>
                          <a:ea typeface="+mn-ea"/>
                          <a:cs typeface="+mn-cs"/>
                        </a:rPr>
                        <a:t>BoubyanDiscounts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3250197"/>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2377006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074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52568932"/>
                    </a:ext>
                  </a:extLst>
                </a:gridCol>
                <a:gridCol w="987552">
                  <a:extLst>
                    <a:ext uri="{9D8B030D-6E8A-4147-A177-3AD203B41FA5}">
                      <a16:colId xmlns:a16="http://schemas.microsoft.com/office/drawing/2014/main" val="3088578942"/>
                    </a:ext>
                  </a:extLst>
                </a:gridCol>
                <a:gridCol w="987552">
                  <a:extLst>
                    <a:ext uri="{9D8B030D-6E8A-4147-A177-3AD203B41FA5}">
                      <a16:colId xmlns:a16="http://schemas.microsoft.com/office/drawing/2014/main" val="947674439"/>
                    </a:ext>
                  </a:extLst>
                </a:gridCol>
                <a:gridCol w="987552">
                  <a:extLst>
                    <a:ext uri="{9D8B030D-6E8A-4147-A177-3AD203B41FA5}">
                      <a16:colId xmlns:a16="http://schemas.microsoft.com/office/drawing/2014/main" val="181973418"/>
                    </a:ext>
                  </a:extLst>
                </a:gridCol>
                <a:gridCol w="987552">
                  <a:extLst>
                    <a:ext uri="{9D8B030D-6E8A-4147-A177-3AD203B41FA5}">
                      <a16:colId xmlns:a16="http://schemas.microsoft.com/office/drawing/2014/main" val="2042441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928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- 2017-03-15 14:58:38</a:t>
                      </a:r>
                      <a:r>
                        <a:rPr kumimoji="0" lang="en-US" sz="1000" b="0" i="0" u="none" strike="noStrike" kern="1200" cap="none" spc="0" normalizeH="0" baseline="0" noProof="0">
                          <a:ln>
                            <a:noFill/>
                          </a:ln>
                          <a:solidFill>
                            <a:prstClr val="black"/>
                          </a:solidFill>
                          <a:effectLst/>
                          <a:uLnTx/>
                          <a:uFillTx/>
                          <a:latin typeface="+mn-lt"/>
                          <a:ea typeface="+mn-ea"/>
                          <a:cs typeface="+mn-cs"/>
                        </a:rPr>
                        <a:t>
‭ ‬%20‭ ‬</a:t>
                      </a:r>
                      <a:r>
                        <a:rPr kumimoji="0" lang="ar-AE" sz="1000" b="0" i="0" u="none" strike="noStrike" kern="1200" cap="none" spc="0" normalizeH="0" baseline="0" noProof="0">
                          <a:ln>
                            <a:noFill/>
                          </a:ln>
                          <a:solidFill>
                            <a:prstClr val="black"/>
                          </a:solidFill>
                          <a:effectLst/>
                          <a:uLnTx/>
                          <a:uFillTx/>
                          <a:latin typeface="+mn-lt"/>
                          <a:ea typeface="+mn-ea"/>
                          <a:cs typeface="+mn-cs"/>
                        </a:rPr>
                        <a:t>من‭ ‬أطياب‭ ‬المرشود‭ ‬للعطور
‎بمناسبة‭ ‬عيد‭ ‬الأم،‭ ‬عبّر‭ ‬عن‭ ‬امتنانك‭ ‬لها‭ ‬باهدائها‭ ‬هدية‭ ‬مميزة‭ ‬من‭ ‬العطور‭ ‬العربية‭ ‬الأصيلة‭ ‬من‭ ‬أطياب‭ ‬المرشود. ‬للحصول‭ ‬على‭ ‬هذا‭ ‬العرض،‭ ‬كل‭ ‬ما‭ ‬عليك‭ ‬فعله‭ ‬هو‭ ‬استخدام‭ ‬أي‭ ‬من‭ ‬بطاقات‭ ‬بنك‭ ‬برقان‭ ‬في‭ ‬أي‭ ‬من‭ ‬فروع‭ ‬أطياب‭ ‬المرشود‭.‬
‎العرض ساري لغاية ‪٢١ مارس ٢٠١٧‬
20% </a:t>
                      </a:r>
                      <a:r>
                        <a:rPr kumimoji="0" lang="en-US" sz="1000" b="0" i="0" u="none" strike="noStrike" kern="1200" cap="none" spc="0" normalizeH="0" baseline="0" noProof="0">
                          <a:ln>
                            <a:noFill/>
                          </a:ln>
                          <a:solidFill>
                            <a:prstClr val="black"/>
                          </a:solidFill>
                          <a:effectLst/>
                          <a:uLnTx/>
                          <a:uFillTx/>
                          <a:latin typeface="+mn-lt"/>
                          <a:ea typeface="+mn-ea"/>
                          <a:cs typeface="+mn-cs"/>
                        </a:rPr>
                        <a:t>discount from Atyab Al Marhshoud
This Mother’s Day, show her your gratitude with a special gift from Atyab Al Marshoud perfumes. Pay using your Burgan Bank cards to get the discount.
Offer valid ‪till March 21st, 2017‬, at all Atyab al Marshoud branches.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
#mothersday #BurganBankOffers ‎#</a:t>
                      </a:r>
                      <a:r>
                        <a:rPr kumimoji="0" lang="ar-AE" sz="1000" b="0" i="0" u="none" strike="noStrike" kern="1200" cap="none" spc="0" normalizeH="0" baseline="0" noProof="0">
                          <a:ln>
                            <a:noFill/>
                          </a:ln>
                          <a:solidFill>
                            <a:prstClr val="black"/>
                          </a:solidFill>
                          <a:effectLst/>
                          <a:uLnTx/>
                          <a:uFillTx/>
                          <a:latin typeface="+mn-lt"/>
                          <a:ea typeface="+mn-ea"/>
                          <a:cs typeface="+mn-cs"/>
                        </a:rPr>
                        <a:t>عيد_الأم #</a:t>
                      </a:r>
                      <a:r>
                        <a:rPr kumimoji="0" lang="en-US" sz="1000" b="0" i="0" u="none" strike="noStrike" kern="1200" cap="none" spc="0" normalizeH="0" baseline="0" noProof="0">
                          <a:ln>
                            <a:noFill/>
                          </a:ln>
                          <a:solidFill>
                            <a:prstClr val="black"/>
                          </a:solidFill>
                          <a:effectLst/>
                          <a:uLnTx/>
                          <a:uFillTx/>
                          <a:latin typeface="+mn-lt"/>
                          <a:ea typeface="+mn-ea"/>
                          <a:cs typeface="+mn-cs"/>
                        </a:rPr>
                        <a:t>BurganBankCards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8344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kfhgroup (Kuwait Finance House) - 2017-03-15 14:29:46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اهداء من "بيتك" للخريجين من الطلبة الضباط وضباط الاختصاص وطالبات معهد الشرطة النسائية، والذين تم تكريمهم اليوم في حفل أقيم برعاية وحضور حضرة صاحب السمو أمير البلاد الشيخ/صباح الأحمد الجابر الصباح حفظه الله ورعاه القائد الأعلى للقوات المسلحة
الف مبروك للكويت</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8146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gulf_bank (Gulf Bank) - 2017-03-15 14:09:51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بأجمل اللحظات مع خدمات التسويق، السفر، الترفيه، المطاعم، الفنادق، الرياضة وغيرها عند استخدامك لبطاقات الائتمانية ماستركارد من بنك الخليج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643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- 2017-03-15 13:28:54</a:t>
                      </a:r>
                      <a:r>
                        <a:rPr kumimoji="0" lang="ar-AE" sz="1000" b="0" i="0" u="none" strike="noStrike" kern="1200" cap="none" spc="0" normalizeH="0" baseline="0" noProof="0">
                          <a:ln>
                            <a:noFill/>
                          </a:ln>
                          <a:solidFill>
                            <a:prstClr val="black"/>
                          </a:solidFill>
                          <a:effectLst/>
                          <a:uLnTx/>
                          <a:uFillTx/>
                          <a:latin typeface="+mn-lt"/>
                          <a:ea typeface="+mn-ea"/>
                          <a:cs typeface="+mn-cs"/>
                        </a:rPr>
                        <a:t>
#بنك_وربة يبارك لخريجي طلبة الضباط بأكاديمية سعد العبد الله للعلوم الأمنية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3352916"/>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370045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7460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5930111"/>
                    </a:ext>
                  </a:extLst>
                </a:gridCol>
                <a:gridCol w="987552">
                  <a:extLst>
                    <a:ext uri="{9D8B030D-6E8A-4147-A177-3AD203B41FA5}">
                      <a16:colId xmlns:a16="http://schemas.microsoft.com/office/drawing/2014/main" val="1545327294"/>
                    </a:ext>
                  </a:extLst>
                </a:gridCol>
                <a:gridCol w="987552">
                  <a:extLst>
                    <a:ext uri="{9D8B030D-6E8A-4147-A177-3AD203B41FA5}">
                      <a16:colId xmlns:a16="http://schemas.microsoft.com/office/drawing/2014/main" val="3537034143"/>
                    </a:ext>
                  </a:extLst>
                </a:gridCol>
                <a:gridCol w="987552">
                  <a:extLst>
                    <a:ext uri="{9D8B030D-6E8A-4147-A177-3AD203B41FA5}">
                      <a16:colId xmlns:a16="http://schemas.microsoft.com/office/drawing/2014/main" val="820502898"/>
                    </a:ext>
                  </a:extLst>
                </a:gridCol>
                <a:gridCol w="987552">
                  <a:extLst>
                    <a:ext uri="{9D8B030D-6E8A-4147-A177-3AD203B41FA5}">
                      <a16:colId xmlns:a16="http://schemas.microsoft.com/office/drawing/2014/main" val="731504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76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altijaricbk (Commercial Bank Of Kuwait) - 2017-03-15 13:05:34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حوّل راتبك واربح هدايا فورية من 200 د.ك لغاية 500 د.ك أو قرض بدون فائدة تصل قيمته إلى 7,500 د.ك، وادخل السحوبات الربع سنوية على أربعة من سيارات مرسيدس الفخمة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344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- 2017-03-15 12:56:10</a:t>
                      </a:r>
                      <a:r>
                        <a:rPr kumimoji="0" lang="ar-AE" sz="1000" b="0" i="0" u="none" strike="noStrike" kern="1200" cap="none" spc="0" normalizeH="0" baseline="0" noProof="0">
                          <a:ln>
                            <a:noFill/>
                          </a:ln>
                          <a:solidFill>
                            <a:prstClr val="black"/>
                          </a:solidFill>
                          <a:effectLst/>
                          <a:uLnTx/>
                          <a:uFillTx/>
                          <a:latin typeface="+mn-lt"/>
                          <a:ea typeface="+mn-ea"/>
                          <a:cs typeface="+mn-cs"/>
                        </a:rPr>
                        <a:t>
تمتع بخصومات خاصة مع #بنك_وربة تصل إلى 25 % لدى  نيشان كلينك عند استخدامك أي من بطاقات البنك
#نتميز_بالحلول #مكافآت_وربة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74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- 2017-03-15 12:52:30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الإصدار السادس من العملة الكويتية المتداولة حالياً، تم طرحه للتداول في 29-6-2014 وهو يستخدم هيكلاً أنيقاً وموحداً لجميع أوراق فئات ذلك الإصدار ومجسمات لرموز هامة من التراث الوطني لدولة الكويت وأبرز إنجازاتها الاقتصادية، ويتأسس هيكل أوراق جميع فئات الإصدار السادس الجديد على العلم الوطني لدولة الكويت، مع رسوم لرموز وطنية هامة في الدولة على الوجه الأمامي، ورسوم تعبر عن تاريخ دولة الكويت وإنجازاتها الاقتصادية على الوجه الخلفي.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733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abk_kuwait (</a:t>
                      </a:r>
                      <a:r>
                        <a:rPr kumimoji="0" lang="ar-AE" sz="1000" b="1" i="0" u="none" strike="noStrike" kern="1200" cap="none" spc="0" normalizeH="0" baseline="0" noProof="0">
                          <a:ln>
                            <a:noFill/>
                          </a:ln>
                          <a:solidFill>
                            <a:prstClr val="black"/>
                          </a:solidFill>
                          <a:effectLst/>
                          <a:uLnTx/>
                          <a:uFillTx/>
                          <a:latin typeface="+mn-lt"/>
                          <a:ea typeface="+mn-ea"/>
                          <a:cs typeface="+mn-cs"/>
                        </a:rPr>
                        <a:t>البنك الأهلي الكويتي) - 2017-03-15 12:40:23</a:t>
                      </a:r>
                      <a:r>
                        <a:rPr kumimoji="0" lang="ar-AE" sz="1000" b="0" i="0" u="none" strike="noStrike" kern="1200" cap="none" spc="0" normalizeH="0" baseline="0" noProof="0">
                          <a:ln>
                            <a:noFill/>
                          </a:ln>
                          <a:solidFill>
                            <a:prstClr val="black"/>
                          </a:solidFill>
                          <a:effectLst/>
                          <a:uLnTx/>
                          <a:uFillTx/>
                          <a:latin typeface="+mn-lt"/>
                          <a:ea typeface="+mn-ea"/>
                          <a:cs typeface="+mn-cs"/>
                        </a:rPr>
                        <a:t>
يتيح لك حساب </a:t>
                      </a:r>
                      <a:r>
                        <a:rPr kumimoji="0" lang="en-US" sz="1000" b="0" i="0" u="none" strike="noStrike" kern="1200" cap="none" spc="0" normalizeH="0" baseline="0" noProof="0">
                          <a:ln>
                            <a:noFill/>
                          </a:ln>
                          <a:solidFill>
                            <a:prstClr val="black"/>
                          </a:solidFill>
                          <a:effectLst/>
                          <a:uLnTx/>
                          <a:uFillTx/>
                          <a:latin typeface="+mn-lt"/>
                          <a:ea typeface="+mn-ea"/>
                          <a:cs typeface="+mn-cs"/>
                        </a:rPr>
                        <a:t>A + </a:t>
                      </a:r>
                      <a:r>
                        <a:rPr kumimoji="0" lang="ar-AE" sz="1000" b="0" i="0" u="none" strike="noStrike" kern="1200" cap="none" spc="0" normalizeH="0" baseline="0" noProof="0">
                          <a:ln>
                            <a:noFill/>
                          </a:ln>
                          <a:solidFill>
                            <a:prstClr val="black"/>
                          </a:solidFill>
                          <a:effectLst/>
                          <a:uLnTx/>
                          <a:uFillTx/>
                          <a:latin typeface="+mn-lt"/>
                          <a:ea typeface="+mn-ea"/>
                          <a:cs typeface="+mn-cs"/>
                        </a:rPr>
                        <a:t>من البنك الأهلي الكويتي إمكانية الوصول إلى أموالك أينما كنت، إلى جانب التسهيلات المصرفية التي يقدمها لك عن طريق الانترنت 
</a:t>
                      </a:r>
                      <a:r>
                        <a:rPr kumimoji="0" lang="en-US" sz="1000" b="0" i="0" u="none" strike="noStrike" kern="1200" cap="none" spc="0" normalizeH="0" baseline="0" noProof="0">
                          <a:ln>
                            <a:noFill/>
                          </a:ln>
                          <a:solidFill>
                            <a:prstClr val="black"/>
                          </a:solidFill>
                          <a:effectLst/>
                          <a:uLnTx/>
                          <a:uFillTx/>
                          <a:latin typeface="+mn-lt"/>
                          <a:ea typeface="+mn-ea"/>
                          <a:cs typeface="+mn-cs"/>
                        </a:rPr>
                        <a:t>Designed with students in mind, ABK’s A-Plus account helps you stretch your money and access it from wherever you are through an excellent, free Online Banking facility.
#ABKCards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0051444"/>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429225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0079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6493817"/>
                    </a:ext>
                  </a:extLst>
                </a:gridCol>
                <a:gridCol w="987552">
                  <a:extLst>
                    <a:ext uri="{9D8B030D-6E8A-4147-A177-3AD203B41FA5}">
                      <a16:colId xmlns:a16="http://schemas.microsoft.com/office/drawing/2014/main" val="1222819789"/>
                    </a:ext>
                  </a:extLst>
                </a:gridCol>
                <a:gridCol w="987552">
                  <a:extLst>
                    <a:ext uri="{9D8B030D-6E8A-4147-A177-3AD203B41FA5}">
                      <a16:colId xmlns:a16="http://schemas.microsoft.com/office/drawing/2014/main" val="1194246205"/>
                    </a:ext>
                  </a:extLst>
                </a:gridCol>
                <a:gridCol w="987552">
                  <a:extLst>
                    <a:ext uri="{9D8B030D-6E8A-4147-A177-3AD203B41FA5}">
                      <a16:colId xmlns:a16="http://schemas.microsoft.com/office/drawing/2014/main" val="4176545047"/>
                    </a:ext>
                  </a:extLst>
                </a:gridCol>
                <a:gridCol w="987552">
                  <a:extLst>
                    <a:ext uri="{9D8B030D-6E8A-4147-A177-3AD203B41FA5}">
                      <a16:colId xmlns:a16="http://schemas.microsoft.com/office/drawing/2014/main" val="550882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395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- 2017-03-15 11:33:35</a:t>
                      </a:r>
                      <a:r>
                        <a:rPr kumimoji="0" lang="en-US" sz="1000" b="0" i="0" u="none" strike="noStrike" kern="1200" cap="none" spc="0" normalizeH="0" baseline="0" noProof="0">
                          <a:ln>
                            <a:noFill/>
                          </a:ln>
                          <a:solidFill>
                            <a:prstClr val="black"/>
                          </a:solidFill>
                          <a:effectLst/>
                          <a:uLnTx/>
                          <a:uFillTx/>
                          <a:latin typeface="+mn-lt"/>
                          <a:ea typeface="+mn-ea"/>
                          <a:cs typeface="+mn-cs"/>
                        </a:rPr>
                        <a:t>
#NBKOffers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20% لحاملي بطاقات الوطني الائتمانية على المجوهرات والساعات الراقية لدى محلات شوبارد! </a:t>
                      </a:r>
                      <a:r>
                        <a:rPr kumimoji="0" lang="en-US" sz="1000" b="0" i="0" u="none" strike="noStrike" kern="1200" cap="none" spc="0" normalizeH="0" baseline="0" noProof="0">
                          <a:ln>
                            <a:noFill/>
                          </a:ln>
                          <a:solidFill>
                            <a:prstClr val="black"/>
                          </a:solidFill>
                          <a:effectLst/>
                          <a:uLnTx/>
                          <a:uFillTx/>
                          <a:latin typeface="+mn-lt"/>
                          <a:ea typeface="+mn-ea"/>
                          <a:cs typeface="+mn-cs"/>
                        </a:rPr>
                        <a:t>Nbk.com/offers
Enjoy luxurious brands of jewelry and watches from Chopard with an exclusive 20% discount for NBK Credit Card holders!  NBK.com/offers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939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- 2017-03-15 10:46:27</a:t>
                      </a:r>
                      <a:r>
                        <a:rPr kumimoji="0" lang="ar-AE" sz="1000" b="0" i="0" u="none" strike="noStrike" kern="1200" cap="none" spc="0" normalizeH="0" baseline="0" noProof="0">
                          <a:ln>
                            <a:noFill/>
                          </a:ln>
                          <a:solidFill>
                            <a:prstClr val="black"/>
                          </a:solidFill>
                          <a:effectLst/>
                          <a:uLnTx/>
                          <a:uFillTx/>
                          <a:latin typeface="+mn-lt"/>
                          <a:ea typeface="+mn-ea"/>
                          <a:cs typeface="+mn-cs"/>
                        </a:rPr>
                        <a:t>
الجمعية العامة العادية تعقد اجتماعها بإدارة رئيس مجلس الإدارة السيد عبد الوهاب الحوطي وبحضور الرئيس التنفيذي السيد شاهين الغانم
#بنك_وربة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819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gulf_bank (Gulf Bank) - 2017-03-15 10:25:07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الراحة مع خدمة الكونسيرج المتوفرة ٢٤ ساعة
كونك عميل الخدمة المصرفية المميزة لبنك الخليج، نوفر لك خدمة الكونسيرج على مدار الساعة وطيلة أيام الاسبوع والتي تشمل عدة خدمات منها: • المساعد الشخصي ٢٤/٧
• المندوب او المراسل
• خدمات إيقاف السيارات المجانية
لضمان راحتك تم تخصيص رقم خاص ٢٢٩٦٩٩٥٥ لتلبية طلباتك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1858579"/>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290575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2190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79502600"/>
                    </a:ext>
                  </a:extLst>
                </a:gridCol>
                <a:gridCol w="987552">
                  <a:extLst>
                    <a:ext uri="{9D8B030D-6E8A-4147-A177-3AD203B41FA5}">
                      <a16:colId xmlns:a16="http://schemas.microsoft.com/office/drawing/2014/main" val="4194872938"/>
                    </a:ext>
                  </a:extLst>
                </a:gridCol>
                <a:gridCol w="987552">
                  <a:extLst>
                    <a:ext uri="{9D8B030D-6E8A-4147-A177-3AD203B41FA5}">
                      <a16:colId xmlns:a16="http://schemas.microsoft.com/office/drawing/2014/main" val="93525887"/>
                    </a:ext>
                  </a:extLst>
                </a:gridCol>
                <a:gridCol w="987552">
                  <a:extLst>
                    <a:ext uri="{9D8B030D-6E8A-4147-A177-3AD203B41FA5}">
                      <a16:colId xmlns:a16="http://schemas.microsoft.com/office/drawing/2014/main" val="1143564466"/>
                    </a:ext>
                  </a:extLst>
                </a:gridCol>
                <a:gridCol w="987552">
                  <a:extLst>
                    <a:ext uri="{9D8B030D-6E8A-4147-A177-3AD203B41FA5}">
                      <a16:colId xmlns:a16="http://schemas.microsoft.com/office/drawing/2014/main" val="362608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070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- 2017-03-15 10:18:49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في انتظاركم يومي الجمعة والسبت 17-18 مارس في مروج حيث الكثير من الفعاليات والانشطة والمسابقات والهدايا من بنك بوبيان في يوم المرح العائلي
حياكم جميعا من الساعة 4 الى 10 مساء
#</a:t>
                      </a:r>
                      <a:r>
                        <a:rPr kumimoji="0" lang="en-US" sz="1000" b="0" i="0" u="none" strike="noStrike" kern="1200" cap="none" spc="0" normalizeH="0" baseline="0" noProof="0">
                          <a:ln>
                            <a:noFill/>
                          </a:ln>
                          <a:solidFill>
                            <a:prstClr val="black"/>
                          </a:solidFill>
                          <a:effectLst/>
                          <a:uLnTx/>
                          <a:uFillTx/>
                          <a:latin typeface="+mn-lt"/>
                          <a:ea typeface="+mn-ea"/>
                          <a:cs typeface="+mn-cs"/>
                        </a:rPr>
                        <a:t>BoubyanFunDay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229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altijaricbk (Commercial Bank Of Kuwait) - 2017-03-15 10:00:04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أكمل المثل التالي واربح بطاقة هدية بمبلغ 100 د.ك
يحدك على المكروه ..... شروط المسابقة: 
1-  على المشترك متابعة حساب البنك التجاري
2-  الإجابة الصحيحه على السؤال في التعليقات
3-  تقبل المشاركة من داخل الكويت فقط
4-  آخر يوم للمشاركة 18/03/2017 الساعة 11 مساءً
5-  لا يسمح لموظف البنك بالإشتراك بهذه المسابقة
6-  سوف يتم اختيار رابح واحد فقط
7-  سوف يتم إعلان اسم الرابح يوم الاثنين 20/03/2017
#يازين_تراثنا
#ربحي_مع_التجاري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5765219"/>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10826182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498</Words>
  <Application>Microsoft Office PowerPoint</Application>
  <PresentationFormat>On-screen Show (4:3)</PresentationFormat>
  <Paragraphs>181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Instagram Posts Table - 1 of 8</vt:lpstr>
      <vt:lpstr>Instagram Posts Table - 2 of 8</vt:lpstr>
      <vt:lpstr>Instagram Posts Table - 3 of 8</vt:lpstr>
      <vt:lpstr>Instagram Posts Table - 4 of 8</vt:lpstr>
      <vt:lpstr>Instagram Posts Table - 5 of 8</vt:lpstr>
      <vt:lpstr>Instagram Posts Table - 6 of 8</vt:lpstr>
      <vt:lpstr>Instagram Posts Table - 7 of 8</vt:lpstr>
      <vt:lpstr>Instagram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8</dc:title>
  <dc:creator>Administrator</dc:creator>
  <cp:lastModifiedBy>Administrator</cp:lastModifiedBy>
  <cp:revision>1</cp:revision>
  <dcterms:created xsi:type="dcterms:W3CDTF">2017-03-16T08:04:43Z</dcterms:created>
  <dcterms:modified xsi:type="dcterms:W3CDTF">2017-03-16T08:08:03Z</dcterms:modified>
</cp:coreProperties>
</file>